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9" r:id="rId5"/>
    <p:sldId id="265" r:id="rId6"/>
    <p:sldId id="262" r:id="rId7"/>
    <p:sldId id="263" r:id="rId8"/>
    <p:sldId id="261" r:id="rId9"/>
    <p:sldId id="257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83E-7107-41D1-AAE5-4DFADECFE778}" type="datetimeFigureOut">
              <a:rPr lang="pt-BR" smtClean="0"/>
              <a:pPr/>
              <a:t>28/05/2013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A5-8F23-4C1F-B699-A50615EE3D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83E-7107-41D1-AAE5-4DFADECFE778}" type="datetimeFigureOut">
              <a:rPr lang="pt-BR" smtClean="0"/>
              <a:pPr/>
              <a:t>28/05/2013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A5-8F23-4C1F-B699-A50615EE3D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83E-7107-41D1-AAE5-4DFADECFE778}" type="datetimeFigureOut">
              <a:rPr lang="pt-BR" smtClean="0"/>
              <a:pPr/>
              <a:t>28/05/2013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A5-8F23-4C1F-B699-A50615EE3D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83E-7107-41D1-AAE5-4DFADECFE778}" type="datetimeFigureOut">
              <a:rPr lang="pt-BR" smtClean="0"/>
              <a:pPr/>
              <a:t>28/05/2013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A5-8F23-4C1F-B699-A50615EE3D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83E-7107-41D1-AAE5-4DFADECFE778}" type="datetimeFigureOut">
              <a:rPr lang="pt-BR" smtClean="0"/>
              <a:pPr/>
              <a:t>28/05/2013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A5-8F23-4C1F-B699-A50615EE3D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83E-7107-41D1-AAE5-4DFADECFE778}" type="datetimeFigureOut">
              <a:rPr lang="pt-BR" smtClean="0"/>
              <a:pPr/>
              <a:t>28/05/2013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A5-8F23-4C1F-B699-A50615EE3D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83E-7107-41D1-AAE5-4DFADECFE778}" type="datetimeFigureOut">
              <a:rPr lang="pt-BR" smtClean="0"/>
              <a:pPr/>
              <a:t>28/05/2013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A5-8F23-4C1F-B699-A50615EE3D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83E-7107-41D1-AAE5-4DFADECFE778}" type="datetimeFigureOut">
              <a:rPr lang="pt-BR" smtClean="0"/>
              <a:pPr/>
              <a:t>28/05/2013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A5-8F23-4C1F-B699-A50615EE3D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83E-7107-41D1-AAE5-4DFADECFE778}" type="datetimeFigureOut">
              <a:rPr lang="pt-BR" smtClean="0"/>
              <a:pPr/>
              <a:t>28/05/2013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A5-8F23-4C1F-B699-A50615EE3D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83E-7107-41D1-AAE5-4DFADECFE778}" type="datetimeFigureOut">
              <a:rPr lang="pt-BR" smtClean="0"/>
              <a:pPr/>
              <a:t>28/05/2013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A5-8F23-4C1F-B699-A50615EE3D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83E-7107-41D1-AAE5-4DFADECFE778}" type="datetimeFigureOut">
              <a:rPr lang="pt-BR" smtClean="0"/>
              <a:pPr/>
              <a:t>28/05/2013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A5-8F23-4C1F-B699-A50615EE3D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8C83E-7107-41D1-AAE5-4DFADECFE778}" type="datetimeFigureOut">
              <a:rPr lang="pt-BR" smtClean="0"/>
              <a:pPr/>
              <a:t>28/05/2013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A9A5-8F23-4C1F-B699-A50615EE3D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Formatação Urgente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Elementos essenciais numa referência são:</a:t>
            </a:r>
          </a:p>
          <a:p>
            <a:r>
              <a:rPr lang="pt-BR" dirty="0" smtClean="0"/>
              <a:t>AUTOR</a:t>
            </a:r>
            <a:r>
              <a:rPr lang="pt-BR" dirty="0"/>
              <a:t>. </a:t>
            </a:r>
            <a:r>
              <a:rPr lang="pt-BR" b="1" dirty="0"/>
              <a:t>Título.</a:t>
            </a:r>
            <a:r>
              <a:rPr lang="pt-BR" dirty="0"/>
              <a:t> Subtítulo (se houver). Edição. Local. Editora. Data da Publicação.</a:t>
            </a:r>
          </a:p>
          <a:p>
            <a:r>
              <a:rPr lang="pt-BR" dirty="0" smtClean="0"/>
              <a:t>E </a:t>
            </a:r>
            <a:r>
              <a:rPr lang="pt-BR" dirty="0"/>
              <a:t>devem ser grafados como mostra acima.</a:t>
            </a:r>
          </a:p>
          <a:p>
            <a:endParaRPr lang="pt-BR" dirty="0" smtClean="0"/>
          </a:p>
          <a:p>
            <a:r>
              <a:rPr lang="pt-BR" b="1" dirty="0" smtClean="0"/>
              <a:t>Observações </a:t>
            </a:r>
            <a:r>
              <a:rPr lang="pt-BR" b="1" dirty="0"/>
              <a:t>importantes: </a:t>
            </a:r>
          </a:p>
          <a:p>
            <a:pPr lvl="0" algn="just"/>
            <a:r>
              <a:rPr lang="pt-BR" dirty="0"/>
              <a:t>Todas as referências que estiverem aqui descritas dever estar citadas no texto corretamente</a:t>
            </a:r>
          </a:p>
          <a:p>
            <a:pPr lvl="0" algn="just"/>
            <a:r>
              <a:rPr lang="pt-BR" dirty="0"/>
              <a:t>Todas as citações feitas no texto devem possuir as respectivas </a:t>
            </a:r>
            <a:r>
              <a:rPr lang="pt-BR" dirty="0" smtClean="0"/>
              <a:t>referências.</a:t>
            </a:r>
            <a:endParaRPr lang="pt-BR" dirty="0"/>
          </a:p>
          <a:p>
            <a:pPr lvl="0" algn="just"/>
            <a:r>
              <a:rPr lang="pt-BR" dirty="0"/>
              <a:t>Cuidado, um erro comum e errar o ano nas citações nos textos.</a:t>
            </a:r>
          </a:p>
          <a:p>
            <a:pPr lvl="0" algn="just"/>
            <a:r>
              <a:rPr lang="pt-BR" dirty="0"/>
              <a:t>A </a:t>
            </a:r>
            <a:r>
              <a:rPr lang="pt-BR" b="1" dirty="0"/>
              <a:t>ABNT NBR 6023 </a:t>
            </a:r>
            <a:r>
              <a:rPr lang="pt-BR" dirty="0"/>
              <a:t>é completa e fácil de ser entendida, possui muitos exemplos, deve ser usada para que a elucidação das dúvidas</a:t>
            </a:r>
            <a:r>
              <a:rPr lang="pt-BR" dirty="0" smtClean="0"/>
              <a:t>.</a:t>
            </a:r>
          </a:p>
          <a:p>
            <a:pPr lvl="0" algn="just"/>
            <a:r>
              <a:rPr lang="pt-BR" dirty="0" smtClean="0"/>
              <a:t>Deixar um espaço entre uma obra e outra.</a:t>
            </a:r>
            <a:endParaRPr lang="pt-BR" dirty="0"/>
          </a:p>
          <a:p>
            <a:r>
              <a:rPr lang="pt-BR" dirty="0" smtClean="0"/>
              <a:t>Padronizar se o primeiro nome será abreviado ou inteiro:</a:t>
            </a:r>
          </a:p>
          <a:p>
            <a:pPr lvl="1"/>
            <a:r>
              <a:rPr lang="pt-BR" dirty="0" smtClean="0"/>
              <a:t>RAMALHO, Mário.</a:t>
            </a:r>
          </a:p>
          <a:p>
            <a:pPr lvl="1"/>
            <a:r>
              <a:rPr lang="pt-BR" dirty="0" smtClean="0"/>
              <a:t>RAMALHO, 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38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Aspectos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spcBef>
                <a:spcPts val="1200"/>
              </a:spcBef>
            </a:pPr>
            <a:r>
              <a:rPr lang="pt-BR" u="sng" dirty="0"/>
              <a:t>Margem</a:t>
            </a:r>
            <a:r>
              <a:rPr lang="pt-BR" dirty="0"/>
              <a:t>: esquerda e superior de 3 cm, direita e inferior de 2 cm.</a:t>
            </a:r>
          </a:p>
          <a:p>
            <a:pPr lvl="0">
              <a:spcBef>
                <a:spcPts val="1200"/>
              </a:spcBef>
            </a:pPr>
            <a:r>
              <a:rPr lang="pt-BR" u="sng" dirty="0"/>
              <a:t>Tamanho da Letra</a:t>
            </a:r>
            <a:r>
              <a:rPr lang="pt-BR" dirty="0"/>
              <a:t>: Arial (tamanho 12) ou Times New Roman (tamanho 12), exceto as citações diretas com mais de três linhas, notas de rodapé, paginação, ficha catalográfica, legenda, fontes de ilustrações e tabelas (que neste modelo estão escritas em tamanho 10).</a:t>
            </a:r>
          </a:p>
          <a:p>
            <a:pPr lvl="0">
              <a:spcBef>
                <a:spcPts val="1200"/>
              </a:spcBef>
            </a:pPr>
            <a:r>
              <a:rPr lang="pt-BR" u="sng" dirty="0"/>
              <a:t>Espaçamento entre linhas</a:t>
            </a:r>
            <a:r>
              <a:rPr lang="pt-BR" dirty="0"/>
              <a:t>: todo o corpo do trabalho deve ser com espaçamento 1,5 entre linhas, exceto o resumo, as citações diretas com mais de três linhas, notas de rodapé, referências, legenda de ilustrações e tabelas (espaçamento simples). </a:t>
            </a:r>
          </a:p>
          <a:p>
            <a:pPr lvl="0">
              <a:spcBef>
                <a:spcPts val="1200"/>
              </a:spcBef>
            </a:pPr>
            <a:r>
              <a:rPr lang="pt-BR" u="sng" dirty="0" smtClean="0"/>
              <a:t>Espaçamento</a:t>
            </a:r>
            <a:r>
              <a:rPr lang="pt-BR" dirty="0"/>
              <a:t>: antes de parágrafo e depois do parágrafo devem ser 0. </a:t>
            </a:r>
          </a:p>
          <a:p>
            <a:pPr lvl="0">
              <a:spcBef>
                <a:spcPts val="1200"/>
              </a:spcBef>
            </a:pPr>
            <a:r>
              <a:rPr lang="pt-BR" dirty="0"/>
              <a:t>Não deve ser digitado ENTER de um parágrafo para outro.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769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D</a:t>
            </a:r>
            <a:r>
              <a:rPr lang="x-none" smtClean="0"/>
              <a:t>eve </a:t>
            </a:r>
            <a:r>
              <a:rPr lang="x-none"/>
              <a:t>apresentar os pontos relevantes do texto, fornecendo uma visão rápida e clara do conteúdo e das conclusões do trabalho</a:t>
            </a:r>
            <a:r>
              <a:rPr lang="x-none"/>
              <a:t>. </a:t>
            </a:r>
            <a:endParaRPr lang="pt-BR" dirty="0" smtClean="0"/>
          </a:p>
          <a:p>
            <a:r>
              <a:rPr lang="pt-BR" dirty="0" smtClean="0"/>
              <a:t>Elaborado de acordo com </a:t>
            </a:r>
            <a:r>
              <a:rPr lang="x-none" smtClean="0"/>
              <a:t>ABNT </a:t>
            </a:r>
            <a:r>
              <a:rPr lang="x-none"/>
              <a:t>NBR </a:t>
            </a:r>
            <a:r>
              <a:rPr lang="x-none" smtClean="0"/>
              <a:t>6028</a:t>
            </a:r>
            <a:endParaRPr lang="pt-BR" dirty="0" smtClean="0"/>
          </a:p>
          <a:p>
            <a:r>
              <a:rPr lang="pt-BR" dirty="0" smtClean="0"/>
              <a:t>Contém </a:t>
            </a:r>
            <a:r>
              <a:rPr lang="x-none" smtClean="0"/>
              <a:t>frases </a:t>
            </a:r>
            <a:r>
              <a:rPr lang="x-none"/>
              <a:t>concisas e objetivas (e não enumeração de tópicos), utilizando a terceira pessoa do singular, os verbos na voz ativa e evitando-se o uso de expressões negativas</a:t>
            </a:r>
            <a:r>
              <a:rPr lang="x-none"/>
              <a:t>. </a:t>
            </a:r>
            <a:endParaRPr lang="pt-BR" dirty="0" smtClean="0"/>
          </a:p>
          <a:p>
            <a:r>
              <a:rPr lang="pt-BR" dirty="0" smtClean="0"/>
              <a:t>D</a:t>
            </a:r>
            <a:r>
              <a:rPr lang="x-none" smtClean="0"/>
              <a:t>eve </a:t>
            </a:r>
            <a:r>
              <a:rPr lang="x-none"/>
              <a:t>conter de 150 a 500 palavras. O texto deve ter espaçamento simples e sem uso de tabulação</a:t>
            </a:r>
            <a:r>
              <a:rPr lang="x-none"/>
              <a:t>. </a:t>
            </a:r>
            <a:endParaRPr lang="pt-BR" dirty="0" smtClean="0"/>
          </a:p>
          <a:p>
            <a:r>
              <a:rPr lang="x-none" smtClean="0"/>
              <a:t>Logo </a:t>
            </a:r>
            <a:r>
              <a:rPr lang="x-none"/>
              <a:t>abaixo do resumo devem figurar </a:t>
            </a:r>
            <a:r>
              <a:rPr lang="x-none"/>
              <a:t>as </a:t>
            </a:r>
            <a:r>
              <a:rPr lang="x-none" smtClean="0"/>
              <a:t>palavras-chave</a:t>
            </a:r>
            <a:r>
              <a:rPr lang="pt-BR" dirty="0" smtClean="0"/>
              <a:t> (</a:t>
            </a:r>
            <a:r>
              <a:rPr lang="x-none" smtClean="0"/>
              <a:t>representativas </a:t>
            </a:r>
            <a:r>
              <a:rPr lang="x-none"/>
              <a:t>do conteúdo </a:t>
            </a:r>
            <a:r>
              <a:rPr lang="x-none"/>
              <a:t>do </a:t>
            </a:r>
            <a:r>
              <a:rPr lang="x-none" smtClean="0"/>
              <a:t>trabalho</a:t>
            </a:r>
            <a:r>
              <a:rPr lang="pt-BR" dirty="0" smtClean="0"/>
              <a:t>)</a:t>
            </a:r>
            <a:r>
              <a:rPr lang="x-none" smtClean="0"/>
              <a:t>. </a:t>
            </a:r>
            <a:endParaRPr lang="pt-BR" dirty="0"/>
          </a:p>
          <a:p>
            <a:r>
              <a:rPr lang="pt-BR" b="1" dirty="0"/>
              <a:t>Palavras-chave:</a:t>
            </a:r>
            <a:r>
              <a:rPr lang="pt-BR" dirty="0"/>
              <a:t> De 3 a 5 palavras, separadas por ponto e finalizada por ponto.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Títulos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 Título do Capítulo – </a:t>
            </a:r>
            <a:r>
              <a:rPr lang="pt-BR" dirty="0" err="1" smtClean="0"/>
              <a:t>arial</a:t>
            </a:r>
            <a:r>
              <a:rPr lang="pt-BR" dirty="0" smtClean="0"/>
              <a:t>/times 16</a:t>
            </a:r>
          </a:p>
          <a:p>
            <a:r>
              <a:rPr lang="pt-BR" dirty="0" smtClean="0"/>
              <a:t>1.1 Subitem – </a:t>
            </a:r>
            <a:r>
              <a:rPr lang="pt-BR" dirty="0" err="1" smtClean="0"/>
              <a:t>arial</a:t>
            </a:r>
            <a:r>
              <a:rPr lang="pt-BR" dirty="0" smtClean="0"/>
              <a:t>/times 14</a:t>
            </a:r>
          </a:p>
          <a:p>
            <a:r>
              <a:rPr lang="pt-BR" dirty="0" smtClean="0"/>
              <a:t>1.1.1 Sub subitem – </a:t>
            </a:r>
            <a:r>
              <a:rPr lang="pt-BR" dirty="0" err="1" smtClean="0"/>
              <a:t>arial</a:t>
            </a:r>
            <a:r>
              <a:rPr lang="pt-BR" dirty="0" smtClean="0"/>
              <a:t>/times 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395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Títulos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u="sng" dirty="0"/>
              <a:t>Títulos sem indicativos numéricos</a:t>
            </a:r>
            <a:r>
              <a:rPr lang="pt-BR" dirty="0"/>
              <a:t>: devem estar centralizados (agradecimento, listas, resumo, abstract, sumário, introdução, referências, glossário, apêndice, anexo e índice).</a:t>
            </a:r>
          </a:p>
          <a:p>
            <a:pPr lvl="0"/>
            <a:r>
              <a:rPr lang="pt-BR" u="sng" dirty="0"/>
              <a:t>Título com indicativo numérico</a:t>
            </a:r>
            <a:r>
              <a:rPr lang="pt-BR" dirty="0"/>
              <a:t>: que são os capítulos pedem ter alinhamento </a:t>
            </a:r>
            <a:r>
              <a:rPr lang="pt-BR" dirty="0" smtClean="0"/>
              <a:t>justificado.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17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pt-BR" dirty="0" smtClean="0"/>
              <a:t>Usar modelo do TCC para a citação com mais de três linhas.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2" t="50000" r="21403" b="32211"/>
          <a:stretch/>
        </p:blipFill>
        <p:spPr bwMode="auto">
          <a:xfrm>
            <a:off x="539552" y="2996952"/>
            <a:ext cx="811865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37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Algumas situações:</a:t>
            </a:r>
          </a:p>
          <a:p>
            <a:pPr lvl="1"/>
            <a:r>
              <a:rPr lang="pt-BR" sz="2600" dirty="0" smtClean="0"/>
              <a:t>De acordo com Ramalho (2013) – citação indireta. OBS: número de página é opcional</a:t>
            </a:r>
          </a:p>
          <a:p>
            <a:pPr lvl="1"/>
            <a:r>
              <a:rPr lang="pt-BR" sz="2600" dirty="0" smtClean="0"/>
              <a:t>Tal situação seria </a:t>
            </a:r>
            <a:r>
              <a:rPr lang="pt-BR" sz="2600" dirty="0" err="1" smtClean="0"/>
              <a:t>inadimissível</a:t>
            </a:r>
            <a:r>
              <a:rPr lang="pt-BR" sz="2600" dirty="0" smtClean="0"/>
              <a:t> (TRALDI; RAMOS, 2010)</a:t>
            </a:r>
          </a:p>
          <a:p>
            <a:pPr lvl="1"/>
            <a:r>
              <a:rPr lang="pt-BR" sz="2600" dirty="0" smtClean="0"/>
              <a:t>De acordo com Lourenço (1972 apud RAMALHO, 2013)</a:t>
            </a:r>
          </a:p>
          <a:p>
            <a:pPr lvl="1"/>
            <a:r>
              <a:rPr lang="pt-BR" sz="2600" dirty="0" smtClean="0"/>
              <a:t>De acordo com Ramalho (et al., 2013) – quando houver mais de um autor. </a:t>
            </a:r>
          </a:p>
          <a:p>
            <a:pPr lvl="1"/>
            <a:r>
              <a:rPr lang="pt-BR" sz="2600" dirty="0" smtClean="0"/>
              <a:t>De acordo com Ramalho (2013, p.15) – citação direta. Número de página obrigatório</a:t>
            </a:r>
            <a:endParaRPr lang="pt-BR" sz="26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12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Ilustrações e 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Usar modelo do TCC</a:t>
            </a:r>
          </a:p>
          <a:p>
            <a:r>
              <a:rPr lang="pt-BR" dirty="0"/>
              <a:t>O nome de toda tabela deve ficar acima da tabela e a fonte embaixo (ABNT NBR 14724).</a:t>
            </a:r>
          </a:p>
          <a:p>
            <a:pPr algn="just"/>
            <a:r>
              <a:rPr lang="pt-BR" dirty="0" smtClean="0"/>
              <a:t>É </a:t>
            </a:r>
            <a:r>
              <a:rPr lang="pt-BR" dirty="0"/>
              <a:t>recomentado deixar um </a:t>
            </a:r>
            <a:r>
              <a:rPr lang="pt-BR" b="1" dirty="0"/>
              <a:t>espaço antes do nome </a:t>
            </a:r>
            <a:r>
              <a:rPr lang="pt-BR" dirty="0"/>
              <a:t>da ilustração ou tabela (este já está formatado nos estilos correspondentes) </a:t>
            </a:r>
            <a:r>
              <a:rPr lang="pt-BR" b="1" dirty="0"/>
              <a:t>e um espaço entre a fonte e o texto</a:t>
            </a:r>
            <a:r>
              <a:rPr lang="pt-BR" dirty="0"/>
              <a:t>, ou entre a figura e o texto (ENTER após a figura).</a:t>
            </a:r>
          </a:p>
          <a:p>
            <a:r>
              <a:rPr lang="pt-BR" b="1" dirty="0" smtClean="0"/>
              <a:t>Toda </a:t>
            </a:r>
            <a:r>
              <a:rPr lang="pt-BR" b="1" dirty="0"/>
              <a:t>tabela deve ser citada no texto pelo número e explicada. Por exemplo:</a:t>
            </a:r>
          </a:p>
          <a:p>
            <a:r>
              <a:rPr lang="pt-BR" b="1" dirty="0"/>
              <a:t>	[...] como pode ser observado na tabela XX</a:t>
            </a:r>
            <a:r>
              <a:rPr lang="pt-BR" b="1" dirty="0" smtClean="0"/>
              <a:t>.</a:t>
            </a:r>
          </a:p>
          <a:p>
            <a:r>
              <a:rPr lang="pt-BR" dirty="0" smtClean="0"/>
              <a:t>A ilustração deve ser inserida </a:t>
            </a:r>
            <a:r>
              <a:rPr lang="pt-BR" dirty="0"/>
              <a:t>o mais próximo possível do trecho a que se refere. </a:t>
            </a:r>
          </a:p>
          <a:p>
            <a:endParaRPr lang="pt-BR" b="1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4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Ilustrações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Qualquer que seja o tipo de ilustração, sua </a:t>
            </a:r>
            <a:r>
              <a:rPr lang="pt-BR" b="1" dirty="0" err="1" smtClean="0"/>
              <a:t>identiﬁcação</a:t>
            </a:r>
            <a:r>
              <a:rPr lang="pt-BR" b="1" dirty="0" smtClean="0"/>
              <a:t> </a:t>
            </a:r>
            <a:r>
              <a:rPr lang="pt-BR" b="1" dirty="0" smtClean="0"/>
              <a:t>aparece na parte superior</a:t>
            </a:r>
            <a:r>
              <a:rPr lang="pt-BR" dirty="0" smtClean="0"/>
              <a:t>, precedida da </a:t>
            </a:r>
            <a:r>
              <a:rPr lang="pt-BR" b="1" dirty="0" smtClean="0"/>
              <a:t>palavra </a:t>
            </a:r>
            <a:r>
              <a:rPr lang="pt-BR" b="1" dirty="0" smtClean="0"/>
              <a:t>designativa </a:t>
            </a:r>
            <a:r>
              <a:rPr lang="pt-BR" dirty="0" smtClean="0"/>
              <a:t>(desenho, esquema, </a:t>
            </a:r>
            <a:r>
              <a:rPr lang="pt-BR" dirty="0" err="1" smtClean="0"/>
              <a:t>ﬂuxograma</a:t>
            </a:r>
            <a:r>
              <a:rPr lang="pt-BR" dirty="0" smtClean="0"/>
              <a:t>, </a:t>
            </a:r>
            <a:r>
              <a:rPr lang="pt-BR" dirty="0" err="1" smtClean="0"/>
              <a:t>fotograﬁa</a:t>
            </a:r>
            <a:r>
              <a:rPr lang="pt-BR" dirty="0" smtClean="0"/>
              <a:t>, </a:t>
            </a:r>
            <a:r>
              <a:rPr lang="pt-BR" dirty="0" err="1" smtClean="0"/>
              <a:t>gráﬁco</a:t>
            </a:r>
            <a:r>
              <a:rPr lang="pt-BR" dirty="0" smtClean="0"/>
              <a:t>, mapa, organograma, planta, </a:t>
            </a:r>
            <a:r>
              <a:rPr lang="pt-BR" dirty="0" smtClean="0"/>
              <a:t>quadro</a:t>
            </a:r>
            <a:r>
              <a:rPr lang="pt-BR" dirty="0" smtClean="0"/>
              <a:t>, retrato, </a:t>
            </a:r>
            <a:r>
              <a:rPr lang="pt-BR" dirty="0" err="1" smtClean="0"/>
              <a:t>ﬁgura</a:t>
            </a:r>
            <a:r>
              <a:rPr lang="pt-BR" dirty="0" smtClean="0"/>
              <a:t>, imagem, entre outros), </a:t>
            </a:r>
            <a:r>
              <a:rPr lang="pt-BR" b="1" dirty="0" smtClean="0"/>
              <a:t>seguida de seu número de ordem de ocorrência </a:t>
            </a:r>
            <a:r>
              <a:rPr lang="pt-BR" dirty="0" smtClean="0"/>
              <a:t>no texto, </a:t>
            </a:r>
            <a:r>
              <a:rPr lang="pt-BR" dirty="0" smtClean="0"/>
              <a:t>em </a:t>
            </a:r>
            <a:r>
              <a:rPr lang="pt-BR" dirty="0" smtClean="0"/>
              <a:t>algarismos arábicos, travessão e do respectivo título. 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Após </a:t>
            </a:r>
            <a:r>
              <a:rPr lang="pt-BR" dirty="0" smtClean="0"/>
              <a:t>a ilustração, na parte inferior, indicar a </a:t>
            </a:r>
            <a:r>
              <a:rPr lang="pt-BR" dirty="0" smtClean="0"/>
              <a:t>fonte </a:t>
            </a:r>
            <a:r>
              <a:rPr lang="pt-BR" dirty="0" smtClean="0"/>
              <a:t>consultada (elemento obrigatório, mesmo que seja produção do próprio autor), legenda, notas e </a:t>
            </a:r>
            <a:r>
              <a:rPr lang="pt-BR" dirty="0" smtClean="0"/>
              <a:t>outras </a:t>
            </a:r>
            <a:r>
              <a:rPr lang="pt-BR" dirty="0" smtClean="0"/>
              <a:t>informações necessárias à sua compreensão (se houver). 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737</Words>
  <Application>Microsoft Office PowerPoint</Application>
  <PresentationFormat>Apresentação na tela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Formatação Urgente</vt:lpstr>
      <vt:lpstr>Aspectos Gerais</vt:lpstr>
      <vt:lpstr>Resumo</vt:lpstr>
      <vt:lpstr>Títulos</vt:lpstr>
      <vt:lpstr>Títulos</vt:lpstr>
      <vt:lpstr>Citações</vt:lpstr>
      <vt:lpstr>Citações</vt:lpstr>
      <vt:lpstr>Ilustrações e Tabelas</vt:lpstr>
      <vt:lpstr>Ilustrações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PMJ190503</dc:creator>
  <cp:lastModifiedBy>Mirazi</cp:lastModifiedBy>
  <cp:revision>8</cp:revision>
  <dcterms:created xsi:type="dcterms:W3CDTF">2013-05-27T19:13:28Z</dcterms:created>
  <dcterms:modified xsi:type="dcterms:W3CDTF">2013-05-28T10:12:49Z</dcterms:modified>
</cp:coreProperties>
</file>