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7" r:id="rId2"/>
    <p:sldId id="264" r:id="rId3"/>
    <p:sldId id="322" r:id="rId4"/>
    <p:sldId id="341" r:id="rId5"/>
    <p:sldId id="342" r:id="rId6"/>
    <p:sldId id="343" r:id="rId7"/>
    <p:sldId id="344" r:id="rId8"/>
    <p:sldId id="345" r:id="rId9"/>
    <p:sldId id="323" r:id="rId10"/>
    <p:sldId id="346" r:id="rId11"/>
    <p:sldId id="318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9D3"/>
    <a:srgbClr val="A491BB"/>
    <a:srgbClr val="3992DB"/>
    <a:srgbClr val="005DA2"/>
    <a:srgbClr val="F79600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94" d="100"/>
          <a:sy n="94" d="100"/>
        </p:scale>
        <p:origin x="437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7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4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9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7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1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308304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comb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043274" y="2146339"/>
            <a:ext cx="4800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图像</a:t>
            </a:r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的锐化增强</a:t>
            </a:r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处理</a:t>
            </a:r>
            <a:endParaRPr lang="zh-CN" altLang="en-US" sz="36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4706" y="3202042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信息与电气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工程学院 蒋鹏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439822" y="262510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图像锐化实例</a:t>
            </a:r>
            <a:endParaRPr lang="zh-CN" altLang="en-US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49"/>
          <p:cNvSpPr txBox="1"/>
          <p:nvPr/>
        </p:nvSpPr>
        <p:spPr>
          <a:xfrm>
            <a:off x="1439822" y="1645000"/>
            <a:ext cx="1944216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buClr>
                <a:srgbClr val="592AA6"/>
              </a:buClr>
              <a:defRPr/>
            </a:pPr>
            <a:r>
              <a:rPr lang="zh-CN" altLang="en-US" b="1" dirty="0" smtClean="0">
                <a:ea typeface="华文细黑" panose="02010600040101010101" pitchFamily="2" charset="-122"/>
              </a:rPr>
              <a:t>具体代码和效果</a:t>
            </a:r>
            <a:endParaRPr lang="zh-CN" altLang="en-US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3324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563888" y="1851670"/>
            <a:ext cx="175711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220072" y="157653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76056" y="2197599"/>
            <a:ext cx="2740232" cy="415046"/>
          </a:xfrm>
          <a:prstGeom prst="rect">
            <a:avLst/>
          </a:prstGeom>
          <a:effectLst/>
        </p:spPr>
        <p:txBody>
          <a:bodyPr wrap="squar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   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 像 锐 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化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算 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20072" y="2210497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63" y="1535288"/>
            <a:ext cx="1761031" cy="840419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6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653563" y="2295145"/>
            <a:ext cx="2380414" cy="63664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076056" y="2842780"/>
            <a:ext cx="2740232" cy="415046"/>
          </a:xfrm>
          <a:prstGeom prst="rect">
            <a:avLst/>
          </a:prstGeom>
          <a:effectLst/>
        </p:spPr>
        <p:txBody>
          <a:bodyPr wrap="squar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   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 像 锐 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化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例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072" y="2842780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76056" y="1563638"/>
            <a:ext cx="2740232" cy="415046"/>
          </a:xfrm>
          <a:prstGeom prst="rect">
            <a:avLst/>
          </a:prstGeom>
          <a:effectLst/>
        </p:spPr>
        <p:txBody>
          <a:bodyPr wrap="squar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   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 像 锐 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化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概 念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43" grpId="0"/>
      <p:bldP spid="44" grpId="0"/>
      <p:bldP spid="23" grpId="0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图像锐化的概念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1331640" y="1635646"/>
            <a:ext cx="7344816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ea typeface="华文细黑" panose="02010600040101010101" pitchFamily="2" charset="-122"/>
              </a:rPr>
              <a:t>图像</a:t>
            </a:r>
            <a:r>
              <a:rPr lang="zh-CN" altLang="en-US" b="1" dirty="0">
                <a:ea typeface="华文细黑" panose="02010600040101010101" pitchFamily="2" charset="-122"/>
              </a:rPr>
              <a:t>锐化的</a:t>
            </a:r>
            <a:r>
              <a:rPr lang="zh-CN" altLang="en-US" b="1" dirty="0">
                <a:solidFill>
                  <a:srgbClr val="FF00FF"/>
                </a:solidFill>
                <a:ea typeface="华文细黑" panose="02010600040101010101" pitchFamily="2" charset="-122"/>
              </a:rPr>
              <a:t>目的</a:t>
            </a:r>
            <a:r>
              <a:rPr lang="zh-CN" altLang="en-US" b="1" dirty="0">
                <a:ea typeface="华文细黑" panose="02010600040101010101" pitchFamily="2" charset="-122"/>
              </a:rPr>
              <a:t>是加强图像中景物的细节</a:t>
            </a:r>
            <a:r>
              <a:rPr lang="zh-CN" altLang="en-US" b="1" dirty="0">
                <a:solidFill>
                  <a:schemeClr val="tx2"/>
                </a:solidFill>
                <a:ea typeface="华文细黑" panose="02010600040101010101" pitchFamily="2" charset="-122"/>
              </a:rPr>
              <a:t>边缘和轮廓</a:t>
            </a:r>
            <a:r>
              <a:rPr lang="zh-CN" altLang="en-US" b="1" dirty="0">
                <a:ea typeface="华文细黑" panose="02010600040101010101" pitchFamily="2" charset="-122"/>
              </a:rPr>
              <a:t>。</a:t>
            </a:r>
          </a:p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ea typeface="华文细黑" panose="02010600040101010101" pitchFamily="2" charset="-122"/>
              </a:rPr>
              <a:t>锐化</a:t>
            </a:r>
            <a:r>
              <a:rPr lang="zh-CN" altLang="en-US" b="1" dirty="0">
                <a:ea typeface="华文细黑" panose="02010600040101010101" pitchFamily="2" charset="-122"/>
              </a:rPr>
              <a:t>的作用是使</a:t>
            </a:r>
            <a:r>
              <a:rPr lang="zh-CN" altLang="en-US" b="1" dirty="0">
                <a:solidFill>
                  <a:srgbClr val="FF00FF"/>
                </a:solidFill>
                <a:ea typeface="华文细黑" panose="02010600040101010101" pitchFamily="2" charset="-122"/>
              </a:rPr>
              <a:t>灰度反差增强</a:t>
            </a:r>
            <a:r>
              <a:rPr lang="zh-CN" altLang="en-US" b="1" dirty="0">
                <a:ea typeface="华文细黑" panose="02010600040101010101" pitchFamily="2" charset="-122"/>
              </a:rPr>
              <a:t>。</a:t>
            </a:r>
          </a:p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ea typeface="华文细黑" panose="02010600040101010101" pitchFamily="2" charset="-122"/>
              </a:rPr>
              <a:t>因为</a:t>
            </a:r>
            <a:r>
              <a:rPr lang="zh-CN" altLang="en-US" b="1" dirty="0">
                <a:ea typeface="华文细黑" panose="02010600040101010101" pitchFamily="2" charset="-122"/>
              </a:rPr>
              <a:t>边缘和轮廓都位于灰度突变的地方。所以锐化算法的实现是基于</a:t>
            </a:r>
            <a:r>
              <a:rPr lang="zh-CN" altLang="en-US" b="1" dirty="0">
                <a:solidFill>
                  <a:srgbClr val="FF00FF"/>
                </a:solidFill>
                <a:ea typeface="华文细黑" panose="02010600040101010101" pitchFamily="2" charset="-122"/>
              </a:rPr>
              <a:t>微分</a:t>
            </a:r>
            <a:r>
              <a:rPr lang="zh-CN" altLang="en-US" b="1" dirty="0">
                <a:ea typeface="华文细黑" panose="02010600040101010101" pitchFamily="2" charset="-122"/>
              </a:rPr>
              <a:t>作用。</a:t>
            </a:r>
          </a:p>
          <a:p>
            <a:pPr marL="285750" indent="-285750" eaLnBrk="0" hangingPunct="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1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45676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</a:t>
            </a:r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锐化算子</a:t>
            </a:r>
            <a:endParaRPr lang="zh-CN" altLang="en-US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1331640" y="1419622"/>
            <a:ext cx="734481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ea typeface="华文细黑" panose="02010600040101010101" pitchFamily="2" charset="-122"/>
              </a:rPr>
              <a:t>SobeI</a:t>
            </a:r>
            <a:r>
              <a:rPr lang="zh-CN" altLang="en-US" dirty="0">
                <a:ea typeface="华文细黑" panose="02010600040101010101" pitchFamily="2" charset="-122"/>
              </a:rPr>
              <a:t>算子是典型的基于一阶导数的边缘检测算子，由于该算子中引入了类似局部</a:t>
            </a:r>
            <a:r>
              <a:rPr lang="zh-CN" altLang="en-US" dirty="0" smtClean="0">
                <a:ea typeface="华文细黑" panose="02010600040101010101" pitchFamily="2" charset="-122"/>
              </a:rPr>
              <a:t>平均</a:t>
            </a:r>
            <a:r>
              <a:rPr lang="zh-CN" altLang="en-US" dirty="0">
                <a:ea typeface="华文细黑" panose="02010600040101010101" pitchFamily="2" charset="-122"/>
              </a:rPr>
              <a:t>的运算，因此对噪声具有平滑作用，能很好的消除噪声的影响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r>
              <a:rPr lang="en-US" altLang="zh-CN" dirty="0">
                <a:ea typeface="华文细黑" panose="02010600040101010101" pitchFamily="2" charset="-122"/>
              </a:rPr>
              <a:t> </a:t>
            </a:r>
            <a:r>
              <a:rPr lang="en-US" altLang="zh-CN" dirty="0" err="1">
                <a:ea typeface="华文细黑" panose="02010600040101010101" pitchFamily="2" charset="-122"/>
              </a:rPr>
              <a:t>SobeI</a:t>
            </a:r>
            <a:r>
              <a:rPr lang="zh-CN" altLang="en-US" dirty="0" smtClean="0">
                <a:ea typeface="华文细黑" panose="02010600040101010101" pitchFamily="2" charset="-122"/>
              </a:rPr>
              <a:t>算子</a:t>
            </a:r>
            <a:r>
              <a:rPr lang="zh-CN" altLang="en-US" dirty="0">
                <a:ea typeface="华文细黑" panose="02010600040101010101" pitchFamily="2" charset="-122"/>
              </a:rPr>
              <a:t>包含两组</a:t>
            </a:r>
            <a:r>
              <a:rPr lang="en-US" altLang="zh-CN" dirty="0" smtClean="0">
                <a:ea typeface="华文细黑" panose="02010600040101010101" pitchFamily="2" charset="-122"/>
              </a:rPr>
              <a:t>3x3</a:t>
            </a:r>
            <a:r>
              <a:rPr lang="zh-CN" altLang="en-US" dirty="0" smtClean="0">
                <a:ea typeface="华文细黑" panose="02010600040101010101" pitchFamily="2" charset="-122"/>
              </a:rPr>
              <a:t>的</a:t>
            </a:r>
            <a:r>
              <a:rPr lang="zh-CN" altLang="en-US" dirty="0">
                <a:ea typeface="华文细黑" panose="02010600040101010101" pitchFamily="2" charset="-122"/>
              </a:rPr>
              <a:t>矩阵，分别为横向及纵向模板，将之与</a:t>
            </a:r>
            <a:r>
              <a:rPr lang="zh-CN" altLang="en-US" dirty="0" smtClean="0">
                <a:ea typeface="华文细黑" panose="02010600040101010101" pitchFamily="2" charset="-122"/>
              </a:rPr>
              <a:t>图像作平面</a:t>
            </a:r>
            <a:r>
              <a:rPr lang="zh-CN" altLang="en-US" dirty="0">
                <a:ea typeface="华文细黑" panose="02010600040101010101" pitchFamily="2" charset="-122"/>
              </a:rPr>
              <a:t>卷积，即可分别得出横向及纵向的</a:t>
            </a:r>
            <a:r>
              <a:rPr lang="zh-CN" altLang="en-US" dirty="0" smtClean="0">
                <a:ea typeface="华文细黑" panose="02010600040101010101" pitchFamily="2" charset="-122"/>
              </a:rPr>
              <a:t>亮度</a:t>
            </a:r>
            <a:r>
              <a:rPr lang="zh-CN" altLang="en-US" dirty="0">
                <a:ea typeface="华文细黑" panose="02010600040101010101" pitchFamily="2" charset="-122"/>
              </a:rPr>
              <a:t>差分近似值。实际使用中，常用如下两个模板来检测图像边缘。</a:t>
            </a:r>
            <a:endParaRPr lang="zh-CN" altLang="en-US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591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常见锐化算子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33455"/>
              </p:ext>
            </p:extLst>
          </p:nvPr>
        </p:nvGraphicFramePr>
        <p:xfrm>
          <a:off x="1403648" y="1734443"/>
          <a:ext cx="1563757" cy="121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761760" imgH="736560" progId="Equation.DSMT4">
                  <p:embed/>
                </p:oleObj>
              </mc:Choice>
              <mc:Fallback>
                <p:oleObj name="Equation" r:id="rId4" imgW="761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1734443"/>
                        <a:ext cx="1563757" cy="1214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13729"/>
              </p:ext>
            </p:extLst>
          </p:nvPr>
        </p:nvGraphicFramePr>
        <p:xfrm>
          <a:off x="3707904" y="1707654"/>
          <a:ext cx="1520781" cy="120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927000" imgH="736560" progId="Equation.DSMT4">
                  <p:embed/>
                </p:oleObj>
              </mc:Choice>
              <mc:Fallback>
                <p:oleObj name="Equation" r:id="rId6" imgW="927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1707654"/>
                        <a:ext cx="1520781" cy="120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57342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常见锐化算子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1331640" y="1419622"/>
            <a:ext cx="763284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ea typeface="华文细黑" panose="02010600040101010101" pitchFamily="2" charset="-122"/>
              </a:rPr>
              <a:t>Priwitt</a:t>
            </a:r>
            <a:r>
              <a:rPr lang="zh-CN" altLang="en-US" dirty="0" smtClean="0">
                <a:ea typeface="华文细黑" panose="02010600040101010101" pitchFamily="2" charset="-122"/>
              </a:rPr>
              <a:t>锐化算子与</a:t>
            </a:r>
            <a:r>
              <a:rPr lang="en-US" altLang="zh-CN" dirty="0" smtClean="0">
                <a:ea typeface="华文细黑" panose="02010600040101010101" pitchFamily="2" charset="-122"/>
              </a:rPr>
              <a:t>Sobel</a:t>
            </a:r>
            <a:r>
              <a:rPr lang="zh-CN" altLang="en-US" dirty="0" smtClean="0">
                <a:ea typeface="华文细黑" panose="02010600040101010101" pitchFamily="2" charset="-122"/>
              </a:rPr>
              <a:t>算子相比</a:t>
            </a:r>
            <a:r>
              <a:rPr lang="zh-CN" altLang="en-US" dirty="0">
                <a:ea typeface="华文细黑" panose="02010600040101010101" pitchFamily="2" charset="-122"/>
              </a:rPr>
              <a:t>，有一定的抗干扰性。图像效果比较干净</a:t>
            </a:r>
            <a:r>
              <a:rPr lang="zh-CN" altLang="en-US" dirty="0" smtClean="0">
                <a:ea typeface="华文细黑" panose="02010600040101010101" pitchFamily="2" charset="-122"/>
              </a:rPr>
              <a:t>。</a:t>
            </a:r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85095"/>
              </p:ext>
            </p:extLst>
          </p:nvPr>
        </p:nvGraphicFramePr>
        <p:xfrm>
          <a:off x="1575231" y="1995686"/>
          <a:ext cx="1588368" cy="156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749160" imgH="736560" progId="Equation.DSMT4">
                  <p:embed/>
                </p:oleObj>
              </mc:Choice>
              <mc:Fallback>
                <p:oleObj name="Equation" r:id="rId4" imgW="749160" imgH="7365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5231" y="1995686"/>
                        <a:ext cx="1588368" cy="156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960813"/>
              </p:ext>
            </p:extLst>
          </p:nvPr>
        </p:nvGraphicFramePr>
        <p:xfrm>
          <a:off x="3707904" y="1995686"/>
          <a:ext cx="1867170" cy="148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927000" imgH="736560" progId="Equation.DSMT4">
                  <p:embed/>
                </p:oleObj>
              </mc:Choice>
              <mc:Fallback>
                <p:oleObj name="Equation" r:id="rId6" imgW="927000" imgH="7365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1995686"/>
                        <a:ext cx="1867170" cy="148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29928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常见锐化算子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1331640" y="1419622"/>
            <a:ext cx="7344816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ea typeface="华文细黑" panose="02010600040101010101" pitchFamily="2" charset="-122"/>
              </a:rPr>
              <a:t>Laplacian</a:t>
            </a:r>
            <a:r>
              <a:rPr lang="zh-CN" altLang="en-US" dirty="0">
                <a:ea typeface="华文细黑" panose="02010600040101010101" pitchFamily="2" charset="-122"/>
              </a:rPr>
              <a:t>算子获得的边界是比较细致的边界。反映的边界信息包括了许多的细节信息，但是所反映的边界不是太</a:t>
            </a:r>
            <a:r>
              <a:rPr lang="zh-CN" altLang="en-US" dirty="0" smtClean="0">
                <a:ea typeface="华文细黑" panose="02010600040101010101" pitchFamily="2" charset="-122"/>
              </a:rPr>
              <a:t>清晰。</a:t>
            </a:r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11120"/>
              </p:ext>
            </p:extLst>
          </p:nvPr>
        </p:nvGraphicFramePr>
        <p:xfrm>
          <a:off x="1611183" y="2283718"/>
          <a:ext cx="1736681" cy="137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927000" imgH="736560" progId="Equation.DSMT4">
                  <p:embed/>
                </p:oleObj>
              </mc:Choice>
              <mc:Fallback>
                <p:oleObj name="Equation" r:id="rId4" imgW="927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1183" y="2283718"/>
                        <a:ext cx="1736681" cy="137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07583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611183" y="203596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常见锐化算子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1331640" y="1419622"/>
            <a:ext cx="7344816" cy="737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40000"/>
              </a:lnSpc>
              <a:buClr>
                <a:srgbClr val="592AA6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ea typeface="华文细黑" panose="02010600040101010101" pitchFamily="2" charset="-122"/>
              </a:rPr>
              <a:t>Wallis</a:t>
            </a:r>
            <a:r>
              <a:rPr lang="zh-CN" altLang="en-US" dirty="0">
                <a:ea typeface="华文细黑" panose="02010600040101010101" pitchFamily="2" charset="-122"/>
              </a:rPr>
              <a:t>算法考虑了人眼视觉特性，因此，与</a:t>
            </a:r>
            <a:r>
              <a:rPr lang="en-US" altLang="zh-CN" dirty="0">
                <a:ea typeface="华文细黑" panose="02010600040101010101" pitchFamily="2" charset="-122"/>
              </a:rPr>
              <a:t>Laplacian</a:t>
            </a:r>
            <a:r>
              <a:rPr lang="zh-CN" altLang="en-US" dirty="0">
                <a:ea typeface="华文细黑" panose="02010600040101010101" pitchFamily="2" charset="-122"/>
              </a:rPr>
              <a:t>等其他算法相比，可以对暗区的细节进行比较好的锐化。 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02698"/>
              </p:ext>
            </p:extLst>
          </p:nvPr>
        </p:nvGraphicFramePr>
        <p:xfrm>
          <a:off x="1607429" y="2283718"/>
          <a:ext cx="1855319" cy="136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066680" imgH="787320" progId="Equation.DSMT4">
                  <p:embed/>
                </p:oleObj>
              </mc:Choice>
              <mc:Fallback>
                <p:oleObj name="Equation" r:id="rId4" imgW="1066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429" y="2283718"/>
                        <a:ext cx="1855319" cy="136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5325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439822" y="262510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图像锐化实例</a:t>
            </a:r>
            <a:endParaRPr lang="zh-CN" altLang="en-US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-108520" y="-12751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977879" y="2950369"/>
            <a:ext cx="685800" cy="594122"/>
          </a:xfrm>
          <a:prstGeom prst="rightArrow">
            <a:avLst>
              <a:gd name="adj1" fmla="val 50000"/>
              <a:gd name="adj2" fmla="val 28858"/>
            </a:avLst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350"/>
          </a:p>
        </p:txBody>
      </p:sp>
      <p:graphicFrame>
        <p:nvGraphicFramePr>
          <p:cNvPr id="10" name="Group 96"/>
          <p:cNvGraphicFramePr>
            <a:graphicFrameLocks/>
          </p:cNvGraphicFramePr>
          <p:nvPr/>
        </p:nvGraphicFramePr>
        <p:xfrm>
          <a:off x="2033587" y="2463404"/>
          <a:ext cx="1728787" cy="1620441"/>
        </p:xfrm>
        <a:graphic>
          <a:graphicData uri="http://schemas.openxmlformats.org/drawingml/2006/table">
            <a:tbl>
              <a:tblPr/>
              <a:tblGrid>
                <a:gridCol w="326231">
                  <a:extLst>
                    <a:ext uri="{9D8B030D-6E8A-4147-A177-3AD203B41FA5}">
                      <a16:colId xmlns:a16="http://schemas.microsoft.com/office/drawing/2014/main" val="1797428108"/>
                    </a:ext>
                  </a:extLst>
                </a:gridCol>
                <a:gridCol w="326231">
                  <a:extLst>
                    <a:ext uri="{9D8B030D-6E8A-4147-A177-3AD203B41FA5}">
                      <a16:colId xmlns:a16="http://schemas.microsoft.com/office/drawing/2014/main" val="45546963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1455540947"/>
                    </a:ext>
                  </a:extLst>
                </a:gridCol>
                <a:gridCol w="325041">
                  <a:extLst>
                    <a:ext uri="{9D8B030D-6E8A-4147-A177-3AD203B41FA5}">
                      <a16:colId xmlns:a16="http://schemas.microsoft.com/office/drawing/2014/main" val="1396060408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val="2228597976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55038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413674"/>
                  </a:ext>
                </a:extLst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3138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782784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899312"/>
                  </a:ext>
                </a:extLst>
              </a:tr>
            </a:tbl>
          </a:graphicData>
        </a:graphic>
      </p:graphicFrame>
      <p:graphicFrame>
        <p:nvGraphicFramePr>
          <p:cNvPr id="11" name="Group 95"/>
          <p:cNvGraphicFramePr>
            <a:graphicFrameLocks noGrp="1"/>
          </p:cNvGraphicFramePr>
          <p:nvPr/>
        </p:nvGraphicFramePr>
        <p:xfrm>
          <a:off x="5029200" y="2443163"/>
          <a:ext cx="1782367" cy="1620441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18293942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372614682"/>
                    </a:ext>
                  </a:extLst>
                </a:gridCol>
                <a:gridCol w="432197">
                  <a:extLst>
                    <a:ext uri="{9D8B030D-6E8A-4147-A177-3AD203B41FA5}">
                      <a16:colId xmlns:a16="http://schemas.microsoft.com/office/drawing/2014/main" val="4103448671"/>
                    </a:ext>
                  </a:extLst>
                </a:gridCol>
                <a:gridCol w="432197">
                  <a:extLst>
                    <a:ext uri="{9D8B030D-6E8A-4147-A177-3AD203B41FA5}">
                      <a16:colId xmlns:a16="http://schemas.microsoft.com/office/drawing/2014/main" val="3152771585"/>
                    </a:ext>
                  </a:extLst>
                </a:gridCol>
                <a:gridCol w="270272">
                  <a:extLst>
                    <a:ext uri="{9D8B030D-6E8A-4147-A177-3AD203B41FA5}">
                      <a16:colId xmlns:a16="http://schemas.microsoft.com/office/drawing/2014/main" val="2372474043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04811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62980"/>
                  </a:ext>
                </a:extLst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6780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5642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18678"/>
                  </a:ext>
                </a:extLst>
              </a:tr>
            </a:tbl>
          </a:graphicData>
        </a:graphic>
      </p:graphicFrame>
      <p:sp>
        <p:nvSpPr>
          <p:cNvPr id="12" name="Rectangle 80"/>
          <p:cNvSpPr>
            <a:spLocks noChangeArrowheads="1"/>
          </p:cNvSpPr>
          <p:nvPr/>
        </p:nvSpPr>
        <p:spPr bwMode="auto">
          <a:xfrm>
            <a:off x="2033588" y="2463404"/>
            <a:ext cx="972741" cy="971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350"/>
          </a:p>
        </p:txBody>
      </p:sp>
      <p:sp>
        <p:nvSpPr>
          <p:cNvPr id="13" name="Text Box 81"/>
          <p:cNvSpPr txBox="1">
            <a:spLocks noChangeArrowheads="1"/>
          </p:cNvSpPr>
          <p:nvPr/>
        </p:nvSpPr>
        <p:spPr bwMode="auto">
          <a:xfrm>
            <a:off x="2971800" y="1485900"/>
            <a:ext cx="3024188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350" b="1" dirty="0">
                <a:latin typeface="Tahoma" panose="020B0604030504040204" pitchFamily="34" charset="0"/>
              </a:rPr>
              <a:t>1*1+2*2+1*3-1*3-2*0-1*8=-3</a:t>
            </a:r>
          </a:p>
        </p:txBody>
      </p:sp>
      <p:sp>
        <p:nvSpPr>
          <p:cNvPr id="14" name="Line 82"/>
          <p:cNvSpPr>
            <a:spLocks noChangeShapeType="1"/>
          </p:cNvSpPr>
          <p:nvPr/>
        </p:nvSpPr>
        <p:spPr bwMode="auto">
          <a:xfrm flipV="1">
            <a:off x="2627710" y="1815704"/>
            <a:ext cx="919163" cy="972740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5" name="Line 83"/>
          <p:cNvSpPr>
            <a:spLocks noChangeShapeType="1"/>
          </p:cNvSpPr>
          <p:nvPr/>
        </p:nvSpPr>
        <p:spPr bwMode="auto">
          <a:xfrm>
            <a:off x="4972050" y="1828800"/>
            <a:ext cx="485775" cy="1026319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aphicFrame>
        <p:nvGraphicFramePr>
          <p:cNvPr id="1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89792"/>
              </p:ext>
            </p:extLst>
          </p:nvPr>
        </p:nvGraphicFramePr>
        <p:xfrm>
          <a:off x="1633538" y="1628775"/>
          <a:ext cx="12461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282680" imgH="736560" progId="Equation.DSMT4">
                  <p:embed/>
                </p:oleObj>
              </mc:Choice>
              <mc:Fallback>
                <p:oleObj name="Equation" r:id="rId4" imgW="1282680" imgH="736560" progId="Equation.DSMT4">
                  <p:embed/>
                  <p:pic>
                    <p:nvPicPr>
                      <p:cNvPr id="25915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628775"/>
                        <a:ext cx="12461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1581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3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369</Words>
  <Application>Microsoft Office PowerPoint</Application>
  <PresentationFormat>全屏显示(16:9)</PresentationFormat>
  <Paragraphs>95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华文细黑</vt:lpstr>
      <vt:lpstr>经典圆体简</vt:lpstr>
      <vt:lpstr>宋体</vt:lpstr>
      <vt:lpstr>微软雅黑</vt:lpstr>
      <vt:lpstr>Arial</vt:lpstr>
      <vt:lpstr>Calibri</vt:lpstr>
      <vt:lpstr>Impact</vt:lpstr>
      <vt:lpstr>Tahoma</vt:lpstr>
      <vt:lpstr>Wingdings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紫色极简</dc:title>
  <dc:creator>第一PPT</dc:creator>
  <cp:keywords>www.1ppt.com</cp:keywords>
  <dc:description>http://www.ypppt.com/</dc:description>
  <cp:lastModifiedBy>Jump</cp:lastModifiedBy>
  <cp:revision>176</cp:revision>
  <dcterms:created xsi:type="dcterms:W3CDTF">2015-12-11T17:46:17Z</dcterms:created>
  <dcterms:modified xsi:type="dcterms:W3CDTF">2021-05-26T03:54:06Z</dcterms:modified>
</cp:coreProperties>
</file>