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8" r:id="rId2"/>
    <p:sldId id="263" r:id="rId3"/>
    <p:sldId id="264" r:id="rId4"/>
    <p:sldId id="265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16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972026B-87A9-423C-8479-24181A5A0183}" type="doc">
      <dgm:prSet loTypeId="urn:microsoft.com/office/officeart/2005/8/layout/cycle7" loCatId="cycle" qsTypeId="urn:microsoft.com/office/officeart/2005/8/quickstyle/simple3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DD8E4759-3DA4-4712-9A55-9C2BAAC62A03}">
      <dgm:prSet phldrT="[Text]" custT="1"/>
      <dgm:spPr/>
      <dgm:t>
        <a:bodyPr/>
        <a:lstStyle/>
        <a:p>
          <a:pPr>
            <a:lnSpc>
              <a:spcPts val="1500"/>
            </a:lnSpc>
          </a:pPr>
          <a:r>
            <a:rPr lang="zh-CN" altLang="en-US" sz="2400" b="1" u="none" kern="1400" spc="0" baseline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中宋" pitchFamily="2" charset="-122"/>
              <a:ea typeface="华文中宋" pitchFamily="2" charset="-122"/>
            </a:rPr>
            <a:t>分析</a:t>
          </a:r>
          <a:endParaRPr lang="en-US" altLang="zh-CN" sz="2400" b="1" u="none" kern="1400" spc="0" baseline="0" dirty="0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华文中宋" pitchFamily="2" charset="-122"/>
            <a:ea typeface="华文中宋" pitchFamily="2" charset="-122"/>
          </a:endParaRPr>
        </a:p>
        <a:p>
          <a:pPr>
            <a:lnSpc>
              <a:spcPts val="1500"/>
            </a:lnSpc>
          </a:pPr>
          <a:r>
            <a:rPr lang="zh-CN" altLang="en-US" sz="2400" b="1" u="none" kern="1400" spc="0" baseline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中宋" pitchFamily="2" charset="-122"/>
              <a:ea typeface="华文中宋" pitchFamily="2" charset="-122"/>
            </a:rPr>
            <a:t>（算法、方法）</a:t>
          </a:r>
          <a:endParaRPr lang="en-US" sz="2400" b="1" u="none" kern="1400" spc="0" baseline="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华文中宋" pitchFamily="2" charset="-122"/>
            <a:ea typeface="华文中宋" pitchFamily="2" charset="-122"/>
          </a:endParaRPr>
        </a:p>
      </dgm:t>
    </dgm:pt>
    <dgm:pt modelId="{427DA323-4861-4F91-A5E0-FEDA67514E3B}" type="sibTrans" cxnId="{630DE21C-9C37-463B-88A0-57AA55243FD7}">
      <dgm:prSet/>
      <dgm:spPr/>
      <dgm:t>
        <a:bodyPr/>
        <a:lstStyle/>
        <a:p>
          <a:endParaRPr lang="en-US"/>
        </a:p>
      </dgm:t>
    </dgm:pt>
    <dgm:pt modelId="{8F35A32D-D191-40FB-9618-49EF1139B71D}" type="parTrans" cxnId="{630DE21C-9C37-463B-88A0-57AA55243FD7}">
      <dgm:prSet/>
      <dgm:spPr/>
      <dgm:t>
        <a:bodyPr/>
        <a:lstStyle/>
        <a:p>
          <a:endParaRPr lang="en-US"/>
        </a:p>
      </dgm:t>
    </dgm:pt>
    <dgm:pt modelId="{FD313C65-83AC-4858-B465-75E9317DC193}">
      <dgm:prSet phldrT="[Text]" custT="1"/>
      <dgm:spPr/>
      <dgm:t>
        <a:bodyPr/>
        <a:lstStyle/>
        <a:p>
          <a:pPr>
            <a:lnSpc>
              <a:spcPts val="1700"/>
            </a:lnSpc>
          </a:pPr>
          <a:r>
            <a:rPr lang="zh-CN" altLang="en-US" sz="2400" b="1" kern="1400" spc="0" baseline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中宋" pitchFamily="2" charset="-122"/>
              <a:ea typeface="华文中宋" pitchFamily="2" charset="-122"/>
            </a:rPr>
            <a:t>规律</a:t>
          </a:r>
          <a:endParaRPr lang="en-US" altLang="zh-CN" sz="2400" b="1" kern="1400" spc="0" baseline="0" dirty="0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华文中宋" pitchFamily="2" charset="-122"/>
            <a:ea typeface="华文中宋" pitchFamily="2" charset="-122"/>
          </a:endParaRPr>
        </a:p>
        <a:p>
          <a:pPr>
            <a:lnSpc>
              <a:spcPts val="1700"/>
            </a:lnSpc>
          </a:pPr>
          <a:r>
            <a:rPr lang="zh-CN" altLang="en-US" sz="2400" b="1" kern="1400" spc="0" baseline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中宋" pitchFamily="2" charset="-122"/>
              <a:ea typeface="华文中宋" pitchFamily="2" charset="-122"/>
            </a:rPr>
            <a:t>（控制、预测）</a:t>
          </a:r>
          <a:endParaRPr lang="en-US" sz="2400" b="1" kern="1400" spc="0" baseline="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华文中宋" pitchFamily="2" charset="-122"/>
            <a:ea typeface="华文中宋" pitchFamily="2" charset="-122"/>
          </a:endParaRPr>
        </a:p>
      </dgm:t>
    </dgm:pt>
    <dgm:pt modelId="{C89117C8-58D7-4482-93FF-854F2ADC94A6}" type="sibTrans" cxnId="{E32E724D-9154-454E-A74D-681E64154AD0}">
      <dgm:prSet/>
      <dgm:spPr/>
      <dgm:t>
        <a:bodyPr/>
        <a:lstStyle/>
        <a:p>
          <a:endParaRPr lang="en-US"/>
        </a:p>
      </dgm:t>
    </dgm:pt>
    <dgm:pt modelId="{1ADCA2E6-1D9C-435A-BF7F-AFCBC74F502A}" type="parTrans" cxnId="{E32E724D-9154-454E-A74D-681E64154AD0}">
      <dgm:prSet/>
      <dgm:spPr/>
      <dgm:t>
        <a:bodyPr/>
        <a:lstStyle/>
        <a:p>
          <a:endParaRPr lang="en-US"/>
        </a:p>
      </dgm:t>
    </dgm:pt>
    <dgm:pt modelId="{F2204ED3-0346-44B2-AD26-4875CE8C4779}">
      <dgm:prSet phldrT="[Text]" custT="1"/>
      <dgm:spPr/>
      <dgm:t>
        <a:bodyPr/>
        <a:lstStyle/>
        <a:p>
          <a:pPr>
            <a:lnSpc>
              <a:spcPts val="1500"/>
            </a:lnSpc>
          </a:pPr>
          <a:r>
            <a:rPr lang="zh-CN" altLang="en-US" sz="2400" b="1" kern="1400" spc="0" baseline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中宋" pitchFamily="2" charset="-122"/>
              <a:ea typeface="华文中宋" pitchFamily="2" charset="-122"/>
            </a:rPr>
            <a:t>发现</a:t>
          </a:r>
          <a:endParaRPr lang="en-US" altLang="zh-CN" sz="2400" b="1" kern="1400" spc="0" baseline="0" dirty="0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华文中宋" pitchFamily="2" charset="-122"/>
            <a:ea typeface="华文中宋" pitchFamily="2" charset="-122"/>
          </a:endParaRPr>
        </a:p>
        <a:p>
          <a:pPr>
            <a:lnSpc>
              <a:spcPts val="1500"/>
            </a:lnSpc>
          </a:pPr>
          <a:r>
            <a:rPr lang="zh-CN" altLang="en-US" sz="2400" b="1" kern="1400" spc="0" baseline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中宋" pitchFamily="2" charset="-122"/>
              <a:ea typeface="华文中宋" pitchFamily="2" charset="-122"/>
            </a:rPr>
            <a:t>（网络功能、结构）</a:t>
          </a:r>
          <a:endParaRPr lang="en-US" sz="2400" kern="1400" spc="0" baseline="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华文中宋" pitchFamily="2" charset="-122"/>
            <a:ea typeface="华文中宋" pitchFamily="2" charset="-122"/>
          </a:endParaRPr>
        </a:p>
      </dgm:t>
    </dgm:pt>
    <dgm:pt modelId="{2442368C-BA5B-499C-A399-0F8CAF7B5A7D}" type="sibTrans" cxnId="{FD22125E-7FA6-43D9-9883-6ED700DC22D8}">
      <dgm:prSet/>
      <dgm:spPr/>
      <dgm:t>
        <a:bodyPr/>
        <a:lstStyle/>
        <a:p>
          <a:endParaRPr lang="en-US"/>
        </a:p>
      </dgm:t>
    </dgm:pt>
    <dgm:pt modelId="{9B2231C9-A81E-47B8-A9BA-228E8BFB7158}" type="parTrans" cxnId="{FD22125E-7FA6-43D9-9883-6ED700DC22D8}">
      <dgm:prSet/>
      <dgm:spPr/>
      <dgm:t>
        <a:bodyPr/>
        <a:lstStyle/>
        <a:p>
          <a:endParaRPr lang="en-US"/>
        </a:p>
      </dgm:t>
    </dgm:pt>
    <dgm:pt modelId="{C1E47A87-618E-425D-858B-43FC0FDD4D70}">
      <dgm:prSet custT="1"/>
      <dgm:spPr/>
      <dgm:t>
        <a:bodyPr/>
        <a:lstStyle/>
        <a:p>
          <a:pPr>
            <a:lnSpc>
              <a:spcPts val="1500"/>
            </a:lnSpc>
          </a:pPr>
          <a:r>
            <a:rPr lang="zh-CN" altLang="en-US" sz="2400" b="1" kern="1400" spc="0" baseline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中宋" pitchFamily="2" charset="-122"/>
              <a:ea typeface="华文中宋" pitchFamily="2" charset="-122"/>
            </a:rPr>
            <a:t>建模</a:t>
          </a:r>
          <a:endParaRPr lang="en-US" altLang="zh-CN" sz="2400" b="1" kern="1400" spc="0" baseline="0" dirty="0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华文中宋" pitchFamily="2" charset="-122"/>
            <a:ea typeface="华文中宋" pitchFamily="2" charset="-122"/>
          </a:endParaRPr>
        </a:p>
        <a:p>
          <a:pPr>
            <a:lnSpc>
              <a:spcPts val="1500"/>
            </a:lnSpc>
          </a:pPr>
          <a:r>
            <a:rPr lang="zh-CN" altLang="en-US" sz="2400" b="1" kern="1400" spc="0" baseline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中宋" pitchFamily="2" charset="-122"/>
              <a:ea typeface="华文中宋" pitchFamily="2" charset="-122"/>
            </a:rPr>
            <a:t>（通用性）</a:t>
          </a:r>
          <a:endParaRPr lang="en-US" sz="2400" kern="1400" spc="0" baseline="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华文中宋" pitchFamily="2" charset="-122"/>
            <a:ea typeface="华文中宋" pitchFamily="2" charset="-122"/>
          </a:endParaRPr>
        </a:p>
      </dgm:t>
    </dgm:pt>
    <dgm:pt modelId="{170D327E-C8B8-4166-A40F-553A9E0AADC1}" type="parTrans" cxnId="{E853B9D4-29AE-4640-AA55-7DB78764B993}">
      <dgm:prSet/>
      <dgm:spPr/>
      <dgm:t>
        <a:bodyPr/>
        <a:lstStyle/>
        <a:p>
          <a:endParaRPr lang="en-US"/>
        </a:p>
      </dgm:t>
    </dgm:pt>
    <dgm:pt modelId="{4FF800E5-501E-4E58-B2A0-7A466C04F52C}" type="sibTrans" cxnId="{E853B9D4-29AE-4640-AA55-7DB78764B993}">
      <dgm:prSet/>
      <dgm:spPr/>
      <dgm:t>
        <a:bodyPr/>
        <a:lstStyle/>
        <a:p>
          <a:endParaRPr lang="en-US"/>
        </a:p>
      </dgm:t>
    </dgm:pt>
    <dgm:pt modelId="{DB814199-1373-47AD-A589-4797EE5D688B}" type="pres">
      <dgm:prSet presAssocID="{7972026B-87A9-423C-8479-24181A5A0183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AF3C146-3C2F-4F6F-A843-52422CFD0D32}" type="pres">
      <dgm:prSet presAssocID="{F2204ED3-0346-44B2-AD26-4875CE8C4779}" presName="node" presStyleLbl="node1" presStyleIdx="0" presStyleCnt="4" custScaleX="16378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8F93A0D-FB0E-4734-A4EC-FC8E466FDED3}" type="pres">
      <dgm:prSet presAssocID="{2442368C-BA5B-499C-A399-0F8CAF7B5A7D}" presName="sibTrans" presStyleLbl="sibTrans2D1" presStyleIdx="0" presStyleCnt="4"/>
      <dgm:spPr/>
      <dgm:t>
        <a:bodyPr/>
        <a:lstStyle/>
        <a:p>
          <a:endParaRPr lang="zh-CN" altLang="en-US"/>
        </a:p>
      </dgm:t>
    </dgm:pt>
    <dgm:pt modelId="{62555BFD-A557-4F27-9B16-F4CE89E0CF9C}" type="pres">
      <dgm:prSet presAssocID="{2442368C-BA5B-499C-A399-0F8CAF7B5A7D}" presName="connectorText" presStyleLbl="sibTrans2D1" presStyleIdx="0" presStyleCnt="4"/>
      <dgm:spPr/>
      <dgm:t>
        <a:bodyPr/>
        <a:lstStyle/>
        <a:p>
          <a:endParaRPr lang="zh-CN" altLang="en-US"/>
        </a:p>
      </dgm:t>
    </dgm:pt>
    <dgm:pt modelId="{3365BDBC-9E27-4234-B96E-F35ED26D75E4}" type="pres">
      <dgm:prSet presAssocID="{C1E47A87-618E-425D-858B-43FC0FDD4D70}" presName="node" presStyleLbl="node1" presStyleIdx="1" presStyleCnt="4" custScaleX="14886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4C984FC-8B11-4B3F-BCE6-81F70E094484}" type="pres">
      <dgm:prSet presAssocID="{4FF800E5-501E-4E58-B2A0-7A466C04F52C}" presName="sibTrans" presStyleLbl="sibTrans2D1" presStyleIdx="1" presStyleCnt="4"/>
      <dgm:spPr/>
      <dgm:t>
        <a:bodyPr/>
        <a:lstStyle/>
        <a:p>
          <a:endParaRPr lang="zh-CN" altLang="en-US"/>
        </a:p>
      </dgm:t>
    </dgm:pt>
    <dgm:pt modelId="{E22FEE9E-45AA-4FBE-A117-D6140792713B}" type="pres">
      <dgm:prSet presAssocID="{4FF800E5-501E-4E58-B2A0-7A466C04F52C}" presName="connectorText" presStyleLbl="sibTrans2D1" presStyleIdx="1" presStyleCnt="4"/>
      <dgm:spPr/>
      <dgm:t>
        <a:bodyPr/>
        <a:lstStyle/>
        <a:p>
          <a:endParaRPr lang="zh-CN" altLang="en-US"/>
        </a:p>
      </dgm:t>
    </dgm:pt>
    <dgm:pt modelId="{7228AC63-22EB-437C-80F3-D0C8B8F14731}" type="pres">
      <dgm:prSet presAssocID="{FD313C65-83AC-4858-B465-75E9317DC193}" presName="node" presStyleLbl="node1" presStyleIdx="2" presStyleCnt="4" custScaleX="14653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FA94DDE-5857-4D3E-AD11-7AC17748C191}" type="pres">
      <dgm:prSet presAssocID="{C89117C8-58D7-4482-93FF-854F2ADC94A6}" presName="sibTrans" presStyleLbl="sibTrans2D1" presStyleIdx="2" presStyleCnt="4"/>
      <dgm:spPr/>
      <dgm:t>
        <a:bodyPr/>
        <a:lstStyle/>
        <a:p>
          <a:endParaRPr lang="zh-CN" altLang="en-US"/>
        </a:p>
      </dgm:t>
    </dgm:pt>
    <dgm:pt modelId="{EEBD41BB-2FEB-4DED-BECF-07DCA767C760}" type="pres">
      <dgm:prSet presAssocID="{C89117C8-58D7-4482-93FF-854F2ADC94A6}" presName="connectorText" presStyleLbl="sibTrans2D1" presStyleIdx="2" presStyleCnt="4"/>
      <dgm:spPr/>
      <dgm:t>
        <a:bodyPr/>
        <a:lstStyle/>
        <a:p>
          <a:endParaRPr lang="zh-CN" altLang="en-US"/>
        </a:p>
      </dgm:t>
    </dgm:pt>
    <dgm:pt modelId="{D234DC41-3D2E-4716-957E-002B5873DFD0}" type="pres">
      <dgm:prSet presAssocID="{DD8E4759-3DA4-4712-9A55-9C2BAAC62A03}" presName="node" presStyleLbl="node1" presStyleIdx="3" presStyleCnt="4" custScaleX="17062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4BF2F59-7FD1-4751-866C-7C0307999B0C}" type="pres">
      <dgm:prSet presAssocID="{427DA323-4861-4F91-A5E0-FEDA67514E3B}" presName="sibTrans" presStyleLbl="sibTrans2D1" presStyleIdx="3" presStyleCnt="4"/>
      <dgm:spPr/>
      <dgm:t>
        <a:bodyPr/>
        <a:lstStyle/>
        <a:p>
          <a:endParaRPr lang="zh-CN" altLang="en-US"/>
        </a:p>
      </dgm:t>
    </dgm:pt>
    <dgm:pt modelId="{421BC024-7DAC-413D-B2C1-61B383AEB76D}" type="pres">
      <dgm:prSet presAssocID="{427DA323-4861-4F91-A5E0-FEDA67514E3B}" presName="connectorText" presStyleLbl="sibTrans2D1" presStyleIdx="3" presStyleCnt="4"/>
      <dgm:spPr/>
      <dgm:t>
        <a:bodyPr/>
        <a:lstStyle/>
        <a:p>
          <a:endParaRPr lang="zh-CN" altLang="en-US"/>
        </a:p>
      </dgm:t>
    </dgm:pt>
  </dgm:ptLst>
  <dgm:cxnLst>
    <dgm:cxn modelId="{81DB0C0B-3934-4B77-AEE0-074BE6AC5097}" type="presOf" srcId="{4FF800E5-501E-4E58-B2A0-7A466C04F52C}" destId="{E22FEE9E-45AA-4FBE-A117-D6140792713B}" srcOrd="1" destOrd="0" presId="urn:microsoft.com/office/officeart/2005/8/layout/cycle7"/>
    <dgm:cxn modelId="{7F3BBD58-BCF5-4DF0-9F3A-AC7DB9640C77}" type="presOf" srcId="{FD313C65-83AC-4858-B465-75E9317DC193}" destId="{7228AC63-22EB-437C-80F3-D0C8B8F14731}" srcOrd="0" destOrd="0" presId="urn:microsoft.com/office/officeart/2005/8/layout/cycle7"/>
    <dgm:cxn modelId="{07421F4B-6ABF-4E3A-A6D5-10E0A83C41BE}" type="presOf" srcId="{F2204ED3-0346-44B2-AD26-4875CE8C4779}" destId="{7AF3C146-3C2F-4F6F-A843-52422CFD0D32}" srcOrd="0" destOrd="0" presId="urn:microsoft.com/office/officeart/2005/8/layout/cycle7"/>
    <dgm:cxn modelId="{FD22125E-7FA6-43D9-9883-6ED700DC22D8}" srcId="{7972026B-87A9-423C-8479-24181A5A0183}" destId="{F2204ED3-0346-44B2-AD26-4875CE8C4779}" srcOrd="0" destOrd="0" parTransId="{9B2231C9-A81E-47B8-A9BA-228E8BFB7158}" sibTransId="{2442368C-BA5B-499C-A399-0F8CAF7B5A7D}"/>
    <dgm:cxn modelId="{1E51ACED-BDCE-4CDF-8A86-7C0AB779A28D}" type="presOf" srcId="{DD8E4759-3DA4-4712-9A55-9C2BAAC62A03}" destId="{D234DC41-3D2E-4716-957E-002B5873DFD0}" srcOrd="0" destOrd="0" presId="urn:microsoft.com/office/officeart/2005/8/layout/cycle7"/>
    <dgm:cxn modelId="{F2E4866D-6913-4947-80BD-C470C6FAB391}" type="presOf" srcId="{2442368C-BA5B-499C-A399-0F8CAF7B5A7D}" destId="{88F93A0D-FB0E-4734-A4EC-FC8E466FDED3}" srcOrd="0" destOrd="0" presId="urn:microsoft.com/office/officeart/2005/8/layout/cycle7"/>
    <dgm:cxn modelId="{E32E724D-9154-454E-A74D-681E64154AD0}" srcId="{7972026B-87A9-423C-8479-24181A5A0183}" destId="{FD313C65-83AC-4858-B465-75E9317DC193}" srcOrd="2" destOrd="0" parTransId="{1ADCA2E6-1D9C-435A-BF7F-AFCBC74F502A}" sibTransId="{C89117C8-58D7-4482-93FF-854F2ADC94A6}"/>
    <dgm:cxn modelId="{80295DFC-FF67-4A13-BCDE-965630E34062}" type="presOf" srcId="{2442368C-BA5B-499C-A399-0F8CAF7B5A7D}" destId="{62555BFD-A557-4F27-9B16-F4CE89E0CF9C}" srcOrd="1" destOrd="0" presId="urn:microsoft.com/office/officeart/2005/8/layout/cycle7"/>
    <dgm:cxn modelId="{82A07FF8-A82F-45C7-8BCE-A449ED9671F1}" type="presOf" srcId="{C1E47A87-618E-425D-858B-43FC0FDD4D70}" destId="{3365BDBC-9E27-4234-B96E-F35ED26D75E4}" srcOrd="0" destOrd="0" presId="urn:microsoft.com/office/officeart/2005/8/layout/cycle7"/>
    <dgm:cxn modelId="{2BC3C443-CA54-4379-8BB9-17F12EF21580}" type="presOf" srcId="{7972026B-87A9-423C-8479-24181A5A0183}" destId="{DB814199-1373-47AD-A589-4797EE5D688B}" srcOrd="0" destOrd="0" presId="urn:microsoft.com/office/officeart/2005/8/layout/cycle7"/>
    <dgm:cxn modelId="{F67338E2-D8E8-4E9F-8432-F3C2BDDB051D}" type="presOf" srcId="{C89117C8-58D7-4482-93FF-854F2ADC94A6}" destId="{EEBD41BB-2FEB-4DED-BECF-07DCA767C760}" srcOrd="1" destOrd="0" presId="urn:microsoft.com/office/officeart/2005/8/layout/cycle7"/>
    <dgm:cxn modelId="{8423CC18-070B-45FC-9166-44D3875A2454}" type="presOf" srcId="{C89117C8-58D7-4482-93FF-854F2ADC94A6}" destId="{EFA94DDE-5857-4D3E-AD11-7AC17748C191}" srcOrd="0" destOrd="0" presId="urn:microsoft.com/office/officeart/2005/8/layout/cycle7"/>
    <dgm:cxn modelId="{378B63CC-E6AF-446D-9619-44675C62DF13}" type="presOf" srcId="{427DA323-4861-4F91-A5E0-FEDA67514E3B}" destId="{421BC024-7DAC-413D-B2C1-61B383AEB76D}" srcOrd="1" destOrd="0" presId="urn:microsoft.com/office/officeart/2005/8/layout/cycle7"/>
    <dgm:cxn modelId="{E853B9D4-29AE-4640-AA55-7DB78764B993}" srcId="{7972026B-87A9-423C-8479-24181A5A0183}" destId="{C1E47A87-618E-425D-858B-43FC0FDD4D70}" srcOrd="1" destOrd="0" parTransId="{170D327E-C8B8-4166-A40F-553A9E0AADC1}" sibTransId="{4FF800E5-501E-4E58-B2A0-7A466C04F52C}"/>
    <dgm:cxn modelId="{630DE21C-9C37-463B-88A0-57AA55243FD7}" srcId="{7972026B-87A9-423C-8479-24181A5A0183}" destId="{DD8E4759-3DA4-4712-9A55-9C2BAAC62A03}" srcOrd="3" destOrd="0" parTransId="{8F35A32D-D191-40FB-9618-49EF1139B71D}" sibTransId="{427DA323-4861-4F91-A5E0-FEDA67514E3B}"/>
    <dgm:cxn modelId="{06980200-BC2D-4E69-A20A-D643F2C43931}" type="presOf" srcId="{4FF800E5-501E-4E58-B2A0-7A466C04F52C}" destId="{D4C984FC-8B11-4B3F-BCE6-81F70E094484}" srcOrd="0" destOrd="0" presId="urn:microsoft.com/office/officeart/2005/8/layout/cycle7"/>
    <dgm:cxn modelId="{7E21309A-B4FE-4029-8D8C-79745FD61C70}" type="presOf" srcId="{427DA323-4861-4F91-A5E0-FEDA67514E3B}" destId="{64BF2F59-7FD1-4751-866C-7C0307999B0C}" srcOrd="0" destOrd="0" presId="urn:microsoft.com/office/officeart/2005/8/layout/cycle7"/>
    <dgm:cxn modelId="{323E1A12-AA15-4C2F-8D06-82412279A494}" type="presParOf" srcId="{DB814199-1373-47AD-A589-4797EE5D688B}" destId="{7AF3C146-3C2F-4F6F-A843-52422CFD0D32}" srcOrd="0" destOrd="0" presId="urn:microsoft.com/office/officeart/2005/8/layout/cycle7"/>
    <dgm:cxn modelId="{CA95B412-F733-4295-82F6-C55243FA9077}" type="presParOf" srcId="{DB814199-1373-47AD-A589-4797EE5D688B}" destId="{88F93A0D-FB0E-4734-A4EC-FC8E466FDED3}" srcOrd="1" destOrd="0" presId="urn:microsoft.com/office/officeart/2005/8/layout/cycle7"/>
    <dgm:cxn modelId="{10F6B01A-E77E-4334-9F6C-9802404A0E94}" type="presParOf" srcId="{88F93A0D-FB0E-4734-A4EC-FC8E466FDED3}" destId="{62555BFD-A557-4F27-9B16-F4CE89E0CF9C}" srcOrd="0" destOrd="0" presId="urn:microsoft.com/office/officeart/2005/8/layout/cycle7"/>
    <dgm:cxn modelId="{E035C0FC-1E46-4E1A-8FA7-367DD931CFBB}" type="presParOf" srcId="{DB814199-1373-47AD-A589-4797EE5D688B}" destId="{3365BDBC-9E27-4234-B96E-F35ED26D75E4}" srcOrd="2" destOrd="0" presId="urn:microsoft.com/office/officeart/2005/8/layout/cycle7"/>
    <dgm:cxn modelId="{E62B71B6-A60C-4192-AF51-2E13835284D8}" type="presParOf" srcId="{DB814199-1373-47AD-A589-4797EE5D688B}" destId="{D4C984FC-8B11-4B3F-BCE6-81F70E094484}" srcOrd="3" destOrd="0" presId="urn:microsoft.com/office/officeart/2005/8/layout/cycle7"/>
    <dgm:cxn modelId="{65C9D45C-7848-48CA-8874-E3CC8104412B}" type="presParOf" srcId="{D4C984FC-8B11-4B3F-BCE6-81F70E094484}" destId="{E22FEE9E-45AA-4FBE-A117-D6140792713B}" srcOrd="0" destOrd="0" presId="urn:microsoft.com/office/officeart/2005/8/layout/cycle7"/>
    <dgm:cxn modelId="{09D50C62-C9C8-4154-BEB9-571316584092}" type="presParOf" srcId="{DB814199-1373-47AD-A589-4797EE5D688B}" destId="{7228AC63-22EB-437C-80F3-D0C8B8F14731}" srcOrd="4" destOrd="0" presId="urn:microsoft.com/office/officeart/2005/8/layout/cycle7"/>
    <dgm:cxn modelId="{977C5423-79BA-4179-BCED-7F01EB3FCB46}" type="presParOf" srcId="{DB814199-1373-47AD-A589-4797EE5D688B}" destId="{EFA94DDE-5857-4D3E-AD11-7AC17748C191}" srcOrd="5" destOrd="0" presId="urn:microsoft.com/office/officeart/2005/8/layout/cycle7"/>
    <dgm:cxn modelId="{CD6DF4F4-A768-41CB-83DA-86FA49B4C097}" type="presParOf" srcId="{EFA94DDE-5857-4D3E-AD11-7AC17748C191}" destId="{EEBD41BB-2FEB-4DED-BECF-07DCA767C760}" srcOrd="0" destOrd="0" presId="urn:microsoft.com/office/officeart/2005/8/layout/cycle7"/>
    <dgm:cxn modelId="{B525C43D-D8CD-4333-8E4F-8D21FB907CA8}" type="presParOf" srcId="{DB814199-1373-47AD-A589-4797EE5D688B}" destId="{D234DC41-3D2E-4716-957E-002B5873DFD0}" srcOrd="6" destOrd="0" presId="urn:microsoft.com/office/officeart/2005/8/layout/cycle7"/>
    <dgm:cxn modelId="{67A254DF-1346-48DF-925D-FB1D45A6CA26}" type="presParOf" srcId="{DB814199-1373-47AD-A589-4797EE5D688B}" destId="{64BF2F59-7FD1-4751-866C-7C0307999B0C}" srcOrd="7" destOrd="0" presId="urn:microsoft.com/office/officeart/2005/8/layout/cycle7"/>
    <dgm:cxn modelId="{FBC8628D-98A3-4FC7-AA64-ED6C86540C52}" type="presParOf" srcId="{64BF2F59-7FD1-4751-866C-7C0307999B0C}" destId="{421BC024-7DAC-413D-B2C1-61B383AEB76D}" srcOrd="0" destOrd="0" presId="urn:microsoft.com/office/officeart/2005/8/layout/cycle7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972026B-87A9-423C-8479-24181A5A0183}" type="doc">
      <dgm:prSet loTypeId="urn:microsoft.com/office/officeart/2005/8/layout/cycle7" loCatId="cycle" qsTypeId="urn:microsoft.com/office/officeart/2005/8/quickstyle/simple3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DD8E4759-3DA4-4712-9A55-9C2BAAC62A03}">
      <dgm:prSet phldrT="[Text]" custT="1"/>
      <dgm:spPr/>
      <dgm:t>
        <a:bodyPr/>
        <a:lstStyle/>
        <a:p>
          <a:pPr>
            <a:lnSpc>
              <a:spcPts val="1500"/>
            </a:lnSpc>
          </a:pPr>
          <a:r>
            <a:rPr lang="zh-CN" altLang="en-US" sz="2400" b="1" u="none" kern="1400" spc="0" baseline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中宋" pitchFamily="2" charset="-122"/>
              <a:ea typeface="华文中宋" pitchFamily="2" charset="-122"/>
            </a:rPr>
            <a:t>分析</a:t>
          </a:r>
          <a:endParaRPr lang="en-US" altLang="zh-CN" sz="2400" b="1" u="none" kern="1400" spc="0" baseline="0" dirty="0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华文中宋" pitchFamily="2" charset="-122"/>
            <a:ea typeface="华文中宋" pitchFamily="2" charset="-122"/>
          </a:endParaRPr>
        </a:p>
        <a:p>
          <a:pPr>
            <a:lnSpc>
              <a:spcPts val="1500"/>
            </a:lnSpc>
          </a:pPr>
          <a:r>
            <a:rPr lang="zh-CN" altLang="en-US" sz="2400" b="1" u="none" kern="1400" spc="0" baseline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中宋" pitchFamily="2" charset="-122"/>
              <a:ea typeface="华文中宋" pitchFamily="2" charset="-122"/>
            </a:rPr>
            <a:t>（算法、方法）</a:t>
          </a:r>
          <a:endParaRPr lang="en-US" sz="2400" b="1" u="none" kern="1400" spc="0" baseline="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华文中宋" pitchFamily="2" charset="-122"/>
            <a:ea typeface="华文中宋" pitchFamily="2" charset="-122"/>
          </a:endParaRPr>
        </a:p>
      </dgm:t>
    </dgm:pt>
    <dgm:pt modelId="{427DA323-4861-4F91-A5E0-FEDA67514E3B}" type="sibTrans" cxnId="{630DE21C-9C37-463B-88A0-57AA55243FD7}">
      <dgm:prSet/>
      <dgm:spPr/>
      <dgm:t>
        <a:bodyPr/>
        <a:lstStyle/>
        <a:p>
          <a:endParaRPr lang="en-US"/>
        </a:p>
      </dgm:t>
    </dgm:pt>
    <dgm:pt modelId="{8F35A32D-D191-40FB-9618-49EF1139B71D}" type="parTrans" cxnId="{630DE21C-9C37-463B-88A0-57AA55243FD7}">
      <dgm:prSet/>
      <dgm:spPr/>
      <dgm:t>
        <a:bodyPr/>
        <a:lstStyle/>
        <a:p>
          <a:endParaRPr lang="en-US"/>
        </a:p>
      </dgm:t>
    </dgm:pt>
    <dgm:pt modelId="{FD313C65-83AC-4858-B465-75E9317DC193}">
      <dgm:prSet phldrT="[Text]" custT="1"/>
      <dgm:spPr/>
      <dgm:t>
        <a:bodyPr/>
        <a:lstStyle/>
        <a:p>
          <a:pPr>
            <a:lnSpc>
              <a:spcPts val="1700"/>
            </a:lnSpc>
          </a:pPr>
          <a:r>
            <a:rPr lang="zh-CN" altLang="en-US" sz="2400" b="1" kern="1400" spc="0" baseline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中宋" pitchFamily="2" charset="-122"/>
              <a:ea typeface="华文中宋" pitchFamily="2" charset="-122"/>
            </a:rPr>
            <a:t>规律</a:t>
          </a:r>
          <a:endParaRPr lang="en-US" altLang="zh-CN" sz="2400" b="1" kern="1400" spc="0" baseline="0" dirty="0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华文中宋" pitchFamily="2" charset="-122"/>
            <a:ea typeface="华文中宋" pitchFamily="2" charset="-122"/>
          </a:endParaRPr>
        </a:p>
        <a:p>
          <a:pPr>
            <a:lnSpc>
              <a:spcPts val="1700"/>
            </a:lnSpc>
          </a:pPr>
          <a:r>
            <a:rPr lang="zh-CN" altLang="en-US" sz="2400" b="1" kern="1400" spc="0" baseline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中宋" pitchFamily="2" charset="-122"/>
              <a:ea typeface="华文中宋" pitchFamily="2" charset="-122"/>
            </a:rPr>
            <a:t>（控制、预测）</a:t>
          </a:r>
          <a:endParaRPr lang="en-US" sz="2400" b="1" kern="1400" spc="0" baseline="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华文中宋" pitchFamily="2" charset="-122"/>
            <a:ea typeface="华文中宋" pitchFamily="2" charset="-122"/>
          </a:endParaRPr>
        </a:p>
      </dgm:t>
    </dgm:pt>
    <dgm:pt modelId="{C89117C8-58D7-4482-93FF-854F2ADC94A6}" type="sibTrans" cxnId="{E32E724D-9154-454E-A74D-681E64154AD0}">
      <dgm:prSet/>
      <dgm:spPr/>
      <dgm:t>
        <a:bodyPr/>
        <a:lstStyle/>
        <a:p>
          <a:endParaRPr lang="en-US"/>
        </a:p>
      </dgm:t>
    </dgm:pt>
    <dgm:pt modelId="{1ADCA2E6-1D9C-435A-BF7F-AFCBC74F502A}" type="parTrans" cxnId="{E32E724D-9154-454E-A74D-681E64154AD0}">
      <dgm:prSet/>
      <dgm:spPr/>
      <dgm:t>
        <a:bodyPr/>
        <a:lstStyle/>
        <a:p>
          <a:endParaRPr lang="en-US"/>
        </a:p>
      </dgm:t>
    </dgm:pt>
    <dgm:pt modelId="{F2204ED3-0346-44B2-AD26-4875CE8C4779}">
      <dgm:prSet phldrT="[Text]" custT="1"/>
      <dgm:spPr/>
      <dgm:t>
        <a:bodyPr/>
        <a:lstStyle/>
        <a:p>
          <a:pPr>
            <a:lnSpc>
              <a:spcPts val="1500"/>
            </a:lnSpc>
          </a:pPr>
          <a:r>
            <a:rPr lang="zh-CN" altLang="en-US" sz="2400" b="1" kern="1400" spc="0" baseline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中宋" pitchFamily="2" charset="-122"/>
              <a:ea typeface="华文中宋" pitchFamily="2" charset="-122"/>
            </a:rPr>
            <a:t>发现</a:t>
          </a:r>
          <a:endParaRPr lang="en-US" altLang="zh-CN" sz="2400" b="1" kern="1400" spc="0" baseline="0" dirty="0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华文中宋" pitchFamily="2" charset="-122"/>
            <a:ea typeface="华文中宋" pitchFamily="2" charset="-122"/>
          </a:endParaRPr>
        </a:p>
        <a:p>
          <a:pPr>
            <a:lnSpc>
              <a:spcPts val="1500"/>
            </a:lnSpc>
          </a:pPr>
          <a:r>
            <a:rPr lang="zh-CN" altLang="en-US" sz="2400" b="1" kern="1400" spc="0" baseline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中宋" pitchFamily="2" charset="-122"/>
              <a:ea typeface="华文中宋" pitchFamily="2" charset="-122"/>
            </a:rPr>
            <a:t>（网络结构、属性特征）</a:t>
          </a:r>
          <a:endParaRPr lang="en-US" sz="2400" kern="1400" spc="0" baseline="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华文中宋" pitchFamily="2" charset="-122"/>
            <a:ea typeface="华文中宋" pitchFamily="2" charset="-122"/>
          </a:endParaRPr>
        </a:p>
      </dgm:t>
    </dgm:pt>
    <dgm:pt modelId="{2442368C-BA5B-499C-A399-0F8CAF7B5A7D}" type="sibTrans" cxnId="{FD22125E-7FA6-43D9-9883-6ED700DC22D8}">
      <dgm:prSet/>
      <dgm:spPr/>
      <dgm:t>
        <a:bodyPr/>
        <a:lstStyle/>
        <a:p>
          <a:endParaRPr lang="en-US"/>
        </a:p>
      </dgm:t>
    </dgm:pt>
    <dgm:pt modelId="{9B2231C9-A81E-47B8-A9BA-228E8BFB7158}" type="parTrans" cxnId="{FD22125E-7FA6-43D9-9883-6ED700DC22D8}">
      <dgm:prSet/>
      <dgm:spPr/>
      <dgm:t>
        <a:bodyPr/>
        <a:lstStyle/>
        <a:p>
          <a:endParaRPr lang="en-US"/>
        </a:p>
      </dgm:t>
    </dgm:pt>
    <dgm:pt modelId="{C1E47A87-618E-425D-858B-43FC0FDD4D70}">
      <dgm:prSet custT="1"/>
      <dgm:spPr/>
      <dgm:t>
        <a:bodyPr/>
        <a:lstStyle/>
        <a:p>
          <a:pPr>
            <a:lnSpc>
              <a:spcPts val="1500"/>
            </a:lnSpc>
          </a:pPr>
          <a:r>
            <a:rPr lang="zh-CN" altLang="en-US" sz="2400" b="1" kern="1400" spc="0" baseline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中宋" pitchFamily="2" charset="-122"/>
              <a:ea typeface="华文中宋" pitchFamily="2" charset="-122"/>
            </a:rPr>
            <a:t>建模</a:t>
          </a:r>
          <a:endParaRPr lang="en-US" altLang="zh-CN" sz="2400" b="1" kern="1400" spc="0" baseline="0" dirty="0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华文中宋" pitchFamily="2" charset="-122"/>
            <a:ea typeface="华文中宋" pitchFamily="2" charset="-122"/>
          </a:endParaRPr>
        </a:p>
        <a:p>
          <a:pPr>
            <a:lnSpc>
              <a:spcPts val="1500"/>
            </a:lnSpc>
          </a:pPr>
          <a:r>
            <a:rPr lang="zh-CN" altLang="en-US" sz="2400" b="1" kern="1400" spc="0" baseline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中宋" pitchFamily="2" charset="-122"/>
              <a:ea typeface="华文中宋" pitchFamily="2" charset="-122"/>
            </a:rPr>
            <a:t>（通用性）</a:t>
          </a:r>
          <a:endParaRPr lang="en-US" sz="2400" kern="1400" spc="0" baseline="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华文中宋" pitchFamily="2" charset="-122"/>
            <a:ea typeface="华文中宋" pitchFamily="2" charset="-122"/>
          </a:endParaRPr>
        </a:p>
      </dgm:t>
    </dgm:pt>
    <dgm:pt modelId="{170D327E-C8B8-4166-A40F-553A9E0AADC1}" type="parTrans" cxnId="{E853B9D4-29AE-4640-AA55-7DB78764B993}">
      <dgm:prSet/>
      <dgm:spPr/>
      <dgm:t>
        <a:bodyPr/>
        <a:lstStyle/>
        <a:p>
          <a:endParaRPr lang="en-US"/>
        </a:p>
      </dgm:t>
    </dgm:pt>
    <dgm:pt modelId="{4FF800E5-501E-4E58-B2A0-7A466C04F52C}" type="sibTrans" cxnId="{E853B9D4-29AE-4640-AA55-7DB78764B993}">
      <dgm:prSet/>
      <dgm:spPr/>
      <dgm:t>
        <a:bodyPr/>
        <a:lstStyle/>
        <a:p>
          <a:endParaRPr lang="en-US"/>
        </a:p>
      </dgm:t>
    </dgm:pt>
    <dgm:pt modelId="{DB814199-1373-47AD-A589-4797EE5D688B}" type="pres">
      <dgm:prSet presAssocID="{7972026B-87A9-423C-8479-24181A5A0183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AF3C146-3C2F-4F6F-A843-52422CFD0D32}" type="pres">
      <dgm:prSet presAssocID="{F2204ED3-0346-44B2-AD26-4875CE8C4779}" presName="node" presStyleLbl="node1" presStyleIdx="0" presStyleCnt="4" custScaleX="16378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8F93A0D-FB0E-4734-A4EC-FC8E466FDED3}" type="pres">
      <dgm:prSet presAssocID="{2442368C-BA5B-499C-A399-0F8CAF7B5A7D}" presName="sibTrans" presStyleLbl="sibTrans2D1" presStyleIdx="0" presStyleCnt="4"/>
      <dgm:spPr/>
      <dgm:t>
        <a:bodyPr/>
        <a:lstStyle/>
        <a:p>
          <a:endParaRPr lang="zh-CN" altLang="en-US"/>
        </a:p>
      </dgm:t>
    </dgm:pt>
    <dgm:pt modelId="{62555BFD-A557-4F27-9B16-F4CE89E0CF9C}" type="pres">
      <dgm:prSet presAssocID="{2442368C-BA5B-499C-A399-0F8CAF7B5A7D}" presName="connectorText" presStyleLbl="sibTrans2D1" presStyleIdx="0" presStyleCnt="4"/>
      <dgm:spPr/>
      <dgm:t>
        <a:bodyPr/>
        <a:lstStyle/>
        <a:p>
          <a:endParaRPr lang="zh-CN" altLang="en-US"/>
        </a:p>
      </dgm:t>
    </dgm:pt>
    <dgm:pt modelId="{3365BDBC-9E27-4234-B96E-F35ED26D75E4}" type="pres">
      <dgm:prSet presAssocID="{C1E47A87-618E-425D-858B-43FC0FDD4D70}" presName="node" presStyleLbl="node1" presStyleIdx="1" presStyleCnt="4" custScaleX="14886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4C984FC-8B11-4B3F-BCE6-81F70E094484}" type="pres">
      <dgm:prSet presAssocID="{4FF800E5-501E-4E58-B2A0-7A466C04F52C}" presName="sibTrans" presStyleLbl="sibTrans2D1" presStyleIdx="1" presStyleCnt="4"/>
      <dgm:spPr/>
      <dgm:t>
        <a:bodyPr/>
        <a:lstStyle/>
        <a:p>
          <a:endParaRPr lang="zh-CN" altLang="en-US"/>
        </a:p>
      </dgm:t>
    </dgm:pt>
    <dgm:pt modelId="{E22FEE9E-45AA-4FBE-A117-D6140792713B}" type="pres">
      <dgm:prSet presAssocID="{4FF800E5-501E-4E58-B2A0-7A466C04F52C}" presName="connectorText" presStyleLbl="sibTrans2D1" presStyleIdx="1" presStyleCnt="4"/>
      <dgm:spPr/>
      <dgm:t>
        <a:bodyPr/>
        <a:lstStyle/>
        <a:p>
          <a:endParaRPr lang="zh-CN" altLang="en-US"/>
        </a:p>
      </dgm:t>
    </dgm:pt>
    <dgm:pt modelId="{7228AC63-22EB-437C-80F3-D0C8B8F14731}" type="pres">
      <dgm:prSet presAssocID="{FD313C65-83AC-4858-B465-75E9317DC193}" presName="node" presStyleLbl="node1" presStyleIdx="2" presStyleCnt="4" custScaleX="14653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FA94DDE-5857-4D3E-AD11-7AC17748C191}" type="pres">
      <dgm:prSet presAssocID="{C89117C8-58D7-4482-93FF-854F2ADC94A6}" presName="sibTrans" presStyleLbl="sibTrans2D1" presStyleIdx="2" presStyleCnt="4"/>
      <dgm:spPr/>
      <dgm:t>
        <a:bodyPr/>
        <a:lstStyle/>
        <a:p>
          <a:endParaRPr lang="zh-CN" altLang="en-US"/>
        </a:p>
      </dgm:t>
    </dgm:pt>
    <dgm:pt modelId="{EEBD41BB-2FEB-4DED-BECF-07DCA767C760}" type="pres">
      <dgm:prSet presAssocID="{C89117C8-58D7-4482-93FF-854F2ADC94A6}" presName="connectorText" presStyleLbl="sibTrans2D1" presStyleIdx="2" presStyleCnt="4"/>
      <dgm:spPr/>
      <dgm:t>
        <a:bodyPr/>
        <a:lstStyle/>
        <a:p>
          <a:endParaRPr lang="zh-CN" altLang="en-US"/>
        </a:p>
      </dgm:t>
    </dgm:pt>
    <dgm:pt modelId="{D234DC41-3D2E-4716-957E-002B5873DFD0}" type="pres">
      <dgm:prSet presAssocID="{DD8E4759-3DA4-4712-9A55-9C2BAAC62A03}" presName="node" presStyleLbl="node1" presStyleIdx="3" presStyleCnt="4" custScaleX="17062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4BF2F59-7FD1-4751-866C-7C0307999B0C}" type="pres">
      <dgm:prSet presAssocID="{427DA323-4861-4F91-A5E0-FEDA67514E3B}" presName="sibTrans" presStyleLbl="sibTrans2D1" presStyleIdx="3" presStyleCnt="4"/>
      <dgm:spPr/>
      <dgm:t>
        <a:bodyPr/>
        <a:lstStyle/>
        <a:p>
          <a:endParaRPr lang="zh-CN" altLang="en-US"/>
        </a:p>
      </dgm:t>
    </dgm:pt>
    <dgm:pt modelId="{421BC024-7DAC-413D-B2C1-61B383AEB76D}" type="pres">
      <dgm:prSet presAssocID="{427DA323-4861-4F91-A5E0-FEDA67514E3B}" presName="connectorText" presStyleLbl="sibTrans2D1" presStyleIdx="3" presStyleCnt="4"/>
      <dgm:spPr/>
      <dgm:t>
        <a:bodyPr/>
        <a:lstStyle/>
        <a:p>
          <a:endParaRPr lang="zh-CN" altLang="en-US"/>
        </a:p>
      </dgm:t>
    </dgm:pt>
  </dgm:ptLst>
  <dgm:cxnLst>
    <dgm:cxn modelId="{E6A103B1-30E0-4180-B2A8-85955448583E}" type="presOf" srcId="{C89117C8-58D7-4482-93FF-854F2ADC94A6}" destId="{EFA94DDE-5857-4D3E-AD11-7AC17748C191}" srcOrd="0" destOrd="0" presId="urn:microsoft.com/office/officeart/2005/8/layout/cycle7"/>
    <dgm:cxn modelId="{1679746A-8E71-4311-9EEC-5D9DA7900457}" type="presOf" srcId="{4FF800E5-501E-4E58-B2A0-7A466C04F52C}" destId="{D4C984FC-8B11-4B3F-BCE6-81F70E094484}" srcOrd="0" destOrd="0" presId="urn:microsoft.com/office/officeart/2005/8/layout/cycle7"/>
    <dgm:cxn modelId="{CB894A35-BC42-45A5-B15B-35A23508C285}" type="presOf" srcId="{2442368C-BA5B-499C-A399-0F8CAF7B5A7D}" destId="{88F93A0D-FB0E-4734-A4EC-FC8E466FDED3}" srcOrd="0" destOrd="0" presId="urn:microsoft.com/office/officeart/2005/8/layout/cycle7"/>
    <dgm:cxn modelId="{C3E9E1C0-1C5E-4575-9306-20133A66DB47}" type="presOf" srcId="{427DA323-4861-4F91-A5E0-FEDA67514E3B}" destId="{421BC024-7DAC-413D-B2C1-61B383AEB76D}" srcOrd="1" destOrd="0" presId="urn:microsoft.com/office/officeart/2005/8/layout/cycle7"/>
    <dgm:cxn modelId="{1F97E163-EFAD-4262-A3E5-03B7B4731C7D}" type="presOf" srcId="{2442368C-BA5B-499C-A399-0F8CAF7B5A7D}" destId="{62555BFD-A557-4F27-9B16-F4CE89E0CF9C}" srcOrd="1" destOrd="0" presId="urn:microsoft.com/office/officeart/2005/8/layout/cycle7"/>
    <dgm:cxn modelId="{E32E724D-9154-454E-A74D-681E64154AD0}" srcId="{7972026B-87A9-423C-8479-24181A5A0183}" destId="{FD313C65-83AC-4858-B465-75E9317DC193}" srcOrd="2" destOrd="0" parTransId="{1ADCA2E6-1D9C-435A-BF7F-AFCBC74F502A}" sibTransId="{C89117C8-58D7-4482-93FF-854F2ADC94A6}"/>
    <dgm:cxn modelId="{C576F29C-EF95-4057-9440-0B1392B9E3C9}" type="presOf" srcId="{C1E47A87-618E-425D-858B-43FC0FDD4D70}" destId="{3365BDBC-9E27-4234-B96E-F35ED26D75E4}" srcOrd="0" destOrd="0" presId="urn:microsoft.com/office/officeart/2005/8/layout/cycle7"/>
    <dgm:cxn modelId="{630DE21C-9C37-463B-88A0-57AA55243FD7}" srcId="{7972026B-87A9-423C-8479-24181A5A0183}" destId="{DD8E4759-3DA4-4712-9A55-9C2BAAC62A03}" srcOrd="3" destOrd="0" parTransId="{8F35A32D-D191-40FB-9618-49EF1139B71D}" sibTransId="{427DA323-4861-4F91-A5E0-FEDA67514E3B}"/>
    <dgm:cxn modelId="{07AA046F-506A-4092-B374-2E0EA876DBF9}" type="presOf" srcId="{7972026B-87A9-423C-8479-24181A5A0183}" destId="{DB814199-1373-47AD-A589-4797EE5D688B}" srcOrd="0" destOrd="0" presId="urn:microsoft.com/office/officeart/2005/8/layout/cycle7"/>
    <dgm:cxn modelId="{6B204437-9598-442E-BC04-33551DF1B8D4}" type="presOf" srcId="{F2204ED3-0346-44B2-AD26-4875CE8C4779}" destId="{7AF3C146-3C2F-4F6F-A843-52422CFD0D32}" srcOrd="0" destOrd="0" presId="urn:microsoft.com/office/officeart/2005/8/layout/cycle7"/>
    <dgm:cxn modelId="{48F20648-4F1C-4BD4-8BA7-79B439D0AB71}" type="presOf" srcId="{C89117C8-58D7-4482-93FF-854F2ADC94A6}" destId="{EEBD41BB-2FEB-4DED-BECF-07DCA767C760}" srcOrd="1" destOrd="0" presId="urn:microsoft.com/office/officeart/2005/8/layout/cycle7"/>
    <dgm:cxn modelId="{9564DD54-4493-46B7-9DA3-99F1972A5654}" type="presOf" srcId="{DD8E4759-3DA4-4712-9A55-9C2BAAC62A03}" destId="{D234DC41-3D2E-4716-957E-002B5873DFD0}" srcOrd="0" destOrd="0" presId="urn:microsoft.com/office/officeart/2005/8/layout/cycle7"/>
    <dgm:cxn modelId="{9DB72146-0677-497D-B4DA-F5B87373D64B}" type="presOf" srcId="{4FF800E5-501E-4E58-B2A0-7A466C04F52C}" destId="{E22FEE9E-45AA-4FBE-A117-D6140792713B}" srcOrd="1" destOrd="0" presId="urn:microsoft.com/office/officeart/2005/8/layout/cycle7"/>
    <dgm:cxn modelId="{C829F702-DB1D-4CDB-AB9B-569FA6260BD8}" type="presOf" srcId="{FD313C65-83AC-4858-B465-75E9317DC193}" destId="{7228AC63-22EB-437C-80F3-D0C8B8F14731}" srcOrd="0" destOrd="0" presId="urn:microsoft.com/office/officeart/2005/8/layout/cycle7"/>
    <dgm:cxn modelId="{DD1F1837-A8AC-475F-A9A8-FEA5AA65461D}" type="presOf" srcId="{427DA323-4861-4F91-A5E0-FEDA67514E3B}" destId="{64BF2F59-7FD1-4751-866C-7C0307999B0C}" srcOrd="0" destOrd="0" presId="urn:microsoft.com/office/officeart/2005/8/layout/cycle7"/>
    <dgm:cxn modelId="{FD22125E-7FA6-43D9-9883-6ED700DC22D8}" srcId="{7972026B-87A9-423C-8479-24181A5A0183}" destId="{F2204ED3-0346-44B2-AD26-4875CE8C4779}" srcOrd="0" destOrd="0" parTransId="{9B2231C9-A81E-47B8-A9BA-228E8BFB7158}" sibTransId="{2442368C-BA5B-499C-A399-0F8CAF7B5A7D}"/>
    <dgm:cxn modelId="{E853B9D4-29AE-4640-AA55-7DB78764B993}" srcId="{7972026B-87A9-423C-8479-24181A5A0183}" destId="{C1E47A87-618E-425D-858B-43FC0FDD4D70}" srcOrd="1" destOrd="0" parTransId="{170D327E-C8B8-4166-A40F-553A9E0AADC1}" sibTransId="{4FF800E5-501E-4E58-B2A0-7A466C04F52C}"/>
    <dgm:cxn modelId="{6FECBEF7-666F-4CBB-B938-FCC53F60E68F}" type="presParOf" srcId="{DB814199-1373-47AD-A589-4797EE5D688B}" destId="{7AF3C146-3C2F-4F6F-A843-52422CFD0D32}" srcOrd="0" destOrd="0" presId="urn:microsoft.com/office/officeart/2005/8/layout/cycle7"/>
    <dgm:cxn modelId="{D02D4223-3AA8-4048-9050-6307BA1722E5}" type="presParOf" srcId="{DB814199-1373-47AD-A589-4797EE5D688B}" destId="{88F93A0D-FB0E-4734-A4EC-FC8E466FDED3}" srcOrd="1" destOrd="0" presId="urn:microsoft.com/office/officeart/2005/8/layout/cycle7"/>
    <dgm:cxn modelId="{8DB38492-CC1C-4BEC-A94A-C12A2A86D996}" type="presParOf" srcId="{88F93A0D-FB0E-4734-A4EC-FC8E466FDED3}" destId="{62555BFD-A557-4F27-9B16-F4CE89E0CF9C}" srcOrd="0" destOrd="0" presId="urn:microsoft.com/office/officeart/2005/8/layout/cycle7"/>
    <dgm:cxn modelId="{4E210A3E-5332-4421-AC46-39C1AA83D173}" type="presParOf" srcId="{DB814199-1373-47AD-A589-4797EE5D688B}" destId="{3365BDBC-9E27-4234-B96E-F35ED26D75E4}" srcOrd="2" destOrd="0" presId="urn:microsoft.com/office/officeart/2005/8/layout/cycle7"/>
    <dgm:cxn modelId="{975C987E-A2C2-4E5C-8D6F-ACFFC1F791D0}" type="presParOf" srcId="{DB814199-1373-47AD-A589-4797EE5D688B}" destId="{D4C984FC-8B11-4B3F-BCE6-81F70E094484}" srcOrd="3" destOrd="0" presId="urn:microsoft.com/office/officeart/2005/8/layout/cycle7"/>
    <dgm:cxn modelId="{B8D5CDF9-4BAE-41A9-BC59-AA8296DF4E3F}" type="presParOf" srcId="{D4C984FC-8B11-4B3F-BCE6-81F70E094484}" destId="{E22FEE9E-45AA-4FBE-A117-D6140792713B}" srcOrd="0" destOrd="0" presId="urn:microsoft.com/office/officeart/2005/8/layout/cycle7"/>
    <dgm:cxn modelId="{835A2075-333F-40DC-9077-0AC686299830}" type="presParOf" srcId="{DB814199-1373-47AD-A589-4797EE5D688B}" destId="{7228AC63-22EB-437C-80F3-D0C8B8F14731}" srcOrd="4" destOrd="0" presId="urn:microsoft.com/office/officeart/2005/8/layout/cycle7"/>
    <dgm:cxn modelId="{FDF30F29-812E-4F23-97AE-46AABDB22E64}" type="presParOf" srcId="{DB814199-1373-47AD-A589-4797EE5D688B}" destId="{EFA94DDE-5857-4D3E-AD11-7AC17748C191}" srcOrd="5" destOrd="0" presId="urn:microsoft.com/office/officeart/2005/8/layout/cycle7"/>
    <dgm:cxn modelId="{00ED7D41-2A80-4D1B-9F75-68F25A0484F8}" type="presParOf" srcId="{EFA94DDE-5857-4D3E-AD11-7AC17748C191}" destId="{EEBD41BB-2FEB-4DED-BECF-07DCA767C760}" srcOrd="0" destOrd="0" presId="urn:microsoft.com/office/officeart/2005/8/layout/cycle7"/>
    <dgm:cxn modelId="{9E7BE0D4-3A8C-45F9-9238-6535D8787395}" type="presParOf" srcId="{DB814199-1373-47AD-A589-4797EE5D688B}" destId="{D234DC41-3D2E-4716-957E-002B5873DFD0}" srcOrd="6" destOrd="0" presId="urn:microsoft.com/office/officeart/2005/8/layout/cycle7"/>
    <dgm:cxn modelId="{5EF80A06-86FC-4594-B4F6-562113B24618}" type="presParOf" srcId="{DB814199-1373-47AD-A589-4797EE5D688B}" destId="{64BF2F59-7FD1-4751-866C-7C0307999B0C}" srcOrd="7" destOrd="0" presId="urn:microsoft.com/office/officeart/2005/8/layout/cycle7"/>
    <dgm:cxn modelId="{D542DA79-7B97-46C3-AC5D-87732203EB8D}" type="presParOf" srcId="{64BF2F59-7FD1-4751-866C-7C0307999B0C}" destId="{421BC024-7DAC-413D-B2C1-61B383AEB76D}" srcOrd="0" destOrd="0" presId="urn:microsoft.com/office/officeart/2005/8/layout/cycle7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F3C146-3C2F-4F6F-A843-52422CFD0D32}">
      <dsp:nvSpPr>
        <dsp:cNvPr id="0" name=""/>
        <dsp:cNvSpPr/>
      </dsp:nvSpPr>
      <dsp:spPr>
        <a:xfrm>
          <a:off x="2318418" y="385"/>
          <a:ext cx="3612617" cy="110287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ts val="15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 kern="1400" spc="0" baseline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中宋" pitchFamily="2" charset="-122"/>
              <a:ea typeface="华文中宋" pitchFamily="2" charset="-122"/>
            </a:rPr>
            <a:t>发现</a:t>
          </a:r>
          <a:endParaRPr lang="en-US" altLang="zh-CN" sz="2400" b="1" kern="1400" spc="0" baseline="0" dirty="0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华文中宋" pitchFamily="2" charset="-122"/>
            <a:ea typeface="华文中宋" pitchFamily="2" charset="-122"/>
          </a:endParaRPr>
        </a:p>
        <a:p>
          <a:pPr lvl="0" algn="ctr" defTabSz="1066800">
            <a:lnSpc>
              <a:spcPts val="15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 kern="1400" spc="0" baseline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中宋" pitchFamily="2" charset="-122"/>
              <a:ea typeface="华文中宋" pitchFamily="2" charset="-122"/>
            </a:rPr>
            <a:t>（网络功能、结构）</a:t>
          </a:r>
          <a:endParaRPr lang="en-US" sz="2400" kern="1400" spc="0" baseline="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华文中宋" pitchFamily="2" charset="-122"/>
            <a:ea typeface="华文中宋" pitchFamily="2" charset="-122"/>
          </a:endParaRPr>
        </a:p>
      </dsp:txBody>
      <dsp:txXfrm>
        <a:off x="2350720" y="32687"/>
        <a:ext cx="3548013" cy="1038269"/>
      </dsp:txXfrm>
    </dsp:sp>
    <dsp:sp modelId="{88F93A0D-FB0E-4734-A4EC-FC8E466FDED3}">
      <dsp:nvSpPr>
        <dsp:cNvPr id="0" name=""/>
        <dsp:cNvSpPr/>
      </dsp:nvSpPr>
      <dsp:spPr>
        <a:xfrm rot="2700000">
          <a:off x="4609263" y="1419507"/>
          <a:ext cx="1152304" cy="386005"/>
        </a:xfrm>
        <a:prstGeom prst="left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4725065" y="1496708"/>
        <a:ext cx="920701" cy="231603"/>
      </dsp:txXfrm>
    </dsp:sp>
    <dsp:sp modelId="{3365BDBC-9E27-4234-B96E-F35ED26D75E4}">
      <dsp:nvSpPr>
        <dsp:cNvPr id="0" name=""/>
        <dsp:cNvSpPr/>
      </dsp:nvSpPr>
      <dsp:spPr>
        <a:xfrm>
          <a:off x="4604266" y="2121762"/>
          <a:ext cx="3283674" cy="110287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3311292"/>
                <a:satOff val="13270"/>
                <a:lumOff val="2876"/>
                <a:alphaOff val="0"/>
                <a:tint val="50000"/>
                <a:satMod val="300000"/>
              </a:schemeClr>
            </a:gs>
            <a:gs pos="35000">
              <a:schemeClr val="accent5">
                <a:hueOff val="-3311292"/>
                <a:satOff val="13270"/>
                <a:lumOff val="2876"/>
                <a:alphaOff val="0"/>
                <a:tint val="37000"/>
                <a:satMod val="300000"/>
              </a:schemeClr>
            </a:gs>
            <a:gs pos="100000">
              <a:schemeClr val="accent5">
                <a:hueOff val="-3311292"/>
                <a:satOff val="13270"/>
                <a:lumOff val="2876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ts val="15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 kern="1400" spc="0" baseline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中宋" pitchFamily="2" charset="-122"/>
              <a:ea typeface="华文中宋" pitchFamily="2" charset="-122"/>
            </a:rPr>
            <a:t>建模</a:t>
          </a:r>
          <a:endParaRPr lang="en-US" altLang="zh-CN" sz="2400" b="1" kern="1400" spc="0" baseline="0" dirty="0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华文中宋" pitchFamily="2" charset="-122"/>
            <a:ea typeface="华文中宋" pitchFamily="2" charset="-122"/>
          </a:endParaRPr>
        </a:p>
        <a:p>
          <a:pPr lvl="0" algn="ctr" defTabSz="1066800">
            <a:lnSpc>
              <a:spcPts val="15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 kern="1400" spc="0" baseline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中宋" pitchFamily="2" charset="-122"/>
              <a:ea typeface="华文中宋" pitchFamily="2" charset="-122"/>
            </a:rPr>
            <a:t>（通用性）</a:t>
          </a:r>
          <a:endParaRPr lang="en-US" sz="2400" kern="1400" spc="0" baseline="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华文中宋" pitchFamily="2" charset="-122"/>
            <a:ea typeface="华文中宋" pitchFamily="2" charset="-122"/>
          </a:endParaRPr>
        </a:p>
      </dsp:txBody>
      <dsp:txXfrm>
        <a:off x="4636568" y="2154064"/>
        <a:ext cx="3219070" cy="1038269"/>
      </dsp:txXfrm>
    </dsp:sp>
    <dsp:sp modelId="{D4C984FC-8B11-4B3F-BCE6-81F70E094484}">
      <dsp:nvSpPr>
        <dsp:cNvPr id="0" name=""/>
        <dsp:cNvSpPr/>
      </dsp:nvSpPr>
      <dsp:spPr>
        <a:xfrm rot="8100000">
          <a:off x="4609263" y="3540884"/>
          <a:ext cx="1152304" cy="386005"/>
        </a:xfrm>
        <a:prstGeom prst="left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-3311292"/>
                <a:satOff val="13270"/>
                <a:lumOff val="2876"/>
                <a:alphaOff val="0"/>
                <a:tint val="50000"/>
                <a:satMod val="300000"/>
              </a:schemeClr>
            </a:gs>
            <a:gs pos="35000">
              <a:schemeClr val="accent5">
                <a:hueOff val="-3311292"/>
                <a:satOff val="13270"/>
                <a:lumOff val="2876"/>
                <a:alphaOff val="0"/>
                <a:tint val="37000"/>
                <a:satMod val="300000"/>
              </a:schemeClr>
            </a:gs>
            <a:gs pos="100000">
              <a:schemeClr val="accent5">
                <a:hueOff val="-3311292"/>
                <a:satOff val="13270"/>
                <a:lumOff val="2876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 rot="10800000">
        <a:off x="4725064" y="3618085"/>
        <a:ext cx="920701" cy="231603"/>
      </dsp:txXfrm>
    </dsp:sp>
    <dsp:sp modelId="{7228AC63-22EB-437C-80F3-D0C8B8F14731}">
      <dsp:nvSpPr>
        <dsp:cNvPr id="0" name=""/>
        <dsp:cNvSpPr/>
      </dsp:nvSpPr>
      <dsp:spPr>
        <a:xfrm>
          <a:off x="2508641" y="4243138"/>
          <a:ext cx="3232170" cy="110287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6622584"/>
                <a:satOff val="26541"/>
                <a:lumOff val="5752"/>
                <a:alphaOff val="0"/>
                <a:tint val="50000"/>
                <a:satMod val="300000"/>
              </a:schemeClr>
            </a:gs>
            <a:gs pos="35000">
              <a:schemeClr val="accent5">
                <a:hueOff val="-6622584"/>
                <a:satOff val="26541"/>
                <a:lumOff val="5752"/>
                <a:alphaOff val="0"/>
                <a:tint val="37000"/>
                <a:satMod val="300000"/>
              </a:schemeClr>
            </a:gs>
            <a:gs pos="100000">
              <a:schemeClr val="accent5">
                <a:hueOff val="-6622584"/>
                <a:satOff val="26541"/>
                <a:lumOff val="5752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ts val="17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 kern="1400" spc="0" baseline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中宋" pitchFamily="2" charset="-122"/>
              <a:ea typeface="华文中宋" pitchFamily="2" charset="-122"/>
            </a:rPr>
            <a:t>规律</a:t>
          </a:r>
          <a:endParaRPr lang="en-US" altLang="zh-CN" sz="2400" b="1" kern="1400" spc="0" baseline="0" dirty="0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华文中宋" pitchFamily="2" charset="-122"/>
            <a:ea typeface="华文中宋" pitchFamily="2" charset="-122"/>
          </a:endParaRPr>
        </a:p>
        <a:p>
          <a:pPr lvl="0" algn="ctr" defTabSz="1066800">
            <a:lnSpc>
              <a:spcPts val="17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 kern="1400" spc="0" baseline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中宋" pitchFamily="2" charset="-122"/>
              <a:ea typeface="华文中宋" pitchFamily="2" charset="-122"/>
            </a:rPr>
            <a:t>（控制、预测）</a:t>
          </a:r>
          <a:endParaRPr lang="en-US" sz="2400" b="1" kern="1400" spc="0" baseline="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华文中宋" pitchFamily="2" charset="-122"/>
            <a:ea typeface="华文中宋" pitchFamily="2" charset="-122"/>
          </a:endParaRPr>
        </a:p>
      </dsp:txBody>
      <dsp:txXfrm>
        <a:off x="2540943" y="4275440"/>
        <a:ext cx="3167566" cy="1038269"/>
      </dsp:txXfrm>
    </dsp:sp>
    <dsp:sp modelId="{EFA94DDE-5857-4D3E-AD11-7AC17748C191}">
      <dsp:nvSpPr>
        <dsp:cNvPr id="0" name=""/>
        <dsp:cNvSpPr/>
      </dsp:nvSpPr>
      <dsp:spPr>
        <a:xfrm rot="13500000">
          <a:off x="2487886" y="3540884"/>
          <a:ext cx="1152304" cy="386005"/>
        </a:xfrm>
        <a:prstGeom prst="left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-6622584"/>
                <a:satOff val="26541"/>
                <a:lumOff val="5752"/>
                <a:alphaOff val="0"/>
                <a:tint val="50000"/>
                <a:satMod val="300000"/>
              </a:schemeClr>
            </a:gs>
            <a:gs pos="35000">
              <a:schemeClr val="accent5">
                <a:hueOff val="-6622584"/>
                <a:satOff val="26541"/>
                <a:lumOff val="5752"/>
                <a:alphaOff val="0"/>
                <a:tint val="37000"/>
                <a:satMod val="300000"/>
              </a:schemeClr>
            </a:gs>
            <a:gs pos="100000">
              <a:schemeClr val="accent5">
                <a:hueOff val="-6622584"/>
                <a:satOff val="26541"/>
                <a:lumOff val="5752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 rot="10800000">
        <a:off x="2603687" y="3618085"/>
        <a:ext cx="920701" cy="231603"/>
      </dsp:txXfrm>
    </dsp:sp>
    <dsp:sp modelId="{D234DC41-3D2E-4716-957E-002B5873DFD0}">
      <dsp:nvSpPr>
        <dsp:cNvPr id="0" name=""/>
        <dsp:cNvSpPr/>
      </dsp:nvSpPr>
      <dsp:spPr>
        <a:xfrm>
          <a:off x="121582" y="2121762"/>
          <a:ext cx="3763535" cy="110287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tint val="50000"/>
                <a:satMod val="300000"/>
              </a:schemeClr>
            </a:gs>
            <a:gs pos="35000">
              <a:schemeClr val="accent5">
                <a:hueOff val="-9933876"/>
                <a:satOff val="39811"/>
                <a:lumOff val="8628"/>
                <a:alphaOff val="0"/>
                <a:tint val="37000"/>
                <a:satMod val="30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ts val="15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 u="none" kern="1400" spc="0" baseline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中宋" pitchFamily="2" charset="-122"/>
              <a:ea typeface="华文中宋" pitchFamily="2" charset="-122"/>
            </a:rPr>
            <a:t>分析</a:t>
          </a:r>
          <a:endParaRPr lang="en-US" altLang="zh-CN" sz="2400" b="1" u="none" kern="1400" spc="0" baseline="0" dirty="0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华文中宋" pitchFamily="2" charset="-122"/>
            <a:ea typeface="华文中宋" pitchFamily="2" charset="-122"/>
          </a:endParaRPr>
        </a:p>
        <a:p>
          <a:pPr lvl="0" algn="ctr" defTabSz="1066800">
            <a:lnSpc>
              <a:spcPts val="15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 u="none" kern="1400" spc="0" baseline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中宋" pitchFamily="2" charset="-122"/>
              <a:ea typeface="华文中宋" pitchFamily="2" charset="-122"/>
            </a:rPr>
            <a:t>（算法、方法）</a:t>
          </a:r>
          <a:endParaRPr lang="en-US" sz="2400" b="1" u="none" kern="1400" spc="0" baseline="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华文中宋" pitchFamily="2" charset="-122"/>
            <a:ea typeface="华文中宋" pitchFamily="2" charset="-122"/>
          </a:endParaRPr>
        </a:p>
      </dsp:txBody>
      <dsp:txXfrm>
        <a:off x="153884" y="2154064"/>
        <a:ext cx="3698931" cy="1038269"/>
      </dsp:txXfrm>
    </dsp:sp>
    <dsp:sp modelId="{64BF2F59-7FD1-4751-866C-7C0307999B0C}">
      <dsp:nvSpPr>
        <dsp:cNvPr id="0" name=""/>
        <dsp:cNvSpPr/>
      </dsp:nvSpPr>
      <dsp:spPr>
        <a:xfrm rot="18900000">
          <a:off x="2487886" y="1419507"/>
          <a:ext cx="1152304" cy="386005"/>
        </a:xfrm>
        <a:prstGeom prst="left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tint val="50000"/>
                <a:satMod val="300000"/>
              </a:schemeClr>
            </a:gs>
            <a:gs pos="35000">
              <a:schemeClr val="accent5">
                <a:hueOff val="-9933876"/>
                <a:satOff val="39811"/>
                <a:lumOff val="8628"/>
                <a:alphaOff val="0"/>
                <a:tint val="37000"/>
                <a:satMod val="30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2603688" y="1496708"/>
        <a:ext cx="920701" cy="23160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F3C146-3C2F-4F6F-A843-52422CFD0D32}">
      <dsp:nvSpPr>
        <dsp:cNvPr id="0" name=""/>
        <dsp:cNvSpPr/>
      </dsp:nvSpPr>
      <dsp:spPr>
        <a:xfrm>
          <a:off x="2318418" y="385"/>
          <a:ext cx="3612617" cy="110287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ts val="15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 kern="1400" spc="0" baseline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中宋" pitchFamily="2" charset="-122"/>
              <a:ea typeface="华文中宋" pitchFamily="2" charset="-122"/>
            </a:rPr>
            <a:t>发现</a:t>
          </a:r>
          <a:endParaRPr lang="en-US" altLang="zh-CN" sz="2400" b="1" kern="1400" spc="0" baseline="0" dirty="0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华文中宋" pitchFamily="2" charset="-122"/>
            <a:ea typeface="华文中宋" pitchFamily="2" charset="-122"/>
          </a:endParaRPr>
        </a:p>
        <a:p>
          <a:pPr lvl="0" algn="ctr" defTabSz="1066800">
            <a:lnSpc>
              <a:spcPts val="15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 kern="1400" spc="0" baseline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中宋" pitchFamily="2" charset="-122"/>
              <a:ea typeface="华文中宋" pitchFamily="2" charset="-122"/>
            </a:rPr>
            <a:t>（网络结构、属性特征）</a:t>
          </a:r>
          <a:endParaRPr lang="en-US" sz="2400" kern="1400" spc="0" baseline="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华文中宋" pitchFamily="2" charset="-122"/>
            <a:ea typeface="华文中宋" pitchFamily="2" charset="-122"/>
          </a:endParaRPr>
        </a:p>
      </dsp:txBody>
      <dsp:txXfrm>
        <a:off x="2350720" y="32687"/>
        <a:ext cx="3548013" cy="1038269"/>
      </dsp:txXfrm>
    </dsp:sp>
    <dsp:sp modelId="{88F93A0D-FB0E-4734-A4EC-FC8E466FDED3}">
      <dsp:nvSpPr>
        <dsp:cNvPr id="0" name=""/>
        <dsp:cNvSpPr/>
      </dsp:nvSpPr>
      <dsp:spPr>
        <a:xfrm rot="2700000">
          <a:off x="4609263" y="1419507"/>
          <a:ext cx="1152304" cy="386005"/>
        </a:xfrm>
        <a:prstGeom prst="left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4725065" y="1496708"/>
        <a:ext cx="920701" cy="231603"/>
      </dsp:txXfrm>
    </dsp:sp>
    <dsp:sp modelId="{3365BDBC-9E27-4234-B96E-F35ED26D75E4}">
      <dsp:nvSpPr>
        <dsp:cNvPr id="0" name=""/>
        <dsp:cNvSpPr/>
      </dsp:nvSpPr>
      <dsp:spPr>
        <a:xfrm>
          <a:off x="4604266" y="2121762"/>
          <a:ext cx="3283674" cy="110287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3311292"/>
                <a:satOff val="13270"/>
                <a:lumOff val="2876"/>
                <a:alphaOff val="0"/>
                <a:tint val="50000"/>
                <a:satMod val="300000"/>
              </a:schemeClr>
            </a:gs>
            <a:gs pos="35000">
              <a:schemeClr val="accent5">
                <a:hueOff val="-3311292"/>
                <a:satOff val="13270"/>
                <a:lumOff val="2876"/>
                <a:alphaOff val="0"/>
                <a:tint val="37000"/>
                <a:satMod val="300000"/>
              </a:schemeClr>
            </a:gs>
            <a:gs pos="100000">
              <a:schemeClr val="accent5">
                <a:hueOff val="-3311292"/>
                <a:satOff val="13270"/>
                <a:lumOff val="2876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ts val="15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 kern="1400" spc="0" baseline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中宋" pitchFamily="2" charset="-122"/>
              <a:ea typeface="华文中宋" pitchFamily="2" charset="-122"/>
            </a:rPr>
            <a:t>建模</a:t>
          </a:r>
          <a:endParaRPr lang="en-US" altLang="zh-CN" sz="2400" b="1" kern="1400" spc="0" baseline="0" dirty="0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华文中宋" pitchFamily="2" charset="-122"/>
            <a:ea typeface="华文中宋" pitchFamily="2" charset="-122"/>
          </a:endParaRPr>
        </a:p>
        <a:p>
          <a:pPr lvl="0" algn="ctr" defTabSz="1066800">
            <a:lnSpc>
              <a:spcPts val="15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 kern="1400" spc="0" baseline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中宋" pitchFamily="2" charset="-122"/>
              <a:ea typeface="华文中宋" pitchFamily="2" charset="-122"/>
            </a:rPr>
            <a:t>（通用性）</a:t>
          </a:r>
          <a:endParaRPr lang="en-US" sz="2400" kern="1400" spc="0" baseline="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华文中宋" pitchFamily="2" charset="-122"/>
            <a:ea typeface="华文中宋" pitchFamily="2" charset="-122"/>
          </a:endParaRPr>
        </a:p>
      </dsp:txBody>
      <dsp:txXfrm>
        <a:off x="4636568" y="2154064"/>
        <a:ext cx="3219070" cy="1038269"/>
      </dsp:txXfrm>
    </dsp:sp>
    <dsp:sp modelId="{D4C984FC-8B11-4B3F-BCE6-81F70E094484}">
      <dsp:nvSpPr>
        <dsp:cNvPr id="0" name=""/>
        <dsp:cNvSpPr/>
      </dsp:nvSpPr>
      <dsp:spPr>
        <a:xfrm rot="8100000">
          <a:off x="4609263" y="3540884"/>
          <a:ext cx="1152304" cy="386005"/>
        </a:xfrm>
        <a:prstGeom prst="left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-3311292"/>
                <a:satOff val="13270"/>
                <a:lumOff val="2876"/>
                <a:alphaOff val="0"/>
                <a:tint val="50000"/>
                <a:satMod val="300000"/>
              </a:schemeClr>
            </a:gs>
            <a:gs pos="35000">
              <a:schemeClr val="accent5">
                <a:hueOff val="-3311292"/>
                <a:satOff val="13270"/>
                <a:lumOff val="2876"/>
                <a:alphaOff val="0"/>
                <a:tint val="37000"/>
                <a:satMod val="300000"/>
              </a:schemeClr>
            </a:gs>
            <a:gs pos="100000">
              <a:schemeClr val="accent5">
                <a:hueOff val="-3311292"/>
                <a:satOff val="13270"/>
                <a:lumOff val="2876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 rot="10800000">
        <a:off x="4725064" y="3618085"/>
        <a:ext cx="920701" cy="231603"/>
      </dsp:txXfrm>
    </dsp:sp>
    <dsp:sp modelId="{7228AC63-22EB-437C-80F3-D0C8B8F14731}">
      <dsp:nvSpPr>
        <dsp:cNvPr id="0" name=""/>
        <dsp:cNvSpPr/>
      </dsp:nvSpPr>
      <dsp:spPr>
        <a:xfrm>
          <a:off x="2508641" y="4243138"/>
          <a:ext cx="3232170" cy="110287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6622584"/>
                <a:satOff val="26541"/>
                <a:lumOff val="5752"/>
                <a:alphaOff val="0"/>
                <a:tint val="50000"/>
                <a:satMod val="300000"/>
              </a:schemeClr>
            </a:gs>
            <a:gs pos="35000">
              <a:schemeClr val="accent5">
                <a:hueOff val="-6622584"/>
                <a:satOff val="26541"/>
                <a:lumOff val="5752"/>
                <a:alphaOff val="0"/>
                <a:tint val="37000"/>
                <a:satMod val="300000"/>
              </a:schemeClr>
            </a:gs>
            <a:gs pos="100000">
              <a:schemeClr val="accent5">
                <a:hueOff val="-6622584"/>
                <a:satOff val="26541"/>
                <a:lumOff val="5752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ts val="17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 kern="1400" spc="0" baseline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中宋" pitchFamily="2" charset="-122"/>
              <a:ea typeface="华文中宋" pitchFamily="2" charset="-122"/>
            </a:rPr>
            <a:t>规律</a:t>
          </a:r>
          <a:endParaRPr lang="en-US" altLang="zh-CN" sz="2400" b="1" kern="1400" spc="0" baseline="0" dirty="0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华文中宋" pitchFamily="2" charset="-122"/>
            <a:ea typeface="华文中宋" pitchFamily="2" charset="-122"/>
          </a:endParaRPr>
        </a:p>
        <a:p>
          <a:pPr lvl="0" algn="ctr" defTabSz="1066800">
            <a:lnSpc>
              <a:spcPts val="17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 kern="1400" spc="0" baseline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中宋" pitchFamily="2" charset="-122"/>
              <a:ea typeface="华文中宋" pitchFamily="2" charset="-122"/>
            </a:rPr>
            <a:t>（控制、预测）</a:t>
          </a:r>
          <a:endParaRPr lang="en-US" sz="2400" b="1" kern="1400" spc="0" baseline="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华文中宋" pitchFamily="2" charset="-122"/>
            <a:ea typeface="华文中宋" pitchFamily="2" charset="-122"/>
          </a:endParaRPr>
        </a:p>
      </dsp:txBody>
      <dsp:txXfrm>
        <a:off x="2540943" y="4275440"/>
        <a:ext cx="3167566" cy="1038269"/>
      </dsp:txXfrm>
    </dsp:sp>
    <dsp:sp modelId="{EFA94DDE-5857-4D3E-AD11-7AC17748C191}">
      <dsp:nvSpPr>
        <dsp:cNvPr id="0" name=""/>
        <dsp:cNvSpPr/>
      </dsp:nvSpPr>
      <dsp:spPr>
        <a:xfrm rot="13500000">
          <a:off x="2487886" y="3540884"/>
          <a:ext cx="1152304" cy="386005"/>
        </a:xfrm>
        <a:prstGeom prst="left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-6622584"/>
                <a:satOff val="26541"/>
                <a:lumOff val="5752"/>
                <a:alphaOff val="0"/>
                <a:tint val="50000"/>
                <a:satMod val="300000"/>
              </a:schemeClr>
            </a:gs>
            <a:gs pos="35000">
              <a:schemeClr val="accent5">
                <a:hueOff val="-6622584"/>
                <a:satOff val="26541"/>
                <a:lumOff val="5752"/>
                <a:alphaOff val="0"/>
                <a:tint val="37000"/>
                <a:satMod val="300000"/>
              </a:schemeClr>
            </a:gs>
            <a:gs pos="100000">
              <a:schemeClr val="accent5">
                <a:hueOff val="-6622584"/>
                <a:satOff val="26541"/>
                <a:lumOff val="5752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 rot="10800000">
        <a:off x="2603687" y="3618085"/>
        <a:ext cx="920701" cy="231603"/>
      </dsp:txXfrm>
    </dsp:sp>
    <dsp:sp modelId="{D234DC41-3D2E-4716-957E-002B5873DFD0}">
      <dsp:nvSpPr>
        <dsp:cNvPr id="0" name=""/>
        <dsp:cNvSpPr/>
      </dsp:nvSpPr>
      <dsp:spPr>
        <a:xfrm>
          <a:off x="121582" y="2121762"/>
          <a:ext cx="3763535" cy="110287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tint val="50000"/>
                <a:satMod val="300000"/>
              </a:schemeClr>
            </a:gs>
            <a:gs pos="35000">
              <a:schemeClr val="accent5">
                <a:hueOff val="-9933876"/>
                <a:satOff val="39811"/>
                <a:lumOff val="8628"/>
                <a:alphaOff val="0"/>
                <a:tint val="37000"/>
                <a:satMod val="30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ts val="15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 u="none" kern="1400" spc="0" baseline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中宋" pitchFamily="2" charset="-122"/>
              <a:ea typeface="华文中宋" pitchFamily="2" charset="-122"/>
            </a:rPr>
            <a:t>分析</a:t>
          </a:r>
          <a:endParaRPr lang="en-US" altLang="zh-CN" sz="2400" b="1" u="none" kern="1400" spc="0" baseline="0" dirty="0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华文中宋" pitchFamily="2" charset="-122"/>
            <a:ea typeface="华文中宋" pitchFamily="2" charset="-122"/>
          </a:endParaRPr>
        </a:p>
        <a:p>
          <a:pPr lvl="0" algn="ctr" defTabSz="1066800">
            <a:lnSpc>
              <a:spcPts val="15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 u="none" kern="1400" spc="0" baseline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中宋" pitchFamily="2" charset="-122"/>
              <a:ea typeface="华文中宋" pitchFamily="2" charset="-122"/>
            </a:rPr>
            <a:t>（算法、方法）</a:t>
          </a:r>
          <a:endParaRPr lang="en-US" sz="2400" b="1" u="none" kern="1400" spc="0" baseline="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华文中宋" pitchFamily="2" charset="-122"/>
            <a:ea typeface="华文中宋" pitchFamily="2" charset="-122"/>
          </a:endParaRPr>
        </a:p>
      </dsp:txBody>
      <dsp:txXfrm>
        <a:off x="153884" y="2154064"/>
        <a:ext cx="3698931" cy="1038269"/>
      </dsp:txXfrm>
    </dsp:sp>
    <dsp:sp modelId="{64BF2F59-7FD1-4751-866C-7C0307999B0C}">
      <dsp:nvSpPr>
        <dsp:cNvPr id="0" name=""/>
        <dsp:cNvSpPr/>
      </dsp:nvSpPr>
      <dsp:spPr>
        <a:xfrm rot="18900000">
          <a:off x="2487886" y="1419507"/>
          <a:ext cx="1152304" cy="386005"/>
        </a:xfrm>
        <a:prstGeom prst="left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tint val="50000"/>
                <a:satMod val="300000"/>
              </a:schemeClr>
            </a:gs>
            <a:gs pos="35000">
              <a:schemeClr val="accent5">
                <a:hueOff val="-9933876"/>
                <a:satOff val="39811"/>
                <a:lumOff val="8628"/>
                <a:alphaOff val="0"/>
                <a:tint val="37000"/>
                <a:satMod val="30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2603688" y="1496708"/>
        <a:ext cx="920701" cy="2316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719C44-8D59-4F88-AF90-6098B95B8ACA}" type="datetimeFigureOut">
              <a:rPr lang="zh-CN" altLang="en-US" smtClean="0"/>
              <a:t>2015/4/4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DF5371-50E7-4375-9916-E55E2FEFD8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3832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b="1" kern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itchFamily="2" charset="-122"/>
                <a:ea typeface="华文中宋" pitchFamily="2" charset="-122"/>
              </a:rPr>
              <a:t>（预测，引导</a:t>
            </a:r>
            <a:r>
              <a:rPr lang="en-US" altLang="zh-CN" b="1" kern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itchFamily="2" charset="-122"/>
                <a:ea typeface="华文中宋" pitchFamily="2" charset="-122"/>
              </a:rPr>
              <a:t>--</a:t>
            </a:r>
            <a:r>
              <a:rPr lang="zh-CN" altLang="en-US" b="1" kern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itchFamily="2" charset="-122"/>
                <a:ea typeface="华文中宋" pitchFamily="2" charset="-122"/>
              </a:rPr>
              <a:t>正、反两方面）</a:t>
            </a:r>
            <a:endParaRPr lang="en-US" altLang="zh-CN" b="1" kern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中宋" pitchFamily="2" charset="-122"/>
              <a:ea typeface="华文中宋" pitchFamily="2" charset="-122"/>
            </a:endParaRPr>
          </a:p>
          <a:p>
            <a:pPr>
              <a:defRPr/>
            </a:pPr>
            <a:endParaRPr lang="zh-CN" altLang="en-US" dirty="0"/>
          </a:p>
        </p:txBody>
      </p:sp>
      <p:sp>
        <p:nvSpPr>
          <p:cNvPr id="8090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kumimoji="1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fld id="{BC2B5328-D470-477F-8D43-35A9479BB1C3}" type="slidenum">
              <a:rPr lang="en-US" altLang="zh-CN" b="0" smtClean="0">
                <a:solidFill>
                  <a:schemeClr val="tx1"/>
                </a:solidFill>
              </a:rPr>
              <a:pPr eaLnBrk="1" hangingPunct="1"/>
              <a:t>5</a:t>
            </a:fld>
            <a:endParaRPr lang="en-US" altLang="zh-CN" b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b="1" kern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itchFamily="2" charset="-122"/>
                <a:ea typeface="华文中宋" pitchFamily="2" charset="-122"/>
              </a:rPr>
              <a:t>（预测，引导</a:t>
            </a:r>
            <a:r>
              <a:rPr lang="en-US" altLang="zh-CN" b="1" kern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itchFamily="2" charset="-122"/>
                <a:ea typeface="华文中宋" pitchFamily="2" charset="-122"/>
              </a:rPr>
              <a:t>--</a:t>
            </a:r>
            <a:r>
              <a:rPr lang="zh-CN" altLang="en-US" b="1" kern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itchFamily="2" charset="-122"/>
                <a:ea typeface="华文中宋" pitchFamily="2" charset="-122"/>
              </a:rPr>
              <a:t>正、反两方面）</a:t>
            </a:r>
            <a:endParaRPr lang="en-US" altLang="zh-CN" b="1" kern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中宋" pitchFamily="2" charset="-122"/>
              <a:ea typeface="华文中宋" pitchFamily="2" charset="-122"/>
            </a:endParaRPr>
          </a:p>
          <a:p>
            <a:pPr>
              <a:defRPr/>
            </a:pPr>
            <a:endParaRPr lang="zh-CN" altLang="en-US" dirty="0"/>
          </a:p>
        </p:txBody>
      </p:sp>
      <p:sp>
        <p:nvSpPr>
          <p:cNvPr id="8090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kumimoji="1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fld id="{BC2B5328-D470-477F-8D43-35A9479BB1C3}" type="slidenum">
              <a:rPr lang="en-US" altLang="zh-CN" b="0" smtClean="0">
                <a:solidFill>
                  <a:schemeClr val="tx1"/>
                </a:solidFill>
              </a:rPr>
              <a:pPr eaLnBrk="1" hangingPunct="1"/>
              <a:t>6</a:t>
            </a:fld>
            <a:endParaRPr lang="en-US" altLang="zh-CN" b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E83B3-776A-435B-BCAB-FEBC3662CD0E}" type="datetimeFigureOut">
              <a:rPr lang="zh-CN" altLang="en-US" smtClean="0"/>
              <a:t>2015/4/4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13824-B678-43A2-AA4A-EC4A0A4FCD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5079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E83B3-776A-435B-BCAB-FEBC3662CD0E}" type="datetimeFigureOut">
              <a:rPr lang="zh-CN" altLang="en-US" smtClean="0"/>
              <a:t>2015/4/4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13824-B678-43A2-AA4A-EC4A0A4FCD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1860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E83B3-776A-435B-BCAB-FEBC3662CD0E}" type="datetimeFigureOut">
              <a:rPr lang="zh-CN" altLang="en-US" smtClean="0"/>
              <a:t>2015/4/4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13824-B678-43A2-AA4A-EC4A0A4FCD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3422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E83B3-776A-435B-BCAB-FEBC3662CD0E}" type="datetimeFigureOut">
              <a:rPr lang="zh-CN" altLang="en-US" smtClean="0"/>
              <a:t>2015/4/4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13824-B678-43A2-AA4A-EC4A0A4FCD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6778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E83B3-776A-435B-BCAB-FEBC3662CD0E}" type="datetimeFigureOut">
              <a:rPr lang="zh-CN" altLang="en-US" smtClean="0"/>
              <a:t>2015/4/4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13824-B678-43A2-AA4A-EC4A0A4FCD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6404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E83B3-776A-435B-BCAB-FEBC3662CD0E}" type="datetimeFigureOut">
              <a:rPr lang="zh-CN" altLang="en-US" smtClean="0"/>
              <a:t>2015/4/4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13824-B678-43A2-AA4A-EC4A0A4FCD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3474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E83B3-776A-435B-BCAB-FEBC3662CD0E}" type="datetimeFigureOut">
              <a:rPr lang="zh-CN" altLang="en-US" smtClean="0"/>
              <a:t>2015/4/4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13824-B678-43A2-AA4A-EC4A0A4FCD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5166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E83B3-776A-435B-BCAB-FEBC3662CD0E}" type="datetimeFigureOut">
              <a:rPr lang="zh-CN" altLang="en-US" smtClean="0"/>
              <a:t>2015/4/4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13824-B678-43A2-AA4A-EC4A0A4FCD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2963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E83B3-776A-435B-BCAB-FEBC3662CD0E}" type="datetimeFigureOut">
              <a:rPr lang="zh-CN" altLang="en-US" smtClean="0"/>
              <a:t>2015/4/4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13824-B678-43A2-AA4A-EC4A0A4FCD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6114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E83B3-776A-435B-BCAB-FEBC3662CD0E}" type="datetimeFigureOut">
              <a:rPr lang="zh-CN" altLang="en-US" smtClean="0"/>
              <a:t>2015/4/4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13824-B678-43A2-AA4A-EC4A0A4FCD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7702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E83B3-776A-435B-BCAB-FEBC3662CD0E}" type="datetimeFigureOut">
              <a:rPr lang="zh-CN" altLang="en-US" smtClean="0"/>
              <a:t>2015/4/4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13824-B678-43A2-AA4A-EC4A0A4FCD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8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DE83B3-776A-435B-BCAB-FEBC3662CD0E}" type="datetimeFigureOut">
              <a:rPr lang="zh-CN" altLang="en-US" smtClean="0"/>
              <a:t>2015/4/4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D13824-B678-43A2-AA4A-EC4A0A4FCD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8430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539552" y="620688"/>
            <a:ext cx="7776864" cy="5799935"/>
            <a:chOff x="539552" y="620688"/>
            <a:chExt cx="7776864" cy="5799935"/>
          </a:xfrm>
        </p:grpSpPr>
        <p:sp>
          <p:nvSpPr>
            <p:cNvPr id="66" name="矩形 65"/>
            <p:cNvSpPr/>
            <p:nvPr/>
          </p:nvSpPr>
          <p:spPr>
            <a:xfrm>
              <a:off x="2018946" y="620688"/>
              <a:ext cx="5877325" cy="62864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矩形 55"/>
            <p:cNvSpPr/>
            <p:nvPr/>
          </p:nvSpPr>
          <p:spPr>
            <a:xfrm>
              <a:off x="2018946" y="3819043"/>
              <a:ext cx="5877325" cy="468051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2018946" y="5436051"/>
              <a:ext cx="5858962" cy="98457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039817" y="4396525"/>
              <a:ext cx="2602523" cy="1006694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rgbClr val="80000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018946" y="1918235"/>
              <a:ext cx="5858962" cy="1828800"/>
            </a:xfrm>
            <a:prstGeom prst="rect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endParaRPr lang="en-US" sz="2000" dirty="0">
                <a:solidFill>
                  <a:srgbClr val="80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 rot="5400000">
              <a:off x="1829390" y="2665581"/>
              <a:ext cx="1295400" cy="562708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90"/>
                  </a:solidFill>
                </a:rPr>
                <a:t>SIR model</a:t>
              </a:r>
              <a:endParaRPr lang="en-US" dirty="0">
                <a:solidFill>
                  <a:srgbClr val="000090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 rot="5400000">
              <a:off x="6771230" y="2665581"/>
              <a:ext cx="1295400" cy="562708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36000" rIns="0" rtlCol="0" anchor="ctr"/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ISSD model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 rot="5400000">
              <a:off x="6208522" y="2665581"/>
              <a:ext cx="1295400" cy="562708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36000" rIns="0" rtlCol="0" anchor="ctr"/>
            <a:lstStyle/>
            <a:p>
              <a:pPr algn="ctr"/>
              <a:r>
                <a:rPr lang="en-US" dirty="0" smtClean="0">
                  <a:solidFill>
                    <a:srgbClr val="000090"/>
                  </a:solidFill>
                </a:rPr>
                <a:t>LT model</a:t>
              </a:r>
              <a:endParaRPr lang="en-US" dirty="0">
                <a:solidFill>
                  <a:srgbClr val="000090"/>
                </a:solidFill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1895801" y="4323099"/>
              <a:ext cx="6132583" cy="0"/>
            </a:xfrm>
            <a:prstGeom prst="line">
              <a:avLst/>
            </a:prstGeom>
            <a:ln w="28575" cmpd="sng">
              <a:solidFill>
                <a:srgbClr val="FF00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539552" y="2404779"/>
              <a:ext cx="1285401" cy="83820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zh-CN" altLang="en-US" dirty="0" smtClean="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网络</a:t>
              </a:r>
              <a:r>
                <a:rPr lang="zh-CN" altLang="en-US" dirty="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分析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78053" y="4497267"/>
              <a:ext cx="1046900" cy="584418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zh-CN" altLang="en-US" dirty="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理论</a:t>
              </a:r>
              <a:endParaRPr lang="en-US" altLang="zh-CN" dirty="0" smtClean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018947" y="1298763"/>
              <a:ext cx="5858962" cy="478160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endParaRPr lang="en-US" sz="2000" dirty="0">
                <a:solidFill>
                  <a:srgbClr val="800000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140542" y="650691"/>
              <a:ext cx="684411" cy="576064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zh-CN" altLang="en-US" dirty="0" smtClean="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应用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547210" y="1918235"/>
              <a:ext cx="914400" cy="30480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i="1" dirty="0" smtClean="0">
                  <a:solidFill>
                    <a:srgbClr val="00B0F0"/>
                  </a:solidFill>
                </a:rPr>
                <a:t>Macro</a:t>
              </a:r>
              <a:endParaRPr lang="en-US" b="1" i="1" dirty="0">
                <a:solidFill>
                  <a:srgbClr val="00B0F0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283968" y="1918235"/>
              <a:ext cx="914400" cy="30480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i="1" dirty="0" err="1" smtClean="0">
                  <a:solidFill>
                    <a:srgbClr val="00B0F0"/>
                  </a:solidFill>
                </a:rPr>
                <a:t>Meso</a:t>
              </a:r>
              <a:endParaRPr lang="en-US" b="1" i="1" dirty="0">
                <a:solidFill>
                  <a:srgbClr val="00B0F0"/>
                </a:solidFill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6400582" y="1918235"/>
              <a:ext cx="914400" cy="30480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i="1" dirty="0" smtClean="0">
                  <a:solidFill>
                    <a:srgbClr val="00B0F0"/>
                  </a:solidFill>
                </a:rPr>
                <a:t>Micro</a:t>
              </a:r>
              <a:endParaRPr lang="en-US" b="1" i="1" dirty="0">
                <a:solidFill>
                  <a:srgbClr val="00B0F0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 rot="5400000">
              <a:off x="2392098" y="2665581"/>
              <a:ext cx="1295400" cy="562708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90"/>
                  </a:solidFill>
                </a:rPr>
                <a:t>SEIR model</a:t>
              </a:r>
              <a:endParaRPr lang="en-US" dirty="0">
                <a:solidFill>
                  <a:srgbClr val="000090"/>
                </a:solidFill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 rot="5400000">
              <a:off x="3728309" y="2665581"/>
              <a:ext cx="1295400" cy="562708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36000" rIns="0" rtlCol="0" anchor="ctr"/>
            <a:lstStyle/>
            <a:p>
              <a:pPr algn="ctr"/>
              <a:r>
                <a:rPr lang="en-US" dirty="0" smtClean="0">
                  <a:solidFill>
                    <a:srgbClr val="000090"/>
                  </a:solidFill>
                </a:rPr>
                <a:t>Community</a:t>
              </a:r>
              <a:endParaRPr lang="en-US" dirty="0">
                <a:solidFill>
                  <a:srgbClr val="000090"/>
                </a:solidFill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 rot="5400000">
              <a:off x="4291018" y="2665581"/>
              <a:ext cx="1295400" cy="562708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36000" rIns="0" rtlCol="0" anchor="ctr"/>
            <a:lstStyle/>
            <a:p>
              <a:pPr algn="ctr"/>
              <a:r>
                <a:rPr lang="en-US" altLang="zh-CN" dirty="0" smtClean="0">
                  <a:solidFill>
                    <a:srgbClr val="000090"/>
                  </a:solidFill>
                </a:rPr>
                <a:t>K-</a:t>
              </a:r>
              <a:r>
                <a:rPr lang="en-US" altLang="zh-CN" dirty="0" err="1" smtClean="0">
                  <a:solidFill>
                    <a:srgbClr val="000090"/>
                  </a:solidFill>
                </a:rPr>
                <a:t>Trussess</a:t>
              </a:r>
              <a:endParaRPr lang="en-US" dirty="0">
                <a:solidFill>
                  <a:srgbClr val="000090"/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 rot="5400000">
              <a:off x="4867082" y="2665581"/>
              <a:ext cx="1295400" cy="562708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36000" rIns="0" rtlCol="0" anchor="ctr"/>
            <a:lstStyle/>
            <a:p>
              <a:pPr algn="ctr"/>
              <a:r>
                <a:rPr lang="en-US" altLang="zh-CN" dirty="0" err="1">
                  <a:solidFill>
                    <a:srgbClr val="000090"/>
                  </a:solidFill>
                </a:rPr>
                <a:t>KClique</a:t>
              </a:r>
              <a:endParaRPr lang="en-US" dirty="0">
                <a:solidFill>
                  <a:srgbClr val="000090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 rot="5400000">
              <a:off x="5645814" y="2665581"/>
              <a:ext cx="1295400" cy="562708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36000" rIns="0" rtlCol="0" anchor="ctr"/>
            <a:lstStyle/>
            <a:p>
              <a:pPr algn="ctr"/>
              <a:r>
                <a:rPr lang="en-US" dirty="0" smtClean="0">
                  <a:solidFill>
                    <a:srgbClr val="000090"/>
                  </a:solidFill>
                </a:rPr>
                <a:t>IC </a:t>
              </a:r>
              <a:r>
                <a:rPr lang="en-US" altLang="zh-CN" dirty="0" smtClean="0">
                  <a:solidFill>
                    <a:srgbClr val="000090"/>
                  </a:solidFill>
                </a:rPr>
                <a:t>model</a:t>
              </a:r>
              <a:endParaRPr lang="en-US" dirty="0">
                <a:solidFill>
                  <a:srgbClr val="000090"/>
                </a:solidFill>
              </a:endParaRPr>
            </a:p>
          </p:txBody>
        </p:sp>
        <p:sp>
          <p:nvSpPr>
            <p:cNvPr id="10" name="云形 9"/>
            <p:cNvSpPr/>
            <p:nvPr/>
          </p:nvSpPr>
          <p:spPr>
            <a:xfrm>
              <a:off x="3851920" y="5547235"/>
              <a:ext cx="1547446" cy="551916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 smtClean="0"/>
                <a:t>Social network Data</a:t>
              </a:r>
              <a:endParaRPr lang="zh-CN" altLang="en-US" sz="1400" dirty="0"/>
            </a:p>
          </p:txBody>
        </p:sp>
        <p:sp>
          <p:nvSpPr>
            <p:cNvPr id="36" name="云形 35"/>
            <p:cNvSpPr/>
            <p:nvPr/>
          </p:nvSpPr>
          <p:spPr>
            <a:xfrm>
              <a:off x="5765866" y="5547235"/>
              <a:ext cx="1758462" cy="572543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 smtClean="0"/>
                <a:t>Social Data</a:t>
              </a:r>
              <a:endParaRPr lang="zh-CN" altLang="en-US" sz="1400" dirty="0"/>
            </a:p>
          </p:txBody>
        </p:sp>
        <p:sp>
          <p:nvSpPr>
            <p:cNvPr id="37" name="云形 36"/>
            <p:cNvSpPr/>
            <p:nvPr/>
          </p:nvSpPr>
          <p:spPr>
            <a:xfrm>
              <a:off x="2342274" y="5547235"/>
              <a:ext cx="1128754" cy="572543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/>
                <a:t>Biological Data </a:t>
              </a:r>
              <a:endParaRPr lang="zh-CN" altLang="en-US" sz="1400" dirty="0"/>
            </a:p>
          </p:txBody>
        </p:sp>
        <p:sp>
          <p:nvSpPr>
            <p:cNvPr id="19" name="圆角矩形 18"/>
            <p:cNvSpPr/>
            <p:nvPr/>
          </p:nvSpPr>
          <p:spPr>
            <a:xfrm>
              <a:off x="2173814" y="4467115"/>
              <a:ext cx="358371" cy="862678"/>
            </a:xfrm>
            <a:prstGeom prst="round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b="1" dirty="0" smtClean="0">
                  <a:solidFill>
                    <a:srgbClr val="80000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热力学</a:t>
              </a:r>
              <a:endParaRPr lang="zh-CN" altLang="en-US" sz="1400" b="1" dirty="0">
                <a:solidFill>
                  <a:srgbClr val="800000"/>
                </a:solidFill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644008" y="6051291"/>
              <a:ext cx="1080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Big Data</a:t>
              </a:r>
              <a:endParaRPr lang="zh-CN" altLang="en-US" dirty="0"/>
            </a:p>
          </p:txBody>
        </p:sp>
        <p:sp>
          <p:nvSpPr>
            <p:cNvPr id="40" name="圆角矩形 39"/>
            <p:cNvSpPr/>
            <p:nvPr/>
          </p:nvSpPr>
          <p:spPr>
            <a:xfrm>
              <a:off x="2746029" y="4467115"/>
              <a:ext cx="358371" cy="862678"/>
            </a:xfrm>
            <a:prstGeom prst="round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b="1" dirty="0" smtClean="0">
                  <a:solidFill>
                    <a:srgbClr val="80000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传染病学</a:t>
              </a:r>
              <a:endParaRPr lang="zh-CN" altLang="en-US" sz="1400" b="1" dirty="0">
                <a:solidFill>
                  <a:srgbClr val="800000"/>
                </a:solidFill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  <p:sp>
          <p:nvSpPr>
            <p:cNvPr id="41" name="圆角矩形 40"/>
            <p:cNvSpPr/>
            <p:nvPr/>
          </p:nvSpPr>
          <p:spPr>
            <a:xfrm>
              <a:off x="3890458" y="4467115"/>
              <a:ext cx="623028" cy="862678"/>
            </a:xfrm>
            <a:prstGeom prst="round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b="1" dirty="0" smtClean="0">
                  <a:solidFill>
                    <a:srgbClr val="80000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信息传播学</a:t>
              </a:r>
              <a:endParaRPr lang="zh-CN" altLang="en-US" sz="1400" b="1" dirty="0">
                <a:solidFill>
                  <a:srgbClr val="800000"/>
                </a:solidFill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  <p:sp>
          <p:nvSpPr>
            <p:cNvPr id="42" name="圆角矩形 41"/>
            <p:cNvSpPr/>
            <p:nvPr/>
          </p:nvSpPr>
          <p:spPr>
            <a:xfrm>
              <a:off x="3318244" y="4467115"/>
              <a:ext cx="358371" cy="862678"/>
            </a:xfrm>
            <a:prstGeom prst="round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b="1" dirty="0" smtClean="0">
                  <a:solidFill>
                    <a:srgbClr val="80000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社会学</a:t>
              </a:r>
              <a:endParaRPr lang="zh-CN" altLang="en-US" sz="1400" b="1" dirty="0">
                <a:solidFill>
                  <a:srgbClr val="800000"/>
                </a:solidFill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  <p:sp>
          <p:nvSpPr>
            <p:cNvPr id="43" name="Rectangle 5"/>
            <p:cNvSpPr/>
            <p:nvPr/>
          </p:nvSpPr>
          <p:spPr>
            <a:xfrm>
              <a:off x="5076056" y="4395107"/>
              <a:ext cx="2801852" cy="1006694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rgbClr val="800000"/>
                </a:solidFill>
              </a:endParaRPr>
            </a:p>
          </p:txBody>
        </p:sp>
        <p:sp>
          <p:nvSpPr>
            <p:cNvPr id="44" name="圆角矩形 43"/>
            <p:cNvSpPr/>
            <p:nvPr/>
          </p:nvSpPr>
          <p:spPr>
            <a:xfrm>
              <a:off x="6032374" y="4465697"/>
              <a:ext cx="358371" cy="862678"/>
            </a:xfrm>
            <a:prstGeom prst="round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b="1" dirty="0" smtClean="0">
                  <a:solidFill>
                    <a:srgbClr val="80000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图理论</a:t>
              </a:r>
              <a:endParaRPr lang="zh-CN" altLang="en-US" sz="1400" b="1" dirty="0">
                <a:solidFill>
                  <a:srgbClr val="800000"/>
                </a:solidFill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  <p:sp>
          <p:nvSpPr>
            <p:cNvPr id="45" name="圆角矩形 44"/>
            <p:cNvSpPr/>
            <p:nvPr/>
          </p:nvSpPr>
          <p:spPr>
            <a:xfrm>
              <a:off x="6554867" y="4465697"/>
              <a:ext cx="358371" cy="862678"/>
            </a:xfrm>
            <a:prstGeom prst="round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b="1" dirty="0" smtClean="0">
                  <a:solidFill>
                    <a:srgbClr val="80000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概率论</a:t>
              </a:r>
              <a:endParaRPr lang="zh-CN" altLang="en-US" sz="1400" b="1" dirty="0">
                <a:solidFill>
                  <a:srgbClr val="800000"/>
                </a:solidFill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  <p:sp>
          <p:nvSpPr>
            <p:cNvPr id="46" name="圆角矩形 45"/>
            <p:cNvSpPr/>
            <p:nvPr/>
          </p:nvSpPr>
          <p:spPr>
            <a:xfrm>
              <a:off x="5245224" y="4465697"/>
              <a:ext cx="623028" cy="862678"/>
            </a:xfrm>
            <a:prstGeom prst="round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b="1" dirty="0" smtClean="0">
                  <a:solidFill>
                    <a:srgbClr val="80000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统计分析</a:t>
              </a:r>
              <a:endParaRPr lang="zh-CN" altLang="en-US" sz="1400" b="1" dirty="0">
                <a:solidFill>
                  <a:srgbClr val="800000"/>
                </a:solidFill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  <p:sp>
          <p:nvSpPr>
            <p:cNvPr id="47" name="圆角矩形 46"/>
            <p:cNvSpPr/>
            <p:nvPr/>
          </p:nvSpPr>
          <p:spPr>
            <a:xfrm>
              <a:off x="7077361" y="4465697"/>
              <a:ext cx="358371" cy="862678"/>
            </a:xfrm>
            <a:prstGeom prst="round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b="1" dirty="0">
                  <a:solidFill>
                    <a:srgbClr val="80000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算法</a:t>
              </a:r>
            </a:p>
          </p:txBody>
        </p:sp>
        <p:sp>
          <p:nvSpPr>
            <p:cNvPr id="49" name="圆角矩形 48"/>
            <p:cNvSpPr/>
            <p:nvPr/>
          </p:nvSpPr>
          <p:spPr>
            <a:xfrm>
              <a:off x="6194327" y="3880391"/>
              <a:ext cx="1330001" cy="345353"/>
            </a:xfrm>
            <a:prstGeom prst="round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i="1" dirty="0" smtClean="0"/>
                <a:t>Random Regime</a:t>
              </a:r>
              <a:endParaRPr lang="zh-CN" altLang="en-US" sz="1200" b="1" i="1" dirty="0"/>
            </a:p>
          </p:txBody>
        </p:sp>
        <p:sp>
          <p:nvSpPr>
            <p:cNvPr id="51" name="流程图: 联系 50"/>
            <p:cNvSpPr/>
            <p:nvPr/>
          </p:nvSpPr>
          <p:spPr>
            <a:xfrm>
              <a:off x="3923928" y="4287095"/>
              <a:ext cx="72008" cy="72008"/>
            </a:xfrm>
            <a:prstGeom prst="flowChartConnector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52" name="流程图: 联系 51"/>
            <p:cNvSpPr/>
            <p:nvPr/>
          </p:nvSpPr>
          <p:spPr>
            <a:xfrm>
              <a:off x="6012160" y="4287095"/>
              <a:ext cx="72008" cy="72008"/>
            </a:xfrm>
            <a:prstGeom prst="flowChartConnector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53" name="Rectangle 15"/>
            <p:cNvSpPr/>
            <p:nvPr/>
          </p:nvSpPr>
          <p:spPr>
            <a:xfrm>
              <a:off x="778053" y="5547235"/>
              <a:ext cx="1046900" cy="584418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数据源</a:t>
              </a:r>
              <a:endParaRPr lang="en-US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  <p:sp>
          <p:nvSpPr>
            <p:cNvPr id="54" name="Rectangle 15"/>
            <p:cNvSpPr/>
            <p:nvPr/>
          </p:nvSpPr>
          <p:spPr>
            <a:xfrm>
              <a:off x="683568" y="3651986"/>
              <a:ext cx="1141385" cy="584418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zh-CN" altLang="en-US" dirty="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网络</a:t>
              </a:r>
              <a:r>
                <a:rPr lang="zh-CN" altLang="en-US" dirty="0" smtClean="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结构</a:t>
              </a:r>
              <a:endParaRPr lang="en-US" altLang="zh-CN" dirty="0" smtClean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  <p:sp>
          <p:nvSpPr>
            <p:cNvPr id="57" name="圆角矩形 56"/>
            <p:cNvSpPr/>
            <p:nvPr/>
          </p:nvSpPr>
          <p:spPr>
            <a:xfrm>
              <a:off x="4322119" y="3880391"/>
              <a:ext cx="1330001" cy="345353"/>
            </a:xfrm>
            <a:prstGeom prst="round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i="1" dirty="0" smtClean="0"/>
                <a:t>Scale-free Regime</a:t>
              </a:r>
              <a:endParaRPr lang="zh-CN" altLang="en-US" sz="1200" b="1" i="1" dirty="0"/>
            </a:p>
          </p:txBody>
        </p:sp>
        <p:sp>
          <p:nvSpPr>
            <p:cNvPr id="58" name="圆角矩形 57"/>
            <p:cNvSpPr/>
            <p:nvPr/>
          </p:nvSpPr>
          <p:spPr>
            <a:xfrm>
              <a:off x="2377903" y="3880391"/>
              <a:ext cx="1330001" cy="345353"/>
            </a:xfrm>
            <a:prstGeom prst="round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i="1" dirty="0" smtClean="0"/>
                <a:t>Anomalous Regime</a:t>
              </a:r>
              <a:endParaRPr lang="zh-CN" altLang="en-US" sz="1200" b="1" i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Rectangle 15"/>
                <p:cNvSpPr/>
                <p:nvPr/>
              </p:nvSpPr>
              <p:spPr>
                <a:xfrm>
                  <a:off x="7949916" y="3994885"/>
                  <a:ext cx="366500" cy="5844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2000" b="1" i="1" dirty="0" smtClean="0">
                            <a:solidFill>
                              <a:schemeClr val="tx1"/>
                            </a:solidFill>
                            <a:latin typeface="Cambria Math"/>
                            <a:ea typeface="华文中宋" panose="02010600040101010101" pitchFamily="2" charset="-122"/>
                          </a:rPr>
                          <m:t>𝜸</m:t>
                        </m:r>
                      </m:oMath>
                    </m:oMathPara>
                  </a14:m>
                  <a:endParaRPr lang="en-US" altLang="zh-CN" sz="2000" b="1" dirty="0" smtClean="0">
                    <a:solidFill>
                      <a:schemeClr val="tx1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endParaRPr>
                </a:p>
              </p:txBody>
            </p:sp>
          </mc:Choice>
          <mc:Fallback xmlns="">
            <p:sp>
              <p:nvSpPr>
                <p:cNvPr id="59" name="Rectangle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49916" y="3994885"/>
                  <a:ext cx="366500" cy="584418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1" name="圆角矩形 60"/>
            <p:cNvSpPr/>
            <p:nvPr/>
          </p:nvSpPr>
          <p:spPr>
            <a:xfrm>
              <a:off x="3050667" y="1370771"/>
              <a:ext cx="2169405" cy="334144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i="1" dirty="0" smtClean="0">
                  <a:solidFill>
                    <a:srgbClr val="FF0000"/>
                  </a:solidFill>
                </a:rPr>
                <a:t>KSC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63" name="圆角矩形 62"/>
            <p:cNvSpPr/>
            <p:nvPr/>
          </p:nvSpPr>
          <p:spPr>
            <a:xfrm>
              <a:off x="4716016" y="1370771"/>
              <a:ext cx="3067454" cy="334144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300" b="1" i="1" dirty="0" err="1" smtClean="0">
                  <a:solidFill>
                    <a:srgbClr val="FF0000"/>
                  </a:solidFill>
                </a:rPr>
                <a:t>KCliqueHeuristic</a:t>
              </a:r>
              <a:r>
                <a:rPr lang="zh-CN" altLang="en-US" sz="1300" b="1" i="1" dirty="0" smtClean="0">
                  <a:solidFill>
                    <a:srgbClr val="FF0000"/>
                  </a:solidFill>
                </a:rPr>
                <a:t>、</a:t>
              </a:r>
              <a:r>
                <a:rPr lang="en-US" altLang="zh-CN" sz="1300" b="1" i="1" dirty="0" err="1" smtClean="0">
                  <a:solidFill>
                    <a:srgbClr val="FF0000"/>
                  </a:solidFill>
                </a:rPr>
                <a:t>CommunityHeuristic</a:t>
              </a:r>
              <a:endParaRPr lang="zh-CN" altLang="en-US" sz="1300" b="1" i="1" dirty="0">
                <a:solidFill>
                  <a:srgbClr val="FF0000"/>
                </a:solidFill>
              </a:endParaRPr>
            </a:p>
          </p:txBody>
        </p:sp>
        <p:sp>
          <p:nvSpPr>
            <p:cNvPr id="64" name="圆角矩形 63"/>
            <p:cNvSpPr/>
            <p:nvPr/>
          </p:nvSpPr>
          <p:spPr>
            <a:xfrm>
              <a:off x="2123728" y="1364695"/>
              <a:ext cx="855733" cy="334144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i="1" dirty="0" smtClean="0">
                  <a:solidFill>
                    <a:srgbClr val="FF0000"/>
                  </a:solidFill>
                </a:rPr>
                <a:t>RDMN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65" name="Rectangle 14"/>
            <p:cNvSpPr/>
            <p:nvPr/>
          </p:nvSpPr>
          <p:spPr>
            <a:xfrm>
              <a:off x="778053" y="1249333"/>
              <a:ext cx="1046900" cy="52759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zh-CN" altLang="en-US" dirty="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算法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7" name="圆角矩形 66"/>
            <p:cNvSpPr/>
            <p:nvPr/>
          </p:nvSpPr>
          <p:spPr>
            <a:xfrm>
              <a:off x="2320804" y="703313"/>
              <a:ext cx="1459108" cy="402045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i="1" dirty="0" smtClean="0">
                  <a:solidFill>
                    <a:srgbClr val="FF0000"/>
                  </a:solidFill>
                </a:rPr>
                <a:t>Identify influential spreaders</a:t>
              </a:r>
            </a:p>
          </p:txBody>
        </p:sp>
        <p:sp>
          <p:nvSpPr>
            <p:cNvPr id="68" name="圆角矩形 67"/>
            <p:cNvSpPr/>
            <p:nvPr/>
          </p:nvSpPr>
          <p:spPr>
            <a:xfrm>
              <a:off x="4214882" y="703313"/>
              <a:ext cx="1434316" cy="402045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i="1" dirty="0">
                  <a:solidFill>
                    <a:srgbClr val="FF0000"/>
                  </a:solidFill>
                </a:rPr>
                <a:t>Influence  Maximization</a:t>
              </a:r>
            </a:p>
          </p:txBody>
        </p:sp>
        <p:sp>
          <p:nvSpPr>
            <p:cNvPr id="69" name="圆角矩形 68"/>
            <p:cNvSpPr/>
            <p:nvPr/>
          </p:nvSpPr>
          <p:spPr>
            <a:xfrm>
              <a:off x="6084168" y="703313"/>
              <a:ext cx="1418563" cy="402045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i="1" dirty="0">
                  <a:solidFill>
                    <a:srgbClr val="FF0000"/>
                  </a:solidFill>
                </a:rPr>
                <a:t>Information</a:t>
              </a:r>
              <a:r>
                <a:rPr lang="en-US" altLang="zh-CN" sz="1200" dirty="0" smtClean="0">
                  <a:solidFill>
                    <a:schemeClr val="tx1"/>
                  </a:solidFill>
                </a:rPr>
                <a:t> </a:t>
              </a:r>
              <a:r>
                <a:rPr lang="en-US" altLang="zh-CN" sz="1200" b="1" i="1" dirty="0">
                  <a:solidFill>
                    <a:srgbClr val="FF0000"/>
                  </a:solidFill>
                </a:rPr>
                <a:t>Diffusion</a:t>
              </a:r>
            </a:p>
          </p:txBody>
        </p:sp>
        <p:cxnSp>
          <p:nvCxnSpPr>
            <p:cNvPr id="71" name="直接连接符 70"/>
            <p:cNvCxnSpPr/>
            <p:nvPr/>
          </p:nvCxnSpPr>
          <p:spPr>
            <a:xfrm flipH="1" flipV="1">
              <a:off x="1896961" y="650691"/>
              <a:ext cx="10743" cy="5480962"/>
            </a:xfrm>
            <a:prstGeom prst="line">
              <a:avLst/>
            </a:prstGeom>
            <a:ln>
              <a:tailEnd type="stealt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6" name="十边形 75"/>
            <p:cNvSpPr/>
            <p:nvPr/>
          </p:nvSpPr>
          <p:spPr>
            <a:xfrm>
              <a:off x="6084168" y="4221088"/>
              <a:ext cx="144016" cy="193661"/>
            </a:xfrm>
            <a:prstGeom prst="decagon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i="1" dirty="0" smtClean="0">
                  <a:solidFill>
                    <a:schemeClr val="tx1"/>
                  </a:solidFill>
                </a:rPr>
                <a:t>3</a:t>
              </a:r>
              <a:endParaRPr lang="zh-CN" altLang="en-US" sz="1600" b="1" i="1" dirty="0">
                <a:solidFill>
                  <a:schemeClr val="tx1"/>
                </a:solidFill>
              </a:endParaRPr>
            </a:p>
          </p:txBody>
        </p:sp>
        <p:sp>
          <p:nvSpPr>
            <p:cNvPr id="77" name="十边形 76"/>
            <p:cNvSpPr/>
            <p:nvPr/>
          </p:nvSpPr>
          <p:spPr>
            <a:xfrm>
              <a:off x="3995936" y="4221088"/>
              <a:ext cx="144016" cy="193661"/>
            </a:xfrm>
            <a:prstGeom prst="decagon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i="1" dirty="0" smtClean="0">
                  <a:solidFill>
                    <a:schemeClr val="tx1"/>
                  </a:solidFill>
                </a:rPr>
                <a:t>2</a:t>
              </a:r>
              <a:endParaRPr lang="zh-CN" altLang="en-US" sz="1600" b="1" i="1" dirty="0">
                <a:solidFill>
                  <a:schemeClr val="tx1"/>
                </a:solidFill>
              </a:endParaRPr>
            </a:p>
          </p:txBody>
        </p:sp>
        <p:sp>
          <p:nvSpPr>
            <p:cNvPr id="78" name="十边形 77"/>
            <p:cNvSpPr/>
            <p:nvPr/>
          </p:nvSpPr>
          <p:spPr>
            <a:xfrm>
              <a:off x="1895801" y="4221088"/>
              <a:ext cx="144016" cy="193661"/>
            </a:xfrm>
            <a:prstGeom prst="decagon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i="1" dirty="0">
                  <a:solidFill>
                    <a:schemeClr val="tx1"/>
                  </a:solidFill>
                </a:rPr>
                <a:t>1</a:t>
              </a:r>
              <a:endParaRPr lang="zh-CN" altLang="en-US" sz="1600" b="1" i="1" dirty="0">
                <a:solidFill>
                  <a:schemeClr val="tx1"/>
                </a:solidFill>
              </a:endParaRPr>
            </a:p>
          </p:txBody>
        </p:sp>
        <p:sp>
          <p:nvSpPr>
            <p:cNvPr id="55" name="Rectangle 31"/>
            <p:cNvSpPr/>
            <p:nvPr/>
          </p:nvSpPr>
          <p:spPr>
            <a:xfrm rot="5400000">
              <a:off x="3210897" y="2665581"/>
              <a:ext cx="1295400" cy="562708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36000" rIns="0" rtlCol="0" anchor="ctr"/>
            <a:lstStyle/>
            <a:p>
              <a:pPr algn="ctr"/>
              <a:r>
                <a:rPr lang="en-US" dirty="0">
                  <a:solidFill>
                    <a:srgbClr val="000090"/>
                  </a:solidFill>
                </a:rPr>
                <a:t>connect component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89725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矩形 65"/>
          <p:cNvSpPr/>
          <p:nvPr/>
        </p:nvSpPr>
        <p:spPr>
          <a:xfrm>
            <a:off x="2018946" y="728776"/>
            <a:ext cx="5877325" cy="684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/>
          <p:cNvSpPr/>
          <p:nvPr/>
        </p:nvSpPr>
        <p:spPr>
          <a:xfrm>
            <a:off x="2018946" y="3933056"/>
            <a:ext cx="5877325" cy="46805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2018946" y="5503694"/>
            <a:ext cx="5858962" cy="76208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Rectangle 5"/>
          <p:cNvSpPr/>
          <p:nvPr/>
        </p:nvSpPr>
        <p:spPr>
          <a:xfrm>
            <a:off x="2039817" y="4539272"/>
            <a:ext cx="2602523" cy="905952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rgbClr val="8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018946" y="2394542"/>
            <a:ext cx="5858962" cy="1476000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sz="2000" dirty="0">
              <a:solidFill>
                <a:srgbClr val="8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 rot="5400000">
            <a:off x="1897613" y="3013924"/>
            <a:ext cx="1189856" cy="414501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009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SIR</a:t>
            </a:r>
            <a:r>
              <a:rPr lang="en-US" sz="1400" dirty="0" smtClean="0">
                <a:solidFill>
                  <a:srgbClr val="00009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zh-CN" altLang="en-US" sz="1400" dirty="0">
                <a:solidFill>
                  <a:srgbClr val="00009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模型</a:t>
            </a:r>
            <a:endParaRPr lang="en-US" sz="1400" dirty="0">
              <a:solidFill>
                <a:srgbClr val="00009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1" name="Rectangle 10"/>
          <p:cNvSpPr/>
          <p:nvPr/>
        </p:nvSpPr>
        <p:spPr>
          <a:xfrm rot="5400000">
            <a:off x="6898105" y="3013924"/>
            <a:ext cx="1189856" cy="414501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0" rtlCol="0" anchor="ctr"/>
          <a:lstStyle/>
          <a:p>
            <a:pPr algn="ctr"/>
            <a:r>
              <a:rPr lang="en-US" sz="1400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ISSD</a:t>
            </a:r>
            <a:r>
              <a:rPr lang="en-US" sz="1400" dirty="0" smtClean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zh-CN" altLang="en-US" sz="1400" dirty="0" smtClean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模型</a:t>
            </a:r>
            <a:endParaRPr lang="en-US" sz="1400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2" name="Rectangle 11"/>
          <p:cNvSpPr/>
          <p:nvPr/>
        </p:nvSpPr>
        <p:spPr>
          <a:xfrm rot="5400000">
            <a:off x="6335397" y="3013924"/>
            <a:ext cx="1189856" cy="414501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0" rtlCol="0" anchor="ctr"/>
          <a:lstStyle/>
          <a:p>
            <a:pPr algn="ctr"/>
            <a:r>
              <a:rPr lang="en-US" sz="1400" dirty="0" smtClean="0">
                <a:solidFill>
                  <a:srgbClr val="00009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LT </a:t>
            </a:r>
            <a:r>
              <a:rPr lang="zh-CN" altLang="en-US" sz="1400" dirty="0" smtClean="0">
                <a:solidFill>
                  <a:srgbClr val="00009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模型</a:t>
            </a:r>
            <a:endParaRPr lang="en-US" sz="1400" dirty="0">
              <a:solidFill>
                <a:srgbClr val="00009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1895801" y="4468940"/>
            <a:ext cx="6132583" cy="0"/>
          </a:xfrm>
          <a:prstGeom prst="line">
            <a:avLst/>
          </a:prstGeom>
          <a:ln>
            <a:tailEnd type="stealt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539552" y="2404779"/>
            <a:ext cx="1285401" cy="8382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dirty="0" smtClean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网络</a:t>
            </a:r>
            <a:r>
              <a:rPr lang="zh-CN" altLang="en-US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分析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78053" y="4497267"/>
            <a:ext cx="1046900" cy="58441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理论</a:t>
            </a:r>
            <a:endParaRPr lang="en-US" altLang="zh-CN" dirty="0" smtClean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018947" y="1484784"/>
            <a:ext cx="5858962" cy="834093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sz="2000" dirty="0">
              <a:solidFill>
                <a:srgbClr val="80000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78054" y="650691"/>
            <a:ext cx="1046900" cy="57606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应用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555776" y="2348880"/>
            <a:ext cx="914400" cy="3048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b="1" dirty="0">
                <a:solidFill>
                  <a:srgbClr val="00B0F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宏观</a:t>
            </a:r>
            <a:endParaRPr lang="en-US" sz="1400" b="1" dirty="0">
              <a:solidFill>
                <a:srgbClr val="00B0F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464286" y="2348880"/>
            <a:ext cx="914400" cy="3048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b="1" dirty="0" smtClean="0">
                <a:solidFill>
                  <a:srgbClr val="00B0F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中观</a:t>
            </a:r>
            <a:endParaRPr lang="en-US" sz="1400" b="1" dirty="0">
              <a:solidFill>
                <a:srgbClr val="00B0F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609928" y="2348880"/>
            <a:ext cx="914400" cy="3048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b="1" dirty="0" smtClean="0">
                <a:solidFill>
                  <a:srgbClr val="00B0F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微观</a:t>
            </a:r>
            <a:endParaRPr lang="en-US" sz="1400" b="1" dirty="0">
              <a:solidFill>
                <a:srgbClr val="00B0F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1" name="Rectangle 30"/>
          <p:cNvSpPr/>
          <p:nvPr/>
        </p:nvSpPr>
        <p:spPr>
          <a:xfrm rot="5400000">
            <a:off x="2518973" y="3013924"/>
            <a:ext cx="1189856" cy="414501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009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SEIR</a:t>
            </a:r>
            <a:r>
              <a:rPr lang="en-US" sz="1400" dirty="0" smtClean="0">
                <a:solidFill>
                  <a:srgbClr val="00009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zh-CN" altLang="en-US" sz="1400" dirty="0" smtClean="0">
                <a:solidFill>
                  <a:srgbClr val="00009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模型</a:t>
            </a:r>
            <a:endParaRPr lang="en-US" sz="1400" dirty="0">
              <a:solidFill>
                <a:srgbClr val="00009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2" name="Rectangle 31"/>
          <p:cNvSpPr/>
          <p:nvPr/>
        </p:nvSpPr>
        <p:spPr>
          <a:xfrm rot="5400000">
            <a:off x="3855184" y="3013924"/>
            <a:ext cx="1189856" cy="414501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0" rtlCol="0" anchor="ctr"/>
          <a:lstStyle/>
          <a:p>
            <a:pPr algn="ctr"/>
            <a:r>
              <a:rPr lang="en-US" sz="1400" dirty="0" smtClean="0">
                <a:solidFill>
                  <a:srgbClr val="00009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Community</a:t>
            </a:r>
            <a:endParaRPr lang="en-US" sz="1400" dirty="0">
              <a:solidFill>
                <a:srgbClr val="000090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3" name="Rectangle 32"/>
          <p:cNvSpPr/>
          <p:nvPr/>
        </p:nvSpPr>
        <p:spPr>
          <a:xfrm rot="5400000">
            <a:off x="4417893" y="3013924"/>
            <a:ext cx="1189856" cy="414501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0" rtlCol="0" anchor="ctr"/>
          <a:lstStyle/>
          <a:p>
            <a:pPr algn="ctr"/>
            <a:r>
              <a:rPr lang="en-US" altLang="zh-CN" sz="1400" dirty="0" smtClean="0">
                <a:solidFill>
                  <a:srgbClr val="00009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K-</a:t>
            </a:r>
            <a:r>
              <a:rPr lang="en-US" altLang="zh-CN" sz="1400" dirty="0" err="1" smtClean="0">
                <a:solidFill>
                  <a:srgbClr val="00009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Trussess</a:t>
            </a:r>
            <a:endParaRPr lang="en-US" sz="1400" dirty="0">
              <a:solidFill>
                <a:srgbClr val="000090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4" name="Rectangle 33"/>
          <p:cNvSpPr/>
          <p:nvPr/>
        </p:nvSpPr>
        <p:spPr>
          <a:xfrm rot="5400000">
            <a:off x="4993957" y="3013924"/>
            <a:ext cx="1189856" cy="414501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0" rtlCol="0" anchor="ctr"/>
          <a:lstStyle/>
          <a:p>
            <a:pPr algn="ctr"/>
            <a:r>
              <a:rPr lang="en-US" altLang="zh-CN" sz="1400" dirty="0" smtClean="0">
                <a:solidFill>
                  <a:srgbClr val="00009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K-Clique</a:t>
            </a:r>
            <a:endParaRPr lang="en-US" sz="1400" dirty="0">
              <a:solidFill>
                <a:srgbClr val="000090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5" name="Rectangle 34"/>
          <p:cNvSpPr/>
          <p:nvPr/>
        </p:nvSpPr>
        <p:spPr>
          <a:xfrm rot="5400000">
            <a:off x="5772689" y="3013924"/>
            <a:ext cx="1189856" cy="414501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0" rtlCol="0" anchor="ctr"/>
          <a:lstStyle/>
          <a:p>
            <a:pPr algn="ctr"/>
            <a:r>
              <a:rPr lang="en-US" sz="1400" dirty="0" smtClean="0">
                <a:solidFill>
                  <a:srgbClr val="00009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IC </a:t>
            </a:r>
            <a:r>
              <a:rPr lang="zh-CN" altLang="en-US" sz="1400" dirty="0" smtClean="0">
                <a:solidFill>
                  <a:srgbClr val="00009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模型</a:t>
            </a:r>
            <a:endParaRPr lang="en-US" sz="1400" dirty="0">
              <a:solidFill>
                <a:srgbClr val="00009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0" name="云形 9"/>
          <p:cNvSpPr/>
          <p:nvPr/>
        </p:nvSpPr>
        <p:spPr>
          <a:xfrm>
            <a:off x="3851920" y="5547235"/>
            <a:ext cx="1224136" cy="551916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社交网络数据</a:t>
            </a:r>
            <a:endParaRPr lang="zh-CN" altLang="en-US" sz="14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6" name="云形 35"/>
          <p:cNvSpPr/>
          <p:nvPr/>
        </p:nvSpPr>
        <p:spPr>
          <a:xfrm>
            <a:off x="6249743" y="5529386"/>
            <a:ext cx="1311495" cy="572543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合著网络数据</a:t>
            </a:r>
            <a:endParaRPr lang="zh-CN" altLang="en-US" sz="14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7" name="云形 36"/>
          <p:cNvSpPr/>
          <p:nvPr/>
        </p:nvSpPr>
        <p:spPr>
          <a:xfrm>
            <a:off x="2342274" y="5547235"/>
            <a:ext cx="1128754" cy="572543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交通网络数据</a:t>
            </a:r>
            <a:endParaRPr lang="zh-CN" altLang="en-US" sz="14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2173814" y="4580721"/>
            <a:ext cx="358371" cy="79200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热力学</a:t>
            </a:r>
            <a:endParaRPr lang="zh-CN" altLang="en-US" sz="1400" b="1" dirty="0">
              <a:solidFill>
                <a:schemeClr val="tx2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644008" y="5939988"/>
            <a:ext cx="1080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大数据</a:t>
            </a:r>
            <a:endParaRPr lang="zh-CN" altLang="en-US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2746029" y="4580721"/>
            <a:ext cx="358371" cy="79200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传染病学</a:t>
            </a:r>
            <a:endParaRPr lang="zh-CN" altLang="en-US" sz="1400" b="1" dirty="0">
              <a:solidFill>
                <a:schemeClr val="tx2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3890458" y="4580721"/>
            <a:ext cx="623028" cy="79200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信息传播学</a:t>
            </a:r>
            <a:endParaRPr lang="zh-CN" altLang="en-US" sz="1400" b="1" dirty="0">
              <a:solidFill>
                <a:schemeClr val="tx2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42" name="圆角矩形 41"/>
          <p:cNvSpPr/>
          <p:nvPr/>
        </p:nvSpPr>
        <p:spPr>
          <a:xfrm>
            <a:off x="3318244" y="4580721"/>
            <a:ext cx="358371" cy="79200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社会学</a:t>
            </a:r>
            <a:endParaRPr lang="zh-CN" altLang="en-US" sz="1400" b="1" dirty="0">
              <a:solidFill>
                <a:schemeClr val="tx2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43" name="Rectangle 5"/>
          <p:cNvSpPr/>
          <p:nvPr/>
        </p:nvSpPr>
        <p:spPr>
          <a:xfrm>
            <a:off x="5076056" y="4537854"/>
            <a:ext cx="2801852" cy="905952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rgbClr val="800000"/>
              </a:solidFill>
            </a:endParaRPr>
          </a:p>
        </p:txBody>
      </p:sp>
      <p:sp>
        <p:nvSpPr>
          <p:cNvPr id="44" name="圆角矩形 43"/>
          <p:cNvSpPr/>
          <p:nvPr/>
        </p:nvSpPr>
        <p:spPr>
          <a:xfrm>
            <a:off x="6032374" y="4579303"/>
            <a:ext cx="358371" cy="79200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图理论</a:t>
            </a:r>
            <a:endParaRPr lang="zh-CN" altLang="en-US" sz="1400" b="1" dirty="0">
              <a:solidFill>
                <a:schemeClr val="tx2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45" name="圆角矩形 44"/>
          <p:cNvSpPr/>
          <p:nvPr/>
        </p:nvSpPr>
        <p:spPr>
          <a:xfrm>
            <a:off x="6554867" y="4579303"/>
            <a:ext cx="358371" cy="79200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概率论</a:t>
            </a:r>
            <a:endParaRPr lang="zh-CN" altLang="en-US" sz="1400" b="1" dirty="0">
              <a:solidFill>
                <a:schemeClr val="tx2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5245224" y="4579303"/>
            <a:ext cx="623028" cy="79200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统计分析</a:t>
            </a:r>
            <a:endParaRPr lang="zh-CN" altLang="en-US" sz="1400" b="1" dirty="0">
              <a:solidFill>
                <a:schemeClr val="tx2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47" name="圆角矩形 46"/>
          <p:cNvSpPr/>
          <p:nvPr/>
        </p:nvSpPr>
        <p:spPr>
          <a:xfrm>
            <a:off x="7077361" y="4579303"/>
            <a:ext cx="358371" cy="79200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算法</a:t>
            </a:r>
          </a:p>
        </p:txBody>
      </p:sp>
      <p:sp>
        <p:nvSpPr>
          <p:cNvPr id="49" name="圆角矩形 48"/>
          <p:cNvSpPr/>
          <p:nvPr/>
        </p:nvSpPr>
        <p:spPr>
          <a:xfrm>
            <a:off x="6194327" y="3994404"/>
            <a:ext cx="1330001" cy="34535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 i="1" dirty="0" smtClean="0"/>
              <a:t>Random Regime</a:t>
            </a:r>
            <a:endParaRPr lang="zh-CN" altLang="en-US" sz="1200" b="1" i="1" dirty="0"/>
          </a:p>
        </p:txBody>
      </p:sp>
      <p:sp>
        <p:nvSpPr>
          <p:cNvPr id="51" name="流程图: 联系 50"/>
          <p:cNvSpPr/>
          <p:nvPr/>
        </p:nvSpPr>
        <p:spPr>
          <a:xfrm>
            <a:off x="3923928" y="4437112"/>
            <a:ext cx="72008" cy="72008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2" name="流程图: 联系 51"/>
          <p:cNvSpPr/>
          <p:nvPr/>
        </p:nvSpPr>
        <p:spPr>
          <a:xfrm>
            <a:off x="6012160" y="4437112"/>
            <a:ext cx="72008" cy="72008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3" name="Rectangle 15"/>
          <p:cNvSpPr/>
          <p:nvPr/>
        </p:nvSpPr>
        <p:spPr>
          <a:xfrm>
            <a:off x="778053" y="5547235"/>
            <a:ext cx="1046900" cy="58441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数据源</a:t>
            </a:r>
            <a:endParaRPr lang="en-US"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54" name="Rectangle 15"/>
          <p:cNvSpPr/>
          <p:nvPr/>
        </p:nvSpPr>
        <p:spPr>
          <a:xfrm>
            <a:off x="683568" y="3651986"/>
            <a:ext cx="1141385" cy="58441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网络</a:t>
            </a:r>
            <a:r>
              <a:rPr lang="zh-CN" altLang="en-US" dirty="0" smtClean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结构</a:t>
            </a:r>
            <a:endParaRPr lang="en-US" altLang="zh-CN" dirty="0" smtClean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57" name="圆角矩形 56"/>
          <p:cNvSpPr/>
          <p:nvPr/>
        </p:nvSpPr>
        <p:spPr>
          <a:xfrm>
            <a:off x="4322119" y="3994404"/>
            <a:ext cx="1330001" cy="34535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 i="1" dirty="0" smtClean="0"/>
              <a:t>Scale-free Regime</a:t>
            </a:r>
            <a:endParaRPr lang="zh-CN" altLang="en-US" sz="1200" b="1" i="1" dirty="0"/>
          </a:p>
        </p:txBody>
      </p:sp>
      <p:sp>
        <p:nvSpPr>
          <p:cNvPr id="58" name="圆角矩形 57"/>
          <p:cNvSpPr/>
          <p:nvPr/>
        </p:nvSpPr>
        <p:spPr>
          <a:xfrm>
            <a:off x="2377903" y="3994404"/>
            <a:ext cx="1330001" cy="34535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 i="1" dirty="0" smtClean="0"/>
              <a:t>Anomalous Regime</a:t>
            </a:r>
            <a:endParaRPr lang="zh-CN" altLang="en-US" sz="1200" b="1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15"/>
              <p:cNvSpPr/>
              <p:nvPr/>
            </p:nvSpPr>
            <p:spPr>
              <a:xfrm>
                <a:off x="7949916" y="4140726"/>
                <a:ext cx="366500" cy="58441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000" b="1" i="1" dirty="0" smtClean="0">
                          <a:solidFill>
                            <a:schemeClr val="tx1"/>
                          </a:solidFill>
                          <a:latin typeface="Cambria Math"/>
                          <a:ea typeface="华文中宋" panose="02010600040101010101" pitchFamily="2" charset="-122"/>
                        </a:rPr>
                        <m:t>𝜸</m:t>
                      </m:r>
                    </m:oMath>
                  </m:oMathPara>
                </a14:m>
                <a:endParaRPr lang="en-US" altLang="zh-CN" sz="2000" b="1" dirty="0" smtClean="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</mc:Choice>
        <mc:Fallback xmlns="">
          <p:sp>
            <p:nvSpPr>
              <p:cNvPr id="59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9916" y="4140726"/>
                <a:ext cx="366500" cy="58441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圆角矩形 60"/>
          <p:cNvSpPr/>
          <p:nvPr/>
        </p:nvSpPr>
        <p:spPr>
          <a:xfrm>
            <a:off x="3142929" y="1556792"/>
            <a:ext cx="1778557" cy="67792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KSC</a:t>
            </a:r>
            <a:r>
              <a:rPr lang="zh-CN" altLang="en-US" sz="1400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最有</a:t>
            </a:r>
            <a:r>
              <a:rPr lang="zh-CN" altLang="en-US" sz="1400" dirty="0" smtClean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影响力</a:t>
            </a:r>
            <a:endParaRPr lang="en-US" altLang="zh-CN" sz="1400" dirty="0" smtClean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/>
            <a:r>
              <a:rPr lang="zh-CN" altLang="en-US" sz="1400" dirty="0" smtClean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模型</a:t>
            </a:r>
            <a:endParaRPr lang="zh-CN" altLang="en-US" sz="1400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63" name="圆角矩形 62"/>
          <p:cNvSpPr/>
          <p:nvPr/>
        </p:nvSpPr>
        <p:spPr>
          <a:xfrm>
            <a:off x="4657363" y="1556792"/>
            <a:ext cx="3126107" cy="67792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KCliqueHeuristic</a:t>
            </a:r>
            <a:r>
              <a:rPr lang="zh-CN" altLang="en-US" sz="1400" dirty="0" smtClean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算法</a:t>
            </a:r>
            <a:r>
              <a:rPr lang="zh-CN" altLang="en-US" sz="1400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、</a:t>
            </a:r>
            <a:r>
              <a:rPr lang="en-US" altLang="zh-CN" sz="1400" dirty="0" err="1" smtClean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CommunityLeaderHeuristic</a:t>
            </a:r>
            <a:r>
              <a:rPr lang="zh-CN" altLang="en-US" sz="1400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算法</a:t>
            </a:r>
          </a:p>
        </p:txBody>
      </p:sp>
      <p:sp>
        <p:nvSpPr>
          <p:cNvPr id="64" name="圆角矩形 63"/>
          <p:cNvSpPr/>
          <p:nvPr/>
        </p:nvSpPr>
        <p:spPr>
          <a:xfrm>
            <a:off x="2094700" y="1550716"/>
            <a:ext cx="980672" cy="684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RDMN</a:t>
            </a:r>
            <a:r>
              <a:rPr lang="zh-CN" altLang="en-US" sz="1400" dirty="0" smtClean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影响力最大化模型</a:t>
            </a:r>
            <a:endParaRPr lang="zh-CN" altLang="en-US" sz="1400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65" name="Rectangle 14"/>
          <p:cNvSpPr/>
          <p:nvPr/>
        </p:nvSpPr>
        <p:spPr>
          <a:xfrm>
            <a:off x="539552" y="1533258"/>
            <a:ext cx="1285401" cy="52759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dirty="0" smtClean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模型算法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7" name="圆角矩形 66"/>
          <p:cNvSpPr/>
          <p:nvPr/>
        </p:nvSpPr>
        <p:spPr>
          <a:xfrm>
            <a:off x="2195736" y="793732"/>
            <a:ext cx="585846" cy="523442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市场营销</a:t>
            </a:r>
            <a:endParaRPr lang="en-US" altLang="zh-CN" sz="1200" dirty="0" smtClean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cxnSp>
        <p:nvCxnSpPr>
          <p:cNvPr id="71" name="直接连接符 70"/>
          <p:cNvCxnSpPr/>
          <p:nvPr/>
        </p:nvCxnSpPr>
        <p:spPr>
          <a:xfrm flipV="1">
            <a:off x="1895801" y="650691"/>
            <a:ext cx="1161" cy="5615087"/>
          </a:xfrm>
          <a:prstGeom prst="line">
            <a:avLst/>
          </a:prstGeom>
          <a:ln>
            <a:tailEnd type="stealt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6" name="十边形 75"/>
          <p:cNvSpPr/>
          <p:nvPr/>
        </p:nvSpPr>
        <p:spPr>
          <a:xfrm>
            <a:off x="6084168" y="4366929"/>
            <a:ext cx="144016" cy="193661"/>
          </a:xfrm>
          <a:prstGeom prst="decagon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i="1" dirty="0" smtClean="0">
                <a:solidFill>
                  <a:schemeClr val="tx1"/>
                </a:solidFill>
              </a:rPr>
              <a:t>3</a:t>
            </a:r>
            <a:endParaRPr lang="zh-CN" altLang="en-US" sz="1600" b="1" i="1" dirty="0">
              <a:solidFill>
                <a:schemeClr val="tx1"/>
              </a:solidFill>
            </a:endParaRPr>
          </a:p>
        </p:txBody>
      </p:sp>
      <p:sp>
        <p:nvSpPr>
          <p:cNvPr id="77" name="十边形 76"/>
          <p:cNvSpPr/>
          <p:nvPr/>
        </p:nvSpPr>
        <p:spPr>
          <a:xfrm>
            <a:off x="3995936" y="4366929"/>
            <a:ext cx="144016" cy="193661"/>
          </a:xfrm>
          <a:prstGeom prst="decagon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i="1" dirty="0" smtClean="0">
                <a:solidFill>
                  <a:schemeClr val="tx1"/>
                </a:solidFill>
              </a:rPr>
              <a:t>2</a:t>
            </a:r>
            <a:endParaRPr lang="zh-CN" altLang="en-US" sz="1600" b="1" i="1" dirty="0">
              <a:solidFill>
                <a:schemeClr val="tx1"/>
              </a:solidFill>
            </a:endParaRPr>
          </a:p>
        </p:txBody>
      </p:sp>
      <p:sp>
        <p:nvSpPr>
          <p:cNvPr id="78" name="十边形 77"/>
          <p:cNvSpPr/>
          <p:nvPr/>
        </p:nvSpPr>
        <p:spPr>
          <a:xfrm>
            <a:off x="1895801" y="4366929"/>
            <a:ext cx="144016" cy="193661"/>
          </a:xfrm>
          <a:prstGeom prst="decagon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i="1" dirty="0">
                <a:solidFill>
                  <a:schemeClr val="tx1"/>
                </a:solidFill>
              </a:rPr>
              <a:t>1</a:t>
            </a:r>
            <a:endParaRPr lang="zh-CN" altLang="en-US" sz="1600" b="1" i="1" dirty="0">
              <a:solidFill>
                <a:schemeClr val="tx1"/>
              </a:solidFill>
            </a:endParaRPr>
          </a:p>
        </p:txBody>
      </p:sp>
      <p:sp>
        <p:nvSpPr>
          <p:cNvPr id="55" name="Rectangle 31"/>
          <p:cNvSpPr/>
          <p:nvPr/>
        </p:nvSpPr>
        <p:spPr>
          <a:xfrm rot="5400000">
            <a:off x="3337772" y="3013924"/>
            <a:ext cx="1189856" cy="414501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0" rtlCol="0" anchor="ctr"/>
          <a:lstStyle/>
          <a:p>
            <a:pPr algn="ctr"/>
            <a:r>
              <a:rPr lang="en-US" sz="1400" dirty="0">
                <a:solidFill>
                  <a:srgbClr val="00009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connect component</a:t>
            </a:r>
          </a:p>
        </p:txBody>
      </p:sp>
      <p:sp>
        <p:nvSpPr>
          <p:cNvPr id="60" name="云形 59"/>
          <p:cNvSpPr/>
          <p:nvPr/>
        </p:nvSpPr>
        <p:spPr>
          <a:xfrm>
            <a:off x="5292080" y="5547235"/>
            <a:ext cx="799817" cy="551916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 b="1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…</a:t>
            </a:r>
            <a:endParaRPr lang="zh-CN" altLang="en-US" sz="14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62" name="圆角矩形 61"/>
          <p:cNvSpPr/>
          <p:nvPr/>
        </p:nvSpPr>
        <p:spPr>
          <a:xfrm>
            <a:off x="3010196" y="793732"/>
            <a:ext cx="585846" cy="523442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广告投放</a:t>
            </a:r>
            <a:endParaRPr lang="en-US" altLang="zh-CN" sz="1200" dirty="0" smtClean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72" name="圆角矩形 71"/>
          <p:cNvSpPr/>
          <p:nvPr/>
        </p:nvSpPr>
        <p:spPr>
          <a:xfrm>
            <a:off x="3824656" y="793732"/>
            <a:ext cx="585846" cy="523442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疾病预防</a:t>
            </a:r>
            <a:endParaRPr lang="en-US" altLang="zh-CN" sz="1200" dirty="0" smtClean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73" name="圆角矩形 72"/>
          <p:cNvSpPr/>
          <p:nvPr/>
        </p:nvSpPr>
        <p:spPr>
          <a:xfrm>
            <a:off x="4639116" y="793732"/>
            <a:ext cx="585846" cy="523442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网络安全</a:t>
            </a:r>
            <a:endParaRPr lang="en-US" altLang="zh-CN" sz="1200" dirty="0" smtClean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74" name="圆角矩形 73"/>
          <p:cNvSpPr/>
          <p:nvPr/>
        </p:nvSpPr>
        <p:spPr>
          <a:xfrm>
            <a:off x="5453576" y="793732"/>
            <a:ext cx="585846" cy="523442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搜索引擎</a:t>
            </a:r>
            <a:endParaRPr lang="en-US" altLang="zh-CN" sz="1200" dirty="0" smtClean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75" name="圆角矩形 74"/>
          <p:cNvSpPr/>
          <p:nvPr/>
        </p:nvSpPr>
        <p:spPr>
          <a:xfrm>
            <a:off x="6268036" y="793732"/>
            <a:ext cx="585846" cy="523442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舆情分析</a:t>
            </a:r>
            <a:endParaRPr lang="en-US" altLang="zh-CN" sz="1200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79" name="圆角矩形 78"/>
          <p:cNvSpPr/>
          <p:nvPr/>
        </p:nvSpPr>
        <p:spPr>
          <a:xfrm>
            <a:off x="7082498" y="793732"/>
            <a:ext cx="585846" cy="523442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信息监控</a:t>
            </a:r>
            <a:endParaRPr lang="en-US" altLang="zh-CN" sz="1200" dirty="0" smtClean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4258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539552" y="650691"/>
            <a:ext cx="7776864" cy="5627851"/>
            <a:chOff x="539552" y="650691"/>
            <a:chExt cx="7776864" cy="5627851"/>
          </a:xfrm>
        </p:grpSpPr>
        <p:sp>
          <p:nvSpPr>
            <p:cNvPr id="66" name="矩形 65"/>
            <p:cNvSpPr/>
            <p:nvPr/>
          </p:nvSpPr>
          <p:spPr>
            <a:xfrm>
              <a:off x="2018946" y="728776"/>
              <a:ext cx="5877325" cy="684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矩形 55"/>
            <p:cNvSpPr/>
            <p:nvPr/>
          </p:nvSpPr>
          <p:spPr>
            <a:xfrm>
              <a:off x="2018946" y="3933056"/>
              <a:ext cx="5877325" cy="468051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2018946" y="5503694"/>
              <a:ext cx="5858962" cy="762084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039817" y="4539272"/>
              <a:ext cx="2602523" cy="905952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rgbClr val="80000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018946" y="2394542"/>
              <a:ext cx="5858962" cy="1476000"/>
            </a:xfrm>
            <a:prstGeom prst="rect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endParaRPr lang="en-US" sz="2000" dirty="0">
                <a:solidFill>
                  <a:srgbClr val="80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 rot="5400000">
              <a:off x="1897613" y="3013924"/>
              <a:ext cx="1189856" cy="414501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rgbClr val="000090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SIR</a:t>
              </a:r>
              <a:r>
                <a:rPr lang="en-US" sz="1400" dirty="0" smtClean="0">
                  <a:solidFill>
                    <a:srgbClr val="00009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 </a:t>
              </a:r>
              <a:r>
                <a:rPr lang="zh-CN" altLang="en-US" sz="1400" dirty="0">
                  <a:solidFill>
                    <a:srgbClr val="00009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模型</a:t>
              </a:r>
              <a:endParaRPr lang="en-US" sz="1400" dirty="0">
                <a:solidFill>
                  <a:srgbClr val="000090"/>
                </a:solidFill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 rot="5400000">
              <a:off x="6898105" y="3013924"/>
              <a:ext cx="1189856" cy="414501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36000" rIns="0" rtlCol="0" anchor="ctr"/>
            <a:lstStyle/>
            <a:p>
              <a:pPr algn="ctr"/>
              <a:r>
                <a:rPr lang="en-US" altLang="zh-CN" sz="1400" dirty="0">
                  <a:solidFill>
                    <a:srgbClr val="00009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IC </a:t>
              </a:r>
              <a:r>
                <a:rPr lang="zh-CN" altLang="en-US" sz="1400" dirty="0" smtClean="0">
                  <a:solidFill>
                    <a:srgbClr val="00009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模型</a:t>
              </a:r>
              <a:endParaRPr lang="en-US" altLang="zh-CN" sz="1400" dirty="0">
                <a:solidFill>
                  <a:srgbClr val="000090"/>
                </a:solidFill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 rot="5400000">
              <a:off x="6335397" y="3013924"/>
              <a:ext cx="1189856" cy="414501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36000" rIns="0" rtlCol="0" anchor="ctr"/>
            <a:lstStyle/>
            <a:p>
              <a:pPr algn="ctr"/>
              <a:r>
                <a:rPr lang="en-US" sz="1400" dirty="0" smtClean="0">
                  <a:solidFill>
                    <a:srgbClr val="00009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LT </a:t>
              </a:r>
              <a:r>
                <a:rPr lang="zh-CN" altLang="en-US" sz="1400" dirty="0" smtClean="0">
                  <a:solidFill>
                    <a:srgbClr val="00009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模型</a:t>
              </a:r>
              <a:endParaRPr lang="en-US" sz="1400" dirty="0">
                <a:solidFill>
                  <a:srgbClr val="000090"/>
                </a:solidFill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1895801" y="4468940"/>
              <a:ext cx="6132583" cy="0"/>
            </a:xfrm>
            <a:prstGeom prst="line">
              <a:avLst/>
            </a:prstGeom>
            <a:ln>
              <a:tailEnd type="stealt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539552" y="2404779"/>
              <a:ext cx="1285401" cy="83820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zh-CN" altLang="en-US" dirty="0" smtClean="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网络</a:t>
              </a:r>
              <a:r>
                <a:rPr lang="zh-CN" altLang="en-US" dirty="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分析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78053" y="4497267"/>
              <a:ext cx="1046900" cy="584418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理论</a:t>
              </a:r>
              <a:endParaRPr lang="en-US" altLang="zh-CN" dirty="0" smtClean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018947" y="1484784"/>
              <a:ext cx="5858962" cy="834093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endParaRPr lang="en-US" sz="2000" dirty="0">
                <a:solidFill>
                  <a:srgbClr val="800000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778054" y="650691"/>
              <a:ext cx="1046900" cy="576064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应用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555776" y="2348880"/>
              <a:ext cx="914400" cy="30480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400" b="1" dirty="0">
                  <a:solidFill>
                    <a:srgbClr val="00B0F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宏观</a:t>
              </a:r>
              <a:endParaRPr lang="en-US" sz="1400" b="1" dirty="0">
                <a:solidFill>
                  <a:srgbClr val="00B0F0"/>
                </a:solidFill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464286" y="2348880"/>
              <a:ext cx="914400" cy="30480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400" b="1" dirty="0" smtClean="0">
                  <a:solidFill>
                    <a:srgbClr val="00B0F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中观</a:t>
              </a:r>
              <a:endParaRPr lang="en-US" sz="1400" b="1" dirty="0">
                <a:solidFill>
                  <a:srgbClr val="00B0F0"/>
                </a:solidFill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6609928" y="2348880"/>
              <a:ext cx="914400" cy="30480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400" b="1" dirty="0" smtClean="0">
                  <a:solidFill>
                    <a:srgbClr val="00B0F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微观</a:t>
              </a:r>
              <a:endParaRPr lang="en-US" sz="1400" b="1" dirty="0">
                <a:solidFill>
                  <a:srgbClr val="00B0F0"/>
                </a:solidFill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 rot="5400000">
              <a:off x="2518973" y="3013924"/>
              <a:ext cx="1189856" cy="414501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rgbClr val="000090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SEIR</a:t>
              </a:r>
              <a:r>
                <a:rPr lang="en-US" sz="1400" dirty="0" smtClean="0">
                  <a:solidFill>
                    <a:srgbClr val="00009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 </a:t>
              </a:r>
              <a:r>
                <a:rPr lang="zh-CN" altLang="en-US" sz="1400" dirty="0" smtClean="0">
                  <a:solidFill>
                    <a:srgbClr val="00009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模型</a:t>
              </a:r>
              <a:endParaRPr lang="en-US" sz="1400" dirty="0">
                <a:solidFill>
                  <a:srgbClr val="000090"/>
                </a:solidFill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 rot="5400000">
              <a:off x="3855184" y="3013924"/>
              <a:ext cx="1189856" cy="414501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36000" rIns="0" rtlCol="0" anchor="ctr"/>
            <a:lstStyle/>
            <a:p>
              <a:pPr algn="ctr"/>
              <a:r>
                <a:rPr lang="en-US" sz="1400" dirty="0" smtClean="0">
                  <a:solidFill>
                    <a:srgbClr val="000090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Community</a:t>
              </a:r>
              <a:endParaRPr lang="en-US" sz="1400" dirty="0">
                <a:solidFill>
                  <a:srgbClr val="00009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 rot="5400000">
              <a:off x="4417893" y="3013924"/>
              <a:ext cx="1189856" cy="414501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36000" rIns="0" rtlCol="0" anchor="ctr"/>
            <a:lstStyle/>
            <a:p>
              <a:pPr algn="ctr"/>
              <a:r>
                <a:rPr lang="en-US" altLang="zh-CN" sz="1400" dirty="0" smtClean="0">
                  <a:solidFill>
                    <a:srgbClr val="000090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K-</a:t>
              </a:r>
              <a:r>
                <a:rPr lang="en-US" altLang="zh-CN" sz="1400" dirty="0" err="1" smtClean="0">
                  <a:solidFill>
                    <a:srgbClr val="000090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Trussess</a:t>
              </a:r>
              <a:endParaRPr lang="en-US" sz="1400" dirty="0">
                <a:solidFill>
                  <a:srgbClr val="00009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 rot="5400000">
              <a:off x="4993957" y="3013924"/>
              <a:ext cx="1189856" cy="414501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36000" rIns="0" rtlCol="0" anchor="ctr"/>
            <a:lstStyle/>
            <a:p>
              <a:pPr algn="ctr"/>
              <a:r>
                <a:rPr lang="en-US" altLang="zh-CN" sz="1400" dirty="0" err="1">
                  <a:solidFill>
                    <a:srgbClr val="000090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KClique</a:t>
              </a:r>
              <a:endParaRPr lang="en-US" sz="1400" dirty="0">
                <a:solidFill>
                  <a:srgbClr val="00009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 rot="5400000">
              <a:off x="5696491" y="3013924"/>
              <a:ext cx="1189856" cy="414501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36000" rIns="0" rtlCol="0" anchor="ctr"/>
            <a:lstStyle/>
            <a:p>
              <a:pPr algn="ctr"/>
              <a:r>
                <a:rPr lang="en-US" altLang="zh-CN" sz="1400" dirty="0">
                  <a:solidFill>
                    <a:srgbClr val="FF0000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ISSD</a:t>
              </a:r>
              <a:r>
                <a:rPr lang="en-US" altLang="zh-CN" sz="1400" dirty="0">
                  <a:solidFill>
                    <a:srgbClr val="FF000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 </a:t>
              </a:r>
              <a:r>
                <a:rPr lang="zh-CN" altLang="en-US" sz="1400" dirty="0" smtClean="0">
                  <a:solidFill>
                    <a:srgbClr val="FF000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模型</a:t>
              </a:r>
              <a:endParaRPr lang="en-US" altLang="zh-CN" sz="1400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  <p:sp>
          <p:nvSpPr>
            <p:cNvPr id="10" name="云形 9"/>
            <p:cNvSpPr/>
            <p:nvPr/>
          </p:nvSpPr>
          <p:spPr>
            <a:xfrm>
              <a:off x="3851920" y="5547235"/>
              <a:ext cx="1224136" cy="551916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CN" altLang="en-US" sz="1400" dirty="0" smtClean="0">
                  <a:latin typeface="华文中宋" panose="02010600040101010101" pitchFamily="2" charset="-122"/>
                  <a:ea typeface="华文中宋" panose="02010600040101010101" pitchFamily="2" charset="-122"/>
                </a:rPr>
                <a:t>社交网络数据</a:t>
              </a:r>
              <a:endParaRPr lang="zh-CN" altLang="en-US" sz="1400" dirty="0"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  <p:sp>
          <p:nvSpPr>
            <p:cNvPr id="36" name="云形 35"/>
            <p:cNvSpPr/>
            <p:nvPr/>
          </p:nvSpPr>
          <p:spPr>
            <a:xfrm>
              <a:off x="6249743" y="5529386"/>
              <a:ext cx="1311495" cy="572543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CN" altLang="en-US" sz="1400" dirty="0" smtClean="0">
                  <a:latin typeface="华文中宋" panose="02010600040101010101" pitchFamily="2" charset="-122"/>
                  <a:ea typeface="华文中宋" panose="02010600040101010101" pitchFamily="2" charset="-122"/>
                </a:rPr>
                <a:t>合著网络数据</a:t>
              </a:r>
              <a:endParaRPr lang="zh-CN" altLang="en-US" sz="1400" dirty="0"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  <p:sp>
          <p:nvSpPr>
            <p:cNvPr id="37" name="云形 36"/>
            <p:cNvSpPr/>
            <p:nvPr/>
          </p:nvSpPr>
          <p:spPr>
            <a:xfrm>
              <a:off x="2342274" y="5547235"/>
              <a:ext cx="1128754" cy="572543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CN" altLang="en-US" sz="1400" dirty="0" smtClean="0">
                  <a:latin typeface="华文中宋" panose="02010600040101010101" pitchFamily="2" charset="-122"/>
                  <a:ea typeface="华文中宋" panose="02010600040101010101" pitchFamily="2" charset="-122"/>
                </a:rPr>
                <a:t>交通网络数据</a:t>
              </a:r>
              <a:endParaRPr lang="zh-CN" altLang="en-US" sz="1400" dirty="0"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  <p:sp>
          <p:nvSpPr>
            <p:cNvPr id="19" name="圆角矩形 18"/>
            <p:cNvSpPr/>
            <p:nvPr/>
          </p:nvSpPr>
          <p:spPr>
            <a:xfrm>
              <a:off x="2173814" y="4580721"/>
              <a:ext cx="358371" cy="792000"/>
            </a:xfrm>
            <a:prstGeom prst="round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b="1" dirty="0" smtClean="0">
                  <a:solidFill>
                    <a:schemeClr val="tx2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热力学</a:t>
              </a:r>
              <a:endParaRPr lang="zh-CN" altLang="en-US" sz="1400" b="1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644008" y="5939988"/>
              <a:ext cx="10801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>
                  <a:latin typeface="华文中宋" panose="02010600040101010101" pitchFamily="2" charset="-122"/>
                  <a:ea typeface="华文中宋" panose="02010600040101010101" pitchFamily="2" charset="-122"/>
                </a:rPr>
                <a:t>大数据</a:t>
              </a:r>
              <a:endPara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  <p:sp>
          <p:nvSpPr>
            <p:cNvPr id="40" name="圆角矩形 39"/>
            <p:cNvSpPr/>
            <p:nvPr/>
          </p:nvSpPr>
          <p:spPr>
            <a:xfrm>
              <a:off x="2746029" y="4580721"/>
              <a:ext cx="358371" cy="792000"/>
            </a:xfrm>
            <a:prstGeom prst="round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b="1" dirty="0" smtClean="0">
                  <a:solidFill>
                    <a:schemeClr val="tx2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传染病学</a:t>
              </a:r>
              <a:endParaRPr lang="zh-CN" altLang="en-US" sz="1400" b="1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  <p:sp>
          <p:nvSpPr>
            <p:cNvPr id="41" name="圆角矩形 40"/>
            <p:cNvSpPr/>
            <p:nvPr/>
          </p:nvSpPr>
          <p:spPr>
            <a:xfrm>
              <a:off x="3890458" y="4580721"/>
              <a:ext cx="623028" cy="792000"/>
            </a:xfrm>
            <a:prstGeom prst="round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b="1" dirty="0" smtClean="0">
                  <a:solidFill>
                    <a:schemeClr val="tx2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信息传播学</a:t>
              </a:r>
              <a:endParaRPr lang="zh-CN" altLang="en-US" sz="1400" b="1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  <p:sp>
          <p:nvSpPr>
            <p:cNvPr id="42" name="圆角矩形 41"/>
            <p:cNvSpPr/>
            <p:nvPr/>
          </p:nvSpPr>
          <p:spPr>
            <a:xfrm>
              <a:off x="3318244" y="4580721"/>
              <a:ext cx="358371" cy="792000"/>
            </a:xfrm>
            <a:prstGeom prst="round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b="1" dirty="0" smtClean="0">
                  <a:solidFill>
                    <a:schemeClr val="tx2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社会学</a:t>
              </a:r>
              <a:endParaRPr lang="zh-CN" altLang="en-US" sz="1400" b="1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  <p:sp>
          <p:nvSpPr>
            <p:cNvPr id="43" name="Rectangle 5"/>
            <p:cNvSpPr/>
            <p:nvPr/>
          </p:nvSpPr>
          <p:spPr>
            <a:xfrm>
              <a:off x="5076056" y="4537854"/>
              <a:ext cx="2801852" cy="905952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rgbClr val="800000"/>
                </a:solidFill>
              </a:endParaRPr>
            </a:p>
          </p:txBody>
        </p:sp>
        <p:sp>
          <p:nvSpPr>
            <p:cNvPr id="44" name="圆角矩形 43"/>
            <p:cNvSpPr/>
            <p:nvPr/>
          </p:nvSpPr>
          <p:spPr>
            <a:xfrm>
              <a:off x="6032374" y="4579303"/>
              <a:ext cx="358371" cy="792000"/>
            </a:xfrm>
            <a:prstGeom prst="round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b="1" dirty="0" smtClean="0">
                  <a:solidFill>
                    <a:schemeClr val="tx2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图理论</a:t>
              </a:r>
              <a:endParaRPr lang="zh-CN" altLang="en-US" sz="1400" b="1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  <p:sp>
          <p:nvSpPr>
            <p:cNvPr id="45" name="圆角矩形 44"/>
            <p:cNvSpPr/>
            <p:nvPr/>
          </p:nvSpPr>
          <p:spPr>
            <a:xfrm>
              <a:off x="6554867" y="4579303"/>
              <a:ext cx="358371" cy="792000"/>
            </a:xfrm>
            <a:prstGeom prst="round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b="1" dirty="0" smtClean="0">
                  <a:solidFill>
                    <a:schemeClr val="tx2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概率论</a:t>
              </a:r>
              <a:endParaRPr lang="zh-CN" altLang="en-US" sz="1400" b="1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  <p:sp>
          <p:nvSpPr>
            <p:cNvPr id="46" name="圆角矩形 45"/>
            <p:cNvSpPr/>
            <p:nvPr/>
          </p:nvSpPr>
          <p:spPr>
            <a:xfrm>
              <a:off x="5245224" y="4579303"/>
              <a:ext cx="623028" cy="792000"/>
            </a:xfrm>
            <a:prstGeom prst="round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b="1" dirty="0" smtClean="0">
                  <a:solidFill>
                    <a:schemeClr val="tx2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统计分析</a:t>
              </a:r>
              <a:endParaRPr lang="zh-CN" altLang="en-US" sz="1400" b="1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  <p:sp>
          <p:nvSpPr>
            <p:cNvPr id="47" name="圆角矩形 46"/>
            <p:cNvSpPr/>
            <p:nvPr/>
          </p:nvSpPr>
          <p:spPr>
            <a:xfrm>
              <a:off x="7077361" y="4579303"/>
              <a:ext cx="358371" cy="792000"/>
            </a:xfrm>
            <a:prstGeom prst="round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b="1" dirty="0">
                  <a:solidFill>
                    <a:schemeClr val="tx2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算法</a:t>
              </a:r>
            </a:p>
          </p:txBody>
        </p:sp>
        <p:sp>
          <p:nvSpPr>
            <p:cNvPr id="49" name="圆角矩形 48"/>
            <p:cNvSpPr/>
            <p:nvPr/>
          </p:nvSpPr>
          <p:spPr>
            <a:xfrm>
              <a:off x="6194327" y="3994404"/>
              <a:ext cx="1330001" cy="345353"/>
            </a:xfrm>
            <a:prstGeom prst="round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i="1" dirty="0" smtClean="0"/>
                <a:t>Random Regime</a:t>
              </a:r>
              <a:endParaRPr lang="zh-CN" altLang="en-US" sz="1200" b="1" i="1" dirty="0"/>
            </a:p>
          </p:txBody>
        </p:sp>
        <p:sp>
          <p:nvSpPr>
            <p:cNvPr id="51" name="流程图: 联系 50"/>
            <p:cNvSpPr/>
            <p:nvPr/>
          </p:nvSpPr>
          <p:spPr>
            <a:xfrm>
              <a:off x="3923928" y="4437112"/>
              <a:ext cx="72008" cy="72008"/>
            </a:xfrm>
            <a:prstGeom prst="flowChartConnector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52" name="流程图: 联系 51"/>
            <p:cNvSpPr/>
            <p:nvPr/>
          </p:nvSpPr>
          <p:spPr>
            <a:xfrm>
              <a:off x="6012160" y="4437112"/>
              <a:ext cx="72008" cy="72008"/>
            </a:xfrm>
            <a:prstGeom prst="flowChartConnector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53" name="Rectangle 15"/>
            <p:cNvSpPr/>
            <p:nvPr/>
          </p:nvSpPr>
          <p:spPr>
            <a:xfrm>
              <a:off x="778053" y="5547235"/>
              <a:ext cx="1046900" cy="584418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数据源</a:t>
              </a:r>
              <a:endParaRPr lang="en-US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  <p:sp>
          <p:nvSpPr>
            <p:cNvPr id="54" name="Rectangle 15"/>
            <p:cNvSpPr/>
            <p:nvPr/>
          </p:nvSpPr>
          <p:spPr>
            <a:xfrm>
              <a:off x="683568" y="3651986"/>
              <a:ext cx="1141385" cy="584418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zh-CN" altLang="en-US" dirty="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网络</a:t>
              </a:r>
              <a:r>
                <a:rPr lang="zh-CN" altLang="en-US" dirty="0" smtClean="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结构</a:t>
              </a:r>
              <a:endParaRPr lang="en-US" altLang="zh-CN" dirty="0" smtClean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  <p:sp>
          <p:nvSpPr>
            <p:cNvPr id="57" name="圆角矩形 56"/>
            <p:cNvSpPr/>
            <p:nvPr/>
          </p:nvSpPr>
          <p:spPr>
            <a:xfrm>
              <a:off x="4322119" y="3994404"/>
              <a:ext cx="1330001" cy="345353"/>
            </a:xfrm>
            <a:prstGeom prst="round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i="1" dirty="0" smtClean="0"/>
                <a:t>Scale-free Regime</a:t>
              </a:r>
              <a:endParaRPr lang="zh-CN" altLang="en-US" sz="1200" b="1" i="1" dirty="0"/>
            </a:p>
          </p:txBody>
        </p:sp>
        <p:sp>
          <p:nvSpPr>
            <p:cNvPr id="58" name="圆角矩形 57"/>
            <p:cNvSpPr/>
            <p:nvPr/>
          </p:nvSpPr>
          <p:spPr>
            <a:xfrm>
              <a:off x="2377903" y="3994404"/>
              <a:ext cx="1330001" cy="345353"/>
            </a:xfrm>
            <a:prstGeom prst="round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i="1" dirty="0" smtClean="0"/>
                <a:t>Anomalous Regime</a:t>
              </a:r>
              <a:endParaRPr lang="zh-CN" altLang="en-US" sz="1200" b="1" i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Rectangle 15"/>
                <p:cNvSpPr/>
                <p:nvPr/>
              </p:nvSpPr>
              <p:spPr>
                <a:xfrm>
                  <a:off x="7949916" y="4140726"/>
                  <a:ext cx="366500" cy="5844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2000" b="1" i="1" dirty="0" smtClean="0">
                            <a:solidFill>
                              <a:schemeClr val="tx1"/>
                            </a:solidFill>
                            <a:latin typeface="Cambria Math"/>
                            <a:ea typeface="华文中宋" panose="02010600040101010101" pitchFamily="2" charset="-122"/>
                          </a:rPr>
                          <m:t>𝜸</m:t>
                        </m:r>
                      </m:oMath>
                    </m:oMathPara>
                  </a14:m>
                  <a:endParaRPr lang="en-US" altLang="zh-CN" sz="2000" b="1" dirty="0" smtClean="0">
                    <a:solidFill>
                      <a:schemeClr val="tx1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endParaRPr>
                </a:p>
              </p:txBody>
            </p:sp>
          </mc:Choice>
          <mc:Fallback xmlns="">
            <p:sp>
              <p:nvSpPr>
                <p:cNvPr id="59" name="Rectangle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49916" y="4140726"/>
                  <a:ext cx="366500" cy="584418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1" name="圆角矩形 60"/>
            <p:cNvSpPr/>
            <p:nvPr/>
          </p:nvSpPr>
          <p:spPr>
            <a:xfrm>
              <a:off x="3142929" y="1556792"/>
              <a:ext cx="1933127" cy="677923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rgbClr val="FF000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KSC</a:t>
              </a:r>
              <a:r>
                <a:rPr lang="zh-CN" altLang="en-US" sz="1400" dirty="0">
                  <a:solidFill>
                    <a:srgbClr val="FF000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最有</a:t>
              </a:r>
              <a:r>
                <a:rPr lang="zh-CN" altLang="en-US" sz="1400" dirty="0" smtClean="0">
                  <a:solidFill>
                    <a:srgbClr val="FF000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影响力</a:t>
              </a:r>
              <a:endParaRPr lang="en-US" altLang="zh-CN" sz="1400" dirty="0" smtClean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  <a:p>
              <a:pPr algn="ctr"/>
              <a:r>
                <a:rPr lang="zh-CN" altLang="en-US" sz="1400" dirty="0" smtClean="0">
                  <a:solidFill>
                    <a:srgbClr val="FF000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模型</a:t>
              </a:r>
              <a:endParaRPr lang="zh-CN" altLang="en-US" sz="1400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  <p:sp>
          <p:nvSpPr>
            <p:cNvPr id="63" name="圆角矩形 62"/>
            <p:cNvSpPr/>
            <p:nvPr/>
          </p:nvSpPr>
          <p:spPr>
            <a:xfrm>
              <a:off x="4805426" y="1556792"/>
              <a:ext cx="2978044" cy="677923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err="1">
                  <a:solidFill>
                    <a:srgbClr val="FF000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KCliqueHeuristic</a:t>
              </a:r>
              <a:r>
                <a:rPr lang="zh-CN" altLang="en-US" sz="1400" dirty="0">
                  <a:solidFill>
                    <a:srgbClr val="FF000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算法、</a:t>
              </a:r>
              <a:r>
                <a:rPr lang="en-US" altLang="zh-CN" sz="1400" dirty="0" err="1">
                  <a:solidFill>
                    <a:srgbClr val="FF000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CommunityHeuristic</a:t>
              </a:r>
              <a:r>
                <a:rPr lang="zh-CN" altLang="en-US" sz="1400" dirty="0">
                  <a:solidFill>
                    <a:srgbClr val="FF000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算法</a:t>
              </a:r>
            </a:p>
          </p:txBody>
        </p:sp>
        <p:sp>
          <p:nvSpPr>
            <p:cNvPr id="64" name="圆角矩形 63"/>
            <p:cNvSpPr/>
            <p:nvPr/>
          </p:nvSpPr>
          <p:spPr>
            <a:xfrm>
              <a:off x="2094700" y="1550716"/>
              <a:ext cx="980672" cy="68400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rgbClr val="FF000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RDMN</a:t>
              </a:r>
              <a:r>
                <a:rPr lang="zh-CN" altLang="en-US" sz="1400" dirty="0" smtClean="0">
                  <a:solidFill>
                    <a:srgbClr val="FF000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影响力最大化模型</a:t>
              </a:r>
              <a:endParaRPr lang="zh-CN" altLang="en-US" sz="1400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  <p:sp>
          <p:nvSpPr>
            <p:cNvPr id="65" name="Rectangle 14"/>
            <p:cNvSpPr/>
            <p:nvPr/>
          </p:nvSpPr>
          <p:spPr>
            <a:xfrm>
              <a:off x="539552" y="1533258"/>
              <a:ext cx="1285401" cy="52759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zh-CN" altLang="en-US" dirty="0" smtClean="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模型算法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7" name="圆角矩形 66"/>
            <p:cNvSpPr/>
            <p:nvPr/>
          </p:nvSpPr>
          <p:spPr>
            <a:xfrm>
              <a:off x="2195736" y="793732"/>
              <a:ext cx="585846" cy="523442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solidFill>
                    <a:srgbClr val="FF000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市场营销</a:t>
              </a:r>
              <a:endParaRPr lang="en-US" altLang="zh-CN" sz="1200" dirty="0" smtClean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  <p:cxnSp>
          <p:nvCxnSpPr>
            <p:cNvPr id="71" name="直接连接符 70"/>
            <p:cNvCxnSpPr/>
            <p:nvPr/>
          </p:nvCxnSpPr>
          <p:spPr>
            <a:xfrm flipV="1">
              <a:off x="1895801" y="650691"/>
              <a:ext cx="1161" cy="5615087"/>
            </a:xfrm>
            <a:prstGeom prst="line">
              <a:avLst/>
            </a:prstGeom>
            <a:ln>
              <a:tailEnd type="stealt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6" name="十边形 75"/>
            <p:cNvSpPr/>
            <p:nvPr/>
          </p:nvSpPr>
          <p:spPr>
            <a:xfrm>
              <a:off x="6084168" y="4366929"/>
              <a:ext cx="144016" cy="193661"/>
            </a:xfrm>
            <a:prstGeom prst="decagon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i="1" dirty="0" smtClean="0">
                  <a:solidFill>
                    <a:schemeClr val="tx1"/>
                  </a:solidFill>
                </a:rPr>
                <a:t>3</a:t>
              </a:r>
              <a:endParaRPr lang="zh-CN" altLang="en-US" sz="1600" b="1" i="1" dirty="0">
                <a:solidFill>
                  <a:schemeClr val="tx1"/>
                </a:solidFill>
              </a:endParaRPr>
            </a:p>
          </p:txBody>
        </p:sp>
        <p:sp>
          <p:nvSpPr>
            <p:cNvPr id="77" name="十边形 76"/>
            <p:cNvSpPr/>
            <p:nvPr/>
          </p:nvSpPr>
          <p:spPr>
            <a:xfrm>
              <a:off x="3995936" y="4366929"/>
              <a:ext cx="144016" cy="193661"/>
            </a:xfrm>
            <a:prstGeom prst="decagon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i="1" dirty="0" smtClean="0">
                  <a:solidFill>
                    <a:schemeClr val="tx1"/>
                  </a:solidFill>
                </a:rPr>
                <a:t>2</a:t>
              </a:r>
              <a:endParaRPr lang="zh-CN" altLang="en-US" sz="1600" b="1" i="1" dirty="0">
                <a:solidFill>
                  <a:schemeClr val="tx1"/>
                </a:solidFill>
              </a:endParaRPr>
            </a:p>
          </p:txBody>
        </p:sp>
        <p:sp>
          <p:nvSpPr>
            <p:cNvPr id="78" name="十边形 77"/>
            <p:cNvSpPr/>
            <p:nvPr/>
          </p:nvSpPr>
          <p:spPr>
            <a:xfrm>
              <a:off x="1895801" y="4366929"/>
              <a:ext cx="144016" cy="193661"/>
            </a:xfrm>
            <a:prstGeom prst="decagon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i="1" dirty="0">
                  <a:solidFill>
                    <a:schemeClr val="tx1"/>
                  </a:solidFill>
                </a:rPr>
                <a:t>1</a:t>
              </a:r>
              <a:endParaRPr lang="zh-CN" altLang="en-US" sz="1600" b="1" i="1" dirty="0">
                <a:solidFill>
                  <a:schemeClr val="tx1"/>
                </a:solidFill>
              </a:endParaRPr>
            </a:p>
          </p:txBody>
        </p:sp>
        <p:sp>
          <p:nvSpPr>
            <p:cNvPr id="55" name="Rectangle 31"/>
            <p:cNvSpPr/>
            <p:nvPr/>
          </p:nvSpPr>
          <p:spPr>
            <a:xfrm rot="5400000">
              <a:off x="3337772" y="3013924"/>
              <a:ext cx="1189856" cy="414501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36000" rIns="0" rtlCol="0" anchor="ctr"/>
            <a:lstStyle/>
            <a:p>
              <a:pPr algn="ctr"/>
              <a:r>
                <a:rPr lang="en-US" sz="1400" dirty="0">
                  <a:solidFill>
                    <a:srgbClr val="000090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connect component</a:t>
              </a:r>
            </a:p>
          </p:txBody>
        </p:sp>
        <p:sp>
          <p:nvSpPr>
            <p:cNvPr id="60" name="云形 59"/>
            <p:cNvSpPr/>
            <p:nvPr/>
          </p:nvSpPr>
          <p:spPr>
            <a:xfrm>
              <a:off x="5292080" y="5547235"/>
              <a:ext cx="799817" cy="551916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b="1" dirty="0" smtClean="0">
                  <a:latin typeface="华文中宋" panose="02010600040101010101" pitchFamily="2" charset="-122"/>
                  <a:ea typeface="华文中宋" panose="02010600040101010101" pitchFamily="2" charset="-122"/>
                </a:rPr>
                <a:t>…</a:t>
              </a:r>
              <a:endParaRPr lang="zh-CN" altLang="en-US" sz="1400" b="1" dirty="0"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  <p:sp>
          <p:nvSpPr>
            <p:cNvPr id="62" name="圆角矩形 61"/>
            <p:cNvSpPr/>
            <p:nvPr/>
          </p:nvSpPr>
          <p:spPr>
            <a:xfrm>
              <a:off x="3010196" y="793732"/>
              <a:ext cx="585846" cy="523442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solidFill>
                    <a:srgbClr val="FF000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广告投放</a:t>
              </a:r>
              <a:endParaRPr lang="en-US" altLang="zh-CN" sz="1200" dirty="0" smtClean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  <p:sp>
          <p:nvSpPr>
            <p:cNvPr id="72" name="圆角矩形 71"/>
            <p:cNvSpPr/>
            <p:nvPr/>
          </p:nvSpPr>
          <p:spPr>
            <a:xfrm>
              <a:off x="3824656" y="793732"/>
              <a:ext cx="585846" cy="523442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solidFill>
                    <a:srgbClr val="FF000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疾病预防</a:t>
              </a:r>
              <a:endParaRPr lang="en-US" altLang="zh-CN" sz="1200" dirty="0" smtClean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  <p:sp>
          <p:nvSpPr>
            <p:cNvPr id="73" name="圆角矩形 72"/>
            <p:cNvSpPr/>
            <p:nvPr/>
          </p:nvSpPr>
          <p:spPr>
            <a:xfrm>
              <a:off x="4639116" y="793732"/>
              <a:ext cx="585846" cy="523442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solidFill>
                    <a:srgbClr val="FF000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网络安全</a:t>
              </a:r>
              <a:endParaRPr lang="en-US" altLang="zh-CN" sz="1200" dirty="0" smtClean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  <p:sp>
          <p:nvSpPr>
            <p:cNvPr id="74" name="圆角矩形 73"/>
            <p:cNvSpPr/>
            <p:nvPr/>
          </p:nvSpPr>
          <p:spPr>
            <a:xfrm>
              <a:off x="5453576" y="793732"/>
              <a:ext cx="585846" cy="523442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solidFill>
                    <a:srgbClr val="FF000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搜索引擎</a:t>
              </a:r>
              <a:endParaRPr lang="en-US" altLang="zh-CN" sz="1200" dirty="0" smtClean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  <p:sp>
          <p:nvSpPr>
            <p:cNvPr id="75" name="圆角矩形 74"/>
            <p:cNvSpPr/>
            <p:nvPr/>
          </p:nvSpPr>
          <p:spPr>
            <a:xfrm>
              <a:off x="6268036" y="793732"/>
              <a:ext cx="585846" cy="523442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rgbClr val="FF000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舆情分析</a:t>
              </a:r>
              <a:endParaRPr lang="en-US" altLang="zh-CN" sz="1200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  <p:sp>
          <p:nvSpPr>
            <p:cNvPr id="79" name="圆角矩形 78"/>
            <p:cNvSpPr/>
            <p:nvPr/>
          </p:nvSpPr>
          <p:spPr>
            <a:xfrm>
              <a:off x="7082498" y="793732"/>
              <a:ext cx="585846" cy="523442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solidFill>
                    <a:srgbClr val="FF000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信息监控</a:t>
              </a:r>
              <a:endParaRPr lang="en-US" altLang="zh-CN" sz="1200" dirty="0" smtClean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70132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研究背景</a:t>
            </a:r>
            <a:endParaRPr lang="zh-CN" altLang="en-US" dirty="0"/>
          </a:p>
        </p:txBody>
      </p:sp>
      <p:sp>
        <p:nvSpPr>
          <p:cNvPr id="512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传统信息传播</a:t>
            </a:r>
            <a:endParaRPr lang="en-US" altLang="zh-CN" smtClean="0"/>
          </a:p>
          <a:p>
            <a:pPr lvl="1"/>
            <a:r>
              <a:rPr lang="zh-CN" altLang="en-US" smtClean="0"/>
              <a:t>广播、电视、报纸等</a:t>
            </a:r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新媒体传播</a:t>
            </a:r>
            <a:endParaRPr lang="en-US" altLang="zh-CN" smtClean="0"/>
          </a:p>
          <a:p>
            <a:pPr lvl="1"/>
            <a:r>
              <a:rPr lang="zh-CN" altLang="en-US" smtClean="0"/>
              <a:t>博客（</a:t>
            </a:r>
            <a:r>
              <a:rPr lang="en-US" altLang="zh-CN" smtClean="0"/>
              <a:t>Blogs)</a:t>
            </a:r>
            <a:r>
              <a:rPr lang="zh-CN" altLang="en-US" smtClean="0"/>
              <a:t>、聚合内容（</a:t>
            </a:r>
            <a:r>
              <a:rPr lang="en-US" altLang="zh-CN" smtClean="0"/>
              <a:t>RSS</a:t>
            </a:r>
            <a:r>
              <a:rPr lang="zh-CN" altLang="en-US" smtClean="0"/>
              <a:t>）、即时通信（</a:t>
            </a:r>
            <a:r>
              <a:rPr lang="en-US" altLang="zh-CN" smtClean="0"/>
              <a:t>IM</a:t>
            </a:r>
            <a:r>
              <a:rPr lang="zh-CN" altLang="en-US" smtClean="0"/>
              <a:t>）、手机（</a:t>
            </a:r>
            <a:r>
              <a:rPr lang="en-US" altLang="zh-CN" smtClean="0"/>
              <a:t>Mobile</a:t>
            </a:r>
            <a:r>
              <a:rPr lang="zh-CN" altLang="en-US" smtClean="0"/>
              <a:t>）、社交媒体共享、社交网络（</a:t>
            </a:r>
            <a:r>
              <a:rPr lang="en-US" altLang="zh-CN" smtClean="0"/>
              <a:t>SNS</a:t>
            </a:r>
            <a:r>
              <a:rPr lang="zh-CN" altLang="en-US" smtClean="0"/>
              <a:t>）、微信等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AF68D8-AC14-4FF6-AB8A-7FB2AD5FA164}" type="slidenum">
              <a:rPr lang="en-US" altLang="zh-CN" smtClean="0"/>
              <a:pPr>
                <a:defRPr/>
              </a:pPr>
              <a:t>4</a:t>
            </a:fld>
            <a:endParaRPr lang="en-US" altLang="zh-CN" dirty="0"/>
          </a:p>
        </p:txBody>
      </p:sp>
      <p:sp>
        <p:nvSpPr>
          <p:cNvPr id="7" name="圆角矩形 6"/>
          <p:cNvSpPr/>
          <p:nvPr/>
        </p:nvSpPr>
        <p:spPr bwMode="auto">
          <a:xfrm>
            <a:off x="6091604" y="1768475"/>
            <a:ext cx="914400" cy="95885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zh-CN" altLang="en-US" dirty="0">
                <a:solidFill>
                  <a:schemeClr val="accent3"/>
                </a:solidFill>
                <a:latin typeface="Times New Roman" pitchFamily="18" charset="0"/>
                <a:ea typeface="隶书" pitchFamily="49" charset="-122"/>
              </a:rPr>
              <a:t>信息汇总、发布平台</a:t>
            </a:r>
          </a:p>
        </p:txBody>
      </p:sp>
      <p:sp>
        <p:nvSpPr>
          <p:cNvPr id="8" name="椭圆 7"/>
          <p:cNvSpPr/>
          <p:nvPr/>
        </p:nvSpPr>
        <p:spPr bwMode="auto">
          <a:xfrm>
            <a:off x="4994031" y="2084388"/>
            <a:ext cx="238858" cy="360362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endParaRPr lang="zh-CN" altLang="en-US" sz="1200" baseline="-25000" dirty="0">
              <a:solidFill>
                <a:srgbClr val="FF0000"/>
              </a:solidFill>
              <a:latin typeface="Times New Roman" pitchFamily="18" charset="0"/>
              <a:ea typeface="隶书" pitchFamily="49" charset="-122"/>
            </a:endParaRPr>
          </a:p>
        </p:txBody>
      </p:sp>
      <p:cxnSp>
        <p:nvCxnSpPr>
          <p:cNvPr id="9" name="直接箭头连接符 8"/>
          <p:cNvCxnSpPr>
            <a:stCxn id="7" idx="1"/>
            <a:endCxn id="8" idx="6"/>
          </p:cNvCxnSpPr>
          <p:nvPr/>
        </p:nvCxnSpPr>
        <p:spPr bwMode="auto">
          <a:xfrm flipH="1">
            <a:off x="5232890" y="2247901"/>
            <a:ext cx="858715" cy="15875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0" name="椭圆 9"/>
          <p:cNvSpPr/>
          <p:nvPr/>
        </p:nvSpPr>
        <p:spPr bwMode="auto">
          <a:xfrm>
            <a:off x="6428643" y="3597275"/>
            <a:ext cx="238857" cy="3048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r">
              <a:defRPr/>
            </a:pPr>
            <a:endParaRPr lang="zh-CN" altLang="en-US">
              <a:solidFill>
                <a:schemeClr val="bg1"/>
              </a:solidFill>
              <a:latin typeface="Times New Roman" pitchFamily="18" charset="0"/>
              <a:ea typeface="隶书" pitchFamily="49" charset="-122"/>
            </a:endParaRPr>
          </a:p>
        </p:txBody>
      </p:sp>
      <p:cxnSp>
        <p:nvCxnSpPr>
          <p:cNvPr id="11" name="直接箭头连接符 10"/>
          <p:cNvCxnSpPr>
            <a:stCxn id="7" idx="2"/>
            <a:endCxn id="10" idx="0"/>
          </p:cNvCxnSpPr>
          <p:nvPr/>
        </p:nvCxnSpPr>
        <p:spPr bwMode="auto">
          <a:xfrm>
            <a:off x="6548804" y="2727325"/>
            <a:ext cx="0" cy="86995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2" name="椭圆 11"/>
          <p:cNvSpPr/>
          <p:nvPr/>
        </p:nvSpPr>
        <p:spPr bwMode="auto">
          <a:xfrm>
            <a:off x="7835412" y="2098675"/>
            <a:ext cx="238857" cy="3048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r">
              <a:defRPr/>
            </a:pPr>
            <a:endParaRPr lang="zh-CN" altLang="en-US">
              <a:solidFill>
                <a:schemeClr val="bg1"/>
              </a:solidFill>
              <a:latin typeface="Times New Roman" pitchFamily="18" charset="0"/>
              <a:ea typeface="隶书" pitchFamily="49" charset="-122"/>
            </a:endParaRPr>
          </a:p>
        </p:txBody>
      </p:sp>
      <p:cxnSp>
        <p:nvCxnSpPr>
          <p:cNvPr id="13" name="直接箭头连接符 12"/>
          <p:cNvCxnSpPr>
            <a:endCxn id="12" idx="2"/>
          </p:cNvCxnSpPr>
          <p:nvPr/>
        </p:nvCxnSpPr>
        <p:spPr bwMode="auto">
          <a:xfrm>
            <a:off x="7006005" y="2251075"/>
            <a:ext cx="829408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 bwMode="auto">
          <a:xfrm>
            <a:off x="6428643" y="620713"/>
            <a:ext cx="238857" cy="3048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r">
              <a:defRPr/>
            </a:pPr>
            <a:endParaRPr lang="zh-CN" altLang="en-US">
              <a:solidFill>
                <a:schemeClr val="bg1"/>
              </a:solidFill>
              <a:latin typeface="Times New Roman" pitchFamily="18" charset="0"/>
              <a:ea typeface="隶书" pitchFamily="49" charset="-122"/>
            </a:endParaRPr>
          </a:p>
        </p:txBody>
      </p:sp>
      <p:cxnSp>
        <p:nvCxnSpPr>
          <p:cNvPr id="15" name="直接箭头连接符 14"/>
          <p:cNvCxnSpPr>
            <a:stCxn id="7" idx="0"/>
            <a:endCxn id="14" idx="4"/>
          </p:cNvCxnSpPr>
          <p:nvPr/>
        </p:nvCxnSpPr>
        <p:spPr bwMode="auto">
          <a:xfrm flipV="1">
            <a:off x="6548804" y="925513"/>
            <a:ext cx="0" cy="842962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 bwMode="auto">
          <a:xfrm flipV="1">
            <a:off x="5232889" y="2392363"/>
            <a:ext cx="801565" cy="11112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 bwMode="auto">
          <a:xfrm flipH="1">
            <a:off x="6978162" y="2389189"/>
            <a:ext cx="857250" cy="3175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 bwMode="auto">
          <a:xfrm flipV="1">
            <a:off x="6667500" y="2760664"/>
            <a:ext cx="0" cy="803275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 bwMode="auto">
          <a:xfrm>
            <a:off x="6667500" y="968376"/>
            <a:ext cx="0" cy="784225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1" name="椭圆 20"/>
          <p:cNvSpPr/>
          <p:nvPr/>
        </p:nvSpPr>
        <p:spPr bwMode="auto">
          <a:xfrm>
            <a:off x="6063762" y="5086351"/>
            <a:ext cx="238858" cy="36036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endParaRPr lang="zh-CN" altLang="en-US" sz="1200" baseline="-25000" dirty="0">
              <a:solidFill>
                <a:srgbClr val="FF0000"/>
              </a:solidFill>
              <a:latin typeface="Times New Roman" pitchFamily="18" charset="0"/>
              <a:ea typeface="隶书" pitchFamily="49" charset="-122"/>
            </a:endParaRPr>
          </a:p>
        </p:txBody>
      </p:sp>
      <p:cxnSp>
        <p:nvCxnSpPr>
          <p:cNvPr id="22" name="直接箭头连接符 21"/>
          <p:cNvCxnSpPr/>
          <p:nvPr/>
        </p:nvCxnSpPr>
        <p:spPr bwMode="auto">
          <a:xfrm flipH="1">
            <a:off x="6372958" y="5235576"/>
            <a:ext cx="857250" cy="15875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3" name="椭圆 22"/>
          <p:cNvSpPr/>
          <p:nvPr/>
        </p:nvSpPr>
        <p:spPr bwMode="auto">
          <a:xfrm>
            <a:off x="7252189" y="5141913"/>
            <a:ext cx="238857" cy="3048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algn="r">
              <a:defRPr/>
            </a:pPr>
            <a:endParaRPr lang="zh-CN" altLang="en-US">
              <a:solidFill>
                <a:schemeClr val="bg1"/>
              </a:solidFill>
              <a:latin typeface="Times New Roman" pitchFamily="18" charset="0"/>
              <a:ea typeface="隶书" pitchFamily="49" charset="-122"/>
            </a:endParaRPr>
          </a:p>
        </p:txBody>
      </p:sp>
      <p:cxnSp>
        <p:nvCxnSpPr>
          <p:cNvPr id="24" name="直接箭头连接符 23"/>
          <p:cNvCxnSpPr/>
          <p:nvPr/>
        </p:nvCxnSpPr>
        <p:spPr bwMode="auto">
          <a:xfrm flipV="1">
            <a:off x="6372958" y="5380038"/>
            <a:ext cx="801565" cy="11112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6978162" y="5570538"/>
            <a:ext cx="1814146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b="1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b="1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b="1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b="1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对等关系：</a:t>
            </a:r>
            <a:r>
              <a:rPr lang="zh-CN" altLang="en-US" sz="2000" dirty="0" smtClean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用户既是信息</a:t>
            </a:r>
            <a:r>
              <a:rPr lang="zh-CN" altLang="en-US" sz="20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发布者、也是接收者</a:t>
            </a: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7118839" y="2671763"/>
            <a:ext cx="1814146" cy="107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b="1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b="1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b="1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b="1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被动关系：</a:t>
            </a:r>
            <a:r>
              <a:rPr lang="zh-CN" altLang="en-US" sz="200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用户只是信息的接收者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75102286"/>
      </p:ext>
    </p:extLst>
  </p:cSld>
  <p:clrMapOvr>
    <a:masterClrMapping/>
  </p:clrMapOvr>
  <p:transition spd="slow" advTm="25396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2" grpId="0" animBg="1"/>
      <p:bldP spid="14" grpId="0" animBg="1"/>
      <p:bldP spid="21" grpId="0" animBg="1"/>
      <p:bldP spid="23" grpId="0" animBg="1"/>
      <p:bldP spid="20" grpId="0"/>
      <p:bldP spid="2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研究思路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867C4B-7C11-4D43-B970-F51311217AE1}" type="slidenum">
              <a:rPr lang="en-US" altLang="zh-CN" smtClean="0"/>
              <a:pPr>
                <a:defRPr/>
              </a:pPr>
              <a:t>5</a:t>
            </a:fld>
            <a:endParaRPr lang="en-US" altLang="zh-CN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77774"/>
              </p:ext>
            </p:extLst>
          </p:nvPr>
        </p:nvGraphicFramePr>
        <p:xfrm>
          <a:off x="731520" y="1097281"/>
          <a:ext cx="8009524" cy="53463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315200" y="1112839"/>
            <a:ext cx="1210588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4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itchFamily="2" charset="-122"/>
                <a:ea typeface="华文中宋" pitchFamily="2" charset="-122"/>
              </a:rPr>
              <a:t>宏观</a:t>
            </a:r>
            <a:endParaRPr lang="en-US" altLang="zh-CN" sz="40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中宋" pitchFamily="2" charset="-122"/>
              <a:ea typeface="华文中宋" pitchFamily="2" charset="-122"/>
            </a:endParaRPr>
          </a:p>
          <a:p>
            <a:pPr>
              <a:defRPr/>
            </a:pPr>
            <a:r>
              <a:rPr lang="zh-CN" altLang="en-US" sz="4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itchFamily="2" charset="-122"/>
                <a:ea typeface="华文中宋" pitchFamily="2" charset="-122"/>
              </a:rPr>
              <a:t>微观</a:t>
            </a:r>
            <a:endParaRPr lang="en-US" altLang="zh-CN" sz="40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中宋" pitchFamily="2" charset="-122"/>
              <a:ea typeface="华文中宋" pitchFamily="2" charset="-122"/>
            </a:endParaRPr>
          </a:p>
          <a:p>
            <a:pPr>
              <a:defRPr/>
            </a:pPr>
            <a:r>
              <a:rPr lang="zh-CN" altLang="en-US" sz="4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itchFamily="2" charset="-122"/>
                <a:ea typeface="华文中宋" pitchFamily="2" charset="-122"/>
              </a:rPr>
              <a:t>中观</a:t>
            </a:r>
          </a:p>
        </p:txBody>
      </p:sp>
    </p:spTree>
    <p:extLst>
      <p:ext uri="{BB962C8B-B14F-4D97-AF65-F5344CB8AC3E}">
        <p14:creationId xmlns:p14="http://schemas.microsoft.com/office/powerpoint/2010/main" val="2633501190"/>
      </p:ext>
    </p:extLst>
  </p:cSld>
  <p:clrMapOvr>
    <a:masterClrMapping/>
  </p:clrMapOvr>
  <p:transition spd="slow" advTm="155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867C4B-7C11-4D43-B970-F51311217AE1}" type="slidenum">
              <a:rPr lang="en-US" altLang="zh-CN" smtClean="0"/>
              <a:pPr>
                <a:defRPr/>
              </a:pPr>
              <a:t>6</a:t>
            </a:fld>
            <a:endParaRPr lang="en-US" altLang="zh-CN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2130980"/>
              </p:ext>
            </p:extLst>
          </p:nvPr>
        </p:nvGraphicFramePr>
        <p:xfrm>
          <a:off x="731520" y="1097281"/>
          <a:ext cx="8009524" cy="53463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10260293"/>
      </p:ext>
    </p:extLst>
  </p:cSld>
  <p:clrMapOvr>
    <a:masterClrMapping/>
  </p:clrMapOvr>
  <p:transition spd="slow" advTm="155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476672"/>
            <a:ext cx="7909359" cy="568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96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4|12.4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2227</TotalTime>
  <Words>387</Words>
  <Application>Microsoft Office PowerPoint</Application>
  <PresentationFormat>全屏显示(4:3)</PresentationFormat>
  <Paragraphs>177</Paragraphs>
  <Slides>7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主题​​</vt:lpstr>
      <vt:lpstr>PowerPoint 演示文稿</vt:lpstr>
      <vt:lpstr>PowerPoint 演示文稿</vt:lpstr>
      <vt:lpstr>PowerPoint 演示文稿</vt:lpstr>
      <vt:lpstr>研究背景</vt:lpstr>
      <vt:lpstr>研究思路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Mar</dc:creator>
  <cp:lastModifiedBy>Mar</cp:lastModifiedBy>
  <cp:revision>36</cp:revision>
  <dcterms:created xsi:type="dcterms:W3CDTF">2015-03-22T09:14:55Z</dcterms:created>
  <dcterms:modified xsi:type="dcterms:W3CDTF">2015-04-04T07:45:37Z</dcterms:modified>
</cp:coreProperties>
</file>