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99"/>
    <p:restoredTop sz="94650"/>
  </p:normalViewPr>
  <p:slideViewPr>
    <p:cSldViewPr snapToGrid="0">
      <p:cViewPr varScale="1">
        <p:scale>
          <a:sx n="120" d="100"/>
          <a:sy n="120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B87F50-210F-8C42-A356-A1EB2F82AAA5}" type="datetimeFigureOut">
              <a:rPr kumimoji="1" lang="ko-Kore-KR" altLang="en-US" smtClean="0"/>
              <a:t>2023. 6. 8.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E5C55-21C6-CA48-923F-F107F003EC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59743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22559-47C1-5F28-F576-22754EE6D4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9FD709-C94E-51E0-71EA-5512595CF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3991D3-CD56-9FD8-D7C4-F8F104BDD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47C8-95B6-9D4F-96EC-68F9A413E908}" type="datetime1">
              <a:rPr kumimoji="1" lang="ko-KR" altLang="en-US" smtClean="0"/>
              <a:t>2023. 6. 8.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0F1B61-024D-98C1-4C76-BBAEEFE94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63A9EE-A48B-5870-D09C-352216B8E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7CC0-823B-E84B-BE36-988B241CE23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58770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A8564-3C1F-13FA-D7CE-DBD1A4F0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278C1C-0904-97BC-CE30-786675986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ko-KR" altLang="en-US"/>
              <a:t>그림을 추가하려면 아이콘을 클릭하십시오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B507C9-B081-72A2-BD8D-9D10B79FE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992AE4-2BCC-83CB-D259-E6077B6DA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D746A-DF5F-2B45-AA0E-E0FF2BC9BB6F}" type="datetime1">
              <a:rPr kumimoji="1" lang="ko-KR" altLang="en-US" smtClean="0"/>
              <a:t>2023. 6. 8.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4E13C3-97D1-115A-2BA8-14D2F43BD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7F964A-3C1D-6023-82FB-AA90BDB9B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7CC0-823B-E84B-BE36-988B241CE23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0462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BE460-1306-FEF9-511D-5E2282C54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0E43E3-CECE-AF42-6D1F-D017D8159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171469-BCE4-CE91-552B-6E9CD318C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9FD5-C77D-394F-9DCA-D5DD5CCC4DB8}" type="datetime1">
              <a:rPr kumimoji="1" lang="ko-KR" altLang="en-US" smtClean="0"/>
              <a:t>2023. 6. 8.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2BB3C4-9293-B348-82B4-845EF72D7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D3CB0E-45C3-5E94-A59B-99C28124B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7CC0-823B-E84B-BE36-988B241CE23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3407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E7CDA4-0EB1-4651-7518-F281581CAD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36B120-3FED-EE3E-1213-68CAECE49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2B46E-9394-EA08-F37D-A6F49FEF6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EE0A-752E-D64B-857C-9D795FC490B8}" type="datetime1">
              <a:rPr kumimoji="1" lang="ko-KR" altLang="en-US" smtClean="0"/>
              <a:t>2023. 6. 8.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F662F1-E02B-3FB4-951F-69BA437A1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B9DC0A-10D6-F9AB-CE1D-D9D938D84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7CC0-823B-E84B-BE36-988B241CE23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3318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07D40-DF57-12A8-5D9D-89F36BC69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3E0918-B42B-4D92-3DD8-214056FB6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93981C-1AFC-8084-FCA0-F434638DB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70A3F-9F39-9E45-8B28-6EC12AC645A3}" type="datetime1">
              <a:rPr kumimoji="1" lang="ko-KR" altLang="en-US" smtClean="0"/>
              <a:t>2023. 6. 8.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920BCB-4A6D-99A4-4777-ACFA0A774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76FC9F-0E4C-BEB0-E4BD-71FAEAE4C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7CC0-823B-E84B-BE36-988B241CE23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05493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[R] 1">
            <a:extLst>
              <a:ext uri="{FF2B5EF4-FFF2-40B4-BE49-F238E27FC236}">
                <a16:creationId xmlns:a16="http://schemas.microsoft.com/office/drawing/2014/main" id="{00D0C155-744D-8339-BB65-A3EF0E1DFFB8}"/>
              </a:ext>
            </a:extLst>
          </p:cNvPr>
          <p:cNvCxnSpPr>
            <a:cxnSpLocks/>
          </p:cNvCxnSpPr>
          <p:nvPr/>
        </p:nvCxnSpPr>
        <p:spPr>
          <a:xfrm>
            <a:off x="1028700" y="3536497"/>
            <a:ext cx="101346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74B053-0AE2-B8F3-7E50-CD6D07D34D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17695" y="2536373"/>
            <a:ext cx="9156607" cy="892626"/>
          </a:xfrm>
        </p:spPr>
        <p:txBody>
          <a:bodyPr anchor="b" anchorCtr="0">
            <a:noAutofit/>
          </a:bodyPr>
          <a:lstStyle>
            <a:lvl1pPr marL="0" indent="0" algn="ctr">
              <a:buNone/>
              <a:defRPr sz="6000" b="1" i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kumimoji="1" lang="ko-Kore-KR" altLang="en-US" dirty="0"/>
              <a:t>제목을 입력하세요</a:t>
            </a:r>
          </a:p>
        </p:txBody>
      </p:sp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A3D72385-AAC1-0A51-23DA-F566206019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12541" y="3643996"/>
            <a:ext cx="6766917" cy="391875"/>
          </a:xfrm>
        </p:spPr>
        <p:txBody>
          <a:bodyPr>
            <a:noAutofit/>
          </a:bodyPr>
          <a:lstStyle>
            <a:lvl1pPr marL="0" indent="0" algn="ctr">
              <a:buNone/>
              <a:defRPr sz="2400" b="0" i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kumimoji="1" lang="ko-Kore-KR" altLang="en-US" dirty="0"/>
              <a:t>부제목을 입력하세요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4F7B119-E922-035F-8013-6FE4962B7C2C}"/>
              </a:ext>
            </a:extLst>
          </p:cNvPr>
          <p:cNvSpPr/>
          <p:nvPr/>
        </p:nvSpPr>
        <p:spPr>
          <a:xfrm>
            <a:off x="1" y="0"/>
            <a:ext cx="12191997" cy="39187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87535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DC4C2C1-BA9E-3CC4-E781-DD9D54AF0E3F}"/>
              </a:ext>
            </a:extLst>
          </p:cNvPr>
          <p:cNvSpPr/>
          <p:nvPr/>
        </p:nvSpPr>
        <p:spPr>
          <a:xfrm>
            <a:off x="1" y="0"/>
            <a:ext cx="295563" cy="108902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E4EC5DE1-1067-2614-0076-45E53E38FCFC}"/>
              </a:ext>
            </a:extLst>
          </p:cNvPr>
          <p:cNvCxnSpPr>
            <a:cxnSpLocks/>
          </p:cNvCxnSpPr>
          <p:nvPr/>
        </p:nvCxnSpPr>
        <p:spPr>
          <a:xfrm>
            <a:off x="448760" y="1089025"/>
            <a:ext cx="1174324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0B38A537-F7B2-F9D7-4C67-A2D5D6D25A8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8760" y="542323"/>
            <a:ext cx="11253383" cy="541161"/>
          </a:xfrm>
        </p:spPr>
        <p:txBody>
          <a:bodyPr>
            <a:noAutofit/>
          </a:bodyPr>
          <a:lstStyle>
            <a:lvl1pPr marL="0" indent="0">
              <a:buNone/>
              <a:defRPr sz="3600" b="1" i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kumimoji="1" lang="ko-KR" altLang="en-US" dirty="0"/>
              <a:t>제목을 입력하세요</a:t>
            </a:r>
          </a:p>
        </p:txBody>
      </p:sp>
      <p:sp>
        <p:nvSpPr>
          <p:cNvPr id="11" name="텍스트 개체 틀 9">
            <a:extLst>
              <a:ext uri="{FF2B5EF4-FFF2-40B4-BE49-F238E27FC236}">
                <a16:creationId xmlns:a16="http://schemas.microsoft.com/office/drawing/2014/main" id="{796C5032-735C-F940-63FF-7A3ED0BB314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8760" y="149999"/>
            <a:ext cx="11253383" cy="392324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kumimoji="1" lang="ko-KR" altLang="en-US" dirty="0"/>
              <a:t>소제목을 입력하세요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C4F7ECB8-4ED1-C771-91E4-35B1A555EE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8760" y="1219654"/>
            <a:ext cx="11253383" cy="532288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800100" indent="-342900">
              <a:buFont typeface="Arial" panose="020B0604020202020204" pitchFamily="34" charset="0"/>
              <a:buChar char="•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371600" indent="-457200">
              <a:buFont typeface="Arial" panose="020B0604020202020204" pitchFamily="34" charset="0"/>
              <a:buChar char="•"/>
              <a:defRPr/>
            </a:lvl3pPr>
            <a:lvl4pPr>
              <a:defRPr/>
            </a:lvl4pPr>
          </a:lstStyle>
          <a:p>
            <a:pPr lvl="0"/>
            <a:r>
              <a:rPr kumimoji="1" lang="ko-KR" altLang="en-US" dirty="0"/>
              <a:t>내용을 입력하세요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내용을 입력하세요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내용을 입력하세요</a:t>
            </a:r>
            <a:endParaRPr kumimoji="1" lang="en-US" altLang="ko-KR" dirty="0"/>
          </a:p>
          <a:p>
            <a:pPr lvl="3"/>
            <a:r>
              <a:rPr kumimoji="1" lang="ko-KR" altLang="en-US" dirty="0"/>
              <a:t>내용을 입력하세요</a:t>
            </a:r>
            <a:endParaRPr kumimoji="1" lang="en-US" altLang="ko-KR" dirty="0"/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EA1A0473-F151-EA15-8FE3-C7461BAC9DBB}"/>
              </a:ext>
            </a:extLst>
          </p:cNvPr>
          <p:cNvCxnSpPr>
            <a:cxnSpLocks/>
          </p:cNvCxnSpPr>
          <p:nvPr/>
        </p:nvCxnSpPr>
        <p:spPr>
          <a:xfrm>
            <a:off x="448759" y="6575880"/>
            <a:ext cx="1174324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날짜 개체 틀 16">
            <a:extLst>
              <a:ext uri="{FF2B5EF4-FFF2-40B4-BE49-F238E27FC236}">
                <a16:creationId xmlns:a16="http://schemas.microsoft.com/office/drawing/2014/main" id="{BD55C583-8A0E-A382-1E17-797E6373E6A6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48759" y="6633284"/>
            <a:ext cx="2240012" cy="176374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8968EBE-5B9A-7F46-812F-B93C9E205AC7}" type="datetime1">
              <a:rPr kumimoji="1" lang="ko-KR" altLang="en-US" smtClean="0"/>
              <a:t>2023. 6. 8.</a:t>
            </a:fld>
            <a:endParaRPr kumimoji="1" lang="ko-Kore-KR" altLang="en-US"/>
          </a:p>
        </p:txBody>
      </p:sp>
      <p:sp>
        <p:nvSpPr>
          <p:cNvPr id="18" name="바닥글 개체 틀 17">
            <a:extLst>
              <a:ext uri="{FF2B5EF4-FFF2-40B4-BE49-F238E27FC236}">
                <a16:creationId xmlns:a16="http://schemas.microsoft.com/office/drawing/2014/main" id="{72FB9D10-6974-3E3B-5CD6-FF8B0A96619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9462130" y="6656837"/>
            <a:ext cx="3619499" cy="12290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kumimoji="1" lang="ko-Kore-KR" altLang="en-US"/>
          </a:p>
        </p:txBody>
      </p:sp>
      <p:sp>
        <p:nvSpPr>
          <p:cNvPr id="19" name="슬라이드 번호 개체 틀 18">
            <a:extLst>
              <a:ext uri="{FF2B5EF4-FFF2-40B4-BE49-F238E27FC236}">
                <a16:creationId xmlns:a16="http://schemas.microsoft.com/office/drawing/2014/main" id="{AD5D78A9-758C-87F1-7428-377ECD3775B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5857736" y="6660015"/>
            <a:ext cx="435429" cy="122912"/>
          </a:xfrm>
        </p:spPr>
        <p:txBody>
          <a:bodyPr/>
          <a:lstStyle>
            <a:lvl1pPr algn="ctr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B9F7CC0-823B-E84B-BE36-988B241CE23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29640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A24675-773A-4B34-E967-2C3E403DB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ED37D7-5957-12B3-CF8D-4B252EECE1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B5574C-23C2-4713-2E68-1DA764629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A8F60F-DC4D-4A98-607E-DF0A59326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6E9B-3C84-684E-A710-D0165A5F72BB}" type="datetime1">
              <a:rPr kumimoji="1" lang="ko-KR" altLang="en-US" smtClean="0"/>
              <a:t>2023. 6. 8.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768A03-ECD5-9A59-54FA-283D4D5FC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254803-1BBD-45B9-CC52-A76A27525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7CC0-823B-E84B-BE36-988B241CE23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85500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4B018E-5AA4-405D-37FF-339FA6DD4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7D271F-D59A-0DB4-6FC2-73B61A83E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5C8CAA-46A0-6DC9-9E83-EB71163B8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69F76F-D1E4-2909-FCCC-4662EA2047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375E57-8C10-7F36-C73A-76969260AF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17AB99-20A0-6A05-13B6-BDAB1EA4C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FB217-C7DF-1645-9270-FEB279F611DA}" type="datetime1">
              <a:rPr kumimoji="1" lang="ko-KR" altLang="en-US" smtClean="0"/>
              <a:t>2023. 6. 8.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187B17-41FD-3D49-5CA9-AB900B1C2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057203-CFEA-8E2A-3ED8-AA3F8C757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7CC0-823B-E84B-BE36-988B241CE23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30887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6B97E7-46D2-95EA-E1D2-1E98FEF73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CDD564-BD7A-1FDD-789A-620C93E77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BE73-2BA2-674D-A0F2-58D522E2471F}" type="datetime1">
              <a:rPr kumimoji="1" lang="ko-KR" altLang="en-US" smtClean="0"/>
              <a:t>2023. 6. 8.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1FE08C-EB0B-4525-C14C-B1AAA9ABC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84D971-1ABD-B614-AAFE-791546F97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7CC0-823B-E84B-BE36-988B241CE23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69894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9D742B4-9A0A-3D41-9240-22CFCD397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E3EF-0B4F-A04C-B9DF-F4ED809300AC}" type="datetime1">
              <a:rPr kumimoji="1" lang="ko-KR" altLang="en-US" smtClean="0"/>
              <a:t>2023. 6. 8.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DCA099-4BBA-7624-6E93-7ED8F41FA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53A1A1-7627-AC22-6BFC-D53E9439A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7CC0-823B-E84B-BE36-988B241CE23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8082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288F8E-0585-52CC-FF3B-E64567CDA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2DF488-1016-BD51-4444-D0B8D6B13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1B5C23-42D7-B64B-44E5-2D05DE232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F9B480-B5C3-4608-F215-22DCE816B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9A62-A576-B34D-8C7E-3CB9B7A001D8}" type="datetime1">
              <a:rPr kumimoji="1" lang="ko-KR" altLang="en-US" smtClean="0"/>
              <a:t>2023. 6. 8.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D8655B-D3E2-B510-DB16-9E7E5FFC7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160C43-20D9-AB15-0261-11C82FAAF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7CC0-823B-E84B-BE36-988B241CE23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79882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D7822F-F3EB-AA45-3650-8A5B996B4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B7E43F-B0E0-164C-CE32-C9488E71E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42D684-D6F3-461C-3871-E871DE7AE0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DDE46-96B2-4043-A765-5170BF06F4AD}" type="datetime1">
              <a:rPr kumimoji="1" lang="ko-KR" altLang="en-US" smtClean="0"/>
              <a:t>2023. 6. 8.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1A1E81-1ADD-37CC-14A0-2DD6FC13E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2DEC3C-5B44-30EF-79FE-23FDB838A9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F7CC0-823B-E84B-BE36-988B241CE23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38119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86A2127E-5BF1-68EB-4C43-8ED7D9B8BE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8760" y="542323"/>
            <a:ext cx="11253383" cy="541161"/>
          </a:xfrm>
        </p:spPr>
        <p:txBody>
          <a:bodyPr/>
          <a:lstStyle/>
          <a:p>
            <a:r>
              <a:rPr lang="en-US" dirty="0"/>
              <a:t>Background / Motivation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7E30E89-D827-B1BD-812A-E830093068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8760" y="149999"/>
            <a:ext cx="11253383" cy="392324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A37F2F8-3ADE-9F24-FB40-B5DE53668B5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8760" y="1219654"/>
            <a:ext cx="7215575" cy="5322888"/>
          </a:xfrm>
        </p:spPr>
        <p:txBody>
          <a:bodyPr>
            <a:normAutofit/>
          </a:bodyPr>
          <a:lstStyle/>
          <a:p>
            <a:r>
              <a:rPr lang="en-US" sz="2400" dirty="0"/>
              <a:t>LIN28A binds to let7 precursors through the GGAG motif </a:t>
            </a:r>
          </a:p>
          <a:p>
            <a:pPr lvl="1"/>
            <a:r>
              <a:rPr lang="en-US" sz="2000" dirty="0"/>
              <a:t>Lin28A CCHC zinc finger</a:t>
            </a:r>
          </a:p>
          <a:p>
            <a:pPr lvl="1"/>
            <a:r>
              <a:rPr lang="en-US" sz="2000" dirty="0"/>
              <a:t>let7 precursor’s GGAG motif in the terminal loop</a:t>
            </a:r>
          </a:p>
          <a:p>
            <a:r>
              <a:rPr lang="en-US" sz="2400" dirty="0"/>
              <a:t>let-7g CLIP tags mostly contain GGAG sequence, which means it will faithfully reflect physiological interaction between LIN28A &amp; let-7g precursors</a:t>
            </a:r>
          </a:p>
          <a:p>
            <a:r>
              <a:rPr lang="en-US" sz="2400" dirty="0"/>
              <a:t>Observed frequent GGAG motif sequence alterations, on the first guanosine position to be more specific</a:t>
            </a:r>
          </a:p>
          <a:p>
            <a:pPr lvl="1"/>
            <a:r>
              <a:rPr lang="en-US" sz="2000" dirty="0"/>
              <a:t>Alteration is likely to be an outcome of UV crosslinking to LIN28A which are hardly detached and leads to reverse transcription error</a:t>
            </a:r>
          </a:p>
          <a:p>
            <a:r>
              <a:rPr lang="en-US" sz="2400" dirty="0"/>
              <a:t>What to do?</a:t>
            </a:r>
          </a:p>
          <a:p>
            <a:pPr lvl="1"/>
            <a:r>
              <a:rPr lang="en-US" sz="2000" dirty="0"/>
              <a:t>Identifying substitution pattern with </a:t>
            </a:r>
            <a:r>
              <a:rPr lang="en-US" sz="2000" u="sng" dirty="0"/>
              <a:t>other kinds of let-7 precursors</a:t>
            </a:r>
            <a:r>
              <a:rPr lang="en-US" sz="2000" dirty="0"/>
              <a:t> – </a:t>
            </a:r>
            <a:r>
              <a:rPr lang="en-US" sz="2000" u="sng" dirty="0"/>
              <a:t>Mirlet7d &amp; Mirlet7f-1</a:t>
            </a:r>
          </a:p>
          <a:p>
            <a:pPr lvl="2"/>
            <a:endParaRPr lang="en-US" sz="16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C9BDEC3-CBA1-ED3F-893F-4BE3C9A6AC74}"/>
              </a:ext>
            </a:extLst>
          </p:cNvPr>
          <p:cNvGrpSpPr/>
          <p:nvPr/>
        </p:nvGrpSpPr>
        <p:grpSpPr>
          <a:xfrm>
            <a:off x="7410687" y="1125560"/>
            <a:ext cx="2631088" cy="3637638"/>
            <a:chOff x="5250938" y="0"/>
            <a:chExt cx="4183045" cy="68580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1E017B8-A36D-63E3-0D0A-D94724910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50938" y="0"/>
              <a:ext cx="1690123" cy="685800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0E2050E-56B8-2F0A-9C93-BD96BEE36C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41061" y="0"/>
              <a:ext cx="2492922" cy="2514600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97BBF946-0A15-7569-A0F3-FE15F49A1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4939" y="2571569"/>
            <a:ext cx="3897061" cy="3744108"/>
          </a:xfrm>
          <a:prstGeom prst="rect">
            <a:avLst/>
          </a:prstGeom>
        </p:spPr>
      </p:pic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08703131-88B3-936B-BFA3-1E24CCCABD2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B9F7CC0-823B-E84B-BE36-988B241CE23E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53A3B4-090B-88B5-E675-2EB33359804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0152986" y="32443"/>
            <a:ext cx="3619499" cy="122905"/>
          </a:xfrm>
        </p:spPr>
        <p:txBody>
          <a:bodyPr/>
          <a:lstStyle/>
          <a:p>
            <a:r>
              <a:rPr kumimoji="1" lang="ko-KR" altLang="en-US" sz="1100" dirty="0" err="1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김준형</a:t>
            </a:r>
            <a:endParaRPr kumimoji="1" lang="ko-Kore-KR" altLang="en-US" sz="1100" dirty="0"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5937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2EF2585-0935-B240-ED85-5413933A85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/>
              <a:t>Data-preprocessing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08B0AF-57E4-5823-C1D4-9B8BD130CB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ore-KR" dirty="0"/>
              <a:t>Method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224A84-879D-4845-5291-F92D7B85CE0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ko-Kore-KR" sz="2400" u="sng" dirty="0"/>
              <a:t>GTF file </a:t>
            </a:r>
            <a:r>
              <a:rPr kumimoji="1" lang="en-US" altLang="ko-Kore-KR" sz="2400" dirty="0"/>
              <a:t>for gene annotation </a:t>
            </a:r>
          </a:p>
          <a:p>
            <a:pPr lvl="1"/>
            <a:r>
              <a:rPr kumimoji="1" lang="en-US" altLang="ko-Kore-KR" sz="2000" dirty="0"/>
              <a:t>Sorted and indexed for IGV operation</a:t>
            </a:r>
          </a:p>
          <a:p>
            <a:r>
              <a:rPr kumimoji="1" lang="en-US" altLang="ko-Kore-KR" sz="2400" u="sng" dirty="0"/>
              <a:t>BAM file</a:t>
            </a:r>
            <a:r>
              <a:rPr kumimoji="1" lang="en-US" altLang="ko-Kore-KR" sz="2400" dirty="0"/>
              <a:t> with sequence information of specific type of let7 precursor </a:t>
            </a:r>
            <a:endParaRPr kumimoji="1" lang="en-US" altLang="ko-Kore-KR" sz="2400" u="sng" dirty="0"/>
          </a:p>
          <a:p>
            <a:pPr lvl="1"/>
            <a:r>
              <a:rPr kumimoji="1" lang="en-US" altLang="ko-Kore-KR" sz="2000" dirty="0"/>
              <a:t>CLIP-35L33G.bam: Sequence information of let7 precursor </a:t>
            </a:r>
          </a:p>
          <a:p>
            <a:pPr lvl="2"/>
            <a:r>
              <a:rPr kumimoji="1" lang="en-US" altLang="ko-Kore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mirlet7d &amp; mirlet7f-1sequences are </a:t>
            </a:r>
            <a:r>
              <a:rPr kumimoji="1" lang="en-US" altLang="ko-Kore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kumimoji="1" lang="en-US" altLang="ko-Kore-KR" sz="1600" u="sng">
                <a:latin typeface="Times New Roman" panose="02020603050405020304" pitchFamily="18" charset="0"/>
                <a:cs typeface="Times New Roman" panose="02020603050405020304" pitchFamily="18" charset="0"/>
              </a:rPr>
              <a:t>reverse </a:t>
            </a:r>
            <a:r>
              <a:rPr kumimoji="1" lang="en-US" altLang="ko-Kore-KR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strand</a:t>
            </a:r>
            <a:endParaRPr kumimoji="1" lang="en-US" altLang="ko-Kore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kumimoji="1" lang="en-US" altLang="ko-Kore-KR" sz="2000" dirty="0"/>
              <a:t>Using gene annotation information from GTF file, selectively obtained regions corresponds to specific type of let7 precursor</a:t>
            </a:r>
          </a:p>
          <a:p>
            <a:r>
              <a:rPr kumimoji="1" lang="en-US" altLang="ko-Kore-KR" sz="2400" u="sng" dirty="0" err="1"/>
              <a:t>Bedgraph</a:t>
            </a:r>
            <a:r>
              <a:rPr kumimoji="1" lang="en-US" altLang="ko-Kore-KR" sz="2400" u="sng" dirty="0"/>
              <a:t> file </a:t>
            </a:r>
            <a:r>
              <a:rPr kumimoji="1" lang="en-US" altLang="ko-Kore-KR" sz="2400" dirty="0"/>
              <a:t>with four columns, each row contains Shannon entropy value for each base positions</a:t>
            </a:r>
          </a:p>
          <a:p>
            <a:pPr lvl="1"/>
            <a:r>
              <a:rPr kumimoji="1" lang="en-US" altLang="ko-Kore-KR" sz="2000" dirty="0"/>
              <a:t>Based on information of </a:t>
            </a:r>
            <a:r>
              <a:rPr kumimoji="1" lang="en-US" altLang="ko-Kore-KR" sz="2000" u="sng" dirty="0"/>
              <a:t>Pileup file</a:t>
            </a:r>
            <a:r>
              <a:rPr kumimoji="1" lang="en-US" altLang="ko-Kore-KR" sz="2000" dirty="0"/>
              <a:t> obtained from BAM file</a:t>
            </a:r>
          </a:p>
          <a:p>
            <a:pPr lvl="1"/>
            <a:r>
              <a:rPr kumimoji="1" lang="en-US" altLang="ko-Kore-KR" sz="2000" dirty="0"/>
              <a:t>Shannon entropy obtained by calculating base diversity per each position</a:t>
            </a:r>
          </a:p>
          <a:p>
            <a:pPr lvl="1"/>
            <a:r>
              <a:rPr kumimoji="1" lang="en-US" altLang="ko-Kore-KR" sz="2000" dirty="0"/>
              <a:t>Each base position number should be subtracted by 1, since chromosome coordinates used for </a:t>
            </a:r>
            <a:r>
              <a:rPr kumimoji="1" lang="en-US" altLang="ko-Kore-KR" sz="2000" dirty="0" err="1"/>
              <a:t>bedgraph</a:t>
            </a:r>
            <a:r>
              <a:rPr kumimoji="1" lang="en-US" altLang="ko-Kore-KR" sz="2000" dirty="0"/>
              <a:t> are </a:t>
            </a:r>
            <a:r>
              <a:rPr kumimoji="1" lang="en-US" altLang="ko-Kore-KR" sz="2000" i="1" dirty="0"/>
              <a:t>zero-based</a:t>
            </a:r>
            <a:r>
              <a:rPr kumimoji="1" lang="en-US" altLang="ko-Kore-KR" sz="2000" dirty="0"/>
              <a:t> </a:t>
            </a:r>
          </a:p>
          <a:p>
            <a:endParaRPr kumimoji="1" lang="en-US" altLang="ko-Kore-KR" dirty="0"/>
          </a:p>
          <a:p>
            <a:pPr lvl="1"/>
            <a:endParaRPr kumimoji="1" lang="en-US" altLang="ko-Kore-KR" dirty="0"/>
          </a:p>
          <a:p>
            <a:pPr lvl="1"/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CF8E9C-A676-4E92-7DD1-BF2AC9CD17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B9F7CC0-823B-E84B-BE36-988B241CE23E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C576A3C-4986-D59E-6C0D-501F9797C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209" y="5520143"/>
            <a:ext cx="2748481" cy="1022399"/>
          </a:xfrm>
          <a:prstGeom prst="rect">
            <a:avLst/>
          </a:prstGeom>
        </p:spPr>
      </p:pic>
      <p:sp>
        <p:nvSpPr>
          <p:cNvPr id="9" name="바닥글 개체 틀 3">
            <a:extLst>
              <a:ext uri="{FF2B5EF4-FFF2-40B4-BE49-F238E27FC236}">
                <a16:creationId xmlns:a16="http://schemas.microsoft.com/office/drawing/2014/main" id="{BEDA04A6-FA75-B95D-07F0-9700880311E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0152986" y="32443"/>
            <a:ext cx="3619499" cy="122905"/>
          </a:xfrm>
        </p:spPr>
        <p:txBody>
          <a:bodyPr/>
          <a:lstStyle/>
          <a:p>
            <a:r>
              <a:rPr kumimoji="1" lang="ko-KR" altLang="en-US" sz="1100" dirty="0" err="1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김준형</a:t>
            </a:r>
            <a:endParaRPr kumimoji="1" lang="ko-Kore-KR" altLang="en-US" sz="1100" dirty="0"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3413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7AC1B5E-B357-BB67-5222-50363CC93D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/>
              <a:t>Visualization – Mirlet7d 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E6064F-B946-5E8C-3ED0-810591183D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ore-KR" dirty="0"/>
              <a:t>Results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BE97EA-FD9B-6B10-5A9B-CB1E7EA076A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8761" y="1219654"/>
            <a:ext cx="11253382" cy="5322888"/>
          </a:xfrm>
        </p:spPr>
        <p:txBody>
          <a:bodyPr/>
          <a:lstStyle/>
          <a:p>
            <a:r>
              <a:rPr kumimoji="1" lang="en-US" altLang="ko-Kore-KR" sz="2000" dirty="0"/>
              <a:t>UCSC</a:t>
            </a:r>
          </a:p>
          <a:p>
            <a:pPr lvl="1"/>
            <a:r>
              <a:rPr kumimoji="1" lang="en-US" altLang="ko-Kore-KR" sz="1800" dirty="0"/>
              <a:t>URL (e.g. </a:t>
            </a:r>
            <a:r>
              <a:rPr kumimoji="1" lang="en-US" altLang="ko-Kore-KR" sz="1800" dirty="0" err="1"/>
              <a:t>github</a:t>
            </a:r>
            <a:r>
              <a:rPr kumimoji="1" lang="en-US" altLang="ko-Kore-KR" sz="1800" dirty="0"/>
              <a:t>) for sorted BAM / </a:t>
            </a:r>
            <a:r>
              <a:rPr kumimoji="1" lang="en-US" altLang="ko-Kore-KR" sz="1800" dirty="0" err="1"/>
              <a:t>BAM.bai</a:t>
            </a:r>
            <a:r>
              <a:rPr kumimoji="1" lang="en-US" altLang="ko-Kore-KR" sz="1800" dirty="0"/>
              <a:t> file</a:t>
            </a:r>
          </a:p>
          <a:p>
            <a:pPr lvl="1"/>
            <a:r>
              <a:rPr kumimoji="1" lang="en-US" altLang="ko-Kore-KR" sz="1800" dirty="0" err="1"/>
              <a:t>Bedgraph</a:t>
            </a:r>
            <a:r>
              <a:rPr kumimoji="1" lang="en-US" altLang="ko-Kore-KR" sz="1800" dirty="0"/>
              <a:t> file for Shannon entropy bar-plot</a:t>
            </a:r>
          </a:p>
          <a:p>
            <a:pPr lvl="1"/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F427A2-2F06-1E68-30A5-8CA3E8F3C00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B9F7CC0-823B-E84B-BE36-988B241CE23E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1A5A24-AC14-BF82-0CA8-F224900C7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150" y="92371"/>
            <a:ext cx="2422664" cy="38186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B77ADF2-17D6-D5DF-3F2C-C010FD559E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189" t="20089" r="25480" b="1370"/>
          <a:stretch/>
        </p:blipFill>
        <p:spPr>
          <a:xfrm>
            <a:off x="560735" y="4156458"/>
            <a:ext cx="5514715" cy="238608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77ABA1B-BECE-8A53-788D-C6080EB028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269" r="23169" b="39035"/>
          <a:stretch/>
        </p:blipFill>
        <p:spPr>
          <a:xfrm>
            <a:off x="2272777" y="2249687"/>
            <a:ext cx="2174596" cy="190677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5C5AD3D-51EA-67E2-D50E-3F7597817F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7265" y="205299"/>
            <a:ext cx="4064000" cy="6337243"/>
          </a:xfrm>
          <a:prstGeom prst="rect">
            <a:avLst/>
          </a:prstGeom>
        </p:spPr>
      </p:pic>
      <p:sp>
        <p:nvSpPr>
          <p:cNvPr id="17" name="액자 16">
            <a:extLst>
              <a:ext uri="{FF2B5EF4-FFF2-40B4-BE49-F238E27FC236}">
                <a16:creationId xmlns:a16="http://schemas.microsoft.com/office/drawing/2014/main" id="{DB0B4007-D05D-0361-BC49-3AE5A6F76FFC}"/>
              </a:ext>
            </a:extLst>
          </p:cNvPr>
          <p:cNvSpPr/>
          <p:nvPr/>
        </p:nvSpPr>
        <p:spPr>
          <a:xfrm>
            <a:off x="9131300" y="92371"/>
            <a:ext cx="1270000" cy="1127283"/>
          </a:xfrm>
          <a:prstGeom prst="frame">
            <a:avLst>
              <a:gd name="adj1" fmla="val 6975"/>
            </a:avLst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액자 17">
            <a:extLst>
              <a:ext uri="{FF2B5EF4-FFF2-40B4-BE49-F238E27FC236}">
                <a16:creationId xmlns:a16="http://schemas.microsoft.com/office/drawing/2014/main" id="{61F4DCB4-CEE5-65A4-C5C7-1F0452505020}"/>
              </a:ext>
            </a:extLst>
          </p:cNvPr>
          <p:cNvSpPr/>
          <p:nvPr/>
        </p:nvSpPr>
        <p:spPr>
          <a:xfrm>
            <a:off x="8788942" y="5470559"/>
            <a:ext cx="1967958" cy="1189456"/>
          </a:xfrm>
          <a:prstGeom prst="frame">
            <a:avLst>
              <a:gd name="adj1" fmla="val 6975"/>
            </a:avLst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액자 18">
            <a:extLst>
              <a:ext uri="{FF2B5EF4-FFF2-40B4-BE49-F238E27FC236}">
                <a16:creationId xmlns:a16="http://schemas.microsoft.com/office/drawing/2014/main" id="{512C31C7-F84D-2AD6-9A1D-69AA1C055336}"/>
              </a:ext>
            </a:extLst>
          </p:cNvPr>
          <p:cNvSpPr/>
          <p:nvPr/>
        </p:nvSpPr>
        <p:spPr>
          <a:xfrm>
            <a:off x="2738012" y="2167238"/>
            <a:ext cx="1364087" cy="4540763"/>
          </a:xfrm>
          <a:prstGeom prst="frame">
            <a:avLst>
              <a:gd name="adj1" fmla="val 3251"/>
            </a:avLst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6F6F006-2601-E514-D4FD-6F03BF6AE785}"/>
              </a:ext>
            </a:extLst>
          </p:cNvPr>
          <p:cNvCxnSpPr/>
          <p:nvPr/>
        </p:nvCxnSpPr>
        <p:spPr>
          <a:xfrm flipH="1">
            <a:off x="4550735" y="914400"/>
            <a:ext cx="4433777" cy="2083981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3D25E85-714B-ACD8-5DDE-16AFB328FE5E}"/>
              </a:ext>
            </a:extLst>
          </p:cNvPr>
          <p:cNvCxnSpPr>
            <a:cxnSpLocks/>
          </p:cNvCxnSpPr>
          <p:nvPr/>
        </p:nvCxnSpPr>
        <p:spPr>
          <a:xfrm flipH="1" flipV="1">
            <a:off x="6159415" y="5276460"/>
            <a:ext cx="2354390" cy="66714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바닥글 개체 틀 3">
            <a:extLst>
              <a:ext uri="{FF2B5EF4-FFF2-40B4-BE49-F238E27FC236}">
                <a16:creationId xmlns:a16="http://schemas.microsoft.com/office/drawing/2014/main" id="{CE615811-0C63-795D-2817-FD1EC38F171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0152986" y="32443"/>
            <a:ext cx="3619499" cy="122905"/>
          </a:xfrm>
        </p:spPr>
        <p:txBody>
          <a:bodyPr/>
          <a:lstStyle/>
          <a:p>
            <a:r>
              <a:rPr kumimoji="1" lang="ko-KR" altLang="en-US" sz="1100" dirty="0" err="1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김준형</a:t>
            </a:r>
            <a:endParaRPr kumimoji="1" lang="ko-Kore-KR" altLang="en-US" sz="1100" dirty="0"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3522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7AC1B5E-B357-BB67-5222-50363CC93D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/>
              <a:t>Visualization – Mirlet7d 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E6064F-B946-5E8C-3ED0-810591183D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ore-KR" dirty="0"/>
              <a:t>Results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BE97EA-FD9B-6B10-5A9B-CB1E7EA076A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2400" dirty="0"/>
              <a:t>IGV</a:t>
            </a:r>
          </a:p>
          <a:p>
            <a:pPr lvl="1"/>
            <a:r>
              <a:rPr kumimoji="1" lang="en-US" altLang="ko-Kore-KR" sz="2000" dirty="0"/>
              <a:t>Additionally gave sorted GTF file (using IGV-tool) </a:t>
            </a:r>
            <a:br>
              <a:rPr kumimoji="1" lang="en-US" altLang="ko-Kore-KR" sz="2000" dirty="0"/>
            </a:br>
            <a:r>
              <a:rPr kumimoji="1" lang="en-US" altLang="ko-Kore-KR" sz="2000" dirty="0"/>
              <a:t>for reference genome input (Given by default)</a:t>
            </a:r>
            <a:endParaRPr kumimoji="1" lang="ko-Kore-KR" altLang="en-US" sz="20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F427A2-2F06-1E68-30A5-8CA3E8F3C00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B9F7CC0-823B-E84B-BE36-988B241CE23E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C4F60F1-AD49-FBE4-4CE0-61D96CA58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099" y="47290"/>
            <a:ext cx="1029102" cy="59774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74B985A-711F-A92F-69D2-BB615AD4B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900" y="2616199"/>
            <a:ext cx="5537200" cy="3469511"/>
          </a:xfrm>
          <a:prstGeom prst="rect">
            <a:avLst/>
          </a:prstGeom>
        </p:spPr>
      </p:pic>
      <p:pic>
        <p:nvPicPr>
          <p:cNvPr id="10" name="그림 9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A2F44230-C4E3-D615-28F6-708D0F6FBC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2283" y="47290"/>
            <a:ext cx="4169860" cy="6532781"/>
          </a:xfrm>
          <a:prstGeom prst="rect">
            <a:avLst/>
          </a:prstGeom>
        </p:spPr>
      </p:pic>
      <p:sp>
        <p:nvSpPr>
          <p:cNvPr id="11" name="액자 10">
            <a:extLst>
              <a:ext uri="{FF2B5EF4-FFF2-40B4-BE49-F238E27FC236}">
                <a16:creationId xmlns:a16="http://schemas.microsoft.com/office/drawing/2014/main" id="{A4217BFD-982A-06A8-EA04-F9F1F309FFB6}"/>
              </a:ext>
            </a:extLst>
          </p:cNvPr>
          <p:cNvSpPr/>
          <p:nvPr/>
        </p:nvSpPr>
        <p:spPr>
          <a:xfrm>
            <a:off x="9299713" y="5074704"/>
            <a:ext cx="1241287" cy="1505367"/>
          </a:xfrm>
          <a:prstGeom prst="frame">
            <a:avLst>
              <a:gd name="adj1" fmla="val 6975"/>
            </a:avLst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EDE15245-5B55-F665-C52A-FEED09F0EC37}"/>
              </a:ext>
            </a:extLst>
          </p:cNvPr>
          <p:cNvSpPr/>
          <p:nvPr/>
        </p:nvSpPr>
        <p:spPr>
          <a:xfrm>
            <a:off x="3022600" y="2367865"/>
            <a:ext cx="1130300" cy="3966177"/>
          </a:xfrm>
          <a:prstGeom prst="frame">
            <a:avLst>
              <a:gd name="adj1" fmla="val 6975"/>
            </a:avLst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6659914-6CCB-69CE-52BD-EDDAC597F79F}"/>
              </a:ext>
            </a:extLst>
          </p:cNvPr>
          <p:cNvCxnSpPr>
            <a:cxnSpLocks/>
          </p:cNvCxnSpPr>
          <p:nvPr/>
        </p:nvCxnSpPr>
        <p:spPr>
          <a:xfrm flipH="1" flipV="1">
            <a:off x="6696688" y="5234954"/>
            <a:ext cx="2472712" cy="403392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바닥글 개체 틀 3">
            <a:extLst>
              <a:ext uri="{FF2B5EF4-FFF2-40B4-BE49-F238E27FC236}">
                <a16:creationId xmlns:a16="http://schemas.microsoft.com/office/drawing/2014/main" id="{04B7C054-5C74-1504-A8A0-E336906079A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0152986" y="32443"/>
            <a:ext cx="3619499" cy="122905"/>
          </a:xfrm>
        </p:spPr>
        <p:txBody>
          <a:bodyPr/>
          <a:lstStyle/>
          <a:p>
            <a:r>
              <a:rPr kumimoji="1" lang="ko-KR" altLang="en-US" sz="1100" dirty="0" err="1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김준형</a:t>
            </a:r>
            <a:endParaRPr kumimoji="1" lang="ko-Kore-KR" altLang="en-US" sz="1100" dirty="0"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5445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BB8CF1F-D11B-3B60-211A-5F19C706C9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/>
              <a:t>Visualization – Mirlet7f-1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B158A5-69A1-415B-7068-1C80B8B7CC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ore-KR" dirty="0"/>
              <a:t>Results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44EF38-7C4F-41D9-63E4-9D19261DED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8760" y="1219654"/>
            <a:ext cx="11253383" cy="4414734"/>
          </a:xfrm>
        </p:spPr>
        <p:txBody>
          <a:bodyPr>
            <a:normAutofit/>
          </a:bodyPr>
          <a:lstStyle/>
          <a:p>
            <a:r>
              <a:rPr kumimoji="1" lang="en-US" altLang="ko-Kore-KR" sz="2000" dirty="0"/>
              <a:t>Visualization for Mirlet7f-1 precursor with UCSC (left) and IGV (right)</a:t>
            </a:r>
          </a:p>
          <a:p>
            <a:pPr lvl="1"/>
            <a:r>
              <a:rPr kumimoji="1" lang="en-US" altLang="ko-Kore-KR" sz="1600" dirty="0"/>
              <a:t>Used heatmap for IGV instead of </a:t>
            </a:r>
            <a:r>
              <a:rPr kumimoji="1" lang="en-US" altLang="ko-Kore-KR" sz="1600" dirty="0" err="1"/>
              <a:t>barplot</a:t>
            </a:r>
            <a:endParaRPr kumimoji="1" lang="en-US" altLang="ko-Kore-KR" sz="1600" dirty="0"/>
          </a:p>
          <a:p>
            <a:endParaRPr kumimoji="1" lang="en-US" altLang="ko-Kore-KR" sz="2400" dirty="0"/>
          </a:p>
          <a:p>
            <a:endParaRPr kumimoji="1" lang="ko-Kore-KR" altLang="en-US" sz="24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A7CB86-7757-6EE9-12F1-EED4B588C3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B9F7CC0-823B-E84B-BE36-988B241CE23E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3DD93D7-A06D-3481-BD73-8BD18F92E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165" y="2304867"/>
            <a:ext cx="4639116" cy="29550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64A337-9D2D-0CB6-132F-D1E4C7E59680}"/>
              </a:ext>
            </a:extLst>
          </p:cNvPr>
          <p:cNvSpPr txBox="1"/>
          <p:nvPr/>
        </p:nvSpPr>
        <p:spPr>
          <a:xfrm>
            <a:off x="448760" y="5820937"/>
            <a:ext cx="11253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Binding of LIN28A to multiple type of let-7 precursors, including mirlet-7g mirlet-7d and mirlet7f-1, commonly leads to base substitution within the GAGG motif, specifically at the first guanosine position.</a:t>
            </a:r>
            <a:endParaRPr kumimoji="1" lang="ko-Kore-KR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FC4B7CB-1BD9-B956-AB38-9C2C0CB98775}"/>
              </a:ext>
            </a:extLst>
          </p:cNvPr>
          <p:cNvGrpSpPr/>
          <p:nvPr/>
        </p:nvGrpSpPr>
        <p:grpSpPr>
          <a:xfrm>
            <a:off x="2890877" y="1828800"/>
            <a:ext cx="2327894" cy="3992136"/>
            <a:chOff x="2890877" y="1694985"/>
            <a:chExt cx="2363464" cy="412595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E7A95D8-A9C2-C38D-57F8-376B668786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90877" y="1794231"/>
              <a:ext cx="2363464" cy="3976327"/>
            </a:xfrm>
            <a:prstGeom prst="rect">
              <a:avLst/>
            </a:prstGeom>
          </p:spPr>
        </p:pic>
        <p:sp>
          <p:nvSpPr>
            <p:cNvPr id="9" name="액자 8">
              <a:extLst>
                <a:ext uri="{FF2B5EF4-FFF2-40B4-BE49-F238E27FC236}">
                  <a16:creationId xmlns:a16="http://schemas.microsoft.com/office/drawing/2014/main" id="{C14B15A3-10F9-F1E4-BE36-787EF8C5B4E4}"/>
                </a:ext>
              </a:extLst>
            </p:cNvPr>
            <p:cNvSpPr/>
            <p:nvPr/>
          </p:nvSpPr>
          <p:spPr>
            <a:xfrm>
              <a:off x="3880623" y="1694985"/>
              <a:ext cx="490655" cy="4125951"/>
            </a:xfrm>
            <a:prstGeom prst="frame">
              <a:avLst>
                <a:gd name="adj1" fmla="val 4015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액자 9">
            <a:extLst>
              <a:ext uri="{FF2B5EF4-FFF2-40B4-BE49-F238E27FC236}">
                <a16:creationId xmlns:a16="http://schemas.microsoft.com/office/drawing/2014/main" id="{EF2E75CD-7F4D-0AF2-D057-AEA877FED816}"/>
              </a:ext>
            </a:extLst>
          </p:cNvPr>
          <p:cNvSpPr/>
          <p:nvPr/>
        </p:nvSpPr>
        <p:spPr>
          <a:xfrm>
            <a:off x="8463777" y="2189727"/>
            <a:ext cx="702526" cy="3070193"/>
          </a:xfrm>
          <a:prstGeom prst="frame">
            <a:avLst>
              <a:gd name="adj1" fmla="val 4015"/>
            </a:avLst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바닥글 개체 틀 3">
            <a:extLst>
              <a:ext uri="{FF2B5EF4-FFF2-40B4-BE49-F238E27FC236}">
                <a16:creationId xmlns:a16="http://schemas.microsoft.com/office/drawing/2014/main" id="{B3284F36-B540-C4BD-4E6D-B3DAAC03913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0152986" y="32443"/>
            <a:ext cx="3619499" cy="122905"/>
          </a:xfrm>
        </p:spPr>
        <p:txBody>
          <a:bodyPr/>
          <a:lstStyle/>
          <a:p>
            <a:r>
              <a:rPr kumimoji="1" lang="ko-KR" altLang="en-US" sz="1100" dirty="0" err="1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김준형</a:t>
            </a:r>
            <a:endParaRPr kumimoji="1" lang="ko-Kore-KR" altLang="en-US" sz="1100" dirty="0"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4740123"/>
      </p:ext>
    </p:extLst>
  </p:cSld>
  <p:clrMapOvr>
    <a:masterClrMapping/>
  </p:clrMapOvr>
</p:sld>
</file>

<file path=ppt/theme/theme1.xml><?xml version="1.0" encoding="utf-8"?>
<a:theme xmlns:a="http://schemas.openxmlformats.org/drawingml/2006/main" name="kjh_theme.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jh_theme.1" id="{4F8E1C4C-CD93-0A40-8C42-ACC0C4458E96}" vid="{FAAC5728-BFB9-1143-B30B-B7690FAB556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kjh_theme.1</Template>
  <TotalTime>156</TotalTime>
  <Words>332</Words>
  <Application>Microsoft Macintosh PowerPoint</Application>
  <PresentationFormat>와이드스크린</PresentationFormat>
  <Paragraphs>47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Batang</vt:lpstr>
      <vt:lpstr>Arial</vt:lpstr>
      <vt:lpstr>Calibri</vt:lpstr>
      <vt:lpstr>Calibri Light</vt:lpstr>
      <vt:lpstr>Times New Roman</vt:lpstr>
      <vt:lpstr>kjh_theme.1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김준형</dc:creator>
  <cp:lastModifiedBy>김준형</cp:lastModifiedBy>
  <cp:revision>18</cp:revision>
  <dcterms:created xsi:type="dcterms:W3CDTF">2023-06-07T10:18:22Z</dcterms:created>
  <dcterms:modified xsi:type="dcterms:W3CDTF">2023-06-08T08:37:35Z</dcterms:modified>
</cp:coreProperties>
</file>