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aca64a4b_2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aca64a4b_2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a98fc0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a98fc0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6c56491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36c56491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36c56491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36c56491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aca64a4b_2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aca64a4b_2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aca64a4b_2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aca64a4b_2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3aca64a4b_2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3aca64a4b_2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3aca64a4b_2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3aca64a4b_2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a89d1bb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a89d1bb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aca64a4b_2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aca64a4b_2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ea.org/reports/global-ev-outlook-2024/" TargetMode="External"/><Relationship Id="rId4" Type="http://schemas.openxmlformats.org/officeDocument/2006/relationships/hyperlink" Target="https://www.mckinsey.com/featured-insights/mckinsey-explainers/what-is-an-ev" TargetMode="External"/><Relationship Id="rId5" Type="http://schemas.openxmlformats.org/officeDocument/2006/relationships/hyperlink" Target="https://www.mckinsey.com/industries/automotive-and-assembly/our-insights/mckinsey-electric-vehicle-index-europe-cushions-a-global-plunge-in-ev-sales" TargetMode="External"/><Relationship Id="rId6" Type="http://schemas.openxmlformats.org/officeDocument/2006/relationships/hyperlink" Target="https://afdc.energy.gov/vehicles/fuel-cell#:~:text=Fuel%20cell%20electric%20vehicles%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59075" y="1903450"/>
            <a:ext cx="6406800" cy="668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800100" rotWithShape="0" algn="bl" dir="7200000" dist="352425">
              <a:schemeClr val="lt2">
                <a:alpha val="30000"/>
              </a:scheme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B5B5B5"/>
                </a:highlight>
              </a:rPr>
              <a:t>Global </a:t>
            </a:r>
            <a:r>
              <a:rPr b="1" lang="en-GB">
                <a:highlight>
                  <a:srgbClr val="B5B5B5"/>
                </a:highlight>
              </a:rPr>
              <a:t>Electric Cars Analysis</a:t>
            </a:r>
            <a:endParaRPr b="1">
              <a:highlight>
                <a:srgbClr val="B5B5B5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Presenters: Jun Jiang,</a:t>
            </a:r>
            <a:r>
              <a:rPr lang="en-GB"/>
              <a:t> Anjila Ghimire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1189475" y="1336925"/>
            <a:ext cx="6963000" cy="23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097275" y="1440175"/>
            <a:ext cx="7200900" cy="2112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353450" y="1748800"/>
            <a:ext cx="65019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63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highlight>
                  <a:srgbClr val="E5E5E5"/>
                </a:highlight>
                <a:latin typeface="Arial"/>
                <a:ea typeface="Arial"/>
                <a:cs typeface="Arial"/>
                <a:sym typeface="Arial"/>
              </a:rPr>
              <a:t>Electric cars are on the rise worldwide with China leading the way, followed by Korea, USA, Netherlands and France</a:t>
            </a:r>
            <a:endParaRPr sz="1500">
              <a:highlight>
                <a:srgbClr val="E5E5E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highlight>
                  <a:srgbClr val="E5E5E5"/>
                </a:highlight>
                <a:latin typeface="Arial"/>
                <a:ea typeface="Arial"/>
                <a:cs typeface="Arial"/>
                <a:sym typeface="Arial"/>
              </a:rPr>
              <a:t>EV </a:t>
            </a:r>
            <a:r>
              <a:rPr lang="en-GB" sz="1500">
                <a:highlight>
                  <a:srgbClr val="E5E5E5"/>
                </a:highlight>
                <a:latin typeface="Arial"/>
                <a:ea typeface="Arial"/>
                <a:cs typeface="Arial"/>
                <a:sym typeface="Arial"/>
              </a:rPr>
              <a:t>sales are impacted by increase in charging locations</a:t>
            </a:r>
            <a:endParaRPr sz="1500">
              <a:highlight>
                <a:srgbClr val="E5E5E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highlight>
                  <a:srgbClr val="E5E5E5"/>
                </a:highlight>
                <a:latin typeface="Arial"/>
                <a:ea typeface="Arial"/>
                <a:cs typeface="Arial"/>
                <a:sym typeface="Arial"/>
              </a:rPr>
              <a:t>While PHEV still remains steady in sales, BEVs are the most widely accepted powertrain, and FCEV have not gained any meaningful market share</a:t>
            </a:r>
            <a:endParaRPr sz="1500">
              <a:highlight>
                <a:srgbClr val="E5E5E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39100" y="454300"/>
            <a:ext cx="2422733" cy="40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1189475" y="1336925"/>
            <a:ext cx="6871800" cy="27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018000" y="1182600"/>
            <a:ext cx="6871800" cy="2778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245825" y="1456050"/>
            <a:ext cx="6501900" cy="22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E5E5E5"/>
                </a:highlight>
              </a:rPr>
              <a:t>Global EV outlook 2024 </a:t>
            </a:r>
            <a:r>
              <a:rPr lang="en-GB" sz="1200" u="sng">
                <a:highlight>
                  <a:srgbClr val="E5E5E5"/>
                </a:highlight>
                <a:hlinkClick r:id="rId3"/>
              </a:rPr>
              <a:t>https://www.iea.org/reports/global-ev-outlook-2024/</a:t>
            </a:r>
            <a:endParaRPr sz="1200">
              <a:highlight>
                <a:srgbClr val="E5E5E5"/>
              </a:highlight>
            </a:endParaRPr>
          </a:p>
          <a:p>
            <a:pPr indent="-304800" lvl="0" marL="457200" marR="63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E5E5E5"/>
                </a:highlight>
              </a:rPr>
              <a:t>Mckinsey articles </a:t>
            </a:r>
            <a:r>
              <a:rPr lang="en-GB" sz="1200" u="sng">
                <a:highlight>
                  <a:srgbClr val="E5E5E5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https://www.mckinsey.com/featured-insights/mckinsey-explainers/what-is-an-ev</a:t>
            </a:r>
            <a:endParaRPr sz="1200">
              <a:highlight>
                <a:srgbClr val="E5E5E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u="sng">
                <a:highlight>
                  <a:srgbClr val="E5E5E5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https://www.mckinsey.com/industries/automotive-and-assembly/our-insights/mckinsey-electric-vehicle-index-europe-cushions-a-global-plunge-in-ev-sales</a:t>
            </a:r>
            <a:endParaRPr sz="1200">
              <a:highlight>
                <a:srgbClr val="E5E5E5"/>
              </a:highlight>
            </a:endParaRPr>
          </a:p>
          <a:p>
            <a:pPr indent="-304800" lvl="0" marL="457200" marR="63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rgbClr val="E5E5E5"/>
                </a:highlight>
              </a:rPr>
              <a:t>US Department of Energy</a:t>
            </a:r>
            <a:r>
              <a:rPr lang="en-GB" sz="1200" u="sng">
                <a:highlight>
                  <a:srgbClr val="E5E5E5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https://afdc.energy.gov/vehicles/fuel-cell#:~:text=Fuel%20cell%20electric%20vehicles%20</a:t>
            </a:r>
            <a:endParaRPr sz="1200">
              <a:highlight>
                <a:srgbClr val="E5E5E5"/>
              </a:highlight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639100" y="454300"/>
            <a:ext cx="2507020" cy="40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1796925" y="1217425"/>
            <a:ext cx="4150800" cy="582900"/>
          </a:xfrm>
          <a:prstGeom prst="homePlate">
            <a:avLst>
              <a:gd fmla="val 4379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Introduction of </a:t>
            </a:r>
            <a:r>
              <a:rPr b="1" lang="en-GB" sz="1800">
                <a:solidFill>
                  <a:schemeClr val="lt1"/>
                </a:solidFill>
              </a:rPr>
              <a:t>Electric</a:t>
            </a:r>
            <a:r>
              <a:rPr b="1" lang="en-GB" sz="1800">
                <a:solidFill>
                  <a:schemeClr val="lt1"/>
                </a:solidFill>
              </a:rPr>
              <a:t> Cars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39125" y="445750"/>
            <a:ext cx="3475666" cy="3428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Table of Content</a:t>
            </a:r>
          </a:p>
        </p:txBody>
      </p:sp>
      <p:sp>
        <p:nvSpPr>
          <p:cNvPr id="93" name="Google Shape;93;p14"/>
          <p:cNvSpPr/>
          <p:nvPr/>
        </p:nvSpPr>
        <p:spPr>
          <a:xfrm flipH="1">
            <a:off x="1796925" y="1903125"/>
            <a:ext cx="4150800" cy="582900"/>
          </a:xfrm>
          <a:prstGeom prst="homePlate">
            <a:avLst>
              <a:gd fmla="val 43790" name="adj"/>
            </a:avLst>
          </a:prstGeom>
          <a:solidFill>
            <a:srgbClr val="B5B5B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	Data Exploration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 flipH="1">
            <a:off x="1769625" y="2588825"/>
            <a:ext cx="4205400" cy="582900"/>
          </a:xfrm>
          <a:prstGeom prst="homePlate">
            <a:avLst>
              <a:gd fmla="val 4379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Analysis</a:t>
            </a:r>
            <a:r>
              <a:rPr b="1" lang="en-GB" sz="1800">
                <a:solidFill>
                  <a:schemeClr val="lt1"/>
                </a:solidFill>
              </a:rPr>
              <a:t> Page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 flipH="1">
            <a:off x="1796925" y="3274525"/>
            <a:ext cx="4150800" cy="582900"/>
          </a:xfrm>
          <a:prstGeom prst="homePlate">
            <a:avLst>
              <a:gd fmla="val 43790" name="adj"/>
            </a:avLst>
          </a:prstGeom>
          <a:solidFill>
            <a:srgbClr val="B5B5B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 	Conclusion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 flipH="1">
            <a:off x="1769625" y="3960225"/>
            <a:ext cx="4205400" cy="582900"/>
          </a:xfrm>
          <a:prstGeom prst="homePlate">
            <a:avLst>
              <a:gd fmla="val 4379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	References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656225" y="454300"/>
            <a:ext cx="6096217" cy="40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Introduction of Electric Cars</a:t>
            </a: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656213" y="1141365"/>
            <a:ext cx="6826190" cy="645032"/>
            <a:chOff x="786551" y="1182640"/>
            <a:chExt cx="7051849" cy="2906860"/>
          </a:xfrm>
        </p:grpSpPr>
        <p:sp>
          <p:nvSpPr>
            <p:cNvPr id="103" name="Google Shape;103;p15"/>
            <p:cNvSpPr/>
            <p:nvPr/>
          </p:nvSpPr>
          <p:spPr>
            <a:xfrm>
              <a:off x="966600" y="1311200"/>
              <a:ext cx="6871800" cy="277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B5B5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86551" y="1182640"/>
              <a:ext cx="6791100" cy="2296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rgbClr val="B5B5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63500" rtl="0" algn="l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-GB" sz="1200">
                  <a:solidFill>
                    <a:srgbClr val="001D35"/>
                  </a:solidFill>
                </a:rPr>
                <a:t>An electric car is a vehicle that uses an electric motor instead of a gasoline or diesel engine to power it. There are several types of electric cars, including:</a:t>
              </a:r>
              <a:endParaRPr sz="1200"/>
            </a:p>
          </p:txBody>
        </p:sp>
      </p:grpSp>
      <p:sp>
        <p:nvSpPr>
          <p:cNvPr id="105" name="Google Shape;105;p15"/>
          <p:cNvSpPr/>
          <p:nvPr/>
        </p:nvSpPr>
        <p:spPr>
          <a:xfrm>
            <a:off x="1239174" y="2070525"/>
            <a:ext cx="1789200" cy="583200"/>
          </a:xfrm>
          <a:prstGeom prst="homePlate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ctr">
              <a:lnSpc>
                <a:spcPct val="115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Bacterry</a:t>
            </a: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Electric Vehicles (BEV)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168725" y="2070519"/>
            <a:ext cx="1894200" cy="547200"/>
          </a:xfrm>
          <a:prstGeom prst="chevron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Plug-In Hybrid Electric Vehicles (PHEVs)</a:t>
            </a:r>
            <a:br>
              <a:rPr b="1" lang="en-GB" sz="700">
                <a:solidFill>
                  <a:srgbClr val="001D35"/>
                </a:solidFill>
              </a:rPr>
            </a:b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263300" y="2070525"/>
            <a:ext cx="1789200" cy="503700"/>
          </a:xfrm>
          <a:prstGeom prst="chevron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63500" rtl="0" algn="ctr">
              <a:lnSpc>
                <a:spcPct val="115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Fuel Cell Electric Vehicles (FCEV)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84975" y="2937850"/>
            <a:ext cx="4243800" cy="1403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What are the top countries with the highest electric vehicle sales and does the availability of charging infrastructure affect the adoption rate of electric vehicles?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Which type of electric vehicles are sold the most across the world and is battery electric make up the most part of the global electric vehicle market share?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525" y="2937849"/>
            <a:ext cx="4241230" cy="1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639100" y="454300"/>
            <a:ext cx="3635856" cy="49824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Data Exploration</a:t>
            </a: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00" y="1157075"/>
            <a:ext cx="4595899" cy="32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5235000" y="952550"/>
            <a:ext cx="3743400" cy="3531900"/>
          </a:xfrm>
          <a:prstGeom prst="rect">
            <a:avLst/>
          </a:prstGeom>
          <a:solidFill>
            <a:srgbClr val="B5B5B5"/>
          </a:solidFill>
          <a:ln cap="flat" cmpd="sng" w="952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Data source:</a:t>
            </a:r>
            <a:r>
              <a:rPr lang="en-GB" sz="1100"/>
              <a:t> </a:t>
            </a:r>
            <a:r>
              <a:rPr b="1" lang="en-GB" sz="1200"/>
              <a:t>IEA the Global EV Outlook 2024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highlight>
                  <a:srgbClr val="000000"/>
                </a:highlight>
              </a:rPr>
              <a:t>The International Energy Agency (IEA) works with governments and industry to shape a secure and sustainable energy future for all</a:t>
            </a:r>
            <a:endParaRPr b="1" sz="11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We capture all electric cars sales data and charging points for 52 countries from 2010 up to year 2024.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 projection data is based on the Announced Pledges Scenario (APS) for major regions including China, EU, India, USA, and the Rest of the world from 2025 to 2035.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548900" y="897550"/>
            <a:ext cx="72831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lt1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selected_regions:'China', 'Europe', 'USA', 'Germany', 'France', 'United Kingdom' </a:t>
            </a:r>
            <a:endParaRPr b="1">
              <a:solidFill>
                <a:schemeClr val="lt1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39100" y="454300"/>
            <a:ext cx="3159236" cy="5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Analysis Page</a:t>
            </a: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" y="1183000"/>
            <a:ext cx="7283199" cy="36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639100" y="454300"/>
            <a:ext cx="3159236" cy="5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Analysis Page</a:t>
            </a: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13" y="1114175"/>
            <a:ext cx="3680199" cy="35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372725" y="2257513"/>
            <a:ext cx="4228800" cy="238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market shares of BEVs and PHEVs were comparable prior to 2017, although both were relatively small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sales data from 2017 onwards reveals that BEVs constitute a significant proportion of the total electric vehicle market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However, sales of both BEVs and PHEVs are increasing worldwide and the need for charging infrastructure will continue to grow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market for fuel cell electric vehicles has stayed small over the past ten years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sale of FCEVs will not be affected by investment in charging infrastructure because FCEVs are not dependent on traditional charging methods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275" y="255075"/>
            <a:ext cx="2709024" cy="1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143775" y="3013225"/>
            <a:ext cx="4668300" cy="13146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Sales of electric </a:t>
            </a:r>
            <a:r>
              <a:rPr lang="en-GB" sz="1000"/>
              <a:t>vehicles</a:t>
            </a:r>
            <a:r>
              <a:rPr lang="en-GB" sz="1000"/>
              <a:t> have have gradually increased over the last decade, nearly 1 in every 5 cars sold worldwide was electric in 2023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Along with the increase in sales of electric cars, the number of charging points across the world have also </a:t>
            </a:r>
            <a:r>
              <a:rPr lang="en-GB" sz="1000"/>
              <a:t>increase</a:t>
            </a:r>
            <a:r>
              <a:rPr lang="en-GB" sz="1000"/>
              <a:t> to keep up with demand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Majority of growth in the electric car industry comes from the Chinese market. Making up 80% of all electric cars sold worldwide in 2023</a:t>
            </a:r>
            <a:endParaRPr sz="1000"/>
          </a:p>
        </p:txBody>
      </p:sp>
      <p:sp>
        <p:nvSpPr>
          <p:cNvPr id="137" name="Google Shape;137;p19"/>
          <p:cNvSpPr/>
          <p:nvPr/>
        </p:nvSpPr>
        <p:spPr>
          <a:xfrm>
            <a:off x="639100" y="454300"/>
            <a:ext cx="3159236" cy="5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Analysis Page</a:t>
            </a: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75" y="1119975"/>
            <a:ext cx="1872314" cy="16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00" y="1119975"/>
            <a:ext cx="3932900" cy="169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00" y="2976275"/>
            <a:ext cx="1533850" cy="138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4476" y="2976275"/>
            <a:ext cx="1692599" cy="13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312650" y="958525"/>
            <a:ext cx="2653200" cy="37428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China has 4 times as much EV sales compared to the US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Norway has the highest percent of cars sold as electric vehicles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The relationship between charging points and sales of EVs in 2023 has a positive strong correlation indicating that as charging points increases so does the EV sales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This is true for every year but the correlation gets weaker as you go more in the past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2011 has a moderate correlation and 2010 has a negatively </a:t>
            </a:r>
            <a:r>
              <a:rPr lang="en-GB" sz="1100"/>
              <a:t>correlation relationship</a:t>
            </a:r>
            <a:endParaRPr sz="1100"/>
          </a:p>
        </p:txBody>
      </p:sp>
      <p:sp>
        <p:nvSpPr>
          <p:cNvPr id="147" name="Google Shape;147;p20"/>
          <p:cNvSpPr/>
          <p:nvPr/>
        </p:nvSpPr>
        <p:spPr>
          <a:xfrm>
            <a:off x="639100" y="454300"/>
            <a:ext cx="3159236" cy="5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Analysis Page</a:t>
            </a: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8028" l="68" r="2475" t="20918"/>
          <a:stretch/>
        </p:blipFill>
        <p:spPr>
          <a:xfrm>
            <a:off x="229775" y="1146150"/>
            <a:ext cx="5945225" cy="23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488" y="3655726"/>
            <a:ext cx="3479800" cy="140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798325" y="4058775"/>
            <a:ext cx="5134500" cy="5433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Charging </a:t>
            </a:r>
            <a:r>
              <a:rPr lang="en-GB" sz="1000"/>
              <a:t>infrastructure seems to have a huge impact on adoption of EVs, in most countries.</a:t>
            </a:r>
            <a:r>
              <a:rPr lang="en-GB" sz="1000"/>
              <a:t> </a:t>
            </a:r>
            <a:endParaRPr sz="1000"/>
          </a:p>
        </p:txBody>
      </p:sp>
      <p:sp>
        <p:nvSpPr>
          <p:cNvPr id="155" name="Google Shape;155;p21"/>
          <p:cNvSpPr/>
          <p:nvPr/>
        </p:nvSpPr>
        <p:spPr>
          <a:xfrm>
            <a:off x="639100" y="454300"/>
            <a:ext cx="3159236" cy="5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Analysis Page</a:t>
            </a: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00" y="1130038"/>
            <a:ext cx="3159225" cy="157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882275"/>
            <a:ext cx="3395100" cy="14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500" y="2873350"/>
            <a:ext cx="3310325" cy="17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1626" y="2470514"/>
            <a:ext cx="3755847" cy="1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7F6F6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