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70" r:id="rId3"/>
    <p:sldId id="268" r:id="rId4"/>
    <p:sldId id="271" r:id="rId5"/>
    <p:sldId id="261" r:id="rId6"/>
    <p:sldId id="267" r:id="rId7"/>
    <p:sldId id="264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B6B5A-3101-4F94-A5E3-6BAA3032093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D68F5-31E8-48D8-B260-18CF07C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webcams also have the shortcoming that it is difficult to trigger precise frame acquisition, in contrast to professional industrial-grade cameras.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D68F5-31E8-48D8-B260-18CF07C65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it 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5708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42" y="2447926"/>
            <a:ext cx="7772400" cy="147002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for Neuroscientists</a:t>
            </a:r>
            <a:b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NBHVGR7040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42" y="4294551"/>
            <a:ext cx="6400799" cy="1093424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#4: </a:t>
            </a:r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computer communication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433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51" y="258624"/>
            <a:ext cx="6275213" cy="6842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Behavioral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workshop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1114" cy="4471266"/>
          </a:xfrm>
        </p:spPr>
        <p:txBody>
          <a:bodyPr/>
          <a:lstStyle/>
          <a:p>
            <a:r>
              <a:rPr lang="en-US" dirty="0"/>
              <a:t>2 port </a:t>
            </a:r>
            <a:r>
              <a:rPr lang="en-US" dirty="0" smtClean="0"/>
              <a:t>box</a:t>
            </a:r>
            <a:endParaRPr lang="en-US" dirty="0" smtClean="0"/>
          </a:p>
          <a:p>
            <a:r>
              <a:rPr lang="en-US" dirty="0" err="1" smtClean="0"/>
              <a:t>Headfixed</a:t>
            </a:r>
            <a:r>
              <a:rPr lang="en-US" dirty="0" smtClean="0"/>
              <a:t> </a:t>
            </a:r>
            <a:r>
              <a:rPr lang="en-US" dirty="0" smtClean="0"/>
              <a:t>whisker stim</a:t>
            </a:r>
          </a:p>
          <a:p>
            <a:r>
              <a:rPr lang="en-US" dirty="0" smtClean="0"/>
              <a:t>Treadmill</a:t>
            </a:r>
          </a:p>
          <a:p>
            <a:r>
              <a:rPr lang="en-US" dirty="0" smtClean="0"/>
              <a:t>Wheel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26839" y="4126172"/>
            <a:ext cx="3577553" cy="974770"/>
            <a:chOff x="818044" y="2575711"/>
            <a:chExt cx="4488398" cy="1185827"/>
          </a:xfrm>
        </p:grpSpPr>
        <p:grpSp>
          <p:nvGrpSpPr>
            <p:cNvPr id="5" name="Group 4"/>
            <p:cNvGrpSpPr/>
            <p:nvPr/>
          </p:nvGrpSpPr>
          <p:grpSpPr>
            <a:xfrm>
              <a:off x="3337735" y="2575711"/>
              <a:ext cx="1968707" cy="1119740"/>
              <a:chOff x="3912548" y="5493586"/>
              <a:chExt cx="1968707" cy="111973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22209" y="5772886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397059" y="5772886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14770" y="6034882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80832" y="6034882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14770" y="6303868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62593" y="6303868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81771" y="5793023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</a:t>
                </a:r>
                <a:endParaRPr lang="en-US" sz="1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73544" y="6066028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B</a:t>
                </a:r>
                <a:endParaRPr lang="en-US" sz="1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48591" y="6346703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</a:t>
                </a:r>
                <a:endParaRPr lang="en-US" sz="1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36442" y="5493586"/>
                <a:ext cx="11261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Reward zone</a:t>
                </a:r>
                <a:endParaRPr lang="en-US" sz="1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97059" y="6034881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396627" y="6306395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80832" y="6308116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15213" y="5693640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1.</a:t>
                </a:r>
                <a:endParaRPr lang="en-US" sz="1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912548" y="5944974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2.</a:t>
                </a:r>
                <a:endParaRPr lang="en-US" sz="1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12548" y="6213215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3.</a:t>
                </a:r>
                <a:endParaRPr lang="en-US" sz="1000" dirty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044" y="2651652"/>
              <a:ext cx="2272708" cy="1109886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6312" y="1257461"/>
            <a:ext cx="1718193" cy="12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3365834" cy="7778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4220076" cy="4310480"/>
          </a:xfrm>
        </p:spPr>
        <p:txBody>
          <a:bodyPr/>
          <a:lstStyle/>
          <a:p>
            <a:r>
              <a:rPr lang="en-US" dirty="0" smtClean="0"/>
              <a:t>Motors</a:t>
            </a:r>
          </a:p>
          <a:p>
            <a:pPr lvl="1"/>
            <a:r>
              <a:rPr lang="en-US" dirty="0" smtClean="0"/>
              <a:t>DC motors</a:t>
            </a:r>
          </a:p>
          <a:p>
            <a:pPr lvl="1"/>
            <a:r>
              <a:rPr lang="en-US" dirty="0" smtClean="0"/>
              <a:t>Servos</a:t>
            </a:r>
          </a:p>
          <a:p>
            <a:pPr lvl="1"/>
            <a:r>
              <a:rPr lang="en-US" dirty="0" smtClean="0"/>
              <a:t>Stepper motors</a:t>
            </a:r>
          </a:p>
          <a:p>
            <a:r>
              <a:rPr lang="en-US" dirty="0" smtClean="0"/>
              <a:t>Logging data</a:t>
            </a:r>
          </a:p>
          <a:p>
            <a:pPr lvl="1"/>
            <a:r>
              <a:rPr lang="en-US" dirty="0" smtClean="0"/>
              <a:t>SD card</a:t>
            </a:r>
          </a:p>
          <a:p>
            <a:r>
              <a:rPr lang="en-US" dirty="0" smtClean="0"/>
              <a:t>Talking to computers</a:t>
            </a:r>
          </a:p>
          <a:p>
            <a:pPr lvl="1"/>
            <a:r>
              <a:rPr lang="en-US" dirty="0" smtClean="0"/>
              <a:t>Read s</a:t>
            </a:r>
            <a:r>
              <a:rPr lang="en-US" dirty="0" smtClean="0"/>
              <a:t>erial with Python</a:t>
            </a:r>
            <a:endParaRPr lang="en-US" dirty="0" smtClean="0"/>
          </a:p>
          <a:p>
            <a:pPr lvl="1"/>
            <a:r>
              <a:rPr lang="en-US" dirty="0" smtClean="0"/>
              <a:t>Record, parse, and plot</a:t>
            </a:r>
            <a:endParaRPr lang="en-US" dirty="0"/>
          </a:p>
        </p:txBody>
      </p:sp>
      <p:pic>
        <p:nvPicPr>
          <p:cNvPr id="6" name="Picture 2" descr="Image result for servo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16" y="1825625"/>
            <a:ext cx="1611395" cy="1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bipolar stepper motor polol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95" y="1975739"/>
            <a:ext cx="871624" cy="131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dc mo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69" y="856514"/>
            <a:ext cx="2219161" cy="88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arduino shiel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69" y="3521240"/>
            <a:ext cx="1332497" cy="133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cro s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13" y="3730468"/>
            <a:ext cx="1305787" cy="96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arduino serial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0"/>
          <a:stretch/>
        </p:blipFill>
        <p:spPr bwMode="auto">
          <a:xfrm>
            <a:off x="5661148" y="5137854"/>
            <a:ext cx="945379" cy="10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0246" y="5137854"/>
            <a:ext cx="1924502" cy="1666739"/>
          </a:xfrm>
          <a:prstGeom prst="rect">
            <a:avLst/>
          </a:prstGeom>
        </p:spPr>
      </p:pic>
      <p:pic>
        <p:nvPicPr>
          <p:cNvPr id="13" name="Picture 2" descr="Image result for python ico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1875" r="6458" b="11344"/>
          <a:stretch/>
        </p:blipFill>
        <p:spPr bwMode="auto">
          <a:xfrm>
            <a:off x="5501984" y="6322978"/>
            <a:ext cx="1469841" cy="46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05" y="360155"/>
            <a:ext cx="8497322" cy="6846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week: advanced computer interface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3" y="1917736"/>
            <a:ext cx="3772146" cy="4351338"/>
          </a:xfrm>
        </p:spPr>
        <p:txBody>
          <a:bodyPr/>
          <a:lstStyle/>
          <a:p>
            <a:r>
              <a:rPr lang="en-US" dirty="0"/>
              <a:t>Visual operant tasks with </a:t>
            </a:r>
            <a:r>
              <a:rPr lang="en-US" dirty="0" err="1"/>
              <a:t>PsychoPy</a:t>
            </a:r>
            <a:r>
              <a:rPr lang="en-US" dirty="0"/>
              <a:t> and </a:t>
            </a:r>
            <a:r>
              <a:rPr lang="en-US" dirty="0" smtClean="0"/>
              <a:t>Arduino</a:t>
            </a:r>
          </a:p>
          <a:p>
            <a:r>
              <a:rPr lang="en-US" dirty="0" smtClean="0"/>
              <a:t>Webcam motion tracking with Python/</a:t>
            </a:r>
            <a:r>
              <a:rPr lang="en-US" dirty="0" err="1" smtClean="0"/>
              <a:t>OpenCV</a:t>
            </a:r>
            <a:r>
              <a:rPr lang="en-US" dirty="0" smtClean="0"/>
              <a:t> and Arduino serial triggering</a:t>
            </a:r>
          </a:p>
          <a:p>
            <a:r>
              <a:rPr lang="en-US" dirty="0" smtClean="0"/>
              <a:t>Arduino behavioral apparatus workshop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736" t="11533" r="28889" b="44699"/>
          <a:stretch/>
        </p:blipFill>
        <p:spPr>
          <a:xfrm>
            <a:off x="7182799" y="3680305"/>
            <a:ext cx="1603970" cy="1219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4570" t="13277" r="24435" b="15566"/>
          <a:stretch/>
        </p:blipFill>
        <p:spPr>
          <a:xfrm>
            <a:off x="6865662" y="1567028"/>
            <a:ext cx="2027103" cy="159106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008630" y="5466598"/>
            <a:ext cx="3577553" cy="974770"/>
            <a:chOff x="818044" y="2575711"/>
            <a:chExt cx="4488398" cy="1185827"/>
          </a:xfrm>
        </p:grpSpPr>
        <p:grpSp>
          <p:nvGrpSpPr>
            <p:cNvPr id="10" name="Group 9"/>
            <p:cNvGrpSpPr/>
            <p:nvPr/>
          </p:nvGrpSpPr>
          <p:grpSpPr>
            <a:xfrm>
              <a:off x="3337735" y="2575711"/>
              <a:ext cx="1968707" cy="1119740"/>
              <a:chOff x="3912548" y="5493586"/>
              <a:chExt cx="1968707" cy="111973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122209" y="5772886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97059" y="5772886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14770" y="6034882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80832" y="6034882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4770" y="6303868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62593" y="6303868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1771" y="5793023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73544" y="6066028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B</a:t>
                </a:r>
                <a:endParaRPr 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48591" y="6346703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</a:t>
                </a:r>
                <a:endParaRPr lang="en-US" sz="1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36442" y="5493586"/>
                <a:ext cx="11261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Reward zone</a:t>
                </a:r>
                <a:endParaRPr lang="en-US" sz="10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397059" y="6034881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96627" y="6306395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80832" y="6308116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15213" y="5693640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1.</a:t>
                </a:r>
                <a:endParaRPr lang="en-US" sz="1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12548" y="5944974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2.</a:t>
                </a:r>
                <a:endParaRPr lang="en-US" sz="1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12548" y="6213215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3.</a:t>
                </a:r>
                <a:endParaRPr lang="en-US" sz="1000" dirty="0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044" y="2651652"/>
              <a:ext cx="2272708" cy="1109886"/>
            </a:xfrm>
            <a:prstGeom prst="rect">
              <a:avLst/>
            </a:prstGeom>
          </p:spPr>
        </p:pic>
      </p:grpSp>
      <p:pic>
        <p:nvPicPr>
          <p:cNvPr id="4098" name="Picture 2" descr="Image result for psych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84" y="2013471"/>
            <a:ext cx="1915596" cy="6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ps3ey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16" y="3586248"/>
            <a:ext cx="1375854" cy="14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60" y="221906"/>
            <a:ext cx="6642483" cy="8246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first: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projects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dirty="0" smtClean="0"/>
              <a:t>(to be presented in class, Nov. 17)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16" y="1418001"/>
            <a:ext cx="7964507" cy="52582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Three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some of the hardware elements (inputs/outputs) from the class to make a novel behavioral paradigm. Write software to control a basic version of the behavior, and if possible, show proof-of-principle for interaction of some of the basic hardware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OR: Take code from a current behavioral paradigm, and program a novel variation for this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OR: Choose a novel hardware/software element and show proof-of-principle for its function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Internet communication (Ethernet, 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 new I2C or SPI sensor (e.g. accelerometer, gyro)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Visual stim that changes based upon animal locomotion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3D virtual reality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Dynamic updating of behavioral parameters based upon computer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782541" cy="99608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computer interface: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~= brain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0224"/>
            <a:ext cx="5190259" cy="48765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Arduino is decent for simple logic and calculations, but lacks the computational power for more complex operations.</a:t>
            </a:r>
          </a:p>
          <a:p>
            <a:r>
              <a:rPr lang="en-US" sz="2000" dirty="0" smtClean="0"/>
              <a:t>In the human nervous system, a fast input-output system, the spinal cord, is subject to supervisory control by higher processing centers in the brain (a “hierarchical control system”).</a:t>
            </a:r>
          </a:p>
          <a:p>
            <a:r>
              <a:rPr lang="en-US" sz="2000" dirty="0" smtClean="0"/>
              <a:t>Similarly, interfacing an Arduino with a computer can provide functionality analogous to that of the brain.</a:t>
            </a:r>
          </a:p>
          <a:p>
            <a:r>
              <a:rPr lang="en-US" sz="2000" dirty="0" smtClean="0"/>
              <a:t>1.) memory: recording data</a:t>
            </a:r>
          </a:p>
          <a:p>
            <a:r>
              <a:rPr lang="en-US" sz="2000" dirty="0" smtClean="0"/>
              <a:t>2.) high bandwidth operations: video acquisition/processing, visual stim display</a:t>
            </a:r>
          </a:p>
          <a:p>
            <a:r>
              <a:rPr lang="en-US" sz="2000" dirty="0" smtClean="0"/>
              <a:t>3.) high level communication: web services</a:t>
            </a:r>
          </a:p>
        </p:txBody>
      </p:sp>
      <p:pic>
        <p:nvPicPr>
          <p:cNvPr id="1026" name="Picture 2" descr="Image result for human nervous sys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r="25562"/>
          <a:stretch/>
        </p:blipFill>
        <p:spPr bwMode="auto">
          <a:xfrm>
            <a:off x="6411191" y="596670"/>
            <a:ext cx="2088573" cy="584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0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937" y="3144892"/>
            <a:ext cx="8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pic>
        <p:nvPicPr>
          <p:cNvPr id="5" name="Shape 419" descr="http://images.wisegeek.com/laptop-compu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8830" y="2587336"/>
            <a:ext cx="1828800" cy="15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909" y="3144892"/>
            <a:ext cx="1763700" cy="12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81" y="195390"/>
            <a:ext cx="2353467" cy="18967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215736" y="2192482"/>
            <a:ext cx="10391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11759" y="2092178"/>
            <a:ext cx="0" cy="8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88548" y="3755692"/>
            <a:ext cx="103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88548" y="4052455"/>
            <a:ext cx="101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620" y="4212345"/>
            <a:ext cx="3016211" cy="26122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054" y="286668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25769" y="286668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45" y="4586690"/>
            <a:ext cx="1756964" cy="2108357"/>
          </a:xfrm>
          <a:prstGeom prst="rect">
            <a:avLst/>
          </a:prstGeom>
        </p:spPr>
      </p:pic>
      <p:pic>
        <p:nvPicPr>
          <p:cNvPr id="21" name="Shape 168" descr="raspberry_pi_plus_arduin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52666" y="2659912"/>
            <a:ext cx="587452" cy="48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Image result for python ic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1875" r="6458" b="11344"/>
          <a:stretch/>
        </p:blipFill>
        <p:spPr bwMode="auto">
          <a:xfrm rot="185707">
            <a:off x="4714407" y="2987120"/>
            <a:ext cx="960509" cy="3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1842" y="4341871"/>
            <a:ext cx="1686749" cy="2353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52267" y="3860800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.txt file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51842" y="452355"/>
            <a:ext cx="136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plot (and PDF)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80831" y="2192482"/>
            <a:ext cx="426369" cy="18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84785" y="4155785"/>
            <a:ext cx="886859" cy="93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880932" y="21778"/>
            <a:ext cx="4087236" cy="19472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Recording and plotting Arduino serial output with Python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702374" y="3726684"/>
            <a:ext cx="74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1025" name="Picture 10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4701" y="1143783"/>
            <a:ext cx="2279299" cy="19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41" y="250826"/>
            <a:ext cx="3829050" cy="6324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Stimuli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614" y="1225706"/>
            <a:ext cx="4099214" cy="301578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PsychoPy</a:t>
            </a:r>
            <a:r>
              <a:rPr lang="en-US" dirty="0" smtClean="0"/>
              <a:t> to deliver bar grating stimuli for a visual operant task</a:t>
            </a:r>
          </a:p>
          <a:p>
            <a:r>
              <a:rPr lang="en-US" dirty="0" smtClean="0"/>
              <a:t>Use serial connection with Arduino to control trial type, timing, and rewards.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13" y="2507234"/>
            <a:ext cx="3972217" cy="4153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570" t="13277" r="24435" b="15566"/>
          <a:stretch/>
        </p:blipFill>
        <p:spPr>
          <a:xfrm>
            <a:off x="935651" y="4583973"/>
            <a:ext cx="2550029" cy="2001510"/>
          </a:xfrm>
          <a:prstGeom prst="rect">
            <a:avLst/>
          </a:prstGeom>
        </p:spPr>
      </p:pic>
      <p:pic>
        <p:nvPicPr>
          <p:cNvPr id="5122" name="Picture 2" descr="Image result for psych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921" y="991786"/>
            <a:ext cx="3429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9" y="286158"/>
            <a:ext cx="2706832" cy="76748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Webcams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07" y="1198931"/>
            <a:ext cx="4723423" cy="536712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Webcams are cheap, reasonably high-res. and are easily interfaced with a computer (by USB).</a:t>
            </a:r>
          </a:p>
          <a:p>
            <a:r>
              <a:rPr lang="en-US" dirty="0" smtClean="0"/>
              <a:t>IR filter can be removed for “night-vision” with IR illumination</a:t>
            </a:r>
          </a:p>
          <a:p>
            <a:r>
              <a:rPr lang="en-US" dirty="0" smtClean="0"/>
              <a:t>Some webcams (PS3eye) can also perform at high framerates (up to 187fps)</a:t>
            </a:r>
          </a:p>
          <a:p>
            <a:r>
              <a:rPr lang="en-US" dirty="0" smtClean="0"/>
              <a:t>Can therefore be used easily with computer vision software for animal tracking, to record position or trigger outputs, or to just record high-speed video for subsequent analysis</a:t>
            </a:r>
          </a:p>
          <a:p>
            <a:r>
              <a:rPr lang="en-US" dirty="0" smtClean="0"/>
              <a:t>BUT need some way to align with imaging/</a:t>
            </a:r>
            <a:r>
              <a:rPr lang="en-US" dirty="0" err="1" smtClean="0"/>
              <a:t>ephys</a:t>
            </a:r>
            <a:r>
              <a:rPr lang="en-US" dirty="0" smtClean="0"/>
              <a:t> (sync pulse)</a:t>
            </a:r>
            <a:endParaRPr lang="en-US" dirty="0"/>
          </a:p>
        </p:txBody>
      </p:sp>
      <p:pic>
        <p:nvPicPr>
          <p:cNvPr id="2050" name="Picture 2" descr="Image result for logitech webc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43" y="669900"/>
            <a:ext cx="1571895" cy="13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s3ey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61" y="2670675"/>
            <a:ext cx="1375854" cy="14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28861" t="27228" r="21183" b="15171"/>
          <a:stretch/>
        </p:blipFill>
        <p:spPr>
          <a:xfrm>
            <a:off x="6459704" y="5210977"/>
            <a:ext cx="2104752" cy="1575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9704" y="165253"/>
            <a:ext cx="251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Logitech webcam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9704" y="2277958"/>
            <a:ext cx="237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PS3eye ($5- 187fps)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0383" y="4583681"/>
            <a:ext cx="268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IR whisker video rec. at 187fps with PS3eye and </a:t>
            </a:r>
            <a:r>
              <a:rPr lang="en-US" sz="1400" dirty="0" err="1" smtClean="0"/>
              <a:t>Kinovea</a:t>
            </a:r>
            <a:r>
              <a:rPr lang="en-US" sz="1400" dirty="0" smtClean="0"/>
              <a:t> software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8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84914" cy="76748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tracking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714751" cy="4699866"/>
          </a:xfrm>
        </p:spPr>
        <p:txBody>
          <a:bodyPr/>
          <a:lstStyle/>
          <a:p>
            <a:r>
              <a:rPr lang="en-US" dirty="0" smtClean="0"/>
              <a:t>Use a webcam with Python/</a:t>
            </a:r>
            <a:r>
              <a:rPr lang="en-US" dirty="0" err="1" smtClean="0"/>
              <a:t>OpenCV</a:t>
            </a:r>
            <a:r>
              <a:rPr lang="en-US" dirty="0" smtClean="0"/>
              <a:t> to detect and track a mouse</a:t>
            </a:r>
          </a:p>
          <a:p>
            <a:r>
              <a:rPr lang="en-US" dirty="0" smtClean="0"/>
              <a:t>Send serial info to have Arduino trigger something (e.g. </a:t>
            </a:r>
            <a:r>
              <a:rPr lang="en-US" dirty="0" err="1" smtClean="0"/>
              <a:t>opto</a:t>
            </a:r>
            <a:r>
              <a:rPr lang="en-US" dirty="0" smtClean="0"/>
              <a:t> stim, shock) when an animal is in a certain spatial zone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2" t="1816" r="66262" b="51129"/>
          <a:stretch/>
        </p:blipFill>
        <p:spPr>
          <a:xfrm>
            <a:off x="4754661" y="4546489"/>
            <a:ext cx="2068680" cy="1673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736" t="11533" r="28889" b="44699"/>
          <a:stretch/>
        </p:blipFill>
        <p:spPr>
          <a:xfrm>
            <a:off x="6833610" y="4663368"/>
            <a:ext cx="2047131" cy="1556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41" y="1212515"/>
            <a:ext cx="4114800" cy="28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543</Words>
  <Application>Microsoft Office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Arduino for Neuroscientists NBHVGR7040 </vt:lpstr>
      <vt:lpstr>Last week:</vt:lpstr>
      <vt:lpstr>This week: advanced computer interface</vt:lpstr>
      <vt:lpstr>But first: Final projects (to be presented in class, Nov. 17)</vt:lpstr>
      <vt:lpstr>Advanced computer interface: Computer ~= brain</vt:lpstr>
      <vt:lpstr>Recording and plotting Arduino serial output with Python</vt:lpstr>
      <vt:lpstr>Visual Stimuli</vt:lpstr>
      <vt:lpstr>Webcams</vt:lpstr>
      <vt:lpstr>Motion tracking</vt:lpstr>
      <vt:lpstr>Behavioral setup workshop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for Neuroscientists #4: Advanced computer communication</dc:title>
  <dc:creator>Clay</dc:creator>
  <cp:lastModifiedBy>Clay</cp:lastModifiedBy>
  <cp:revision>22</cp:revision>
  <dcterms:created xsi:type="dcterms:W3CDTF">2017-09-11T05:14:32Z</dcterms:created>
  <dcterms:modified xsi:type="dcterms:W3CDTF">2017-11-01T04:43:06Z</dcterms:modified>
</cp:coreProperties>
</file>