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274" r:id="rId3"/>
    <p:sldId id="256" r:id="rId4"/>
    <p:sldId id="260" r:id="rId5"/>
    <p:sldId id="261" r:id="rId6"/>
    <p:sldId id="264" r:id="rId7"/>
    <p:sldId id="262" r:id="rId8"/>
    <p:sldId id="265" r:id="rId9"/>
    <p:sldId id="263" r:id="rId10"/>
    <p:sldId id="272" r:id="rId11"/>
    <p:sldId id="275" r:id="rId12"/>
    <p:sldId id="276" r:id="rId13"/>
    <p:sldId id="266" r:id="rId14"/>
    <p:sldId id="267" r:id="rId15"/>
    <p:sldId id="270" r:id="rId16"/>
    <p:sldId id="268" r:id="rId17"/>
    <p:sldId id="269" r:id="rId18"/>
    <p:sldId id="27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858A5-4284-43AA-A4D2-BC8917FF337C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286-43F9-4083-AB2B-62AED7EF2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Python</a:t>
            </a:r>
            <a:r>
              <a:rPr lang="en-US" baseline="0" dirty="0" smtClean="0"/>
              <a:t> has more overall functionality, largely due to an enormous development community, but it can be harder to get projects up and running.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BA286-43F9-4083-AB2B-62AED7EF2F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EC42-4E79-426A-A01F-BCB5D12B2B9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AE41-25CD-4B2C-B92B-8DC132D7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gif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55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5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8.emf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3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it 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5708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42" y="2447926"/>
            <a:ext cx="7772400" cy="147002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for Neuroscientists</a:t>
            </a:r>
            <a:b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NBHVGR7040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42" y="4294551"/>
            <a:ext cx="6400799" cy="109342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#3: </a:t>
            </a:r>
            <a:r>
              <a:rPr lang="en-US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Motors, data logging, computer interface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494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33" y="208715"/>
            <a:ext cx="4532897" cy="8741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Bipolar steppers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253"/>
            <a:ext cx="5254792" cy="22138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Motor rotation dictated by stereotyped step sequence</a:t>
            </a:r>
          </a:p>
          <a:p>
            <a:r>
              <a:rPr lang="en-US" dirty="0" smtClean="0"/>
              <a:t>Step sequence generated by Arduino Stepper library</a:t>
            </a:r>
          </a:p>
          <a:p>
            <a:r>
              <a:rPr lang="en-US" dirty="0" smtClean="0"/>
              <a:t>Can use 4-wire or 2-wire control</a:t>
            </a:r>
          </a:p>
          <a:p>
            <a:r>
              <a:rPr lang="en-US" dirty="0" smtClean="0"/>
              <a:t>Stepper drivers also allow </a:t>
            </a:r>
            <a:r>
              <a:rPr lang="en-US" dirty="0" err="1" smtClean="0"/>
              <a:t>microstepping</a:t>
            </a:r>
            <a:r>
              <a:rPr lang="en-US" dirty="0" smtClean="0"/>
              <a:t>, which can increase resolution</a:t>
            </a:r>
            <a:endParaRPr lang="en-US" dirty="0"/>
          </a:p>
        </p:txBody>
      </p:sp>
      <p:pic>
        <p:nvPicPr>
          <p:cNvPr id="4" name="Picture 4" descr="Image result for bipolar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45" y="3609474"/>
            <a:ext cx="4434892" cy="295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bipolar stepper motor polol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t="8078" b="5264"/>
          <a:stretch/>
        </p:blipFill>
        <p:spPr bwMode="auto">
          <a:xfrm>
            <a:off x="628650" y="3848044"/>
            <a:ext cx="2569592" cy="23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bipolar stepper motor polol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708608"/>
            <a:ext cx="1665600" cy="19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94" y="256842"/>
            <a:ext cx="3774908" cy="77758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motion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32" y="1333500"/>
            <a:ext cx="7886700" cy="1771817"/>
          </a:xfrm>
        </p:spPr>
        <p:txBody>
          <a:bodyPr/>
          <a:lstStyle/>
          <a:p>
            <a:r>
              <a:rPr lang="en-US" dirty="0" smtClean="0"/>
              <a:t>Since most motors are inherently rotational, you need a mechanical apparatus to convert this into linear motion</a:t>
            </a:r>
          </a:p>
          <a:p>
            <a:r>
              <a:rPr lang="en-US" dirty="0" smtClean="0"/>
              <a:t>Each primary motor type can drive linear motion</a:t>
            </a:r>
            <a:endParaRPr lang="en-US" dirty="0"/>
          </a:p>
        </p:txBody>
      </p:sp>
      <p:pic>
        <p:nvPicPr>
          <p:cNvPr id="4" name="Picture 2" descr="Image result for linear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1" y="4469197"/>
            <a:ext cx="2339636" cy="135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8" b="19002"/>
          <a:stretch/>
        </p:blipFill>
        <p:spPr bwMode="auto">
          <a:xfrm>
            <a:off x="3256050" y="4001294"/>
            <a:ext cx="2919664" cy="184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linear potentiometer mo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4" y="3702844"/>
            <a:ext cx="2437731" cy="24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2532" y="6096241"/>
            <a:ext cx="204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DC: linear potentiometer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1189" y="6140575"/>
            <a:ext cx="2225843" cy="36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servo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1431" y="6096241"/>
            <a:ext cx="222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slide driven by stepper and XX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1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71" y="256843"/>
            <a:ext cx="6265445" cy="7778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Feedback/position sensing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71" y="1344361"/>
            <a:ext cx="4135855" cy="52128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With the exception of servo motors, which have internal position feedback circuitry, other types of motors need external circuitry to make sure they are in the right position</a:t>
            </a:r>
          </a:p>
          <a:p>
            <a:r>
              <a:rPr lang="en-US" dirty="0" smtClean="0"/>
              <a:t>Some have internal potentiometers for position feedback </a:t>
            </a:r>
          </a:p>
          <a:p>
            <a:r>
              <a:rPr lang="en-US" dirty="0"/>
              <a:t>L</a:t>
            </a:r>
            <a:r>
              <a:rPr lang="en-US" dirty="0" smtClean="0"/>
              <a:t>imit switches can be used to reset position occasionally</a:t>
            </a:r>
          </a:p>
          <a:p>
            <a:pPr lvl="1"/>
            <a:r>
              <a:rPr lang="en-US" dirty="0" smtClean="0"/>
              <a:t>Mechanical</a:t>
            </a:r>
          </a:p>
          <a:p>
            <a:pPr lvl="1"/>
            <a:r>
              <a:rPr lang="en-US" dirty="0" smtClean="0"/>
              <a:t>Magnet / Hall effect sensor</a:t>
            </a:r>
          </a:p>
          <a:p>
            <a:r>
              <a:rPr lang="en-US" dirty="0" smtClean="0"/>
              <a:t>Rotary encoders</a:t>
            </a:r>
          </a:p>
          <a:p>
            <a:pPr lvl="1"/>
            <a:r>
              <a:rPr lang="en-US" dirty="0" smtClean="0"/>
              <a:t>Quadrature encoding gives directional, high-res. Position feedback</a:t>
            </a:r>
          </a:p>
          <a:p>
            <a:pPr lvl="1"/>
            <a:r>
              <a:rPr lang="en-US" dirty="0" smtClean="0"/>
              <a:t>But can be too fast for Arduino if there are lots of other processes</a:t>
            </a:r>
            <a:endParaRPr lang="en-US" dirty="0"/>
          </a:p>
        </p:txBody>
      </p:sp>
      <p:pic>
        <p:nvPicPr>
          <p:cNvPr id="4098" name="Picture 2" descr="Image result for quadr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96" y="4236154"/>
            <a:ext cx="2761904" cy="15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adrature rotary 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16" y="5834559"/>
            <a:ext cx="1407360" cy="88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8" b="19002"/>
          <a:stretch/>
        </p:blipFill>
        <p:spPr bwMode="auto">
          <a:xfrm>
            <a:off x="7248035" y="1687910"/>
            <a:ext cx="1499257" cy="9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linear potentiometer mo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33" y="1687910"/>
            <a:ext cx="1164485" cy="11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quadrature rotary encod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6"/>
          <a:stretch/>
        </p:blipFill>
        <p:spPr bwMode="auto">
          <a:xfrm>
            <a:off x="4861623" y="4397745"/>
            <a:ext cx="1196820" cy="138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limit switc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33" y="3021368"/>
            <a:ext cx="995513" cy="9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bildr.org/blog/wp-content/uploads/2011/04/a1321-400x29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80" y="3021368"/>
            <a:ext cx="1358212" cy="100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7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36645" cy="91022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 Exercises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motor forward and backward</a:t>
            </a:r>
          </a:p>
          <a:p>
            <a:r>
              <a:rPr lang="en-US" dirty="0" smtClean="0"/>
              <a:t>Servo with potentiometer</a:t>
            </a:r>
          </a:p>
          <a:p>
            <a:r>
              <a:rPr lang="en-US" dirty="0" smtClean="0"/>
              <a:t>Stepper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1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87" y="244812"/>
            <a:ext cx="3642561" cy="10735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logging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 card (e.g. on Ethernet shield)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Ethernet/</a:t>
            </a:r>
            <a:r>
              <a:rPr lang="en-US" dirty="0" err="1" smtClean="0"/>
              <a:t>WiFi</a:t>
            </a:r>
            <a:r>
              <a:rPr lang="en-US" dirty="0" smtClean="0"/>
              <a:t> (UDP)</a:t>
            </a:r>
            <a:endParaRPr lang="en-US" dirty="0"/>
          </a:p>
        </p:txBody>
      </p:sp>
      <p:pic>
        <p:nvPicPr>
          <p:cNvPr id="4" name="Picture 2" descr="Image result for arduino se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56" y="3725430"/>
            <a:ext cx="55340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arduino shiel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b="7300"/>
          <a:stretch/>
        </p:blipFill>
        <p:spPr bwMode="auto">
          <a:xfrm>
            <a:off x="6764356" y="1438708"/>
            <a:ext cx="2169825" cy="181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96" y="0"/>
            <a:ext cx="4593346" cy="10501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 card data logging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76" y="961130"/>
            <a:ext cx="5484117" cy="2308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save serial text to text file on SD card</a:t>
            </a:r>
          </a:p>
          <a:p>
            <a:r>
              <a:rPr lang="en-US" sz="2000" dirty="0" smtClean="0"/>
              <a:t>Can save tons of data without attached computer</a:t>
            </a:r>
          </a:p>
          <a:p>
            <a:r>
              <a:rPr lang="en-US" sz="2000" dirty="0" smtClean="0"/>
              <a:t>Pop out card and analyze data on PC</a:t>
            </a:r>
          </a:p>
          <a:p>
            <a:r>
              <a:rPr lang="en-US" sz="2000" dirty="0" smtClean="0"/>
              <a:t>Use SD shield (or one onboard Ethernet shield)</a:t>
            </a:r>
          </a:p>
          <a:p>
            <a:endParaRPr lang="en-US" sz="2000" dirty="0"/>
          </a:p>
        </p:txBody>
      </p:sp>
      <p:pic>
        <p:nvPicPr>
          <p:cNvPr id="4" name="Picture 12" descr="Image result for arduino shiel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5056"/>
            <a:ext cx="1905420" cy="190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icro s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3" t="14977" r="22557" b="13705"/>
          <a:stretch/>
        </p:blipFill>
        <p:spPr bwMode="auto">
          <a:xfrm>
            <a:off x="7766891" y="1050133"/>
            <a:ext cx="1134737" cy="11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093" y="2209626"/>
            <a:ext cx="3353738" cy="4556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969" y="3269730"/>
            <a:ext cx="2902520" cy="35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32" y="123998"/>
            <a:ext cx="8194508" cy="70585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 data logging (on a computer)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1" y="2746337"/>
            <a:ext cx="3240171" cy="3888205"/>
          </a:xfrm>
          <a:prstGeom prst="rect">
            <a:avLst/>
          </a:prstGeom>
        </p:spPr>
      </p:pic>
      <p:pic>
        <p:nvPicPr>
          <p:cNvPr id="7" name="Shape 419" descr="http://images.wisegeek.com/laptop-compu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1327" y="783307"/>
            <a:ext cx="1828800" cy="15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5150" y="1351296"/>
            <a:ext cx="1763700" cy="1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137" y="2351756"/>
            <a:ext cx="4945124" cy="4282786"/>
          </a:xfrm>
          <a:prstGeom prst="rect">
            <a:avLst/>
          </a:prstGeom>
        </p:spPr>
      </p:pic>
      <p:pic>
        <p:nvPicPr>
          <p:cNvPr id="10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1875" r="6458" b="11344"/>
          <a:stretch/>
        </p:blipFill>
        <p:spPr bwMode="auto">
          <a:xfrm>
            <a:off x="4013137" y="1572437"/>
            <a:ext cx="2473036" cy="7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hape 168" descr="raspberry_pi_plus_arduin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099" y="1707615"/>
            <a:ext cx="1045176" cy="76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50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47733"/>
            <a:ext cx="7808768" cy="65318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vs. Python: pros and cons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" y="2051915"/>
            <a:ext cx="2621883" cy="3194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74" y="1953491"/>
            <a:ext cx="3469888" cy="3005140"/>
          </a:xfrm>
          <a:prstGeom prst="rect">
            <a:avLst/>
          </a:prstGeom>
        </p:spPr>
      </p:pic>
      <p:pic>
        <p:nvPicPr>
          <p:cNvPr id="7" name="Shape 164" descr="1000px-Processing_Logo_Clipp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172" y="992584"/>
            <a:ext cx="986703" cy="97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1875" r="6458" b="11344"/>
          <a:stretch/>
        </p:blipFill>
        <p:spPr bwMode="auto">
          <a:xfrm>
            <a:off x="6172200" y="1174172"/>
            <a:ext cx="2473036" cy="7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63890" y="1588541"/>
            <a:ext cx="2223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Both: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Cross platform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Large </a:t>
            </a:r>
            <a:r>
              <a:rPr lang="en-US" dirty="0" err="1" smtClean="0"/>
              <a:t>devel</a:t>
            </a:r>
            <a:r>
              <a:rPr lang="en-US" dirty="0" smtClean="0"/>
              <a:t> community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Diverse IO functionality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Plotting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Serial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80" y="5361709"/>
            <a:ext cx="3382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Easy to use, and get running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Syntax like Arduino (C)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Graphics oriented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Orig. for artists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 use JAVA functions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4518" y="5084711"/>
            <a:ext cx="3608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Huge </a:t>
            </a:r>
            <a:r>
              <a:rPr lang="en-US" dirty="0" err="1" smtClean="0"/>
              <a:t>devel</a:t>
            </a:r>
            <a:r>
              <a:rPr lang="en-US" dirty="0" smtClean="0"/>
              <a:t>. community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Native on Linux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 get MATLAB-like IDE (</a:t>
            </a:r>
            <a:r>
              <a:rPr lang="en-US" dirty="0" err="1" smtClean="0"/>
              <a:t>Spyder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 be tricky to get some things to work.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8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32" y="0"/>
            <a:ext cx="8636536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Spyder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 (MATLAB-like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for Python)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9" y="1325563"/>
            <a:ext cx="5144460" cy="44554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77957" y="2181340"/>
            <a:ext cx="738130" cy="25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135" y="2434728"/>
            <a:ext cx="144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Editor:</a:t>
            </a:r>
          </a:p>
          <a:p>
            <a:r>
              <a:rPr lang="en-US" dirty="0" smtClean="0"/>
              <a:t>Like MATLAB, can run lines/blocks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7938" y="1542361"/>
            <a:ext cx="191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explorer:</a:t>
            </a:r>
          </a:p>
          <a:p>
            <a:r>
              <a:rPr lang="en-US" dirty="0" smtClean="0"/>
              <a:t>Like MATLAB workspace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73687" y="1707614"/>
            <a:ext cx="1465243" cy="4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6552" y="4406747"/>
            <a:ext cx="20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console:</a:t>
            </a:r>
          </a:p>
          <a:p>
            <a:r>
              <a:rPr lang="en-US" dirty="0" smtClean="0"/>
              <a:t>Like MATLAB command window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88738" y="4605051"/>
            <a:ext cx="920081" cy="76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937" y="3144892"/>
            <a:ext cx="8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pic>
        <p:nvPicPr>
          <p:cNvPr id="5" name="Shape 419" descr="http://images.wisegeek.com/laptop-compu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8830" y="2587336"/>
            <a:ext cx="1828800" cy="15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09" y="3144892"/>
            <a:ext cx="1763700" cy="1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81" y="195390"/>
            <a:ext cx="2353467" cy="18967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215736" y="2192482"/>
            <a:ext cx="10391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11759" y="2092178"/>
            <a:ext cx="0" cy="8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88548" y="3755692"/>
            <a:ext cx="103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88548" y="4052455"/>
            <a:ext cx="101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620" y="4212345"/>
            <a:ext cx="3016211" cy="26122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054" y="286668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25769" y="286668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5" y="4586690"/>
            <a:ext cx="1756964" cy="2108357"/>
          </a:xfrm>
          <a:prstGeom prst="rect">
            <a:avLst/>
          </a:prstGeom>
        </p:spPr>
      </p:pic>
      <p:pic>
        <p:nvPicPr>
          <p:cNvPr id="21" name="Shape 168" descr="raspberry_pi_plus_arduin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52666" y="2659912"/>
            <a:ext cx="587452" cy="48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1875" r="6458" b="11344"/>
          <a:stretch/>
        </p:blipFill>
        <p:spPr bwMode="auto">
          <a:xfrm rot="185707">
            <a:off x="4714407" y="2987120"/>
            <a:ext cx="960509" cy="3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842" y="4341871"/>
            <a:ext cx="1686749" cy="2353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52267" y="3860800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 file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1842" y="452355"/>
            <a:ext cx="13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plot (and PDF)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80831" y="2192482"/>
            <a:ext cx="426369" cy="18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84785" y="4155785"/>
            <a:ext cx="886859" cy="93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880932" y="21778"/>
            <a:ext cx="4087236" cy="19472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 and plotting Arduino serial output with Python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702374" y="3726684"/>
            <a:ext cx="7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701" y="1143783"/>
            <a:ext cx="2279299" cy="19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2643939" cy="71771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week: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871" y="1284204"/>
            <a:ext cx="5326982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More complex </a:t>
            </a:r>
            <a:r>
              <a:rPr lang="en-US" sz="2000" dirty="0" err="1" smtClean="0"/>
              <a:t>Input/Output</a:t>
            </a:r>
            <a:r>
              <a:rPr lang="en-US" sz="2000" dirty="0" smtClean="0"/>
              <a:t> (“IO”)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Debouncing</a:t>
            </a:r>
            <a:r>
              <a:rPr lang="en-US" sz="2000" dirty="0" smtClean="0"/>
              <a:t>” inputs</a:t>
            </a:r>
          </a:p>
          <a:p>
            <a:pPr lvl="1"/>
            <a:r>
              <a:rPr lang="en-US" sz="2000" dirty="0" smtClean="0"/>
              <a:t>Digital communication protocols</a:t>
            </a:r>
          </a:p>
          <a:p>
            <a:pPr lvl="2"/>
            <a:r>
              <a:rPr lang="en-US" dirty="0" smtClean="0"/>
              <a:t>Serial</a:t>
            </a:r>
          </a:p>
          <a:p>
            <a:pPr lvl="2"/>
            <a:r>
              <a:rPr lang="en-US" dirty="0" smtClean="0"/>
              <a:t>I2C/SPI</a:t>
            </a:r>
          </a:p>
          <a:p>
            <a:pPr lvl="1"/>
            <a:r>
              <a:rPr lang="en-US" sz="2000" dirty="0" smtClean="0"/>
              <a:t>Analog output</a:t>
            </a:r>
          </a:p>
          <a:p>
            <a:pPr lvl="2"/>
            <a:r>
              <a:rPr lang="en-US" dirty="0" smtClean="0"/>
              <a:t>Pulse-width modulation (PWM)</a:t>
            </a:r>
          </a:p>
          <a:p>
            <a:pPr lvl="2"/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pwmPin</a:t>
            </a:r>
            <a:r>
              <a:rPr lang="en-US" dirty="0" smtClean="0"/>
              <a:t>, freq.);</a:t>
            </a:r>
          </a:p>
          <a:p>
            <a:pPr lvl="2"/>
            <a:r>
              <a:rPr lang="en-US" dirty="0" smtClean="0"/>
              <a:t>tone(pin, freq., </a:t>
            </a:r>
            <a:r>
              <a:rPr lang="en-US" dirty="0" err="1" smtClean="0"/>
              <a:t>dur</a:t>
            </a:r>
            <a:r>
              <a:rPr lang="en-US" dirty="0" smtClean="0"/>
              <a:t>.);</a:t>
            </a:r>
          </a:p>
          <a:p>
            <a:pPr lvl="1"/>
            <a:r>
              <a:rPr lang="en-US" sz="2000" dirty="0" smtClean="0"/>
              <a:t>Digital output</a:t>
            </a:r>
          </a:p>
          <a:p>
            <a:pPr lvl="2"/>
            <a:r>
              <a:rPr lang="en-US" dirty="0" smtClean="0"/>
              <a:t>Getting around the 0/+5V limit</a:t>
            </a:r>
          </a:p>
          <a:p>
            <a:pPr lvl="2"/>
            <a:r>
              <a:rPr lang="en-US" dirty="0" smtClean="0"/>
              <a:t>Relays</a:t>
            </a:r>
          </a:p>
          <a:p>
            <a:pPr lvl="2"/>
            <a:r>
              <a:rPr lang="en-US" dirty="0" smtClean="0"/>
              <a:t>Transistors</a:t>
            </a:r>
          </a:p>
          <a:p>
            <a:pPr lvl="2"/>
            <a:r>
              <a:rPr lang="en-US" dirty="0" smtClean="0"/>
              <a:t>H-bridges</a:t>
            </a:r>
          </a:p>
          <a:p>
            <a:pPr lvl="2"/>
            <a:r>
              <a:rPr lang="en-US" dirty="0" smtClean="0"/>
              <a:t>Solenoid valves</a:t>
            </a:r>
            <a:endParaRPr lang="en-US" dirty="0"/>
          </a:p>
        </p:txBody>
      </p:sp>
      <p:pic>
        <p:nvPicPr>
          <p:cNvPr id="8" name="Picture 2" descr="Image result for deboun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24" y="962527"/>
            <a:ext cx="1207861" cy="8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rduino seria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0"/>
          <a:stretch/>
        </p:blipFill>
        <p:spPr bwMode="auto">
          <a:xfrm>
            <a:off x="6628358" y="2215948"/>
            <a:ext cx="945379" cy="10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ildr.org/blog/wp-content/uploads/2011/05/mpr121-400x8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59" y="2069431"/>
            <a:ext cx="557051" cy="11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loudacm.com/wp-content/uploads/2017/01/PWMSignalAnalogResu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17" y="3522510"/>
            <a:ext cx="1281220" cy="92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arduino speaker fritz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34" y="3522510"/>
            <a:ext cx="1292886" cy="8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rel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90" y="5013527"/>
            <a:ext cx="807811" cy="6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transisto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02" y="5095453"/>
            <a:ext cx="447737" cy="4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transisto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39" y="4822331"/>
            <a:ext cx="993981" cy="99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293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30" y="5895536"/>
            <a:ext cx="1283285" cy="9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3365834" cy="7778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week: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4220076" cy="4310480"/>
          </a:xfrm>
        </p:spPr>
        <p:txBody>
          <a:bodyPr/>
          <a:lstStyle/>
          <a:p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DC motors</a:t>
            </a:r>
          </a:p>
          <a:p>
            <a:pPr lvl="1"/>
            <a:r>
              <a:rPr lang="en-US" dirty="0" smtClean="0"/>
              <a:t>Servos</a:t>
            </a:r>
          </a:p>
          <a:p>
            <a:pPr lvl="1"/>
            <a:r>
              <a:rPr lang="en-US" dirty="0" smtClean="0"/>
              <a:t>Stepper motors</a:t>
            </a:r>
          </a:p>
          <a:p>
            <a:r>
              <a:rPr lang="en-US" dirty="0" smtClean="0"/>
              <a:t>Logging data</a:t>
            </a:r>
          </a:p>
          <a:p>
            <a:pPr lvl="1"/>
            <a:r>
              <a:rPr lang="en-US" dirty="0" smtClean="0"/>
              <a:t>SD card</a:t>
            </a:r>
          </a:p>
          <a:p>
            <a:r>
              <a:rPr lang="en-US" dirty="0" smtClean="0"/>
              <a:t>Talking to computers</a:t>
            </a:r>
          </a:p>
          <a:p>
            <a:pPr lvl="1"/>
            <a:r>
              <a:rPr lang="en-US" dirty="0" smtClean="0"/>
              <a:t>Read s</a:t>
            </a:r>
            <a:r>
              <a:rPr lang="en-US" dirty="0" smtClean="0"/>
              <a:t>erial with Python</a:t>
            </a:r>
            <a:endParaRPr lang="en-US" dirty="0" smtClean="0"/>
          </a:p>
          <a:p>
            <a:pPr lvl="1"/>
            <a:r>
              <a:rPr lang="en-US" dirty="0" smtClean="0"/>
              <a:t>Record, parse, and plot</a:t>
            </a:r>
            <a:endParaRPr lang="en-US" dirty="0"/>
          </a:p>
        </p:txBody>
      </p:sp>
      <p:pic>
        <p:nvPicPr>
          <p:cNvPr id="6" name="Picture 2" descr="Image result for servo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16" y="1825625"/>
            <a:ext cx="1611395" cy="16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bipolar stepper motor polol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95" y="1975739"/>
            <a:ext cx="871624" cy="13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c mo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69" y="856514"/>
            <a:ext cx="2219161" cy="8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arduino shiel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69" y="3521240"/>
            <a:ext cx="1332497" cy="133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cro s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13" y="3730468"/>
            <a:ext cx="1305787" cy="9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rduino serial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0"/>
          <a:stretch/>
        </p:blipFill>
        <p:spPr bwMode="auto">
          <a:xfrm>
            <a:off x="5661148" y="5137854"/>
            <a:ext cx="945379" cy="10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246" y="5137854"/>
            <a:ext cx="1924502" cy="1666739"/>
          </a:xfrm>
          <a:prstGeom prst="rect">
            <a:avLst/>
          </a:prstGeom>
        </p:spPr>
      </p:pic>
      <p:pic>
        <p:nvPicPr>
          <p:cNvPr id="13" name="Picture 2" descr="Image result for python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11875" r="6458" b="11344"/>
          <a:stretch/>
        </p:blipFill>
        <p:spPr bwMode="auto">
          <a:xfrm>
            <a:off x="5501984" y="6322978"/>
            <a:ext cx="1469841" cy="46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920666" cy="76013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motors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677"/>
            <a:ext cx="4316329" cy="26621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Single-coil motor</a:t>
            </a:r>
          </a:p>
          <a:p>
            <a:r>
              <a:rPr lang="en-US" dirty="0" smtClean="0"/>
              <a:t>Use H-bridge to drive forward or backward</a:t>
            </a:r>
          </a:p>
          <a:p>
            <a:r>
              <a:rPr lang="en-US" dirty="0" smtClean="0"/>
              <a:t>No position control</a:t>
            </a:r>
          </a:p>
          <a:p>
            <a:r>
              <a:rPr lang="en-US" dirty="0" smtClean="0"/>
              <a:t>Goes at rate proportional to drive current</a:t>
            </a:r>
            <a:endParaRPr lang="en-US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89" y="774669"/>
            <a:ext cx="2880561" cy="28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dc mo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6" y="4799280"/>
            <a:ext cx="2956593" cy="11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ear potentiometer mo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9" y="3678870"/>
            <a:ext cx="2938498" cy="29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9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919287" cy="95834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Servo motors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02718" cy="4351338"/>
          </a:xfrm>
        </p:spPr>
        <p:txBody>
          <a:bodyPr/>
          <a:lstStyle/>
          <a:p>
            <a:r>
              <a:rPr lang="en-US" dirty="0" smtClean="0"/>
              <a:t>Accurate (internal feedback circuitry)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 smtClean="0"/>
              <a:t>to control</a:t>
            </a:r>
          </a:p>
          <a:p>
            <a:r>
              <a:rPr lang="en-US" dirty="0" smtClean="0"/>
              <a:t>Arduino </a:t>
            </a:r>
            <a:r>
              <a:rPr lang="en-US" dirty="0" smtClean="0"/>
              <a:t>Servo library</a:t>
            </a:r>
          </a:p>
          <a:p>
            <a:pPr lvl="1"/>
            <a:r>
              <a:rPr lang="en-US" dirty="0" smtClean="0"/>
              <a:t>PWM: 1pulse/20ms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watch out for timer </a:t>
            </a:r>
            <a:r>
              <a:rPr lang="en-US" dirty="0" smtClean="0"/>
              <a:t>conflicts</a:t>
            </a:r>
          </a:p>
          <a:p>
            <a:r>
              <a:rPr lang="en-US" dirty="0" smtClean="0"/>
              <a:t>But </a:t>
            </a:r>
            <a:r>
              <a:rPr lang="en-US" dirty="0"/>
              <a:t>slow and loud</a:t>
            </a:r>
          </a:p>
          <a:p>
            <a:endParaRPr lang="en-US" dirty="0"/>
          </a:p>
        </p:txBody>
      </p:sp>
      <p:pic>
        <p:nvPicPr>
          <p:cNvPr id="4098" name="Picture 2" descr="Image result for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89" y="788279"/>
            <a:ext cx="2553869" cy="25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ervo mo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23" y="4205287"/>
            <a:ext cx="3810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2" y="136526"/>
            <a:ext cx="5398168" cy="85415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types of servos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015" y="1134562"/>
            <a:ext cx="4420102" cy="1849270"/>
          </a:xfrm>
        </p:spPr>
        <p:txBody>
          <a:bodyPr>
            <a:normAutofit/>
          </a:bodyPr>
          <a:lstStyle/>
          <a:p>
            <a:r>
              <a:rPr lang="en-US" dirty="0" smtClean="0"/>
              <a:t>Rotary and linear servos</a:t>
            </a:r>
          </a:p>
          <a:p>
            <a:r>
              <a:rPr lang="en-US" dirty="0" smtClean="0"/>
              <a:t>Control is similar</a:t>
            </a:r>
          </a:p>
          <a:p>
            <a:endParaRPr lang="en-US" dirty="0"/>
          </a:p>
        </p:txBody>
      </p:sp>
      <p:pic>
        <p:nvPicPr>
          <p:cNvPr id="5122" name="Picture 2" descr="Image result for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84" y="3882942"/>
            <a:ext cx="2799348" cy="27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near servo mo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5242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18587"/>
          <a:stretch/>
        </p:blipFill>
        <p:spPr bwMode="auto">
          <a:xfrm>
            <a:off x="6015037" y="1392754"/>
            <a:ext cx="2924175" cy="18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86" y="203991"/>
            <a:ext cx="4051634" cy="94631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Stepper motors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01" y="1150307"/>
            <a:ext cx="7073067" cy="23869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Fast, quiet, and accurate</a:t>
            </a:r>
          </a:p>
          <a:p>
            <a:r>
              <a:rPr lang="en-US" dirty="0" smtClean="0"/>
              <a:t>But more complex control </a:t>
            </a:r>
            <a:r>
              <a:rPr lang="en-US" dirty="0" smtClean="0"/>
              <a:t>circuitry (external)</a:t>
            </a:r>
            <a:endParaRPr lang="en-US" dirty="0" smtClean="0"/>
          </a:p>
          <a:p>
            <a:r>
              <a:rPr lang="en-US" dirty="0" smtClean="0"/>
              <a:t>Unipolar vs. bipolar</a:t>
            </a:r>
          </a:p>
          <a:p>
            <a:pPr lvl="1"/>
            <a:r>
              <a:rPr lang="en-US" dirty="0" smtClean="0"/>
              <a:t>Unipolar: easier to control, cheaper</a:t>
            </a:r>
          </a:p>
          <a:p>
            <a:pPr lvl="1"/>
            <a:r>
              <a:rPr lang="en-US" dirty="0" smtClean="0"/>
              <a:t>Bipolar: need H-bridge, but usu. </a:t>
            </a:r>
            <a:r>
              <a:rPr lang="en-US" dirty="0" smtClean="0"/>
              <a:t>higher-res</a:t>
            </a:r>
            <a:r>
              <a:rPr lang="en-US" dirty="0" smtClean="0"/>
              <a:t>. (200 steps/rev.)</a:t>
            </a:r>
          </a:p>
          <a:p>
            <a:r>
              <a:rPr lang="en-US" dirty="0" smtClean="0"/>
              <a:t>Can lose steps if disengaged under asymmetric load</a:t>
            </a:r>
            <a:endParaRPr lang="en-US" dirty="0"/>
          </a:p>
        </p:txBody>
      </p:sp>
      <p:pic>
        <p:nvPicPr>
          <p:cNvPr id="2050" name="Picture 2" descr="Image result for bipolar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18" y="3987928"/>
            <a:ext cx="3471893" cy="23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polar stepper motor polol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6" y="4281460"/>
            <a:ext cx="1360544" cy="205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0" y="3987928"/>
            <a:ext cx="2347954" cy="23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543550" cy="97217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stepper uses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190"/>
            <a:ext cx="6794834" cy="17218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Because of the speed, accuracy, quietness, and strength, they are used in a number of modern high-tech devices</a:t>
            </a:r>
          </a:p>
          <a:p>
            <a:r>
              <a:rPr lang="en-US" dirty="0" smtClean="0"/>
              <a:t>3D printers, CNC mills</a:t>
            </a:r>
          </a:p>
          <a:p>
            <a:r>
              <a:rPr lang="en-US" dirty="0" smtClean="0"/>
              <a:t>Microscope control</a:t>
            </a:r>
            <a:endParaRPr lang="en-US" dirty="0"/>
          </a:p>
        </p:txBody>
      </p:sp>
      <p:pic>
        <p:nvPicPr>
          <p:cNvPr id="6146" name="Picture 2" descr="Image result for linear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126831"/>
            <a:ext cx="3744322" cy="21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3d print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5955" r="14250" b="3722"/>
          <a:stretch/>
        </p:blipFill>
        <p:spPr bwMode="auto">
          <a:xfrm>
            <a:off x="5588668" y="3532311"/>
            <a:ext cx="2947738" cy="285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2" t="20160"/>
          <a:stretch/>
        </p:blipFill>
        <p:spPr bwMode="auto">
          <a:xfrm>
            <a:off x="6713451" y="254751"/>
            <a:ext cx="1469504" cy="13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56"/>
            <a:ext cx="4235116" cy="886108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Stepper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267"/>
            <a:ext cx="4268203" cy="2024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use ULN2803 to control 2x unipolar</a:t>
            </a:r>
          </a:p>
          <a:p>
            <a:r>
              <a:rPr lang="en-US" dirty="0" smtClean="0"/>
              <a:t>H-bridge for bipolar</a:t>
            </a:r>
          </a:p>
          <a:p>
            <a:r>
              <a:rPr lang="en-US" dirty="0" smtClean="0"/>
              <a:t>Or use stepper driver (has current control, etc.)</a:t>
            </a:r>
            <a:endParaRPr lang="en-US" dirty="0"/>
          </a:p>
        </p:txBody>
      </p:sp>
      <p:pic>
        <p:nvPicPr>
          <p:cNvPr id="3074" name="Picture 2" descr="http://www.tigoe.net/pcomp/img/stepper-wir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83"/>
          <a:stretch/>
        </p:blipFill>
        <p:spPr bwMode="auto">
          <a:xfrm>
            <a:off x="7448203" y="1537522"/>
            <a:ext cx="1634821" cy="17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igoe.net/pcomp/img/stepper-bipolar-hb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53" y="4145121"/>
            <a:ext cx="2692725" cy="22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293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90" y="4585392"/>
            <a:ext cx="2147774" cy="161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70"/>
          <a:stretch/>
        </p:blipFill>
        <p:spPr bwMode="auto">
          <a:xfrm>
            <a:off x="5983876" y="1677723"/>
            <a:ext cx="1464327" cy="15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bipolar stepper motor pololu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3" y="4533413"/>
            <a:ext cx="1131098" cy="17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epper dri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03" y="4145121"/>
            <a:ext cx="1323553" cy="13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epper driver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7" t="13586" r="19648" b="15098"/>
          <a:stretch/>
        </p:blipFill>
        <p:spPr bwMode="auto">
          <a:xfrm>
            <a:off x="7448203" y="5411593"/>
            <a:ext cx="1227221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631</Words>
  <Application>Microsoft Office PowerPoint</Application>
  <PresentationFormat>On-screen Show (4:3)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Arduino for Neuroscientists NBHVGR7040 </vt:lpstr>
      <vt:lpstr>Last week:</vt:lpstr>
      <vt:lpstr>This week:</vt:lpstr>
      <vt:lpstr>DC motors</vt:lpstr>
      <vt:lpstr>Servo motors</vt:lpstr>
      <vt:lpstr>Different types of servos</vt:lpstr>
      <vt:lpstr>Stepper motors</vt:lpstr>
      <vt:lpstr>Common stepper uses</vt:lpstr>
      <vt:lpstr>Stepper control</vt:lpstr>
      <vt:lpstr>Bipolar steppers</vt:lpstr>
      <vt:lpstr>Linear motion</vt:lpstr>
      <vt:lpstr>Feedback/position sensing</vt:lpstr>
      <vt:lpstr>Motors Exercises</vt:lpstr>
      <vt:lpstr>Data logging</vt:lpstr>
      <vt:lpstr>SD card data logging</vt:lpstr>
      <vt:lpstr>Serial data logging (on a computer)</vt:lpstr>
      <vt:lpstr>Processing vs. Python: pros and cons</vt:lpstr>
      <vt:lpstr>Spyder IDE (MATLAB-like envir. for Python)</vt:lpstr>
      <vt:lpstr>Recording and plotting Arduino serial output with Python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for Neuroscientists #3: Motors 2, datalogging, computers</dc:title>
  <dc:creator>Clay</dc:creator>
  <cp:lastModifiedBy>Clay</cp:lastModifiedBy>
  <cp:revision>44</cp:revision>
  <dcterms:created xsi:type="dcterms:W3CDTF">2017-09-11T00:56:43Z</dcterms:created>
  <dcterms:modified xsi:type="dcterms:W3CDTF">2017-10-26T04:52:38Z</dcterms:modified>
</cp:coreProperties>
</file>