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19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36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63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86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34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7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17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62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36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58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16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0365-80C3-43FF-AB38-E6ED04986FE5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43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roteowizard.sourceforge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s.bham.ac.uk/~ibs/imzMLConverter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zml.or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7391" y="1831289"/>
            <a:ext cx="83980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000" b="1" dirty="0"/>
          </a:p>
          <a:p>
            <a:pPr algn="ctr"/>
            <a:r>
              <a:rPr lang="en-GB" sz="3000" b="1" smtClean="0"/>
              <a:t>Converting </a:t>
            </a:r>
            <a:r>
              <a:rPr lang="en-GB" sz="3000" b="1" dirty="0" err="1" smtClean="0"/>
              <a:t>Thermo</a:t>
            </a:r>
            <a:r>
              <a:rPr lang="en-GB" sz="3000" b="1" dirty="0" smtClean="0"/>
              <a:t> .raw file to .</a:t>
            </a:r>
            <a:r>
              <a:rPr lang="en-GB" sz="3000" b="1" dirty="0" err="1" smtClean="0"/>
              <a:t>imzML</a:t>
            </a:r>
            <a:r>
              <a:rPr lang="en-GB" sz="3000" b="1" dirty="0" smtClean="0"/>
              <a:t> format</a:t>
            </a:r>
            <a:endParaRPr lang="en-GB" sz="3000" b="1" dirty="0"/>
          </a:p>
        </p:txBody>
      </p:sp>
    </p:spTree>
    <p:extLst>
      <p:ext uri="{BB962C8B-B14F-4D97-AF65-F5344CB8AC3E}">
        <p14:creationId xmlns:p14="http://schemas.microsoft.com/office/powerpoint/2010/main" val="178074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</a:t>
            </a:r>
            <a:r>
              <a:rPr lang="en-GB" sz="2000" b="1" dirty="0" smtClean="0"/>
              <a:t>. Convert your .raw file to .</a:t>
            </a:r>
            <a:r>
              <a:rPr lang="en-GB" sz="2000" b="1" dirty="0" err="1" smtClean="0"/>
              <a:t>mzML</a:t>
            </a:r>
            <a:endParaRPr lang="en-GB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2" y="2510456"/>
            <a:ext cx="11090354" cy="38069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032" y="1087395"/>
            <a:ext cx="8652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Download </a:t>
            </a:r>
            <a:r>
              <a:rPr lang="en-GB" dirty="0" err="1" smtClean="0"/>
              <a:t>proteowizard</a:t>
            </a:r>
            <a:r>
              <a:rPr lang="en-GB" dirty="0" smtClean="0"/>
              <a:t> from  </a:t>
            </a:r>
            <a:r>
              <a:rPr lang="en-GB" dirty="0" smtClean="0">
                <a:hlinkClick r:id="rId3"/>
              </a:rPr>
              <a:t>http://proteowizard.sourceforge.net/</a:t>
            </a:r>
            <a:r>
              <a:rPr lang="en-GB" dirty="0" smtClean="0"/>
              <a:t> and use </a:t>
            </a:r>
            <a:r>
              <a:rPr lang="en-GB" dirty="0" err="1" smtClean="0"/>
              <a:t>MSConvert</a:t>
            </a:r>
            <a:r>
              <a:rPr lang="en-GB" dirty="0" smtClean="0"/>
              <a:t> tool to convert files to </a:t>
            </a:r>
            <a:r>
              <a:rPr lang="en-GB" dirty="0" err="1" smtClean="0"/>
              <a:t>mzML</a:t>
            </a:r>
            <a:r>
              <a:rPr lang="en-GB" dirty="0" smtClean="0"/>
              <a:t> format</a:t>
            </a:r>
          </a:p>
          <a:p>
            <a:endParaRPr lang="en-GB" dirty="0" smtClean="0"/>
          </a:p>
          <a:p>
            <a:r>
              <a:rPr lang="en-GB" dirty="0" err="1" smtClean="0"/>
              <a:t>test_POS.raw</a:t>
            </a:r>
            <a:r>
              <a:rPr lang="en-GB" dirty="0" smtClean="0"/>
              <a:t> is given as an example.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79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91" y="1120346"/>
            <a:ext cx="5563374" cy="48834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167" y="1462527"/>
            <a:ext cx="4925045" cy="327423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434981" y="3562095"/>
            <a:ext cx="2957384" cy="121411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610389" y="4058652"/>
            <a:ext cx="764275" cy="49600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891708" y="4609070"/>
            <a:ext cx="255372" cy="2553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</a:t>
            </a:r>
            <a:r>
              <a:rPr lang="en-GB" sz="2000" b="1" dirty="0" smtClean="0"/>
              <a:t>. Convert your .raw file to .</a:t>
            </a:r>
            <a:r>
              <a:rPr lang="en-GB" sz="2000" b="1" dirty="0" err="1" smtClean="0"/>
              <a:t>mzML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1773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</a:t>
            </a:r>
            <a:r>
              <a:rPr lang="en-GB" sz="2000" b="1" dirty="0" smtClean="0"/>
              <a:t>. Convert from </a:t>
            </a:r>
            <a:r>
              <a:rPr lang="en-GB" sz="2000" b="1" dirty="0" err="1" smtClean="0"/>
              <a:t>mzML</a:t>
            </a:r>
            <a:r>
              <a:rPr lang="en-GB" sz="2000" b="1" dirty="0" smtClean="0"/>
              <a:t> format to </a:t>
            </a:r>
            <a:r>
              <a:rPr lang="en-GB" sz="2000" b="1" dirty="0" err="1" smtClean="0"/>
              <a:t>imzML</a:t>
            </a:r>
            <a:r>
              <a:rPr lang="en-GB" sz="2000" b="1" dirty="0"/>
              <a:t> </a:t>
            </a:r>
            <a:r>
              <a:rPr lang="en-GB" sz="2000" b="1" dirty="0" smtClean="0"/>
              <a:t>format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3032" y="1005017"/>
            <a:ext cx="11064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Download </a:t>
            </a:r>
            <a:r>
              <a:rPr lang="en-GB" dirty="0" err="1" smtClean="0"/>
              <a:t>imzMLConverter</a:t>
            </a:r>
            <a:r>
              <a:rPr lang="en-GB" dirty="0"/>
              <a:t> from </a:t>
            </a:r>
            <a:r>
              <a:rPr lang="en-GB" dirty="0">
                <a:hlinkClick r:id="rId2"/>
              </a:rPr>
              <a:t>http://www.cs.bham.ac.uk/~ibs/imzMLConverter</a:t>
            </a:r>
            <a:r>
              <a:rPr lang="en-GB" dirty="0" smtClean="0">
                <a:hlinkClick r:id="rId2"/>
              </a:rPr>
              <a:t>/#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US" dirty="0" smtClean="0"/>
              <a:t>	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22" y="3076602"/>
            <a:ext cx="9507277" cy="264832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869458" y="4577703"/>
            <a:ext cx="1414165" cy="2813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93032" y="1640253"/>
            <a:ext cx="1106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Open the </a:t>
            </a:r>
            <a:r>
              <a:rPr lang="en-GB" dirty="0" err="1" smtClean="0"/>
              <a:t>imzMLConverter</a:t>
            </a:r>
            <a:r>
              <a:rPr lang="en-GB" dirty="0" smtClean="0"/>
              <a:t> executable Jar file.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6360158"/>
            <a:ext cx="9036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Alan </a:t>
            </a:r>
            <a:r>
              <a:rPr lang="en-US" dirty="0"/>
              <a:t>M. Race, Iain B. Styles, Josephine Bunch, </a:t>
            </a:r>
            <a:r>
              <a:rPr lang="en-US" i="1" dirty="0"/>
              <a:t>Journal of Proteomics</a:t>
            </a:r>
            <a:r>
              <a:rPr lang="en-US" dirty="0"/>
              <a:t>, 75(16):5111-5112, </a:t>
            </a:r>
            <a:r>
              <a:rPr lang="en-US" dirty="0" smtClean="0"/>
              <a:t>2012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10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</a:t>
            </a:r>
            <a:r>
              <a:rPr lang="en-GB" sz="2000" b="1" dirty="0" smtClean="0"/>
              <a:t>. Convert from </a:t>
            </a:r>
            <a:r>
              <a:rPr lang="en-GB" sz="2000" b="1" dirty="0" err="1" smtClean="0"/>
              <a:t>mzML</a:t>
            </a:r>
            <a:r>
              <a:rPr lang="en-GB" sz="2000" b="1" dirty="0" smtClean="0"/>
              <a:t> format to </a:t>
            </a:r>
            <a:r>
              <a:rPr lang="en-GB" sz="2000" b="1" dirty="0" err="1" smtClean="0"/>
              <a:t>imzML</a:t>
            </a:r>
            <a:r>
              <a:rPr lang="en-GB" sz="2000" b="1" dirty="0"/>
              <a:t> </a:t>
            </a:r>
            <a:r>
              <a:rPr lang="en-GB" sz="2000" b="1" dirty="0" smtClean="0"/>
              <a:t>format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3032" y="1005017"/>
            <a:ext cx="8652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Choose “image per file” and define pixels in x and y of your image.</a:t>
            </a:r>
          </a:p>
          <a:p>
            <a:endParaRPr lang="en-GB" dirty="0"/>
          </a:p>
          <a:p>
            <a:r>
              <a:rPr lang="en-GB" dirty="0" smtClean="0"/>
              <a:t>Test data given is 81 x 21 = 1701 pixels  </a:t>
            </a:r>
            <a:endParaRPr lang="en-GB" dirty="0"/>
          </a:p>
        </p:txBody>
      </p:sp>
      <p:pic>
        <p:nvPicPr>
          <p:cNvPr id="1026" name="Picture 2" descr="Machine generated alternative text:&#10;ImzMLConveder 1.1. &#10;Input Files Image File &#10;Sample Software Scan &#10;Files that make up the image: &#10;Instrument &#10;Data Processi &#10;Remove empty spectra &#10;Re move &#10;Browse &#10;Convet &#10;D:XMALDI datalEmmaXstrip_diseaseXposX010615 Twitcher cer THAP 15L pos TI.mzML &#10;Pixels in x &#10;Pixels in y &#10;81 &#10;21 &#10;File organisation &#10;Spectra Location File &#10;Image per fil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479" y="2143870"/>
            <a:ext cx="6236129" cy="383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1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309" y="1767828"/>
            <a:ext cx="7335274" cy="4477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094" y="860638"/>
            <a:ext cx="9673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Settings may depend on instrument and acquisition parameters. </a:t>
            </a:r>
          </a:p>
          <a:p>
            <a:r>
              <a:rPr lang="en-GB" dirty="0" smtClean="0"/>
              <a:t>Typical settings used with </a:t>
            </a:r>
            <a:r>
              <a:rPr lang="en-GB" dirty="0" err="1" smtClean="0"/>
              <a:t>Thermo</a:t>
            </a:r>
            <a:r>
              <a:rPr lang="en-GB" dirty="0" smtClean="0"/>
              <a:t> MALDI </a:t>
            </a:r>
            <a:r>
              <a:rPr lang="en-GB" dirty="0" err="1" smtClean="0"/>
              <a:t>Orbitrap</a:t>
            </a:r>
            <a:r>
              <a:rPr lang="en-GB" dirty="0" smtClean="0"/>
              <a:t> XL data.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</a:t>
            </a:r>
            <a:r>
              <a:rPr lang="en-GB" sz="2000" b="1" dirty="0" smtClean="0"/>
              <a:t>. Convert from </a:t>
            </a:r>
            <a:r>
              <a:rPr lang="en-GB" sz="2000" b="1" dirty="0" err="1" smtClean="0"/>
              <a:t>mzML</a:t>
            </a:r>
            <a:r>
              <a:rPr lang="en-GB" sz="2000" b="1" dirty="0" smtClean="0"/>
              <a:t> format to </a:t>
            </a:r>
            <a:r>
              <a:rPr lang="en-GB" sz="2000" b="1" dirty="0" err="1" smtClean="0"/>
              <a:t>imzML</a:t>
            </a:r>
            <a:r>
              <a:rPr lang="en-GB" sz="2000" b="1" dirty="0"/>
              <a:t> </a:t>
            </a:r>
            <a:r>
              <a:rPr lang="en-GB" sz="2000" b="1" dirty="0" smtClean="0"/>
              <a:t>format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52908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chine generated alternative text:&#10;Input Files &#10;Line Scan Direction &#10;Scan Direction &#10;Scan Pattern &#10;Scan Type &#10;Pixel Area &#10;Scan Settings &#10;Sample Software Scan Instrument &#10;UMS:1000491) linescan left right &#10;UMS:1000400) bottom up &#10;meanderi &#10;UMS:1000480) horizontal line scan &#10;Area Unit &#10;Data Processi &#10;(UO:0000080) square meter &#10;Re move &#10;Convet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508" y="1600282"/>
            <a:ext cx="7391400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7094" y="860638"/>
            <a:ext cx="9673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Settings may depend on instrument and acquisition parameters. </a:t>
            </a:r>
          </a:p>
          <a:p>
            <a:r>
              <a:rPr lang="en-GB" dirty="0" smtClean="0"/>
              <a:t>Typical settings used with </a:t>
            </a:r>
            <a:r>
              <a:rPr lang="en-GB" dirty="0" err="1" smtClean="0"/>
              <a:t>Thermo</a:t>
            </a:r>
            <a:r>
              <a:rPr lang="en-GB" dirty="0" smtClean="0"/>
              <a:t> MALDI </a:t>
            </a:r>
            <a:r>
              <a:rPr lang="en-GB" dirty="0" err="1" smtClean="0"/>
              <a:t>Orbitrap</a:t>
            </a:r>
            <a:r>
              <a:rPr lang="en-GB" dirty="0" smtClean="0"/>
              <a:t> XL data.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446420" y="6255448"/>
            <a:ext cx="967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Produces .</a:t>
            </a:r>
            <a:r>
              <a:rPr lang="en-GB" b="1" dirty="0" err="1" smtClean="0">
                <a:solidFill>
                  <a:srgbClr val="FF0000"/>
                </a:solidFill>
              </a:rPr>
              <a:t>imzML</a:t>
            </a:r>
            <a:r>
              <a:rPr lang="en-GB" b="1" dirty="0" smtClean="0">
                <a:solidFill>
                  <a:srgbClr val="FF0000"/>
                </a:solidFill>
              </a:rPr>
              <a:t> and .</a:t>
            </a:r>
            <a:r>
              <a:rPr lang="en-GB" b="1" dirty="0" err="1" smtClean="0">
                <a:solidFill>
                  <a:srgbClr val="FF0000"/>
                </a:solidFill>
              </a:rPr>
              <a:t>ibd</a:t>
            </a:r>
            <a:r>
              <a:rPr lang="en-GB" b="1" dirty="0" smtClean="0">
                <a:solidFill>
                  <a:srgbClr val="FF0000"/>
                </a:solidFill>
              </a:rPr>
              <a:t> files – keep both together!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</a:t>
            </a:r>
            <a:r>
              <a:rPr lang="en-GB" sz="2000" b="1" dirty="0" smtClean="0"/>
              <a:t>. Convert from </a:t>
            </a:r>
            <a:r>
              <a:rPr lang="en-GB" sz="2000" b="1" dirty="0" err="1" smtClean="0"/>
              <a:t>mzML</a:t>
            </a:r>
            <a:r>
              <a:rPr lang="en-GB" sz="2000" b="1" dirty="0" smtClean="0"/>
              <a:t> format to </a:t>
            </a:r>
            <a:r>
              <a:rPr lang="en-GB" sz="2000" b="1" dirty="0" err="1" smtClean="0"/>
              <a:t>imzML</a:t>
            </a:r>
            <a:r>
              <a:rPr lang="en-GB" sz="2000" b="1" dirty="0"/>
              <a:t> </a:t>
            </a:r>
            <a:r>
              <a:rPr lang="en-GB" sz="2000" b="1" dirty="0" smtClean="0"/>
              <a:t>format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9886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01" y="1946829"/>
            <a:ext cx="9365744" cy="41281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3</a:t>
            </a:r>
            <a:r>
              <a:rPr lang="en-GB" sz="2000" b="1" dirty="0" smtClean="0"/>
              <a:t>. Converting to .</a:t>
            </a:r>
            <a:r>
              <a:rPr lang="en-GB" sz="2000" b="1" dirty="0" err="1" smtClean="0"/>
              <a:t>imzML</a:t>
            </a:r>
            <a:r>
              <a:rPr lang="en-GB" sz="2000" b="1" dirty="0" smtClean="0"/>
              <a:t> from other formats</a:t>
            </a:r>
            <a:endParaRPr lang="en-GB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44283" y="963082"/>
            <a:ext cx="2091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hlinkClick r:id="rId3"/>
              </a:rPr>
              <a:t>www.imzML.org</a:t>
            </a:r>
            <a:r>
              <a:rPr lang="en-GB" sz="2000" b="1" dirty="0" smtClean="0"/>
              <a:t> 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412594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205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HNR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Hall</dc:creator>
  <cp:lastModifiedBy>user1</cp:lastModifiedBy>
  <cp:revision>4</cp:revision>
  <dcterms:created xsi:type="dcterms:W3CDTF">2016-03-14T12:13:52Z</dcterms:created>
  <dcterms:modified xsi:type="dcterms:W3CDTF">2017-07-04T10:19:37Z</dcterms:modified>
</cp:coreProperties>
</file>