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87" r:id="rId4"/>
    <p:sldId id="286" r:id="rId5"/>
    <p:sldId id="264" r:id="rId6"/>
    <p:sldId id="265" r:id="rId7"/>
    <p:sldId id="269" r:id="rId8"/>
    <p:sldId id="283" r:id="rId9"/>
    <p:sldId id="285" r:id="rId10"/>
    <p:sldId id="270" r:id="rId11"/>
    <p:sldId id="272" r:id="rId12"/>
    <p:sldId id="266" r:id="rId13"/>
    <p:sldId id="273" r:id="rId14"/>
    <p:sldId id="274" r:id="rId15"/>
    <p:sldId id="275" r:id="rId16"/>
    <p:sldId id="276" r:id="rId17"/>
    <p:sldId id="277" r:id="rId18"/>
    <p:sldId id="280" r:id="rId19"/>
    <p:sldId id="279" r:id="rId20"/>
    <p:sldId id="278" r:id="rId21"/>
    <p:sldId id="281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5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28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84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17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89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27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23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6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10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21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58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7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5ff7yi3z1irqda0/test_POS.ibd?dl=0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bham.ac.uk/~ibs/imzMLConverter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hyperlink" Target="http://www.java.com/en/download/manual.js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r-statistics.com/2012/08/how-to-load-the-rjava-package-after-the-error-java_home-cannot-be-determined-from-the-registry/" TargetMode="External"/><Relationship Id="rId4" Type="http://schemas.openxmlformats.org/officeDocument/2006/relationships/hyperlink" Target="http://stackoverflow.com/questions/7019912/using-the-rjava-package-on-win7-64-bit-with-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9432" y="1820779"/>
            <a:ext cx="839804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err="1" smtClean="0"/>
              <a:t>massPix</a:t>
            </a:r>
            <a:endParaRPr lang="en-GB" sz="3000" b="1" dirty="0" smtClean="0"/>
          </a:p>
          <a:p>
            <a:endParaRPr lang="en-GB" dirty="0"/>
          </a:p>
          <a:p>
            <a:pPr algn="ctr"/>
            <a:r>
              <a:rPr lang="en-GB" dirty="0" err="1" smtClean="0"/>
              <a:t>Lipidomics</a:t>
            </a:r>
            <a:r>
              <a:rPr lang="en-GB" dirty="0" smtClean="0"/>
              <a:t> MSI analysis tools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An R package for p</a:t>
            </a:r>
            <a:r>
              <a:rPr lang="en-US" dirty="0" err="1" smtClean="0"/>
              <a:t>rocessing</a:t>
            </a:r>
            <a:r>
              <a:rPr lang="en-US" dirty="0" smtClean="0"/>
              <a:t> high resolution mass spectrometry imaging data, performing multivariate statistics (PCA, clustering) and lipid identification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University of Cambridge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6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4" y="1558758"/>
            <a:ext cx="9495853" cy="513074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977908" y="2979457"/>
            <a:ext cx="497714" cy="3377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6560813" y="3148335"/>
            <a:ext cx="505736" cy="2472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4371065" y="3479917"/>
            <a:ext cx="1363988" cy="2894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935171" y="3811499"/>
            <a:ext cx="505736" cy="2472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5</a:t>
            </a:r>
            <a:r>
              <a:rPr lang="en-GB" sz="2000" b="1" dirty="0" smtClean="0"/>
              <a:t>. Install </a:t>
            </a:r>
            <a:r>
              <a:rPr lang="en-GB" sz="2000" b="1" dirty="0" err="1" smtClean="0"/>
              <a:t>massPix</a:t>
            </a:r>
            <a:r>
              <a:rPr lang="en-GB" sz="2000" b="1" dirty="0" smtClean="0"/>
              <a:t> </a:t>
            </a:r>
            <a:r>
              <a:rPr lang="en-GB" sz="2000" b="1" dirty="0" smtClean="0"/>
              <a:t>package to R studio</a:t>
            </a:r>
            <a:endParaRPr lang="en-GB" sz="2000" b="1" dirty="0"/>
          </a:p>
        </p:txBody>
      </p:sp>
      <p:sp>
        <p:nvSpPr>
          <p:cNvPr id="9" name="Oval 8"/>
          <p:cNvSpPr/>
          <p:nvPr/>
        </p:nvSpPr>
        <p:spPr>
          <a:xfrm>
            <a:off x="4471124" y="3769330"/>
            <a:ext cx="1363988" cy="2894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93031" y="762000"/>
            <a:ext cx="1052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R studio go to packages tab, click install, select install from package archive file and browse to find </a:t>
            </a:r>
            <a:r>
              <a:rPr lang="en-GB" dirty="0" smtClean="0"/>
              <a:t>massPix_1.2.tar.gz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3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6</a:t>
            </a:r>
            <a:r>
              <a:rPr lang="en-GB" sz="2000" b="1" dirty="0" smtClean="0"/>
              <a:t>. Set your working directory</a:t>
            </a:r>
            <a:endParaRPr lang="en-GB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263" y="1170853"/>
            <a:ext cx="8237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your 3 folders </a:t>
            </a:r>
          </a:p>
          <a:p>
            <a:r>
              <a:rPr lang="en-GB" dirty="0" smtClean="0"/>
              <a:t>“libraries” </a:t>
            </a:r>
          </a:p>
          <a:p>
            <a:r>
              <a:rPr lang="en-GB" dirty="0" smtClean="0"/>
              <a:t>“data” </a:t>
            </a:r>
          </a:p>
          <a:p>
            <a:r>
              <a:rPr lang="en-GB" dirty="0" smtClean="0"/>
              <a:t>“</a:t>
            </a:r>
            <a:r>
              <a:rPr lang="en-GB" dirty="0" err="1" smtClean="0"/>
              <a:t>imzMLConverter</a:t>
            </a:r>
            <a:r>
              <a:rPr lang="en-GB" dirty="0" smtClean="0"/>
              <a:t>” </a:t>
            </a:r>
          </a:p>
          <a:p>
            <a:r>
              <a:rPr lang="en-GB" dirty="0"/>
              <a:t>	</a:t>
            </a:r>
            <a:r>
              <a:rPr lang="en-GB" dirty="0" smtClean="0"/>
              <a:t>	are stored.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969" y="1034364"/>
            <a:ext cx="6725589" cy="483937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707704" y="4283901"/>
            <a:ext cx="2279737" cy="5761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0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7" y="688868"/>
            <a:ext cx="8592855" cy="59662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7</a:t>
            </a:r>
            <a:r>
              <a:rPr lang="en-GB" sz="2000" b="1" dirty="0" smtClean="0"/>
              <a:t>. Open </a:t>
            </a:r>
            <a:r>
              <a:rPr lang="en-GB" sz="2000" b="1" dirty="0" err="1" smtClean="0"/>
              <a:t>processing_script.R</a:t>
            </a:r>
            <a:endParaRPr lang="en-GB" sz="2000" b="1" dirty="0"/>
          </a:p>
        </p:txBody>
      </p:sp>
      <p:sp>
        <p:nvSpPr>
          <p:cNvPr id="4" name="Oval 3"/>
          <p:cNvSpPr/>
          <p:nvPr/>
        </p:nvSpPr>
        <p:spPr>
          <a:xfrm>
            <a:off x="1607758" y="920099"/>
            <a:ext cx="497714" cy="3377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4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8</a:t>
            </a:r>
            <a:r>
              <a:rPr lang="en-GB" sz="2000" b="1" dirty="0" smtClean="0"/>
              <a:t>. Set your processing parameters (or leave as default)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3327"/>
          <a:stretch/>
        </p:blipFill>
        <p:spPr>
          <a:xfrm>
            <a:off x="935190" y="1295350"/>
            <a:ext cx="7401958" cy="115107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458045" y="1532023"/>
            <a:ext cx="1484303" cy="10662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93558" y="3316195"/>
            <a:ext cx="114460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If you want to process from </a:t>
            </a:r>
            <a:r>
              <a:rPr lang="en-GB" dirty="0" smtClean="0"/>
              <a:t>the beginning </a:t>
            </a:r>
            <a:r>
              <a:rPr lang="en-GB" dirty="0" smtClean="0"/>
              <a:t>chose process=T</a:t>
            </a:r>
          </a:p>
          <a:p>
            <a:endParaRPr lang="en-GB" dirty="0" smtClean="0"/>
          </a:p>
          <a:p>
            <a:r>
              <a:rPr lang="en-GB" dirty="0" smtClean="0"/>
              <a:t>If you want to perform PCA analysis choose </a:t>
            </a:r>
            <a:r>
              <a:rPr lang="en-GB" dirty="0" err="1" smtClean="0"/>
              <a:t>pca</a:t>
            </a:r>
            <a:r>
              <a:rPr lang="en-GB" dirty="0" smtClean="0"/>
              <a:t>=T </a:t>
            </a:r>
          </a:p>
          <a:p>
            <a:endParaRPr lang="en-GB" dirty="0" smtClean="0"/>
          </a:p>
          <a:p>
            <a:r>
              <a:rPr lang="en-GB" dirty="0" smtClean="0"/>
              <a:t>If you want to perform clustering choose </a:t>
            </a:r>
            <a:r>
              <a:rPr lang="en-GB" dirty="0" err="1" smtClean="0"/>
              <a:t>cluster.k</a:t>
            </a:r>
            <a:r>
              <a:rPr lang="en-GB" dirty="0" smtClean="0"/>
              <a:t>=T </a:t>
            </a:r>
          </a:p>
          <a:p>
            <a:endParaRPr lang="en-GB" dirty="0" smtClean="0"/>
          </a:p>
          <a:p>
            <a:r>
              <a:rPr lang="en-GB" dirty="0" smtClean="0"/>
              <a:t>If you want to view the distribution of a single ion choose slice=T </a:t>
            </a:r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93706" y="1725532"/>
            <a:ext cx="326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,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564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0291"/>
          <a:stretch/>
        </p:blipFill>
        <p:spPr>
          <a:xfrm>
            <a:off x="920147" y="1216910"/>
            <a:ext cx="7842619" cy="32644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70357" y="925612"/>
            <a:ext cx="353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Positive or negative ion mode data?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70356" y="1675769"/>
            <a:ext cx="378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Threshold intensity for detecting ions?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70356" y="2425926"/>
            <a:ext cx="170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m/z</a:t>
            </a:r>
            <a:r>
              <a:rPr lang="en-GB" dirty="0" smtClean="0"/>
              <a:t> data range?</a:t>
            </a:r>
            <a:endParaRPr lang="en-GB" dirty="0"/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481384" y="1110278"/>
            <a:ext cx="2388973" cy="560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3361038" y="1860435"/>
            <a:ext cx="3509318" cy="1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998573" y="2080178"/>
            <a:ext cx="3823043" cy="530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195008" y="2259580"/>
            <a:ext cx="3626608" cy="351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76864" y="3643125"/>
            <a:ext cx="418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</a:t>
            </a:r>
            <a:r>
              <a:rPr lang="en-GB" dirty="0" err="1" smtClean="0"/>
              <a:t>pca</a:t>
            </a:r>
            <a:r>
              <a:rPr lang="en-GB" dirty="0" smtClean="0"/>
              <a:t>=T, how many principal components?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935384" y="4361317"/>
            <a:ext cx="495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slice=T, which </a:t>
            </a:r>
            <a:r>
              <a:rPr lang="en-GB" i="1" dirty="0" smtClean="0"/>
              <a:t>m/z</a:t>
            </a:r>
            <a:r>
              <a:rPr lang="en-GB" dirty="0" smtClean="0"/>
              <a:t> row to use for making image? </a:t>
            </a:r>
          </a:p>
          <a:p>
            <a:r>
              <a:rPr lang="en-GB" dirty="0" smtClean="0"/>
              <a:t>Check in the “image.norm_short.csv” output file.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266990" y="5609778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</a:t>
            </a:r>
            <a:r>
              <a:rPr lang="en-GB" dirty="0" err="1" smtClean="0"/>
              <a:t>cluster.k</a:t>
            </a:r>
            <a:r>
              <a:rPr lang="en-GB" dirty="0" smtClean="0"/>
              <a:t>=T, how many clusters?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405449" y="3673887"/>
            <a:ext cx="4390767" cy="103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258982" y="3904822"/>
            <a:ext cx="3479359" cy="576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51184" y="4471555"/>
            <a:ext cx="1287648" cy="1138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0606"/>
          <a:stretch/>
        </p:blipFill>
        <p:spPr>
          <a:xfrm>
            <a:off x="1283232" y="986590"/>
            <a:ext cx="5534797" cy="538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9. Run processing script.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1058682"/>
            <a:ext cx="8109050" cy="564691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702968" y="1660358"/>
            <a:ext cx="513348" cy="3689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368799" y="609600"/>
            <a:ext cx="334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Select all and press run.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2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Output  - excel files</a:t>
            </a:r>
            <a:endParaRPr lang="en-GB" sz="2000" b="1" dirty="0"/>
          </a:p>
        </p:txBody>
      </p:sp>
      <p:pic>
        <p:nvPicPr>
          <p:cNvPr id="3074" name="Picture 2" descr="Machine generated alternative text:&#10;Cluster I &#10;Cluster 2 &#10;Cluster 3 &#10;Cluster 4 &#10;image.norm &#10;image.norm shot &#10;loadings_PC I &#10;loadings_PC 2 &#10;loadings_PC 3 &#10;loadings_PC 4 &#10;loadings_PC 5 &#10;02/02/201614:03 &#10;02/02/201614:03 &#10;02/02/201614:03 &#10;02/02/201614:03 &#10;02/02/201613:15 &#10;02/02/201613:15 &#10;02/02/201613:15 &#10;02/02/201613:15 &#10;02/02/201613:15 &#10;02/02/201613:15 &#10;02/02/201613:15 &#10;Microsoft Excel C... &#10;Microsoft Excel C... &#10;Microsoft Excel C... &#10;Microsoft Excel C... &#10;Microsoft Excel C... &#10;Microsoft Excel C... &#10;Microsoft Excel C... &#10;Microsoft Excel C... &#10;Microsoft Excel C... &#10;Microsoft Excel C... &#10;Microsoft Excel C... &#10;13 KB &#10;13 KB &#10;12 KB &#10;13 KB &#10;9,719 KB &#10;16 KB &#10;16 KB &#10;16 KB &#10;16 KB &#10;16 KB &#10;16 KB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47" y="2051996"/>
            <a:ext cx="5705475" cy="22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2354" y="779183"/>
            <a:ext cx="238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Cluster </a:t>
            </a:r>
            <a:r>
              <a:rPr lang="en-GB" dirty="0" err="1" smtClean="0"/>
              <a:t>centers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46369" y="2123345"/>
            <a:ext cx="238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Full image data file (normalised)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46369" y="3338639"/>
            <a:ext cx="311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Lipid IDs</a:t>
            </a:r>
          </a:p>
          <a:p>
            <a:r>
              <a:rPr lang="en-GB" dirty="0" smtClean="0"/>
              <a:t>(also use this to find “row” number for m/z of interest)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938215" y="5351100"/>
            <a:ext cx="238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PC loadings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85846" y="1094154"/>
            <a:ext cx="1066801" cy="139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94000" y="2249508"/>
            <a:ext cx="2258647" cy="67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074" idx="1"/>
          </p:cNvCxnSpPr>
          <p:nvPr/>
        </p:nvCxnSpPr>
        <p:spPr>
          <a:xfrm flipV="1">
            <a:off x="3595077" y="3152134"/>
            <a:ext cx="1457570" cy="61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94539" y="3890751"/>
            <a:ext cx="1856153" cy="164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</a:t>
            </a:r>
            <a:r>
              <a:rPr lang="en-GB" sz="2000" b="1" dirty="0"/>
              <a:t>Output  - </a:t>
            </a:r>
            <a:r>
              <a:rPr lang="en-GB" sz="2000" b="1" dirty="0" smtClean="0"/>
              <a:t>Slice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334"/>
          <a:stretch/>
        </p:blipFill>
        <p:spPr>
          <a:xfrm>
            <a:off x="2214821" y="773619"/>
            <a:ext cx="3349564" cy="2779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348" b="3299"/>
          <a:stretch/>
        </p:blipFill>
        <p:spPr>
          <a:xfrm>
            <a:off x="5864576" y="853826"/>
            <a:ext cx="3389441" cy="2699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3065"/>
          <a:stretch/>
        </p:blipFill>
        <p:spPr>
          <a:xfrm>
            <a:off x="5973010" y="3811718"/>
            <a:ext cx="3364518" cy="2763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740" t="4524" b="1948"/>
          <a:stretch/>
        </p:blipFill>
        <p:spPr>
          <a:xfrm>
            <a:off x="2180256" y="3966832"/>
            <a:ext cx="3384129" cy="26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</a:t>
            </a:r>
            <a:r>
              <a:rPr lang="en-GB" sz="2000" b="1" dirty="0"/>
              <a:t>Output  - </a:t>
            </a:r>
            <a:r>
              <a:rPr lang="en-GB" sz="2000" b="1" dirty="0" smtClean="0"/>
              <a:t>PCA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39" r="19973"/>
          <a:stretch/>
        </p:blipFill>
        <p:spPr>
          <a:xfrm>
            <a:off x="727242" y="987253"/>
            <a:ext cx="2392947" cy="2531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25" r="19181"/>
          <a:stretch/>
        </p:blipFill>
        <p:spPr>
          <a:xfrm>
            <a:off x="3529263" y="980568"/>
            <a:ext cx="2382253" cy="251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0295"/>
          <a:stretch/>
        </p:blipFill>
        <p:spPr>
          <a:xfrm>
            <a:off x="6215595" y="993936"/>
            <a:ext cx="2390274" cy="2499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948" y="980568"/>
            <a:ext cx="2976626" cy="2508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02" y="3788947"/>
            <a:ext cx="2806425" cy="2340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5012" y="3772316"/>
            <a:ext cx="2810583" cy="2357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096" y="3767860"/>
            <a:ext cx="2798110" cy="23158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1679" y="3759545"/>
            <a:ext cx="2798109" cy="23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b="1" dirty="0" smtClean="0"/>
              <a:t>. Download all files from </a:t>
            </a:r>
            <a:r>
              <a:rPr lang="en-GB" sz="2000" b="1" dirty="0" smtClean="0"/>
              <a:t>GitHub/</a:t>
            </a:r>
            <a:r>
              <a:rPr lang="en-GB" sz="2000" b="1" dirty="0" err="1" smtClean="0"/>
              <a:t>hallz</a:t>
            </a:r>
            <a:r>
              <a:rPr lang="en-GB" sz="2000" b="1" dirty="0" smtClean="0"/>
              <a:t>/</a:t>
            </a:r>
            <a:r>
              <a:rPr lang="en-GB" sz="2000" b="1" dirty="0" err="1" smtClean="0"/>
              <a:t>massPix</a:t>
            </a:r>
            <a:endParaRPr lang="en-GB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1262" y="5653869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Place libraries folder, data folder and other files in your working directory. 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2" y="771154"/>
            <a:ext cx="10426300" cy="471464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9196" y="603088"/>
            <a:ext cx="2957384" cy="6317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423913" y="3016737"/>
            <a:ext cx="1195754" cy="4588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</a:t>
            </a:r>
            <a:r>
              <a:rPr lang="en-GB" sz="2000" b="1" dirty="0"/>
              <a:t>Output  -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65" t="2332" r="21777" b="2036"/>
          <a:stretch/>
        </p:blipFill>
        <p:spPr>
          <a:xfrm>
            <a:off x="288758" y="721169"/>
            <a:ext cx="2429224" cy="2508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0451"/>
          <a:stretch/>
        </p:blipFill>
        <p:spPr>
          <a:xfrm>
            <a:off x="3017555" y="559515"/>
            <a:ext cx="2619292" cy="2760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945" t="3458" r="20856" b="1929"/>
          <a:stretch/>
        </p:blipFill>
        <p:spPr>
          <a:xfrm>
            <a:off x="5936420" y="641872"/>
            <a:ext cx="2645656" cy="2677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612" t="1430" r="21139" b="1071"/>
          <a:stretch/>
        </p:blipFill>
        <p:spPr>
          <a:xfrm>
            <a:off x="8798555" y="595434"/>
            <a:ext cx="2679201" cy="2770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-1" t="3099" r="3051" b="1498"/>
          <a:stretch/>
        </p:blipFill>
        <p:spPr>
          <a:xfrm>
            <a:off x="198845" y="3689685"/>
            <a:ext cx="2703095" cy="2221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722" t="2125" r="2482" b="1115"/>
          <a:stretch/>
        </p:blipFill>
        <p:spPr>
          <a:xfrm>
            <a:off x="3131483" y="3652462"/>
            <a:ext cx="2687054" cy="2229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902" t="2451"/>
          <a:stretch/>
        </p:blipFill>
        <p:spPr>
          <a:xfrm>
            <a:off x="6095999" y="3681663"/>
            <a:ext cx="2730789" cy="22678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0719" y="3623263"/>
            <a:ext cx="2719079" cy="228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11. Rerun with different parameters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185" y="1000369"/>
            <a:ext cx="8206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you want to choose a different number of clusters, PC components, or select a different row for “slicing”, then rerun processing script, but select process=F.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If you want to choose a different threshold intensity, or m/z range </a:t>
            </a:r>
            <a:r>
              <a:rPr lang="en-GB" dirty="0" err="1" smtClean="0"/>
              <a:t>etc</a:t>
            </a:r>
            <a:r>
              <a:rPr lang="en-GB" dirty="0" smtClean="0"/>
              <a:t> you will need to process again (process=T).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5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12. </a:t>
            </a:r>
            <a:r>
              <a:rPr lang="en-GB" sz="2000" b="1" dirty="0" err="1" smtClean="0"/>
              <a:t>massPix</a:t>
            </a:r>
            <a:r>
              <a:rPr lang="en-GB" sz="2000" b="1" dirty="0" smtClean="0"/>
              <a:t> </a:t>
            </a:r>
            <a:r>
              <a:rPr lang="en-GB" sz="2000" b="1" dirty="0" smtClean="0"/>
              <a:t>Step by Step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9434" y="1103971"/>
            <a:ext cx="9991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 R script has also been provided breaking the </a:t>
            </a:r>
            <a:r>
              <a:rPr lang="en-GB" dirty="0" err="1" smtClean="0"/>
              <a:t>massPix</a:t>
            </a:r>
            <a:r>
              <a:rPr lang="en-GB" dirty="0" smtClean="0"/>
              <a:t> </a:t>
            </a:r>
            <a:r>
              <a:rPr lang="en-GB" dirty="0" smtClean="0"/>
              <a:t>wrapper function into its composite functions, to use for troubleshooting and/or to adapt the source code.</a:t>
            </a:r>
          </a:p>
          <a:p>
            <a:endParaRPr lang="en-GB" dirty="0"/>
          </a:p>
          <a:p>
            <a:r>
              <a:rPr lang="en-GB" dirty="0" err="1" smtClean="0"/>
              <a:t>massPix_step_by_step.R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R scripts for each individual function are also provided in the </a:t>
            </a:r>
            <a:r>
              <a:rPr lang="en-GB" dirty="0" err="1" smtClean="0"/>
              <a:t>github</a:t>
            </a:r>
            <a:r>
              <a:rPr lang="en-GB" dirty="0" smtClean="0"/>
              <a:t> repository and advanced users may wish to adapt these.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Manual files for all functions are embedded in the </a:t>
            </a:r>
            <a:r>
              <a:rPr lang="en-GB" dirty="0" err="1" smtClean="0"/>
              <a:t>massPix</a:t>
            </a:r>
            <a:r>
              <a:rPr lang="en-GB" dirty="0" smtClean="0"/>
              <a:t> </a:t>
            </a:r>
            <a:r>
              <a:rPr lang="en-GB" dirty="0" smtClean="0"/>
              <a:t>package, providing further details for each function.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80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b="1" dirty="0" smtClean="0"/>
              <a:t>. Download all files from </a:t>
            </a:r>
            <a:r>
              <a:rPr lang="en-GB" sz="2000" b="1" dirty="0" smtClean="0"/>
              <a:t>GitHub/</a:t>
            </a:r>
            <a:r>
              <a:rPr lang="en-GB" sz="2000" b="1" dirty="0" err="1" smtClean="0"/>
              <a:t>hallz</a:t>
            </a:r>
            <a:r>
              <a:rPr lang="en-GB" sz="2000" b="1" dirty="0" smtClean="0"/>
              <a:t>/</a:t>
            </a:r>
            <a:r>
              <a:rPr lang="en-GB" sz="2000" b="1" dirty="0" err="1" smtClean="0"/>
              <a:t>massPix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1332089"/>
            <a:ext cx="1168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*** In addition to the files on the </a:t>
            </a:r>
            <a:r>
              <a:rPr lang="en-GB" dirty="0" err="1" smtClean="0"/>
              <a:t>github</a:t>
            </a:r>
            <a:r>
              <a:rPr lang="en-GB" dirty="0" smtClean="0"/>
              <a:t>, please download t</a:t>
            </a:r>
            <a:r>
              <a:rPr lang="en-GB" dirty="0" smtClean="0"/>
              <a:t>he </a:t>
            </a:r>
            <a:r>
              <a:rPr lang="en-GB" dirty="0" smtClean="0"/>
              <a:t>very large file </a:t>
            </a:r>
            <a:r>
              <a:rPr lang="en-GB" dirty="0" err="1" smtClean="0"/>
              <a:t>test_POS.ibd</a:t>
            </a:r>
            <a:r>
              <a:rPr lang="en-GB" dirty="0" smtClean="0"/>
              <a:t> </a:t>
            </a:r>
            <a:r>
              <a:rPr lang="en-GB" dirty="0" smtClean="0"/>
              <a:t>from the </a:t>
            </a:r>
            <a:r>
              <a:rPr lang="en-GB" dirty="0" err="1" smtClean="0"/>
              <a:t>dropbox</a:t>
            </a:r>
            <a:r>
              <a:rPr lang="en-GB" dirty="0" smtClean="0"/>
              <a:t> </a:t>
            </a:r>
            <a:r>
              <a:rPr lang="en-GB" dirty="0" smtClean="0"/>
              <a:t>link </a:t>
            </a:r>
            <a:r>
              <a:rPr lang="en-GB" dirty="0" smtClean="0"/>
              <a:t>below – </a:t>
            </a:r>
            <a:r>
              <a:rPr lang="en-GB" dirty="0" smtClean="0"/>
              <a:t>ensure download </a:t>
            </a:r>
            <a:r>
              <a:rPr lang="en-GB" dirty="0" smtClean="0"/>
              <a:t>completes fully – file should </a:t>
            </a:r>
            <a:r>
              <a:rPr lang="en-GB" dirty="0" smtClean="0"/>
              <a:t>be ~ 160 MB. </a:t>
            </a:r>
          </a:p>
          <a:p>
            <a:r>
              <a:rPr lang="en-GB" dirty="0" smtClean="0"/>
              <a:t> </a:t>
            </a:r>
          </a:p>
          <a:p>
            <a:r>
              <a:rPr lang="en-GB" u="sng" dirty="0" smtClean="0">
                <a:hlinkClick r:id="rId2"/>
              </a:rPr>
              <a:t>https</a:t>
            </a:r>
            <a:r>
              <a:rPr lang="en-GB" u="sng" dirty="0">
                <a:hlinkClick r:id="rId2"/>
              </a:rPr>
              <a:t>://</a:t>
            </a:r>
            <a:r>
              <a:rPr lang="en-GB" u="sng" dirty="0" smtClean="0">
                <a:hlinkClick r:id="rId2"/>
              </a:rPr>
              <a:t>www.dropbox.com/s/5ff7yi3z1irqda0/test_POS.ibd?dl=0</a:t>
            </a:r>
            <a:endParaRPr lang="en-GB" u="sng" dirty="0" smtClean="0"/>
          </a:p>
          <a:p>
            <a:endParaRPr lang="en-GB" u="sng" dirty="0" smtClean="0"/>
          </a:p>
          <a:p>
            <a:endParaRPr lang="en-GB" u="sng" dirty="0"/>
          </a:p>
          <a:p>
            <a:r>
              <a:rPr lang="en-GB" dirty="0"/>
              <a:t>This </a:t>
            </a:r>
            <a:r>
              <a:rPr lang="en-GB" dirty="0" smtClean="0"/>
              <a:t>file </a:t>
            </a:r>
            <a:r>
              <a:rPr lang="en-GB" dirty="0"/>
              <a:t>should be stored in your “data/” folder, </a:t>
            </a:r>
            <a:r>
              <a:rPr lang="en-GB" dirty="0" smtClean="0"/>
              <a:t>in addition to </a:t>
            </a:r>
            <a:r>
              <a:rPr lang="en-GB" dirty="0" err="1" smtClean="0"/>
              <a:t>test_POS.imzML</a:t>
            </a:r>
            <a:r>
              <a:rPr lang="en-GB" dirty="0"/>
              <a:t> </a:t>
            </a:r>
            <a:r>
              <a:rPr lang="en-GB" dirty="0" smtClean="0"/>
              <a:t>available on </a:t>
            </a:r>
            <a:r>
              <a:rPr lang="en-GB" dirty="0" err="1" smtClean="0"/>
              <a:t>github</a:t>
            </a:r>
            <a:r>
              <a:rPr lang="en-GB" dirty="0" smtClean="0"/>
              <a:t>.</a:t>
            </a:r>
            <a:endParaRPr lang="en-GB" u="sng" dirty="0" smtClean="0"/>
          </a:p>
          <a:p>
            <a:endParaRPr lang="en-GB" u="sng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8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Download </a:t>
            </a:r>
            <a:r>
              <a:rPr lang="en-GB" sz="2000" b="1" dirty="0" err="1" smtClean="0"/>
              <a:t>imzMLConverter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3032" y="1005017"/>
            <a:ext cx="1106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Download </a:t>
            </a:r>
            <a:r>
              <a:rPr lang="en-GB" dirty="0" err="1" smtClean="0"/>
              <a:t>imzMLConverter</a:t>
            </a:r>
            <a:r>
              <a:rPr lang="en-GB" dirty="0"/>
              <a:t> from </a:t>
            </a:r>
            <a:r>
              <a:rPr lang="en-GB" dirty="0">
                <a:hlinkClick r:id="rId2"/>
              </a:rPr>
              <a:t>http://www.cs.bham.ac.uk/~ibs/imzMLConverter</a:t>
            </a:r>
            <a:r>
              <a:rPr lang="en-GB" dirty="0" smtClean="0">
                <a:hlinkClick r:id="rId2"/>
              </a:rPr>
              <a:t>/#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US" dirty="0" smtClean="0"/>
              <a:t>	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3032" y="1640253"/>
            <a:ext cx="1106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Put this folder in the same project folder where the “data” and “libraries” folders are located and ensure name is </a:t>
            </a:r>
            <a:r>
              <a:rPr lang="en-GB" dirty="0" err="1" smtClean="0"/>
              <a:t>imzMLConverter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743200" y="6360158"/>
            <a:ext cx="903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Alan </a:t>
            </a:r>
            <a:r>
              <a:rPr lang="en-US" dirty="0"/>
              <a:t>M. Race, Iain B. Styles, Josephine Bunch, </a:t>
            </a:r>
            <a:r>
              <a:rPr lang="en-US" i="1" dirty="0"/>
              <a:t>Journal of Proteomics</a:t>
            </a:r>
            <a:r>
              <a:rPr lang="en-US" dirty="0"/>
              <a:t>, 75(16):5111-5112, </a:t>
            </a:r>
            <a:r>
              <a:rPr lang="en-US" dirty="0" smtClean="0"/>
              <a:t>2012</a:t>
            </a:r>
            <a:endParaRPr lang="en-GB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903577" y="1640253"/>
            <a:ext cx="5935623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en-GB" altLang="en-US" sz="2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14/03/2016 12:16 - Screen Clipping</a:t>
            </a: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  <p:pic>
        <p:nvPicPr>
          <p:cNvPr id="1026" name="Picture 2" descr="Machine generated alternative text:&#10;ac.locallorgll_lsers) (H:) &#10;Name &#10;imzMLConveter &#10;libraries &#10;imageScope 1.1.tar.gz &#10;imageScope &#10;Date modified &#10;14/03/201611:40 &#10;14/03/201612:15 &#10;14/03/201611:38 &#10;14/03/201611:38 &#10;24/02/201616:23 &#10;11/03/201617:46 &#10;11/03/201617:50 &#10;14/03/201612:14 &#10;11/03/201617:42 &#10;Type &#10;File folder &#10;File folder &#10;File folder &#10;File folder &#10;GZ File &#10;MD File &#10;Microsoft PowerP... &#10;Microsoft PowerP... &#10;R File &#10;Size &#10;19 KB &#10;2870 KB &#10;536 KB &#10;README &#10;imageScope_qulckstart &#10;raw to imzML quickstart &#10;processing script.R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822" y="2123409"/>
            <a:ext cx="5897142" cy="337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3. Download R and R studio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7094" y="860638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Install R (if upgrading, uninstall previous versions)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88" y="1552328"/>
            <a:ext cx="9776493" cy="47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18" y="925711"/>
            <a:ext cx="7666065" cy="52351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4" y="218954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Install R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3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R studio orientation</a:t>
            </a:r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22" y="1388080"/>
            <a:ext cx="8018807" cy="5235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60693" y="186175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Stores variables/functions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83022" y="1410792"/>
            <a:ext cx="588265" cy="72470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89524" y="4197183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tabs for:</a:t>
            </a:r>
          </a:p>
          <a:p>
            <a:r>
              <a:rPr lang="en-GB" dirty="0" smtClean="0"/>
              <a:t>packages</a:t>
            </a:r>
          </a:p>
          <a:p>
            <a:r>
              <a:rPr lang="en-GB" dirty="0"/>
              <a:t>p</a:t>
            </a:r>
            <a:r>
              <a:rPr lang="en-GB" dirty="0" smtClean="0"/>
              <a:t>lots</a:t>
            </a:r>
          </a:p>
          <a:p>
            <a:r>
              <a:rPr lang="en-GB" dirty="0" smtClean="0"/>
              <a:t>help  …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130746" y="4448437"/>
            <a:ext cx="1664043" cy="13567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3270" y="24916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Your script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79157" y="5807680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270" y="5324749"/>
            <a:ext cx="132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Interactive </a:t>
            </a:r>
          </a:p>
          <a:p>
            <a:r>
              <a:rPr lang="en-GB" dirty="0" smtClean="0"/>
              <a:t>console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47757" y="2676277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508" y="988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Open script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06361" y="1251132"/>
            <a:ext cx="537768" cy="49346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75396" y="1107364"/>
            <a:ext cx="262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current line of script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19535" y="2320846"/>
            <a:ext cx="1927654" cy="42647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0986" y="1385329"/>
            <a:ext cx="262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whole script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179860" y="1627661"/>
            <a:ext cx="827507" cy="50783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94" y="218954"/>
            <a:ext cx="10867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4</a:t>
            </a:r>
            <a:r>
              <a:rPr lang="en-GB" sz="2000" b="1" dirty="0" smtClean="0"/>
              <a:t>. Ensure you have JAVA installed and required R packages “calibrate” “</a:t>
            </a:r>
            <a:r>
              <a:rPr lang="en-GB" sz="2000" b="1" dirty="0" err="1" smtClean="0"/>
              <a:t>rJava</a:t>
            </a:r>
            <a:r>
              <a:rPr lang="en-GB" sz="2000" b="1" dirty="0" smtClean="0"/>
              <a:t>” and “</a:t>
            </a:r>
            <a:r>
              <a:rPr lang="en-GB" sz="2000" b="1" dirty="0" err="1" smtClean="0"/>
              <a:t>Biobase</a:t>
            </a:r>
            <a:r>
              <a:rPr lang="en-GB" sz="2000" b="1" dirty="0" smtClean="0"/>
              <a:t>”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7094" y="860638"/>
            <a:ext cx="11044079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Requires up to date Java – best to have both 32 and 64 bit Java installed to avoid R/Java incompatibility issues </a:t>
            </a:r>
          </a:p>
          <a:p>
            <a:r>
              <a:rPr lang="en-GB" dirty="0" smtClean="0"/>
              <a:t>(R will automatically use the appropriate version): </a:t>
            </a:r>
          </a:p>
          <a:p>
            <a:endParaRPr lang="en-GB" dirty="0" smtClean="0"/>
          </a:p>
          <a:p>
            <a:r>
              <a:rPr lang="en-GB" dirty="0" smtClean="0"/>
              <a:t>Downloading 32 bit Java:</a:t>
            </a:r>
            <a:endParaRPr lang="en-GB" u="sng" dirty="0" smtClean="0">
              <a:hlinkClick r:id="rId2"/>
            </a:endParaRPr>
          </a:p>
          <a:p>
            <a:r>
              <a:rPr lang="en-GB" u="sng" dirty="0" smtClean="0">
                <a:hlinkClick r:id="rId3"/>
              </a:rPr>
              <a:t>https</a:t>
            </a:r>
            <a:r>
              <a:rPr lang="en-GB" u="sng" dirty="0">
                <a:hlinkClick r:id="rId3"/>
              </a:rPr>
              <a:t>://www.java.com/en/download</a:t>
            </a:r>
            <a:r>
              <a:rPr lang="en-GB" u="sng" dirty="0" smtClean="0">
                <a:hlinkClick r:id="rId3"/>
              </a:rPr>
              <a:t>/</a:t>
            </a:r>
          </a:p>
          <a:p>
            <a:endParaRPr lang="en-GB" u="sng" dirty="0" smtClean="0">
              <a:hlinkClick r:id="rId3"/>
            </a:endParaRPr>
          </a:p>
          <a:p>
            <a:r>
              <a:rPr lang="en-GB" dirty="0" smtClean="0"/>
              <a:t>Downloading 64 bit Java:</a:t>
            </a:r>
            <a:endParaRPr lang="en-GB" u="sng" dirty="0">
              <a:hlinkClick r:id="rId2"/>
            </a:endParaRPr>
          </a:p>
          <a:p>
            <a:r>
              <a:rPr lang="en-GB" u="sng" dirty="0" smtClean="0">
                <a:hlinkClick r:id="rId2"/>
              </a:rPr>
              <a:t>http</a:t>
            </a:r>
            <a:r>
              <a:rPr lang="en-GB" u="sng" dirty="0">
                <a:hlinkClick r:id="rId2"/>
              </a:rPr>
              <a:t>://www.java.com/en/download/manual.jsp</a:t>
            </a:r>
          </a:p>
          <a:p>
            <a:endParaRPr lang="en-GB" u="sng" dirty="0">
              <a:hlinkClick r:id="rId3"/>
            </a:endParaRPr>
          </a:p>
          <a:p>
            <a:endParaRPr lang="en-GB" dirty="0"/>
          </a:p>
          <a:p>
            <a:r>
              <a:rPr lang="en-GB" dirty="0"/>
              <a:t>RESTART R or R studio after installing/updating Java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*Remember to uninstall previous versions of Java*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1500" dirty="0" smtClean="0"/>
              <a:t>Java troubleshooting links:</a:t>
            </a:r>
          </a:p>
          <a:p>
            <a:endParaRPr lang="en-GB" sz="1500" dirty="0"/>
          </a:p>
          <a:p>
            <a:r>
              <a:rPr lang="en-GB" sz="1500" u="sng" dirty="0">
                <a:hlinkClick r:id="rId4"/>
              </a:rPr>
              <a:t>http://stackoverflow.com/questions/7019912/using-the-rjava-package-on-win7-64-bit-with-r</a:t>
            </a:r>
          </a:p>
          <a:p>
            <a:endParaRPr lang="en-GB" sz="1500" dirty="0"/>
          </a:p>
          <a:p>
            <a:r>
              <a:rPr lang="en-GB" sz="1500" u="sng" dirty="0">
                <a:hlinkClick r:id="rId5"/>
              </a:rPr>
              <a:t>http://www.r-statistics.com/2012/08/how-to-load-the-rjava-package-after-the-error-java_home-cannot-be-determined-from-the-registry/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8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94" y="218954"/>
            <a:ext cx="1162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4</a:t>
            </a:r>
            <a:r>
              <a:rPr lang="en-GB" sz="2000" b="1" dirty="0" smtClean="0"/>
              <a:t>. Ensure you have JAVA installed and required R packages “calibrate” “</a:t>
            </a:r>
            <a:r>
              <a:rPr lang="en-GB" sz="2000" b="1" dirty="0" err="1" smtClean="0"/>
              <a:t>rJava</a:t>
            </a:r>
            <a:r>
              <a:rPr lang="en-GB" sz="2000" b="1" dirty="0" smtClean="0"/>
              <a:t>” and “</a:t>
            </a:r>
            <a:r>
              <a:rPr lang="en-GB" sz="2000" b="1" dirty="0" err="1" smtClean="0"/>
              <a:t>Biobase</a:t>
            </a:r>
            <a:r>
              <a:rPr lang="en-GB" sz="2000" b="1" dirty="0" smtClean="0"/>
              <a:t>”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8885" y="886387"/>
            <a:ext cx="11044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Open R studio and in the interactive console enter the following:</a:t>
            </a:r>
          </a:p>
          <a:p>
            <a:endParaRPr lang="en-GB" dirty="0"/>
          </a:p>
          <a:p>
            <a:r>
              <a:rPr lang="en-GB" dirty="0" smtClean="0"/>
              <a:t>&gt; </a:t>
            </a:r>
            <a:r>
              <a:rPr lang="en-GB" dirty="0" err="1" smtClean="0"/>
              <a:t>install.packages</a:t>
            </a:r>
            <a:r>
              <a:rPr lang="en-GB" dirty="0"/>
              <a:t>("calibrate</a:t>
            </a:r>
            <a:r>
              <a:rPr lang="en-GB" dirty="0" smtClean="0"/>
              <a:t>")</a:t>
            </a:r>
          </a:p>
          <a:p>
            <a:endParaRPr lang="en-GB" dirty="0"/>
          </a:p>
          <a:p>
            <a:r>
              <a:rPr lang="en-GB" dirty="0" smtClean="0"/>
              <a:t>&gt; </a:t>
            </a:r>
            <a:r>
              <a:rPr lang="en-GB" dirty="0" err="1" smtClean="0"/>
              <a:t>install.packages</a:t>
            </a:r>
            <a:r>
              <a:rPr lang="en-GB" dirty="0"/>
              <a:t>("</a:t>
            </a:r>
            <a:r>
              <a:rPr lang="en-GB" dirty="0" err="1"/>
              <a:t>rJava</a:t>
            </a:r>
            <a:r>
              <a:rPr lang="en-GB" dirty="0" smtClean="0"/>
              <a:t>")</a:t>
            </a:r>
          </a:p>
          <a:p>
            <a:endParaRPr lang="en-GB" dirty="0"/>
          </a:p>
          <a:p>
            <a:r>
              <a:rPr lang="en-GB" dirty="0" smtClean="0"/>
              <a:t>&gt; source</a:t>
            </a:r>
            <a:r>
              <a:rPr lang="en-GB" dirty="0"/>
              <a:t>("https://bioconductor.org/</a:t>
            </a:r>
            <a:r>
              <a:rPr lang="en-GB" dirty="0" err="1"/>
              <a:t>biocLite.R</a:t>
            </a:r>
            <a:r>
              <a:rPr lang="en-GB" dirty="0" smtClean="0"/>
              <a:t>")</a:t>
            </a:r>
          </a:p>
          <a:p>
            <a:endParaRPr lang="en-GB" dirty="0"/>
          </a:p>
          <a:p>
            <a:r>
              <a:rPr lang="en-GB" dirty="0" smtClean="0"/>
              <a:t>&gt; </a:t>
            </a:r>
            <a:r>
              <a:rPr lang="en-GB" dirty="0" err="1" smtClean="0"/>
              <a:t>biocLite</a:t>
            </a:r>
            <a:r>
              <a:rPr lang="en-GB" dirty="0"/>
              <a:t>("</a:t>
            </a:r>
            <a:r>
              <a:rPr lang="en-GB" dirty="0" err="1"/>
              <a:t>Biobase</a:t>
            </a:r>
            <a:r>
              <a:rPr lang="en-GB" dirty="0"/>
              <a:t>")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348"/>
          <a:stretch/>
        </p:blipFill>
        <p:spPr>
          <a:xfrm>
            <a:off x="5357697" y="1351116"/>
            <a:ext cx="6066405" cy="523514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811032" y="5770716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5145" y="5287785"/>
            <a:ext cx="132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Interactive </a:t>
            </a:r>
          </a:p>
          <a:p>
            <a:r>
              <a:rPr lang="en-GB" dirty="0" smtClean="0"/>
              <a:t>console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6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732</Words>
  <Application>Microsoft Office PowerPoint</Application>
  <PresentationFormat>Widescreen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HNR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Hall</dc:creator>
  <cp:lastModifiedBy>user1</cp:lastModifiedBy>
  <cp:revision>33</cp:revision>
  <dcterms:created xsi:type="dcterms:W3CDTF">2016-02-26T15:03:40Z</dcterms:created>
  <dcterms:modified xsi:type="dcterms:W3CDTF">2017-04-10T15:41:51Z</dcterms:modified>
</cp:coreProperties>
</file>