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7" r:id="rId4"/>
    <p:sldId id="286" r:id="rId5"/>
    <p:sldId id="264" r:id="rId6"/>
    <p:sldId id="265" r:id="rId7"/>
    <p:sldId id="269" r:id="rId8"/>
    <p:sldId id="283" r:id="rId9"/>
    <p:sldId id="285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EDB3-DB67-4E38-BFBE-E3054BAC1D0F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metabolights/MTBLS487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ham.ac.uk/~ibs/imzMLConver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-statistics.com/2012/08/how-to-load-the-rjava-package-after-the-error-java_home-cannot-be-determined-from-the-registry/" TargetMode="External"/><Relationship Id="rId4" Type="http://schemas.openxmlformats.org/officeDocument/2006/relationships/hyperlink" Target="http://stackoverflow.com/questions/7019912/using-the-rjava-package-on-win7-64-bit-with-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32" y="1820779"/>
            <a:ext cx="83980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smtClean="0"/>
              <a:t>massPix</a:t>
            </a:r>
            <a:endParaRPr lang="en-GB" sz="3000" b="1" dirty="0" smtClean="0"/>
          </a:p>
          <a:p>
            <a:endParaRPr lang="en-GB" dirty="0"/>
          </a:p>
          <a:p>
            <a:pPr algn="ctr"/>
            <a:r>
              <a:rPr lang="en-GB" dirty="0" err="1" smtClean="0"/>
              <a:t>Lipidomics</a:t>
            </a:r>
            <a:r>
              <a:rPr lang="en-GB" dirty="0" smtClean="0"/>
              <a:t> MSI analysis tools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 R package for p</a:t>
            </a:r>
            <a:r>
              <a:rPr lang="en-US" dirty="0" err="1" smtClean="0"/>
              <a:t>rocessing</a:t>
            </a:r>
            <a:r>
              <a:rPr lang="en-US" dirty="0" smtClean="0"/>
              <a:t> high resolution mass spectrometry imaging data, performing multivariate statistics (PCA, clustering) and lipid identification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Cambridge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83" y="1817572"/>
            <a:ext cx="6554115" cy="332468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77908" y="2979457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188039" y="3278636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312469" y="2369573"/>
            <a:ext cx="1970282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149104" y="2884615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5</a:t>
            </a:r>
            <a:r>
              <a:rPr lang="en-GB" sz="2000" b="1" dirty="0" smtClean="0"/>
              <a:t>. Install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package to R studio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2377782" y="2863531"/>
            <a:ext cx="1765009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3031" y="762000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R studio go to packages tab, click install, select install from package archive file and browse to find massPix_1.2.tar.gz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1621147"/>
            <a:ext cx="5715798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</a:t>
            </a:r>
            <a:r>
              <a:rPr lang="en-GB" sz="2000" b="1" dirty="0" smtClean="0"/>
              <a:t>. Set your working directory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170853"/>
            <a:ext cx="823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your 3 folders </a:t>
            </a:r>
          </a:p>
          <a:p>
            <a:r>
              <a:rPr lang="en-GB" dirty="0" smtClean="0"/>
              <a:t>“libraries” </a:t>
            </a:r>
          </a:p>
          <a:p>
            <a:r>
              <a:rPr lang="en-GB" dirty="0" smtClean="0"/>
              <a:t>“data”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imzMLConverter</a:t>
            </a:r>
            <a:r>
              <a:rPr lang="en-GB" dirty="0" smtClean="0"/>
              <a:t>” </a:t>
            </a:r>
          </a:p>
          <a:p>
            <a:r>
              <a:rPr lang="en-GB" dirty="0"/>
              <a:t>	</a:t>
            </a:r>
            <a:r>
              <a:rPr lang="en-GB" dirty="0" smtClean="0"/>
              <a:t>	are stored.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707704" y="4283901"/>
            <a:ext cx="2279737" cy="576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4" y="763513"/>
            <a:ext cx="6847966" cy="6019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GB" sz="2000" b="1" dirty="0" smtClean="0"/>
              <a:t>. Open </a:t>
            </a:r>
            <a:r>
              <a:rPr lang="en-GB" sz="2000" b="1" dirty="0" err="1" smtClean="0"/>
              <a:t>processing_script.R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1607758" y="920099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032" r="11220" b="51405"/>
          <a:stretch/>
        </p:blipFill>
        <p:spPr>
          <a:xfrm>
            <a:off x="692026" y="1210888"/>
            <a:ext cx="8601266" cy="1306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8</a:t>
            </a:r>
            <a:r>
              <a:rPr lang="en-GB" sz="2000" b="1" dirty="0" smtClean="0"/>
              <a:t>. Set your processing parameters (or leave as default)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2458045" y="1532023"/>
            <a:ext cx="1484303" cy="10662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58" y="3316195"/>
            <a:ext cx="1144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process from the beginning chose process=T</a:t>
            </a:r>
          </a:p>
          <a:p>
            <a:endParaRPr lang="en-GB" dirty="0" smtClean="0"/>
          </a:p>
          <a:p>
            <a:r>
              <a:rPr lang="en-GB" dirty="0" smtClean="0"/>
              <a:t>If you want to perform PCA analysis choose </a:t>
            </a:r>
            <a:r>
              <a:rPr lang="en-GB" dirty="0" err="1" smtClean="0"/>
              <a:t>pca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perform clustering choose </a:t>
            </a:r>
            <a:r>
              <a:rPr lang="en-GB" dirty="0" err="1" smtClean="0"/>
              <a:t>cluster.k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view the distribution of a single ion choose slice=T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93706" y="1725532"/>
            <a:ext cx="32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,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6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291"/>
          <a:stretch/>
        </p:blipFill>
        <p:spPr>
          <a:xfrm>
            <a:off x="920147" y="1216910"/>
            <a:ext cx="7842619" cy="326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0357" y="925612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or negative ion mode data?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70356" y="1675769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intensity for detecting ions?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0356" y="2425926"/>
            <a:ext cx="17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m/z</a:t>
            </a:r>
            <a:r>
              <a:rPr lang="en-GB" dirty="0" smtClean="0"/>
              <a:t> data range?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81384" y="1110278"/>
            <a:ext cx="2388973" cy="560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361038" y="1860435"/>
            <a:ext cx="3509318" cy="1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98573" y="2080178"/>
            <a:ext cx="3823043" cy="5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95008" y="2259580"/>
            <a:ext cx="3626608" cy="3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864" y="3643125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pca</a:t>
            </a:r>
            <a:r>
              <a:rPr lang="en-GB" dirty="0" smtClean="0"/>
              <a:t>=T, how many principal components?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35384" y="4361317"/>
            <a:ext cx="495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slice=T, which </a:t>
            </a:r>
            <a:r>
              <a:rPr lang="en-GB" i="1" dirty="0" smtClean="0"/>
              <a:t>m/z</a:t>
            </a:r>
            <a:r>
              <a:rPr lang="en-GB" dirty="0" smtClean="0"/>
              <a:t> row to use for making image? </a:t>
            </a:r>
          </a:p>
          <a:p>
            <a:r>
              <a:rPr lang="en-GB" dirty="0" smtClean="0"/>
              <a:t>Check in the “image.norm_short.csv” output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66990" y="5609778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cluster.k</a:t>
            </a:r>
            <a:r>
              <a:rPr lang="en-GB" dirty="0" smtClean="0"/>
              <a:t>=T, how many clusters?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05449" y="3673887"/>
            <a:ext cx="4390767" cy="10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58982" y="3904822"/>
            <a:ext cx="3479359" cy="57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51184" y="4471555"/>
            <a:ext cx="1287648" cy="113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606"/>
          <a:stretch/>
        </p:blipFill>
        <p:spPr>
          <a:xfrm>
            <a:off x="1283232" y="986590"/>
            <a:ext cx="5534797" cy="53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9. Run processing script.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058682"/>
            <a:ext cx="8109050" cy="5646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02968" y="1660358"/>
            <a:ext cx="513348" cy="368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68799" y="609600"/>
            <a:ext cx="33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all and press 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Output  - excel files</a:t>
            </a:r>
            <a:endParaRPr lang="en-GB" sz="2000" b="1" dirty="0"/>
          </a:p>
        </p:txBody>
      </p:sp>
      <p:pic>
        <p:nvPicPr>
          <p:cNvPr id="3074" name="Picture 2" descr="Machine generated alternative text:&#10;Cluster I &#10;Cluster 2 &#10;Cluster 3 &#10;Cluster 4 &#10;image.norm &#10;image.norm shot &#10;loadings_PC I &#10;loadings_PC 2 &#10;loadings_PC 3 &#10;loadings_PC 4 &#10;loadings_PC 5 &#10;02/02/201614:03 &#10;02/02/201614:03 &#10;02/02/201614:03 &#10;02/02/201614:03 &#10;02/02/201613:15 &#10;02/02/201613:15 &#10;02/02/201613:15 &#10;02/02/201613:15 &#10;02/02/201613:15 &#10;02/02/201613:15 &#10;02/02/201613:15 &#10;Microsoft Excel C... &#10;Microsoft Excel C... &#10;Microsoft Excel C... &#10;Microsoft Excel C... &#10;Microsoft Excel C... &#10;Microsoft Excel C... &#10;Microsoft Excel C... &#10;Microsoft Excel C... &#10;Microsoft Excel C... &#10;Microsoft Excel C... &#10;Microsoft Excel C... &#10;13 KB &#10;13 KB &#10;12 KB &#10;13 KB &#10;9,719 KB &#10;16 KB &#10;16 KB &#10;16 KB &#10;16 KB &#10;16 KB &#10;16 K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47" y="2051996"/>
            <a:ext cx="5705475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2354" y="779183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</a:t>
            </a:r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6369" y="2123345"/>
            <a:ext cx="2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image data file (normalised)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6369" y="3338639"/>
            <a:ext cx="311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IDs</a:t>
            </a:r>
          </a:p>
          <a:p>
            <a:r>
              <a:rPr lang="en-GB" dirty="0" smtClean="0"/>
              <a:t>(also use this to find “row” number for m/z of interest)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38215" y="535110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 loadings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5846" y="1094154"/>
            <a:ext cx="1066801" cy="139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4000" y="2249508"/>
            <a:ext cx="2258647" cy="67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4" idx="1"/>
          </p:cNvCxnSpPr>
          <p:nvPr/>
        </p:nvCxnSpPr>
        <p:spPr>
          <a:xfrm flipV="1">
            <a:off x="3595077" y="3152134"/>
            <a:ext cx="1457570" cy="6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4539" y="3890751"/>
            <a:ext cx="1856153" cy="16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Slice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34"/>
          <a:stretch/>
        </p:blipFill>
        <p:spPr>
          <a:xfrm>
            <a:off x="2214821" y="773619"/>
            <a:ext cx="3349564" cy="277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48" b="3299"/>
          <a:stretch/>
        </p:blipFill>
        <p:spPr>
          <a:xfrm>
            <a:off x="5864576" y="853826"/>
            <a:ext cx="3389441" cy="269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065"/>
          <a:stretch/>
        </p:blipFill>
        <p:spPr>
          <a:xfrm>
            <a:off x="5973010" y="3811718"/>
            <a:ext cx="3364518" cy="276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40" t="4524" b="1948"/>
          <a:stretch/>
        </p:blipFill>
        <p:spPr>
          <a:xfrm>
            <a:off x="2180256" y="3966832"/>
            <a:ext cx="3384129" cy="26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PCA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9" r="19973"/>
          <a:stretch/>
        </p:blipFill>
        <p:spPr>
          <a:xfrm>
            <a:off x="727242" y="987253"/>
            <a:ext cx="2392947" cy="253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r="19181"/>
          <a:stretch/>
        </p:blipFill>
        <p:spPr>
          <a:xfrm>
            <a:off x="3529263" y="980568"/>
            <a:ext cx="2382253" cy="25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295"/>
          <a:stretch/>
        </p:blipFill>
        <p:spPr>
          <a:xfrm>
            <a:off x="6215595" y="993936"/>
            <a:ext cx="2390274" cy="24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948" y="980568"/>
            <a:ext cx="2976626" cy="250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2" y="3788947"/>
            <a:ext cx="2806425" cy="234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12" y="3772316"/>
            <a:ext cx="2810583" cy="235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96" y="3767860"/>
            <a:ext cx="2798110" cy="2315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679" y="3759545"/>
            <a:ext cx="2798109" cy="2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33749"/>
            <a:ext cx="10341276" cy="577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888" y="6237859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Place libraries folder, data folder and other files in your working directory.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196" y="603088"/>
            <a:ext cx="2957384" cy="631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25538" y="3261597"/>
            <a:ext cx="1195754" cy="458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5" t="2332" r="21777" b="2036"/>
          <a:stretch/>
        </p:blipFill>
        <p:spPr>
          <a:xfrm>
            <a:off x="288758" y="721169"/>
            <a:ext cx="2429224" cy="250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451"/>
          <a:stretch/>
        </p:blipFill>
        <p:spPr>
          <a:xfrm>
            <a:off x="3017555" y="559515"/>
            <a:ext cx="2619292" cy="276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45" t="3458" r="20856" b="1929"/>
          <a:stretch/>
        </p:blipFill>
        <p:spPr>
          <a:xfrm>
            <a:off x="5936420" y="641872"/>
            <a:ext cx="2645656" cy="26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12" t="1430" r="21139" b="1071"/>
          <a:stretch/>
        </p:blipFill>
        <p:spPr>
          <a:xfrm>
            <a:off x="8798555" y="595434"/>
            <a:ext cx="2679201" cy="277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-1" t="3099" r="3051" b="1498"/>
          <a:stretch/>
        </p:blipFill>
        <p:spPr>
          <a:xfrm>
            <a:off x="198845" y="3689685"/>
            <a:ext cx="2703095" cy="222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22" t="2125" r="2482" b="1115"/>
          <a:stretch/>
        </p:blipFill>
        <p:spPr>
          <a:xfrm>
            <a:off x="3131483" y="3652462"/>
            <a:ext cx="2687054" cy="2229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902" t="2451"/>
          <a:stretch/>
        </p:blipFill>
        <p:spPr>
          <a:xfrm>
            <a:off x="6095999" y="3681663"/>
            <a:ext cx="2730789" cy="226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719" y="3623263"/>
            <a:ext cx="2719079" cy="22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11. Rerun with different parameters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185" y="1000369"/>
            <a:ext cx="820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choose a different number of clusters, PC components, or select a different row for “slicing”, then rerun processing script, but select process=F.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want to choose a different threshold intensity, or m/z range </a:t>
            </a:r>
            <a:r>
              <a:rPr lang="en-GB" dirty="0" err="1" smtClean="0"/>
              <a:t>etc</a:t>
            </a:r>
            <a:r>
              <a:rPr lang="en-GB" dirty="0" smtClean="0"/>
              <a:t> you will need to process again (process=T).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12.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Step by Step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434" y="1103971"/>
            <a:ext cx="9991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R script has also been provided breaking the </a:t>
            </a:r>
            <a:r>
              <a:rPr lang="en-GB" dirty="0" err="1" smtClean="0"/>
              <a:t>massPix</a:t>
            </a:r>
            <a:r>
              <a:rPr lang="en-GB" dirty="0" smtClean="0"/>
              <a:t> wrapper function into its composite functions, to use for troubleshooting and/or to adapt the source code.</a:t>
            </a:r>
          </a:p>
          <a:p>
            <a:endParaRPr lang="en-GB" dirty="0"/>
          </a:p>
          <a:p>
            <a:r>
              <a:rPr lang="en-GB" dirty="0" err="1" smtClean="0"/>
              <a:t>massPix_step_by_step.R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R scripts for each individual function are also provided in the </a:t>
            </a:r>
            <a:r>
              <a:rPr lang="en-GB" dirty="0" err="1" smtClean="0"/>
              <a:t>github</a:t>
            </a:r>
            <a:r>
              <a:rPr lang="en-GB" dirty="0" smtClean="0"/>
              <a:t> repository and advanced users may wish to adapt these.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Manual files for all functions are embedded in the </a:t>
            </a:r>
            <a:r>
              <a:rPr lang="en-GB" dirty="0" err="1" smtClean="0"/>
              <a:t>massPix</a:t>
            </a:r>
            <a:r>
              <a:rPr lang="en-GB" dirty="0" smtClean="0"/>
              <a:t> package, providing further details for each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332089"/>
            <a:ext cx="1168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data can be downloaded from </a:t>
            </a:r>
            <a:r>
              <a:rPr lang="en-GB" dirty="0" err="1" smtClean="0">
                <a:solidFill>
                  <a:srgbClr val="FF0000"/>
                </a:solidFill>
              </a:rPr>
              <a:t>MetaboLights</a:t>
            </a:r>
            <a:r>
              <a:rPr lang="en-GB" dirty="0" smtClean="0">
                <a:solidFill>
                  <a:srgbClr val="FF0000"/>
                </a:solidFill>
              </a:rPr>
              <a:t> repository </a:t>
            </a:r>
            <a:r>
              <a:rPr lang="en-GB" dirty="0" smtClean="0"/>
              <a:t>(accession number MTBLS487).</a:t>
            </a:r>
          </a:p>
          <a:p>
            <a:endParaRPr lang="en-GB" u="sng" dirty="0"/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www.ebi.ac.uk/metabolights/MTBLS487</a:t>
            </a:r>
            <a:r>
              <a:rPr lang="en-GB" u="sng" dirty="0" smtClean="0"/>
              <a:t> </a:t>
            </a:r>
          </a:p>
          <a:p>
            <a:endParaRPr lang="en-GB" u="sng" dirty="0"/>
          </a:p>
          <a:p>
            <a:r>
              <a:rPr lang="en-GB" dirty="0" smtClean="0"/>
              <a:t>Download </a:t>
            </a:r>
            <a:r>
              <a:rPr lang="en-GB" dirty="0" err="1" smtClean="0"/>
              <a:t>test_POS.ibd</a:t>
            </a:r>
            <a:r>
              <a:rPr lang="en-GB" dirty="0" smtClean="0"/>
              <a:t> and </a:t>
            </a:r>
            <a:r>
              <a:rPr lang="en-GB" dirty="0" err="1" smtClean="0"/>
              <a:t>test_POS.imzML</a:t>
            </a:r>
            <a:r>
              <a:rPr lang="en-GB" dirty="0" smtClean="0"/>
              <a:t> and store both in a folder named  “</a:t>
            </a:r>
            <a:r>
              <a:rPr lang="en-GB" dirty="0" smtClean="0"/>
              <a:t>data/” </a:t>
            </a:r>
            <a:r>
              <a:rPr lang="en-GB" dirty="0" smtClean="0"/>
              <a:t>in the </a:t>
            </a:r>
            <a:r>
              <a:rPr lang="en-GB" dirty="0" err="1" smtClean="0"/>
              <a:t>massPix</a:t>
            </a:r>
            <a:r>
              <a:rPr lang="en-GB" dirty="0" smtClean="0"/>
              <a:t> master folder.</a:t>
            </a:r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78" y="2447102"/>
            <a:ext cx="6363588" cy="3048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Download </a:t>
            </a:r>
            <a:r>
              <a:rPr lang="en-GB" sz="2000" b="1" dirty="0" err="1" smtClean="0"/>
              <a:t>imzMLConverter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3"/>
              </a:rPr>
              <a:t>http://www.cs.bham.ac.uk/~ibs/imzMLConverter</a:t>
            </a:r>
            <a:r>
              <a:rPr lang="en-GB" dirty="0" smtClean="0">
                <a:hlinkClick r:id="rId3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this folder in the same project folder where the “data” and “libraries” folders are located and ensure name is </a:t>
            </a:r>
            <a:r>
              <a:rPr lang="en-GB" dirty="0" err="1" smtClean="0"/>
              <a:t>imzMLConverter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3577" y="1640253"/>
            <a:ext cx="5935623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GB" altLang="en-US" sz="2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14/03/2016 12:16 - Screen Clipping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7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Download R and R studio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(if upgrading, uninstall previous versions)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8" y="1552328"/>
            <a:ext cx="9776493" cy="4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925711"/>
            <a:ext cx="7666065" cy="52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218954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 studio orientation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08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1104407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Requires up to date Java – best to have both 32 and 64 bit Java installed to avoid R/Java incompatibility issues </a:t>
            </a:r>
          </a:p>
          <a:p>
            <a:r>
              <a:rPr lang="en-GB" dirty="0" smtClean="0"/>
              <a:t>(R will automatically use the appropriate version): </a:t>
            </a:r>
          </a:p>
          <a:p>
            <a:endParaRPr lang="en-GB" dirty="0" smtClean="0"/>
          </a:p>
          <a:p>
            <a:r>
              <a:rPr lang="en-GB" dirty="0" smtClean="0"/>
              <a:t>Downloading 32 bit Java:</a:t>
            </a:r>
            <a:endParaRPr lang="en-GB" u="sng" dirty="0" smtClean="0">
              <a:hlinkClick r:id="rId2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://www.java.com/en/download</a:t>
            </a:r>
            <a:r>
              <a:rPr lang="en-GB" u="sng" dirty="0" smtClean="0">
                <a:hlinkClick r:id="rId3"/>
              </a:rPr>
              <a:t>/</a:t>
            </a:r>
          </a:p>
          <a:p>
            <a:endParaRPr lang="en-GB" u="sng" dirty="0" smtClean="0">
              <a:hlinkClick r:id="rId3"/>
            </a:endParaRPr>
          </a:p>
          <a:p>
            <a:r>
              <a:rPr lang="en-GB" dirty="0" smtClean="0"/>
              <a:t>Downloading 64 bit Java:</a:t>
            </a:r>
            <a:endParaRPr lang="en-GB" u="sng" dirty="0">
              <a:hlinkClick r:id="rId2"/>
            </a:endParaRP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://www.java.com/en/download/manual.jsp</a:t>
            </a:r>
          </a:p>
          <a:p>
            <a:endParaRPr lang="en-GB" u="sng" dirty="0">
              <a:hlinkClick r:id="rId3"/>
            </a:endParaRPr>
          </a:p>
          <a:p>
            <a:endParaRPr lang="en-GB" dirty="0"/>
          </a:p>
          <a:p>
            <a:r>
              <a:rPr lang="en-GB" dirty="0"/>
              <a:t>RESTART R or R studio after installing/updating Java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*Remember to uninstall previous versions of Java*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500" dirty="0" smtClean="0"/>
              <a:t>Java troubleshooting links:</a:t>
            </a:r>
          </a:p>
          <a:p>
            <a:endParaRPr lang="en-GB" sz="1500" dirty="0"/>
          </a:p>
          <a:p>
            <a:r>
              <a:rPr lang="en-GB" sz="1500" u="sng" dirty="0">
                <a:hlinkClick r:id="rId4"/>
              </a:rPr>
              <a:t>http://stackoverflow.com/questions/7019912/using-the-rjava-package-on-win7-64-bit-with-r</a:t>
            </a:r>
          </a:p>
          <a:p>
            <a:endParaRPr lang="en-GB" sz="1500" dirty="0"/>
          </a:p>
          <a:p>
            <a:r>
              <a:rPr lang="en-GB" sz="1500" u="sng" dirty="0">
                <a:hlinkClick r:id="rId5"/>
              </a:rPr>
              <a:t>http://www.r-statistics.com/2012/08/how-to-load-the-rjava-package-after-the-error-java_home-cannot-be-determined-from-the-registry/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162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85" y="886387"/>
            <a:ext cx="1104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R studio and in the interactive console enter the following: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("calibrate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</a:t>
            </a:r>
            <a:r>
              <a:rPr lang="en-GB" dirty="0" err="1"/>
              <a:t>rJava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source</a:t>
            </a:r>
            <a:r>
              <a:rPr lang="en-GB" dirty="0"/>
              <a:t>("https://bioconductor.org/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/>
              <a:t>("</a:t>
            </a:r>
            <a:r>
              <a:rPr lang="en-GB" dirty="0" err="1"/>
              <a:t>Biobase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48"/>
          <a:stretch/>
        </p:blipFill>
        <p:spPr>
          <a:xfrm>
            <a:off x="5357697" y="1351116"/>
            <a:ext cx="6066405" cy="52351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11032" y="5770716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145" y="5287785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709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38</cp:revision>
  <dcterms:created xsi:type="dcterms:W3CDTF">2016-02-26T15:03:40Z</dcterms:created>
  <dcterms:modified xsi:type="dcterms:W3CDTF">2017-07-06T13:46:37Z</dcterms:modified>
</cp:coreProperties>
</file>