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87" r:id="rId4"/>
    <p:sldId id="286" r:id="rId5"/>
    <p:sldId id="264" r:id="rId6"/>
    <p:sldId id="265" r:id="rId7"/>
    <p:sldId id="269" r:id="rId8"/>
    <p:sldId id="283" r:id="rId9"/>
    <p:sldId id="285" r:id="rId10"/>
    <p:sldId id="270" r:id="rId11"/>
    <p:sldId id="272" r:id="rId12"/>
    <p:sldId id="266" r:id="rId13"/>
    <p:sldId id="273" r:id="rId14"/>
    <p:sldId id="274" r:id="rId15"/>
    <p:sldId id="275" r:id="rId16"/>
    <p:sldId id="276" r:id="rId17"/>
    <p:sldId id="277" r:id="rId18"/>
    <p:sldId id="280" r:id="rId19"/>
    <p:sldId id="279" r:id="rId20"/>
    <p:sldId id="278" r:id="rId21"/>
    <p:sldId id="281" r:id="rId22"/>
    <p:sldId id="28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47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EDB3-DB67-4E38-BFBE-E3054BAC1D0F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E9B-3D1D-4AE2-87C3-A3D00949E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3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EDB3-DB67-4E38-BFBE-E3054BAC1D0F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E9B-3D1D-4AE2-87C3-A3D00949E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289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EDB3-DB67-4E38-BFBE-E3054BAC1D0F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E9B-3D1D-4AE2-87C3-A3D00949E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84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EDB3-DB67-4E38-BFBE-E3054BAC1D0F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E9B-3D1D-4AE2-87C3-A3D00949E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17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EDB3-DB67-4E38-BFBE-E3054BAC1D0F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E9B-3D1D-4AE2-87C3-A3D00949E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892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EDB3-DB67-4E38-BFBE-E3054BAC1D0F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E9B-3D1D-4AE2-87C3-A3D00949E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271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EDB3-DB67-4E38-BFBE-E3054BAC1D0F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E9B-3D1D-4AE2-87C3-A3D00949E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23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EDB3-DB67-4E38-BFBE-E3054BAC1D0F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E9B-3D1D-4AE2-87C3-A3D00949E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668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EDB3-DB67-4E38-BFBE-E3054BAC1D0F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E9B-3D1D-4AE2-87C3-A3D00949E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10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EDB3-DB67-4E38-BFBE-E3054BAC1D0F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E9B-3D1D-4AE2-87C3-A3D00949E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21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EDB3-DB67-4E38-BFBE-E3054BAC1D0F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62E9B-3D1D-4AE2-87C3-A3D00949E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58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7EDB3-DB67-4E38-BFBE-E3054BAC1D0F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62E9B-3D1D-4AE2-87C3-A3D00949E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17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/5ff7yi3z1irqda0/test_POS.ibd?dl=0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bham.ac.uk/~ibs/imzMLConverte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.com/en/download/" TargetMode="External"/><Relationship Id="rId2" Type="http://schemas.openxmlformats.org/officeDocument/2006/relationships/hyperlink" Target="http://www.java.com/en/download/manual.jsp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r-statistics.com/2012/08/how-to-load-the-rjava-package-after-the-error-java_home-cannot-be-determined-from-the-registry/" TargetMode="External"/><Relationship Id="rId4" Type="http://schemas.openxmlformats.org/officeDocument/2006/relationships/hyperlink" Target="http://stackoverflow.com/questions/7019912/using-the-rjava-package-on-win7-64-bit-with-r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9432" y="1820779"/>
            <a:ext cx="839804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b="1" dirty="0" err="1" smtClean="0"/>
              <a:t>massPix</a:t>
            </a:r>
            <a:endParaRPr lang="en-GB" sz="3000" b="1" dirty="0" smtClean="0"/>
          </a:p>
          <a:p>
            <a:endParaRPr lang="en-GB" dirty="0"/>
          </a:p>
          <a:p>
            <a:pPr algn="ctr"/>
            <a:r>
              <a:rPr lang="en-GB" dirty="0" err="1" smtClean="0"/>
              <a:t>Lipidomics</a:t>
            </a:r>
            <a:r>
              <a:rPr lang="en-GB" dirty="0" smtClean="0"/>
              <a:t> MSI analysis tools</a:t>
            </a:r>
          </a:p>
          <a:p>
            <a:pPr algn="ctr"/>
            <a:endParaRPr lang="en-GB" dirty="0"/>
          </a:p>
          <a:p>
            <a:pPr algn="ctr"/>
            <a:r>
              <a:rPr lang="en-GB" dirty="0" smtClean="0"/>
              <a:t>An R package for p</a:t>
            </a:r>
            <a:r>
              <a:rPr lang="en-US" dirty="0" err="1" smtClean="0"/>
              <a:t>rocessing</a:t>
            </a:r>
            <a:r>
              <a:rPr lang="en-US" dirty="0" smtClean="0"/>
              <a:t> high resolution mass spectrometry imaging data, performing multivariate statistics (PCA, clustering) and lipid identification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University of Cambridge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362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783" y="1817572"/>
            <a:ext cx="6554115" cy="3324689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977908" y="2979457"/>
            <a:ext cx="497714" cy="33775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6188039" y="3278636"/>
            <a:ext cx="505736" cy="2472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2312469" y="2369573"/>
            <a:ext cx="1970282" cy="2894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5149104" y="2884615"/>
            <a:ext cx="505736" cy="2472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5</a:t>
            </a:r>
            <a:r>
              <a:rPr lang="en-GB" sz="2000" b="1" dirty="0" smtClean="0"/>
              <a:t>. Install </a:t>
            </a:r>
            <a:r>
              <a:rPr lang="en-GB" sz="2000" b="1" dirty="0" err="1" smtClean="0"/>
              <a:t>massPix</a:t>
            </a:r>
            <a:r>
              <a:rPr lang="en-GB" sz="2000" b="1" dirty="0" smtClean="0"/>
              <a:t> package to R studio</a:t>
            </a:r>
            <a:endParaRPr lang="en-GB" sz="2000" b="1" dirty="0"/>
          </a:p>
        </p:txBody>
      </p:sp>
      <p:sp>
        <p:nvSpPr>
          <p:cNvPr id="9" name="Oval 8"/>
          <p:cNvSpPr/>
          <p:nvPr/>
        </p:nvSpPr>
        <p:spPr>
          <a:xfrm>
            <a:off x="2377782" y="2863531"/>
            <a:ext cx="1765009" cy="2894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93031" y="762000"/>
            <a:ext cx="10523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 R studio go to packages tab, click install, select install from package archive file and browse to find massPix_1.2.tar.gz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730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704" y="1621147"/>
            <a:ext cx="5715798" cy="32389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6</a:t>
            </a:r>
            <a:r>
              <a:rPr lang="en-GB" sz="2000" b="1" dirty="0" smtClean="0"/>
              <a:t>. Set your working directory</a:t>
            </a:r>
            <a:endParaRPr lang="en-GB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81263" y="1170853"/>
            <a:ext cx="82376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is where your 3 folders </a:t>
            </a:r>
          </a:p>
          <a:p>
            <a:r>
              <a:rPr lang="en-GB" dirty="0" smtClean="0"/>
              <a:t>“libraries” </a:t>
            </a:r>
          </a:p>
          <a:p>
            <a:r>
              <a:rPr lang="en-GB" dirty="0" smtClean="0"/>
              <a:t>“data” </a:t>
            </a:r>
          </a:p>
          <a:p>
            <a:r>
              <a:rPr lang="en-GB" dirty="0" smtClean="0"/>
              <a:t>“</a:t>
            </a:r>
            <a:r>
              <a:rPr lang="en-GB" dirty="0" err="1" smtClean="0"/>
              <a:t>imzMLConverter</a:t>
            </a:r>
            <a:r>
              <a:rPr lang="en-GB" dirty="0" smtClean="0"/>
              <a:t>” </a:t>
            </a:r>
          </a:p>
          <a:p>
            <a:r>
              <a:rPr lang="en-GB" dirty="0"/>
              <a:t>	</a:t>
            </a:r>
            <a:r>
              <a:rPr lang="en-GB" dirty="0" smtClean="0"/>
              <a:t>	are stored.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Oval 1"/>
          <p:cNvSpPr/>
          <p:nvPr/>
        </p:nvSpPr>
        <p:spPr>
          <a:xfrm>
            <a:off x="3707704" y="4283901"/>
            <a:ext cx="2279737" cy="57619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03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214" y="763513"/>
            <a:ext cx="6847966" cy="601984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7</a:t>
            </a:r>
            <a:r>
              <a:rPr lang="en-GB" sz="2000" b="1" dirty="0" smtClean="0"/>
              <a:t>. Open </a:t>
            </a:r>
            <a:r>
              <a:rPr lang="en-GB" sz="2000" b="1" dirty="0" err="1" smtClean="0"/>
              <a:t>processing_script.R</a:t>
            </a:r>
            <a:endParaRPr lang="en-GB" sz="2000" b="1" dirty="0"/>
          </a:p>
        </p:txBody>
      </p:sp>
      <p:sp>
        <p:nvSpPr>
          <p:cNvPr id="4" name="Oval 3"/>
          <p:cNvSpPr/>
          <p:nvPr/>
        </p:nvSpPr>
        <p:spPr>
          <a:xfrm>
            <a:off x="1607758" y="920099"/>
            <a:ext cx="497714" cy="33775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46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35032" r="11220" b="51405"/>
          <a:stretch/>
        </p:blipFill>
        <p:spPr>
          <a:xfrm>
            <a:off x="692026" y="1210888"/>
            <a:ext cx="8601266" cy="130628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8</a:t>
            </a:r>
            <a:r>
              <a:rPr lang="en-GB" sz="2000" b="1" dirty="0" smtClean="0"/>
              <a:t>. Set your processing parameters (or leave as default)</a:t>
            </a:r>
            <a:endParaRPr lang="en-GB" sz="2000" b="1" dirty="0"/>
          </a:p>
        </p:txBody>
      </p:sp>
      <p:sp>
        <p:nvSpPr>
          <p:cNvPr id="4" name="Oval 3"/>
          <p:cNvSpPr/>
          <p:nvPr/>
        </p:nvSpPr>
        <p:spPr>
          <a:xfrm>
            <a:off x="2458045" y="1532023"/>
            <a:ext cx="1484303" cy="106623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593558" y="3316195"/>
            <a:ext cx="114460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If you want to process from the beginning chose process=T</a:t>
            </a:r>
          </a:p>
          <a:p>
            <a:endParaRPr lang="en-GB" dirty="0" smtClean="0"/>
          </a:p>
          <a:p>
            <a:r>
              <a:rPr lang="en-GB" dirty="0" smtClean="0"/>
              <a:t>If you want to perform PCA analysis choose </a:t>
            </a:r>
            <a:r>
              <a:rPr lang="en-GB" dirty="0" err="1" smtClean="0"/>
              <a:t>pca</a:t>
            </a:r>
            <a:r>
              <a:rPr lang="en-GB" dirty="0" smtClean="0"/>
              <a:t>=T </a:t>
            </a:r>
          </a:p>
          <a:p>
            <a:endParaRPr lang="en-GB" dirty="0" smtClean="0"/>
          </a:p>
          <a:p>
            <a:r>
              <a:rPr lang="en-GB" dirty="0" smtClean="0"/>
              <a:t>If you want to perform clustering choose </a:t>
            </a:r>
            <a:r>
              <a:rPr lang="en-GB" dirty="0" err="1" smtClean="0"/>
              <a:t>cluster.k</a:t>
            </a:r>
            <a:r>
              <a:rPr lang="en-GB" dirty="0" smtClean="0"/>
              <a:t>=T </a:t>
            </a:r>
          </a:p>
          <a:p>
            <a:endParaRPr lang="en-GB" dirty="0" smtClean="0"/>
          </a:p>
          <a:p>
            <a:r>
              <a:rPr lang="en-GB" dirty="0" smtClean="0"/>
              <a:t>If you want to view the distribution of a single ion choose slice=T </a:t>
            </a:r>
          </a:p>
          <a:p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293706" y="1725532"/>
            <a:ext cx="326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,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6564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70291"/>
          <a:stretch/>
        </p:blipFill>
        <p:spPr>
          <a:xfrm>
            <a:off x="920147" y="1216910"/>
            <a:ext cx="7842619" cy="32644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70357" y="925612"/>
            <a:ext cx="353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Positive or negative ion mode data?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870356" y="1675769"/>
            <a:ext cx="378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Threshold intensity for detecting ions?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870356" y="2425926"/>
            <a:ext cx="1708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m/z</a:t>
            </a:r>
            <a:r>
              <a:rPr lang="en-GB" dirty="0" smtClean="0"/>
              <a:t> data range?</a:t>
            </a:r>
            <a:endParaRPr lang="en-GB" dirty="0"/>
          </a:p>
        </p:txBody>
      </p:sp>
      <p:cxnSp>
        <p:nvCxnSpPr>
          <p:cNvPr id="9" name="Straight Arrow Connector 8"/>
          <p:cNvCxnSpPr>
            <a:stCxn id="3" idx="1"/>
          </p:cNvCxnSpPr>
          <p:nvPr/>
        </p:nvCxnSpPr>
        <p:spPr>
          <a:xfrm flipH="1">
            <a:off x="4481384" y="1110278"/>
            <a:ext cx="2388973" cy="5603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1"/>
          </p:cNvCxnSpPr>
          <p:nvPr/>
        </p:nvCxnSpPr>
        <p:spPr>
          <a:xfrm flipH="1">
            <a:off x="3361038" y="1860435"/>
            <a:ext cx="3509318" cy="12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998573" y="2080178"/>
            <a:ext cx="3823043" cy="5304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195008" y="2259580"/>
            <a:ext cx="3626608" cy="3510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76864" y="3643125"/>
            <a:ext cx="418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If </a:t>
            </a:r>
            <a:r>
              <a:rPr lang="en-GB" dirty="0" err="1" smtClean="0"/>
              <a:t>pca</a:t>
            </a:r>
            <a:r>
              <a:rPr lang="en-GB" dirty="0" smtClean="0"/>
              <a:t>=T, how many principal components?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5935384" y="4361317"/>
            <a:ext cx="495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If slice=T, which </a:t>
            </a:r>
            <a:r>
              <a:rPr lang="en-GB" i="1" dirty="0" smtClean="0"/>
              <a:t>m/z</a:t>
            </a:r>
            <a:r>
              <a:rPr lang="en-GB" dirty="0" smtClean="0"/>
              <a:t> row to use for making image? </a:t>
            </a:r>
          </a:p>
          <a:p>
            <a:r>
              <a:rPr lang="en-GB" dirty="0" smtClean="0"/>
              <a:t>Check in the “image.norm_short.csv” output file.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3266990" y="5609778"/>
            <a:ext cx="330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If </a:t>
            </a:r>
            <a:r>
              <a:rPr lang="en-GB" dirty="0" err="1" smtClean="0"/>
              <a:t>cluster.k</a:t>
            </a:r>
            <a:r>
              <a:rPr lang="en-GB" dirty="0" smtClean="0"/>
              <a:t>=T, how many clusters?</a:t>
            </a:r>
            <a:endParaRPr lang="en-GB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405449" y="3673887"/>
            <a:ext cx="4390767" cy="1036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258982" y="3904822"/>
            <a:ext cx="3479359" cy="5765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551184" y="4471555"/>
            <a:ext cx="1287648" cy="11382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26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30606"/>
          <a:stretch/>
        </p:blipFill>
        <p:spPr>
          <a:xfrm>
            <a:off x="1283232" y="986590"/>
            <a:ext cx="5534797" cy="538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8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9. Run processing script.</a:t>
            </a:r>
            <a:endParaRPr lang="en-GB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63" y="1058682"/>
            <a:ext cx="8109050" cy="5646917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5702968" y="1660358"/>
            <a:ext cx="513348" cy="3689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368799" y="609600"/>
            <a:ext cx="334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Select all and press run.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125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10. Output  - excel files</a:t>
            </a:r>
            <a:endParaRPr lang="en-GB" sz="2000" b="1" dirty="0"/>
          </a:p>
        </p:txBody>
      </p:sp>
      <p:pic>
        <p:nvPicPr>
          <p:cNvPr id="3074" name="Picture 2" descr="Machine generated alternative text:&#10;Cluster I &#10;Cluster 2 &#10;Cluster 3 &#10;Cluster 4 &#10;image.norm &#10;image.norm shot &#10;loadings_PC I &#10;loadings_PC 2 &#10;loadings_PC 3 &#10;loadings_PC 4 &#10;loadings_PC 5 &#10;02/02/201614:03 &#10;02/02/201614:03 &#10;02/02/201614:03 &#10;02/02/201614:03 &#10;02/02/201613:15 &#10;02/02/201613:15 &#10;02/02/201613:15 &#10;02/02/201613:15 &#10;02/02/201613:15 &#10;02/02/201613:15 &#10;02/02/201613:15 &#10;Microsoft Excel C... &#10;Microsoft Excel C... &#10;Microsoft Excel C... &#10;Microsoft Excel C... &#10;Microsoft Excel C... &#10;Microsoft Excel C... &#10;Microsoft Excel C... &#10;Microsoft Excel C... &#10;Microsoft Excel C... &#10;Microsoft Excel C... &#10;Microsoft Excel C... &#10;13 KB &#10;13 KB &#10;12 KB &#10;13 KB &#10;9,719 KB &#10;16 KB &#10;16 KB &#10;16 KB &#10;16 KB &#10;16 KB &#10;16 KB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647" y="2051996"/>
            <a:ext cx="5705475" cy="220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02354" y="779183"/>
            <a:ext cx="238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Cluster </a:t>
            </a:r>
            <a:r>
              <a:rPr lang="en-GB" dirty="0" err="1" smtClean="0"/>
              <a:t>centers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46369" y="2123345"/>
            <a:ext cx="2383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Full image data file (normalised)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46369" y="3338639"/>
            <a:ext cx="3114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Lipid IDs</a:t>
            </a:r>
          </a:p>
          <a:p>
            <a:r>
              <a:rPr lang="en-GB" dirty="0" smtClean="0"/>
              <a:t>(also use this to find “row” number for m/z of interest)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938215" y="5351100"/>
            <a:ext cx="238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PC loadings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85846" y="1094154"/>
            <a:ext cx="1066801" cy="1391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94000" y="2249508"/>
            <a:ext cx="2258647" cy="67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3074" idx="1"/>
          </p:cNvCxnSpPr>
          <p:nvPr/>
        </p:nvCxnSpPr>
        <p:spPr>
          <a:xfrm flipV="1">
            <a:off x="3595077" y="3152134"/>
            <a:ext cx="1457570" cy="615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194539" y="3890751"/>
            <a:ext cx="1856153" cy="164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6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821" y="226101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10. </a:t>
            </a:r>
            <a:r>
              <a:rPr lang="en-GB" sz="2000" b="1" dirty="0"/>
              <a:t>Output  - </a:t>
            </a:r>
            <a:r>
              <a:rPr lang="en-GB" sz="2000" b="1" dirty="0" smtClean="0"/>
              <a:t>Slice</a:t>
            </a:r>
            <a:endParaRPr lang="en-GB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2334"/>
          <a:stretch/>
        </p:blipFill>
        <p:spPr>
          <a:xfrm>
            <a:off x="2214821" y="773619"/>
            <a:ext cx="3349564" cy="27797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348" b="3299"/>
          <a:stretch/>
        </p:blipFill>
        <p:spPr>
          <a:xfrm>
            <a:off x="5864576" y="853826"/>
            <a:ext cx="3389441" cy="26994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b="3065"/>
          <a:stretch/>
        </p:blipFill>
        <p:spPr>
          <a:xfrm>
            <a:off x="5973010" y="3811718"/>
            <a:ext cx="3364518" cy="27637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740" t="4524" b="1948"/>
          <a:stretch/>
        </p:blipFill>
        <p:spPr>
          <a:xfrm>
            <a:off x="2180256" y="3966832"/>
            <a:ext cx="3384129" cy="266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9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821" y="226101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10. </a:t>
            </a:r>
            <a:r>
              <a:rPr lang="en-GB" sz="2000" b="1" dirty="0"/>
              <a:t>Output  - </a:t>
            </a:r>
            <a:r>
              <a:rPr lang="en-GB" sz="2000" b="1" dirty="0" smtClean="0"/>
              <a:t>PCA</a:t>
            </a:r>
            <a:endParaRPr lang="en-GB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939" r="19973"/>
          <a:stretch/>
        </p:blipFill>
        <p:spPr>
          <a:xfrm>
            <a:off x="727242" y="987253"/>
            <a:ext cx="2392947" cy="25310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025" r="19181"/>
          <a:stretch/>
        </p:blipFill>
        <p:spPr>
          <a:xfrm>
            <a:off x="3529263" y="980568"/>
            <a:ext cx="2382253" cy="25131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20295"/>
          <a:stretch/>
        </p:blipFill>
        <p:spPr>
          <a:xfrm>
            <a:off x="6215595" y="993936"/>
            <a:ext cx="2390274" cy="24998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9948" y="980568"/>
            <a:ext cx="2976626" cy="25087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502" y="3788947"/>
            <a:ext cx="2806425" cy="23407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5012" y="3772316"/>
            <a:ext cx="2810583" cy="23573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1096" y="3767860"/>
            <a:ext cx="2798110" cy="23158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11679" y="3759545"/>
            <a:ext cx="2798109" cy="232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7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7" y="833749"/>
            <a:ext cx="10341276" cy="57734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1</a:t>
            </a:r>
            <a:r>
              <a:rPr lang="en-GB" sz="2000" b="1" dirty="0" smtClean="0"/>
              <a:t>. Download all files from GitHub/</a:t>
            </a:r>
            <a:r>
              <a:rPr lang="en-GB" sz="2000" b="1" dirty="0" err="1" smtClean="0"/>
              <a:t>hallz</a:t>
            </a:r>
            <a:r>
              <a:rPr lang="en-GB" sz="2000" b="1" dirty="0" smtClean="0"/>
              <a:t>/</a:t>
            </a:r>
            <a:r>
              <a:rPr lang="en-GB" sz="2000" b="1" dirty="0" err="1" smtClean="0"/>
              <a:t>massPix</a:t>
            </a:r>
            <a:endParaRPr lang="en-GB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17888" y="6237859"/>
            <a:ext cx="967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Place libraries folder, data folder and other files in your working directory. 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9196" y="603088"/>
            <a:ext cx="2957384" cy="6317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8425538" y="3261597"/>
            <a:ext cx="1195754" cy="45887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24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821" y="226101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10. </a:t>
            </a:r>
            <a:r>
              <a:rPr lang="en-GB" sz="2000" b="1" dirty="0"/>
              <a:t>Output  - clustering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565" t="2332" r="21777" b="2036"/>
          <a:stretch/>
        </p:blipFill>
        <p:spPr>
          <a:xfrm>
            <a:off x="288758" y="721169"/>
            <a:ext cx="2429224" cy="25085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20451"/>
          <a:stretch/>
        </p:blipFill>
        <p:spPr>
          <a:xfrm>
            <a:off x="3017555" y="559515"/>
            <a:ext cx="2619292" cy="27600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945" t="3458" r="20856" b="1929"/>
          <a:stretch/>
        </p:blipFill>
        <p:spPr>
          <a:xfrm>
            <a:off x="5936420" y="641872"/>
            <a:ext cx="2645656" cy="26776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612" t="1430" r="21139" b="1071"/>
          <a:stretch/>
        </p:blipFill>
        <p:spPr>
          <a:xfrm>
            <a:off x="8798555" y="595434"/>
            <a:ext cx="2679201" cy="27705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 l="-1" t="3099" r="3051" b="1498"/>
          <a:stretch/>
        </p:blipFill>
        <p:spPr>
          <a:xfrm>
            <a:off x="198845" y="3689685"/>
            <a:ext cx="2703095" cy="22218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/>
          <a:srcRect l="722" t="2125" r="2482" b="1115"/>
          <a:stretch/>
        </p:blipFill>
        <p:spPr>
          <a:xfrm>
            <a:off x="3131483" y="3652462"/>
            <a:ext cx="2687054" cy="22298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/>
          <a:srcRect l="902" t="2451"/>
          <a:stretch/>
        </p:blipFill>
        <p:spPr>
          <a:xfrm>
            <a:off x="6095999" y="3681663"/>
            <a:ext cx="2730789" cy="22678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80719" y="3623263"/>
            <a:ext cx="2719079" cy="228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6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821" y="226101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11. Rerun with different parameters</a:t>
            </a:r>
            <a:endParaRPr lang="en-GB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0185" y="1000369"/>
            <a:ext cx="82061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If you want to choose a different number of clusters, PC components, or select a different row for “slicing”, then rerun processing script, but select process=F.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If you want to choose a different threshold intensity, or m/z range </a:t>
            </a:r>
            <a:r>
              <a:rPr lang="en-GB" dirty="0" err="1" smtClean="0"/>
              <a:t>etc</a:t>
            </a:r>
            <a:r>
              <a:rPr lang="en-GB" dirty="0" smtClean="0"/>
              <a:t> you will need to process again (process=T).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858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821" y="226101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12. </a:t>
            </a:r>
            <a:r>
              <a:rPr lang="en-GB" sz="2000" b="1" dirty="0" err="1" smtClean="0"/>
              <a:t>massPix</a:t>
            </a:r>
            <a:r>
              <a:rPr lang="en-GB" sz="2000" b="1" dirty="0" smtClean="0"/>
              <a:t> Step by Step</a:t>
            </a:r>
            <a:endParaRPr lang="en-GB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69434" y="1103971"/>
            <a:ext cx="99914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 R script has also been provided breaking the </a:t>
            </a:r>
            <a:r>
              <a:rPr lang="en-GB" dirty="0" err="1" smtClean="0"/>
              <a:t>massPix</a:t>
            </a:r>
            <a:r>
              <a:rPr lang="en-GB" dirty="0" smtClean="0"/>
              <a:t> wrapper function into its composite functions, to use for troubleshooting and/or to adapt the source code.</a:t>
            </a:r>
          </a:p>
          <a:p>
            <a:endParaRPr lang="en-GB" dirty="0"/>
          </a:p>
          <a:p>
            <a:r>
              <a:rPr lang="en-GB" dirty="0" err="1" smtClean="0"/>
              <a:t>massPix_step_by_step.R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r>
              <a:rPr lang="en-GB" dirty="0" smtClean="0"/>
              <a:t>R scripts for each individual function are also provided in the </a:t>
            </a:r>
            <a:r>
              <a:rPr lang="en-GB" dirty="0" err="1" smtClean="0"/>
              <a:t>github</a:t>
            </a:r>
            <a:r>
              <a:rPr lang="en-GB" dirty="0" smtClean="0"/>
              <a:t> repository and advanced users may wish to adapt these.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Manual files for all functions are embedded in the </a:t>
            </a:r>
            <a:r>
              <a:rPr lang="en-GB" dirty="0" err="1" smtClean="0"/>
              <a:t>massPix</a:t>
            </a:r>
            <a:r>
              <a:rPr lang="en-GB" dirty="0" smtClean="0"/>
              <a:t> package, providing further details for each function.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809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1</a:t>
            </a:r>
            <a:r>
              <a:rPr lang="en-GB" sz="2000" b="1" dirty="0" smtClean="0"/>
              <a:t>. Download all files from GitHub/</a:t>
            </a:r>
            <a:r>
              <a:rPr lang="en-GB" sz="2000" b="1" dirty="0" err="1" smtClean="0"/>
              <a:t>hallz</a:t>
            </a:r>
            <a:r>
              <a:rPr lang="en-GB" sz="2000" b="1" dirty="0" smtClean="0"/>
              <a:t>/</a:t>
            </a:r>
            <a:r>
              <a:rPr lang="en-GB" sz="2000" b="1" dirty="0" err="1" smtClean="0"/>
              <a:t>massPix</a:t>
            </a:r>
            <a:endParaRPr lang="en-GB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8000" y="1332089"/>
            <a:ext cx="1168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*** In addition to the files on the </a:t>
            </a:r>
            <a:r>
              <a:rPr lang="en-GB" dirty="0" err="1" smtClean="0"/>
              <a:t>github</a:t>
            </a:r>
            <a:r>
              <a:rPr lang="en-GB" dirty="0" smtClean="0"/>
              <a:t>, please download the very large file </a:t>
            </a:r>
            <a:r>
              <a:rPr lang="en-GB" dirty="0" err="1" smtClean="0"/>
              <a:t>test_POS.ibd</a:t>
            </a:r>
            <a:r>
              <a:rPr lang="en-GB" dirty="0" smtClean="0"/>
              <a:t> from the </a:t>
            </a:r>
            <a:r>
              <a:rPr lang="en-GB" dirty="0" err="1" smtClean="0"/>
              <a:t>dropbox</a:t>
            </a:r>
            <a:r>
              <a:rPr lang="en-GB" dirty="0" smtClean="0"/>
              <a:t> link below – ensure download completes fully – file should be ~ 160 MB. </a:t>
            </a:r>
          </a:p>
          <a:p>
            <a:r>
              <a:rPr lang="en-GB" dirty="0" smtClean="0"/>
              <a:t> </a:t>
            </a:r>
          </a:p>
          <a:p>
            <a:r>
              <a:rPr lang="en-GB" u="sng" dirty="0" smtClean="0">
                <a:hlinkClick r:id="rId2"/>
              </a:rPr>
              <a:t>https</a:t>
            </a:r>
            <a:r>
              <a:rPr lang="en-GB" u="sng" dirty="0">
                <a:hlinkClick r:id="rId2"/>
              </a:rPr>
              <a:t>://</a:t>
            </a:r>
            <a:r>
              <a:rPr lang="en-GB" u="sng" dirty="0" smtClean="0">
                <a:hlinkClick r:id="rId2"/>
              </a:rPr>
              <a:t>www.dropbox.com/s/5ff7yi3z1irqda0/test_POS.ibd?dl=0</a:t>
            </a:r>
            <a:endParaRPr lang="en-GB" u="sng" dirty="0" smtClean="0"/>
          </a:p>
          <a:p>
            <a:endParaRPr lang="en-GB" u="sng" dirty="0" smtClean="0"/>
          </a:p>
          <a:p>
            <a:endParaRPr lang="en-GB" u="sng" dirty="0"/>
          </a:p>
          <a:p>
            <a:r>
              <a:rPr lang="en-GB" dirty="0"/>
              <a:t>This </a:t>
            </a:r>
            <a:r>
              <a:rPr lang="en-GB" dirty="0" smtClean="0"/>
              <a:t>file </a:t>
            </a:r>
            <a:r>
              <a:rPr lang="en-GB" dirty="0"/>
              <a:t>should be stored in your “data/” folder, </a:t>
            </a:r>
            <a:r>
              <a:rPr lang="en-GB" dirty="0" smtClean="0"/>
              <a:t>in addition to </a:t>
            </a:r>
            <a:r>
              <a:rPr lang="en-GB" dirty="0" err="1" smtClean="0"/>
              <a:t>test_POS.imzML</a:t>
            </a:r>
            <a:r>
              <a:rPr lang="en-GB" dirty="0"/>
              <a:t> </a:t>
            </a:r>
            <a:r>
              <a:rPr lang="en-GB" dirty="0" smtClean="0"/>
              <a:t>available on </a:t>
            </a:r>
            <a:r>
              <a:rPr lang="en-GB" dirty="0" err="1" smtClean="0"/>
              <a:t>github</a:t>
            </a:r>
            <a:r>
              <a:rPr lang="en-GB" dirty="0" smtClean="0"/>
              <a:t>.</a:t>
            </a:r>
          </a:p>
          <a:p>
            <a:endParaRPr lang="en-GB" u="sng" dirty="0"/>
          </a:p>
          <a:p>
            <a:r>
              <a:rPr lang="en-GB" u="sng" dirty="0" smtClean="0"/>
              <a:t>This will shortly be available on </a:t>
            </a:r>
            <a:r>
              <a:rPr lang="en-GB" u="sng" dirty="0" err="1" smtClean="0"/>
              <a:t>MetaboLights</a:t>
            </a:r>
            <a:r>
              <a:rPr lang="en-GB" u="sng" dirty="0" smtClean="0"/>
              <a:t> repository. </a:t>
            </a:r>
            <a:endParaRPr lang="en-GB" u="sng" dirty="0" smtClean="0"/>
          </a:p>
          <a:p>
            <a:endParaRPr lang="en-GB" u="sng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485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678" y="2447102"/>
            <a:ext cx="6363588" cy="30484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2</a:t>
            </a:r>
            <a:r>
              <a:rPr lang="en-GB" sz="2000" b="1" dirty="0" smtClean="0"/>
              <a:t>. Download </a:t>
            </a:r>
            <a:r>
              <a:rPr lang="en-GB" sz="2000" b="1" dirty="0" err="1" smtClean="0"/>
              <a:t>imzMLConverter</a:t>
            </a:r>
            <a:endParaRPr lang="en-GB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3032" y="1005017"/>
            <a:ext cx="11064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Download </a:t>
            </a:r>
            <a:r>
              <a:rPr lang="en-GB" dirty="0" err="1" smtClean="0"/>
              <a:t>imzMLConverter</a:t>
            </a:r>
            <a:r>
              <a:rPr lang="en-GB" dirty="0"/>
              <a:t> from </a:t>
            </a:r>
            <a:r>
              <a:rPr lang="en-GB" dirty="0">
                <a:hlinkClick r:id="rId3"/>
              </a:rPr>
              <a:t>http://www.cs.bham.ac.uk/~ibs/imzMLConverter</a:t>
            </a:r>
            <a:r>
              <a:rPr lang="en-GB" dirty="0" smtClean="0">
                <a:hlinkClick r:id="rId3"/>
              </a:rPr>
              <a:t>/#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US" dirty="0" smtClean="0"/>
              <a:t>	</a:t>
            </a:r>
            <a:endParaRPr lang="en-GB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93032" y="1640253"/>
            <a:ext cx="11064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Put this folder in the same project folder where the “data” and “libraries” folders are located and ensure name is </a:t>
            </a:r>
            <a:r>
              <a:rPr lang="en-GB" dirty="0" err="1" smtClean="0"/>
              <a:t>imzMLConverter</a:t>
            </a:r>
            <a:r>
              <a:rPr lang="en-GB" dirty="0" smtClean="0"/>
              <a:t>. </a:t>
            </a:r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743200" y="6360158"/>
            <a:ext cx="9036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Alan </a:t>
            </a:r>
            <a:r>
              <a:rPr lang="en-US" dirty="0"/>
              <a:t>M. Race, Iain B. Styles, Josephine Bunch, </a:t>
            </a:r>
            <a:r>
              <a:rPr lang="en-US" i="1" dirty="0"/>
              <a:t>Journal of Proteomics</a:t>
            </a:r>
            <a:r>
              <a:rPr lang="en-US" dirty="0"/>
              <a:t>, 75(16):5111-5112, </a:t>
            </a:r>
            <a:r>
              <a:rPr lang="en-US" dirty="0" smtClean="0"/>
              <a:t>2012</a:t>
            </a:r>
            <a:endParaRPr lang="en-GB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903577" y="1640253"/>
            <a:ext cx="5935623" cy="420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</a:t>
            </a:r>
            <a:r>
              <a:rPr kumimoji="0" lang="en-GB" altLang="en-US" sz="2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kumimoji="0" lang="en-GB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900" b="0" i="0" u="none" strike="noStrike" cap="none" normalizeH="0" baseline="0" smtClean="0">
                <a:ln>
                  <a:noFill/>
                </a:ln>
                <a:solidFill>
                  <a:srgbClr val="595959"/>
                </a:solidFill>
                <a:effectLst/>
                <a:latin typeface="Calibri" panose="020F0502020204030204" pitchFamily="34" charset="0"/>
              </a:rPr>
              <a:t> </a:t>
            </a:r>
            <a:endParaRPr kumimoji="0" lang="en-GB" altLang="en-US" sz="1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900" b="0" i="0" u="none" strike="noStrike" cap="none" normalizeH="0" baseline="0" smtClean="0">
                <a:ln>
                  <a:noFill/>
                </a:ln>
                <a:solidFill>
                  <a:srgbClr val="595959"/>
                </a:solidFill>
                <a:effectLst/>
                <a:latin typeface="Calibri" panose="020F0502020204030204" pitchFamily="34" charset="0"/>
              </a:rPr>
              <a:t> </a:t>
            </a:r>
            <a:endParaRPr kumimoji="0" lang="en-GB" altLang="en-US" sz="1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900" b="0" i="0" u="none" strike="noStrike" cap="none" normalizeH="0" baseline="0" smtClean="0">
                <a:ln>
                  <a:noFill/>
                </a:ln>
                <a:solidFill>
                  <a:srgbClr val="595959"/>
                </a:solidFill>
                <a:effectLst/>
                <a:latin typeface="Calibri" panose="020F0502020204030204" pitchFamily="34" charset="0"/>
              </a:rPr>
              <a:t>14/03/2016 12:16 - Screen Clipping</a:t>
            </a:r>
            <a:endParaRPr kumimoji="0" lang="en-GB" altLang="en-US" sz="1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2579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3. Download R and R studio</a:t>
            </a:r>
            <a:endParaRPr lang="en-GB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17094" y="860638"/>
            <a:ext cx="967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Install R (if upgrading, uninstall previous versions)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588" y="1552328"/>
            <a:ext cx="9776493" cy="473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6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418" y="925711"/>
            <a:ext cx="7666065" cy="52351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7094" y="218954"/>
            <a:ext cx="967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Install R studio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935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6735" y="238897"/>
            <a:ext cx="1003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002060"/>
                </a:solidFill>
              </a:rPr>
              <a:t>R studio orientation</a:t>
            </a:r>
            <a:endParaRPr lang="en-GB" sz="28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822" y="1388080"/>
            <a:ext cx="8018807" cy="52351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860693" y="1861756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Stores variables/functions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483022" y="1410792"/>
            <a:ext cx="588265" cy="724701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889524" y="4197183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Click tabs for:</a:t>
            </a:r>
          </a:p>
          <a:p>
            <a:r>
              <a:rPr lang="en-GB" dirty="0" smtClean="0"/>
              <a:t>packages</a:t>
            </a:r>
          </a:p>
          <a:p>
            <a:r>
              <a:rPr lang="en-GB" dirty="0"/>
              <a:t>p</a:t>
            </a:r>
            <a:r>
              <a:rPr lang="en-GB" dirty="0" smtClean="0"/>
              <a:t>lots</a:t>
            </a:r>
          </a:p>
          <a:p>
            <a:r>
              <a:rPr lang="en-GB" dirty="0" smtClean="0"/>
              <a:t>help  …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8130746" y="4448437"/>
            <a:ext cx="1664043" cy="135671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3270" y="249161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Your script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079157" y="5807680"/>
            <a:ext cx="939113" cy="634313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3270" y="5324749"/>
            <a:ext cx="132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Interactive </a:t>
            </a:r>
          </a:p>
          <a:p>
            <a:r>
              <a:rPr lang="en-GB" dirty="0" smtClean="0"/>
              <a:t>console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347757" y="2676277"/>
            <a:ext cx="939113" cy="634313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1508" y="988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Open script</a:t>
            </a:r>
            <a:endParaRPr lang="en-GB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406361" y="1251132"/>
            <a:ext cx="537768" cy="493462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75396" y="1107364"/>
            <a:ext cx="262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Run current line of script</a:t>
            </a:r>
            <a:endParaRPr lang="en-GB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8019535" y="2320846"/>
            <a:ext cx="1927654" cy="426477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30986" y="1385329"/>
            <a:ext cx="262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Run whole script</a:t>
            </a:r>
            <a:endParaRPr lang="en-GB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6179860" y="1627661"/>
            <a:ext cx="827507" cy="507832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10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094" y="218954"/>
            <a:ext cx="10867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4</a:t>
            </a:r>
            <a:r>
              <a:rPr lang="en-GB" sz="2000" b="1" dirty="0" smtClean="0"/>
              <a:t>. Ensure you have JAVA installed and required R packages “calibrate” “</a:t>
            </a:r>
            <a:r>
              <a:rPr lang="en-GB" sz="2000" b="1" dirty="0" err="1" smtClean="0"/>
              <a:t>rJava</a:t>
            </a:r>
            <a:r>
              <a:rPr lang="en-GB" sz="2000" b="1" dirty="0" smtClean="0"/>
              <a:t>” and “</a:t>
            </a:r>
            <a:r>
              <a:rPr lang="en-GB" sz="2000" b="1" dirty="0" err="1" smtClean="0"/>
              <a:t>Biobase</a:t>
            </a:r>
            <a:r>
              <a:rPr lang="en-GB" sz="2000" b="1" dirty="0" smtClean="0"/>
              <a:t>”</a:t>
            </a:r>
            <a:endParaRPr lang="en-GB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17094" y="860638"/>
            <a:ext cx="11044079" cy="595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Requires up to date Java – best to have both 32 and 64 bit Java installed to avoid R/Java incompatibility issues </a:t>
            </a:r>
          </a:p>
          <a:p>
            <a:r>
              <a:rPr lang="en-GB" dirty="0" smtClean="0"/>
              <a:t>(R will automatically use the appropriate version): </a:t>
            </a:r>
          </a:p>
          <a:p>
            <a:endParaRPr lang="en-GB" dirty="0" smtClean="0"/>
          </a:p>
          <a:p>
            <a:r>
              <a:rPr lang="en-GB" dirty="0" smtClean="0"/>
              <a:t>Downloading 32 bit Java:</a:t>
            </a:r>
            <a:endParaRPr lang="en-GB" u="sng" dirty="0" smtClean="0">
              <a:hlinkClick r:id="rId2"/>
            </a:endParaRPr>
          </a:p>
          <a:p>
            <a:r>
              <a:rPr lang="en-GB" u="sng" dirty="0" smtClean="0">
                <a:hlinkClick r:id="rId3"/>
              </a:rPr>
              <a:t>https</a:t>
            </a:r>
            <a:r>
              <a:rPr lang="en-GB" u="sng" dirty="0">
                <a:hlinkClick r:id="rId3"/>
              </a:rPr>
              <a:t>://www.java.com/en/download</a:t>
            </a:r>
            <a:r>
              <a:rPr lang="en-GB" u="sng" dirty="0" smtClean="0">
                <a:hlinkClick r:id="rId3"/>
              </a:rPr>
              <a:t>/</a:t>
            </a:r>
          </a:p>
          <a:p>
            <a:endParaRPr lang="en-GB" u="sng" dirty="0" smtClean="0">
              <a:hlinkClick r:id="rId3"/>
            </a:endParaRPr>
          </a:p>
          <a:p>
            <a:r>
              <a:rPr lang="en-GB" dirty="0" smtClean="0"/>
              <a:t>Downloading 64 bit Java:</a:t>
            </a:r>
            <a:endParaRPr lang="en-GB" u="sng" dirty="0">
              <a:hlinkClick r:id="rId2"/>
            </a:endParaRPr>
          </a:p>
          <a:p>
            <a:r>
              <a:rPr lang="en-GB" u="sng" dirty="0" smtClean="0">
                <a:hlinkClick r:id="rId2"/>
              </a:rPr>
              <a:t>http</a:t>
            </a:r>
            <a:r>
              <a:rPr lang="en-GB" u="sng" dirty="0">
                <a:hlinkClick r:id="rId2"/>
              </a:rPr>
              <a:t>://www.java.com/en/download/manual.jsp</a:t>
            </a:r>
          </a:p>
          <a:p>
            <a:endParaRPr lang="en-GB" u="sng" dirty="0">
              <a:hlinkClick r:id="rId3"/>
            </a:endParaRPr>
          </a:p>
          <a:p>
            <a:endParaRPr lang="en-GB" dirty="0"/>
          </a:p>
          <a:p>
            <a:r>
              <a:rPr lang="en-GB" dirty="0"/>
              <a:t>RESTART R or R studio after installing/updating Java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*Remember to uninstall previous versions of Java*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sz="1500" dirty="0" smtClean="0"/>
              <a:t>Java troubleshooting links:</a:t>
            </a:r>
          </a:p>
          <a:p>
            <a:endParaRPr lang="en-GB" sz="1500" dirty="0"/>
          </a:p>
          <a:p>
            <a:r>
              <a:rPr lang="en-GB" sz="1500" u="sng" dirty="0">
                <a:hlinkClick r:id="rId4"/>
              </a:rPr>
              <a:t>http://stackoverflow.com/questions/7019912/using-the-rjava-package-on-win7-64-bit-with-r</a:t>
            </a:r>
          </a:p>
          <a:p>
            <a:endParaRPr lang="en-GB" sz="1500" dirty="0"/>
          </a:p>
          <a:p>
            <a:r>
              <a:rPr lang="en-GB" sz="1500" u="sng" dirty="0">
                <a:hlinkClick r:id="rId5"/>
              </a:rPr>
              <a:t>http://www.r-statistics.com/2012/08/how-to-load-the-rjava-package-after-the-error-java_home-cannot-be-determined-from-the-registry/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482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094" y="218954"/>
            <a:ext cx="11625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4</a:t>
            </a:r>
            <a:r>
              <a:rPr lang="en-GB" sz="2000" b="1" dirty="0" smtClean="0"/>
              <a:t>. Ensure you have JAVA installed and required R packages “calibrate” “</a:t>
            </a:r>
            <a:r>
              <a:rPr lang="en-GB" sz="2000" b="1" dirty="0" err="1" smtClean="0"/>
              <a:t>rJava</a:t>
            </a:r>
            <a:r>
              <a:rPr lang="en-GB" sz="2000" b="1" dirty="0" smtClean="0"/>
              <a:t>” and “</a:t>
            </a:r>
            <a:r>
              <a:rPr lang="en-GB" sz="2000" b="1" dirty="0" err="1" smtClean="0"/>
              <a:t>Biobase</a:t>
            </a:r>
            <a:r>
              <a:rPr lang="en-GB" sz="2000" b="1" dirty="0" smtClean="0"/>
              <a:t>”</a:t>
            </a:r>
            <a:endParaRPr lang="en-GB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98885" y="886387"/>
            <a:ext cx="110440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Open R studio and in the interactive console enter the following:</a:t>
            </a:r>
          </a:p>
          <a:p>
            <a:endParaRPr lang="en-GB" dirty="0"/>
          </a:p>
          <a:p>
            <a:r>
              <a:rPr lang="en-GB" dirty="0" smtClean="0"/>
              <a:t>&gt; </a:t>
            </a:r>
            <a:r>
              <a:rPr lang="en-GB" dirty="0" err="1" smtClean="0"/>
              <a:t>install.packages</a:t>
            </a:r>
            <a:r>
              <a:rPr lang="en-GB" dirty="0"/>
              <a:t>("calibrate</a:t>
            </a:r>
            <a:r>
              <a:rPr lang="en-GB" dirty="0" smtClean="0"/>
              <a:t>")</a:t>
            </a:r>
          </a:p>
          <a:p>
            <a:endParaRPr lang="en-GB" dirty="0"/>
          </a:p>
          <a:p>
            <a:r>
              <a:rPr lang="en-GB" dirty="0" smtClean="0"/>
              <a:t>&gt; </a:t>
            </a:r>
            <a:r>
              <a:rPr lang="en-GB" dirty="0" err="1" smtClean="0"/>
              <a:t>install.packages</a:t>
            </a:r>
            <a:r>
              <a:rPr lang="en-GB" dirty="0"/>
              <a:t>("</a:t>
            </a:r>
            <a:r>
              <a:rPr lang="en-GB" dirty="0" err="1"/>
              <a:t>rJava</a:t>
            </a:r>
            <a:r>
              <a:rPr lang="en-GB" dirty="0" smtClean="0"/>
              <a:t>")</a:t>
            </a:r>
          </a:p>
          <a:p>
            <a:endParaRPr lang="en-GB" dirty="0"/>
          </a:p>
          <a:p>
            <a:r>
              <a:rPr lang="en-GB" dirty="0" smtClean="0"/>
              <a:t>&gt; source</a:t>
            </a:r>
            <a:r>
              <a:rPr lang="en-GB" dirty="0"/>
              <a:t>("https://bioconductor.org/</a:t>
            </a:r>
            <a:r>
              <a:rPr lang="en-GB" dirty="0" err="1"/>
              <a:t>biocLite.R</a:t>
            </a:r>
            <a:r>
              <a:rPr lang="en-GB" dirty="0" smtClean="0"/>
              <a:t>")</a:t>
            </a:r>
          </a:p>
          <a:p>
            <a:endParaRPr lang="en-GB" dirty="0"/>
          </a:p>
          <a:p>
            <a:r>
              <a:rPr lang="en-GB" dirty="0" smtClean="0"/>
              <a:t>&gt; </a:t>
            </a:r>
            <a:r>
              <a:rPr lang="en-GB" dirty="0" err="1" smtClean="0"/>
              <a:t>biocLite</a:t>
            </a:r>
            <a:r>
              <a:rPr lang="en-GB" dirty="0"/>
              <a:t>("</a:t>
            </a:r>
            <a:r>
              <a:rPr lang="en-GB" dirty="0" err="1"/>
              <a:t>Biobase</a:t>
            </a:r>
            <a:r>
              <a:rPr lang="en-GB" dirty="0"/>
              <a:t>")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4348"/>
          <a:stretch/>
        </p:blipFill>
        <p:spPr>
          <a:xfrm>
            <a:off x="5357697" y="1351116"/>
            <a:ext cx="6066405" cy="523514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4811032" y="5770716"/>
            <a:ext cx="939113" cy="634313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885145" y="5287785"/>
            <a:ext cx="132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Interactive </a:t>
            </a:r>
          </a:p>
          <a:p>
            <a:r>
              <a:rPr lang="en-GB" dirty="0" smtClean="0"/>
              <a:t>console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768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741</Words>
  <Application>Microsoft Office PowerPoint</Application>
  <PresentationFormat>Widescreen</PresentationFormat>
  <Paragraphs>133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HNR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Zoe Hall</dc:creator>
  <cp:lastModifiedBy>user1</cp:lastModifiedBy>
  <cp:revision>35</cp:revision>
  <dcterms:created xsi:type="dcterms:W3CDTF">2016-02-26T15:03:40Z</dcterms:created>
  <dcterms:modified xsi:type="dcterms:W3CDTF">2017-06-29T14:46:31Z</dcterms:modified>
</cp:coreProperties>
</file>