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8" r:id="rId2"/>
    <p:sldId id="256"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24" d="100"/>
          <a:sy n="124" d="100"/>
        </p:scale>
        <p:origin x="6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ECA7B-8AEA-B74E-90DB-F9C71CA69E02}" type="datetimeFigureOut">
              <a:rPr lang="en-US" smtClean="0"/>
              <a:t>4/27/17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6765D-EB79-074A-A444-7602C33AD53A}" type="slidenum">
              <a:rPr lang="en-US" smtClean="0"/>
              <a:t>‹#›</a:t>
            </a:fld>
            <a:endParaRPr lang="en-US"/>
          </a:p>
        </p:txBody>
      </p:sp>
    </p:spTree>
    <p:extLst>
      <p:ext uri="{BB962C8B-B14F-4D97-AF65-F5344CB8AC3E}">
        <p14:creationId xmlns:p14="http://schemas.microsoft.com/office/powerpoint/2010/main" val="67816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From a molecular perspective, we are also really interested to understand how loss of BDNF production from promoter I impacts downstream pathways in oxytocin neurons.  To address this question, we are using a Ribotag/RNAsequencing approach.  The RiboTag mouse expresses a HA tag on the ribosomal protein RPL22 (RPL22</a:t>
            </a:r>
            <a:r>
              <a:rPr lang="en-US" sz="1200" kern="1200" baseline="30000" dirty="0" smtClean="0">
                <a:solidFill>
                  <a:schemeClr val="tx1"/>
                </a:solidFill>
                <a:effectLst/>
                <a:latin typeface="+mn-lt"/>
                <a:ea typeface="+mn-ea"/>
                <a:cs typeface="+mn-cs"/>
              </a:rPr>
              <a:t>HA</a:t>
            </a:r>
            <a:r>
              <a:rPr lang="en-US" sz="1200" kern="1200" dirty="0" smtClean="0">
                <a:solidFill>
                  <a:schemeClr val="tx1"/>
                </a:solidFill>
                <a:effectLst/>
                <a:latin typeface="+mn-lt"/>
                <a:ea typeface="+mn-ea"/>
                <a:cs typeface="+mn-cs"/>
              </a:rPr>
              <a:t>) under control of Cre recombinase. After crossing the RiboTag mouse to a cell-type specific Cre driver, in our case oxytocin Cre, ribosomal-associated mRNAs from the targeted cell-type can be affinity purified with a HA antibody. Translating mRNAs are characterized using high-throughput methods, such as microarrays and RNA-seq.  We have been setting up this technique in the lab using Oxt mice crossed to Ribotag mouse, and have some preliminary data showing that we are able to successfully purify ribosome-associated transcripts in Oxt neurons.  Here you can see by qPCR that ribosome-associated transcripts in oxytocin neurons are enriched in oxytocin neurons compared to input (input being total hypothalamic homogenate).  We are also able to sequence these low concentration samples and show enrichment of Oxt in OXT neurons.  Now that we have the technique set up, we are doing the experiments to compare the molecular profiles of Oxt neurons in WT and Bdnf-e1 mutants.   </a:t>
            </a:r>
          </a:p>
          <a:p>
            <a:endParaRPr lang="en-US" dirty="0"/>
          </a:p>
        </p:txBody>
      </p:sp>
      <p:sp>
        <p:nvSpPr>
          <p:cNvPr id="4" name="Slide Number Placeholder 3"/>
          <p:cNvSpPr>
            <a:spLocks noGrp="1"/>
          </p:cNvSpPr>
          <p:nvPr>
            <p:ph type="sldNum" sz="quarter" idx="10"/>
          </p:nvPr>
        </p:nvSpPr>
        <p:spPr/>
        <p:txBody>
          <a:bodyPr/>
          <a:lstStyle/>
          <a:p>
            <a:fld id="{1A6C991F-96EB-5242-A78D-BC1302B5A6EF}" type="slidenum">
              <a:rPr lang="en-US" smtClean="0"/>
              <a:t>1</a:t>
            </a:fld>
            <a:endParaRPr lang="en-US" dirty="0"/>
          </a:p>
        </p:txBody>
      </p:sp>
    </p:spTree>
    <p:extLst>
      <p:ext uri="{BB962C8B-B14F-4D97-AF65-F5344CB8AC3E}">
        <p14:creationId xmlns:p14="http://schemas.microsoft.com/office/powerpoint/2010/main" val="1620439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09F1AA-2FB9-8C41-A852-DDF92B39AA4C}"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09F1AA-2FB9-8C41-A852-DDF92B39AA4C}"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09F1AA-2FB9-8C41-A852-DDF92B39AA4C}"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09F1AA-2FB9-8C41-A852-DDF92B39AA4C}"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09F1AA-2FB9-8C41-A852-DDF92B39AA4C}"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09F1AA-2FB9-8C41-A852-DDF92B39AA4C}"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09F1AA-2FB9-8C41-A852-DDF92B39AA4C}" type="datetimeFigureOut">
              <a:rPr lang="en-US" smtClean="0"/>
              <a:t>4/27/17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09F1AA-2FB9-8C41-A852-DDF92B39AA4C}" type="datetimeFigureOut">
              <a:rPr lang="en-US" smtClean="0"/>
              <a:t>4/27/17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9F1AA-2FB9-8C41-A852-DDF92B39AA4C}" type="datetimeFigureOut">
              <a:rPr lang="en-US" smtClean="0"/>
              <a:t>4/27/17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9F1AA-2FB9-8C41-A852-DDF92B39AA4C}"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9F1AA-2FB9-8C41-A852-DDF92B39AA4C}"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3FE78-3F29-1A4E-9919-166B38C773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9F1AA-2FB9-8C41-A852-DDF92B39AA4C}" type="datetimeFigureOut">
              <a:rPr lang="en-US" smtClean="0"/>
              <a:t>4/27/17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3FE78-3F29-1A4E-9919-166B38C77373}" type="slidenum">
              <a:rPr lang="en-US" smtClean="0"/>
              <a:t>‹#›</a:t>
            </a:fld>
            <a:endParaRPr lang="en-US"/>
          </a:p>
        </p:txBody>
      </p:sp>
    </p:spTree>
    <p:extLst>
      <p:ext uri="{BB962C8B-B14F-4D97-AF65-F5344CB8AC3E}">
        <p14:creationId xmlns:p14="http://schemas.microsoft.com/office/powerpoint/2010/main" val="675026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emf"/><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1" Type="http://schemas.openxmlformats.org/officeDocument/2006/relationships/slideLayout" Target="../slideLayouts/slideLayout1.xml"/><Relationship Id="rId2" Type="http://schemas.openxmlformats.org/officeDocument/2006/relationships/image" Target="../media/image6.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111687" y="1111813"/>
            <a:ext cx="8911440" cy="564521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69281" y="-31186"/>
            <a:ext cx="8229600" cy="1143000"/>
          </a:xfrm>
        </p:spPr>
        <p:txBody>
          <a:bodyPr>
            <a:noAutofit/>
          </a:bodyPr>
          <a:lstStyle/>
          <a:p>
            <a:r>
              <a:rPr lang="en-US" sz="2600" dirty="0" smtClean="0">
                <a:solidFill>
                  <a:srgbClr val="007AAD"/>
                </a:solidFill>
              </a:rPr>
              <a:t>Ribo-seq to investigate how loss of BDNF from promoter I impacts gene expression in OXT neurons of Bdnf-e1 females</a:t>
            </a:r>
            <a:endParaRPr lang="en-US" sz="2600" dirty="0">
              <a:solidFill>
                <a:srgbClr val="007AAD"/>
              </a:solidFill>
            </a:endParaRPr>
          </a:p>
        </p:txBody>
      </p:sp>
      <p:sp>
        <p:nvSpPr>
          <p:cNvPr id="25" name="Rectangle 24"/>
          <p:cNvSpPr/>
          <p:nvPr/>
        </p:nvSpPr>
        <p:spPr>
          <a:xfrm>
            <a:off x="3807035" y="1412741"/>
            <a:ext cx="5216092" cy="206502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7" descr="ANd9GcTeSCAOeYYkfXXvy96p0dNM2ekUB2DQSsoeFYy7DHtWuAOBxJYMx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602" y="1495212"/>
            <a:ext cx="1779904" cy="664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0" descr="ANd9GcRneE5YQtqrGb9YUvKoog3xYHxJyhfxCHHb1mHYuo80KBCxhjLr6A9brj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280" y="1495212"/>
            <a:ext cx="1753105" cy="53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TextBox 28"/>
          <p:cNvSpPr txBox="1"/>
          <p:nvPr/>
        </p:nvSpPr>
        <p:spPr>
          <a:xfrm>
            <a:off x="6157852" y="1989206"/>
            <a:ext cx="857700" cy="307777"/>
          </a:xfrm>
          <a:prstGeom prst="rect">
            <a:avLst/>
          </a:prstGeom>
          <a:noFill/>
        </p:spPr>
        <p:txBody>
          <a:bodyPr wrap="square" rtlCol="0">
            <a:spAutoFit/>
          </a:bodyPr>
          <a:lstStyle/>
          <a:p>
            <a:pPr algn="ctr"/>
            <a:r>
              <a:rPr lang="en-US" sz="1400" dirty="0" smtClean="0"/>
              <a:t>x</a:t>
            </a:r>
          </a:p>
        </p:txBody>
      </p:sp>
      <p:sp>
        <p:nvSpPr>
          <p:cNvPr id="30" name="TextBox 29"/>
          <p:cNvSpPr txBox="1"/>
          <p:nvPr/>
        </p:nvSpPr>
        <p:spPr>
          <a:xfrm>
            <a:off x="7018219" y="2057971"/>
            <a:ext cx="1723648" cy="307777"/>
          </a:xfrm>
          <a:prstGeom prst="rect">
            <a:avLst/>
          </a:prstGeom>
          <a:noFill/>
        </p:spPr>
        <p:txBody>
          <a:bodyPr wrap="square" rtlCol="0">
            <a:spAutoFit/>
          </a:bodyPr>
          <a:lstStyle/>
          <a:p>
            <a:pPr algn="ctr"/>
            <a:r>
              <a:rPr lang="en-US" sz="1400" dirty="0" smtClean="0"/>
              <a:t>Ribotag</a:t>
            </a:r>
          </a:p>
        </p:txBody>
      </p:sp>
      <p:pic>
        <p:nvPicPr>
          <p:cNvPr id="31" name="Picture 7" descr="ANd9GcTeSCAOeYYkfXXvy96p0dNM2ekUB2DQSsoeFYy7DHtWuAOBxJYMx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001" y="2595962"/>
            <a:ext cx="1779904" cy="664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TextBox 31"/>
          <p:cNvSpPr txBox="1"/>
          <p:nvPr/>
        </p:nvSpPr>
        <p:spPr>
          <a:xfrm>
            <a:off x="4120421" y="3129327"/>
            <a:ext cx="2465881" cy="523220"/>
          </a:xfrm>
          <a:prstGeom prst="rect">
            <a:avLst/>
          </a:prstGeom>
          <a:noFill/>
        </p:spPr>
        <p:txBody>
          <a:bodyPr wrap="square" rtlCol="0">
            <a:spAutoFit/>
          </a:bodyPr>
          <a:lstStyle/>
          <a:p>
            <a:pPr algn="ctr"/>
            <a:r>
              <a:rPr lang="en-US" sz="1400" dirty="0" smtClean="0"/>
              <a:t>Oxt</a:t>
            </a:r>
            <a:r>
              <a:rPr lang="en-US" sz="1400" i="1" baseline="30000" dirty="0" smtClean="0"/>
              <a:t>Cre</a:t>
            </a:r>
            <a:r>
              <a:rPr lang="en-US" sz="1400" dirty="0" smtClean="0"/>
              <a:t>; Ribotag</a:t>
            </a:r>
            <a:endParaRPr lang="en-US" sz="1400" dirty="0"/>
          </a:p>
          <a:p>
            <a:pPr algn="ctr"/>
            <a:r>
              <a:rPr lang="en-US" sz="1400" dirty="0" smtClean="0"/>
              <a:t> </a:t>
            </a:r>
          </a:p>
        </p:txBody>
      </p:sp>
      <p:pic>
        <p:nvPicPr>
          <p:cNvPr id="33" name="Picture 7" descr="ANd9GcTeSCAOeYYkfXXvy96p0dNM2ekUB2DQSsoeFYy7DHtWuAOBxJYMx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280" y="2602901"/>
            <a:ext cx="1779904" cy="664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TextBox 33"/>
          <p:cNvSpPr txBox="1"/>
          <p:nvPr/>
        </p:nvSpPr>
        <p:spPr>
          <a:xfrm>
            <a:off x="6157852" y="2700510"/>
            <a:ext cx="857700" cy="307777"/>
          </a:xfrm>
          <a:prstGeom prst="rect">
            <a:avLst/>
          </a:prstGeom>
          <a:noFill/>
        </p:spPr>
        <p:txBody>
          <a:bodyPr wrap="square" rtlCol="0">
            <a:spAutoFit/>
          </a:bodyPr>
          <a:lstStyle/>
          <a:p>
            <a:pPr algn="ctr"/>
            <a:r>
              <a:rPr lang="en-US" sz="1400" dirty="0" smtClean="0"/>
              <a:t>x</a:t>
            </a:r>
          </a:p>
        </p:txBody>
      </p:sp>
      <p:sp>
        <p:nvSpPr>
          <p:cNvPr id="35" name="TextBox 34"/>
          <p:cNvSpPr txBox="1"/>
          <p:nvPr/>
        </p:nvSpPr>
        <p:spPr>
          <a:xfrm>
            <a:off x="6689196" y="3124980"/>
            <a:ext cx="2465881" cy="523220"/>
          </a:xfrm>
          <a:prstGeom prst="rect">
            <a:avLst/>
          </a:prstGeom>
          <a:noFill/>
        </p:spPr>
        <p:txBody>
          <a:bodyPr wrap="square" rtlCol="0">
            <a:spAutoFit/>
          </a:bodyPr>
          <a:lstStyle/>
          <a:p>
            <a:pPr algn="ctr"/>
            <a:r>
              <a:rPr lang="en-US" sz="1400" dirty="0" smtClean="0"/>
              <a:t>Bdnf-e1 -/-</a:t>
            </a:r>
            <a:endParaRPr lang="en-US" sz="1400" dirty="0"/>
          </a:p>
          <a:p>
            <a:pPr algn="ctr"/>
            <a:r>
              <a:rPr lang="en-US" sz="1400" dirty="0" smtClean="0"/>
              <a:t> </a:t>
            </a:r>
          </a:p>
        </p:txBody>
      </p:sp>
      <p:sp>
        <p:nvSpPr>
          <p:cNvPr id="41" name="Down Arrow 40"/>
          <p:cNvSpPr/>
          <p:nvPr/>
        </p:nvSpPr>
        <p:spPr>
          <a:xfrm>
            <a:off x="1806602" y="5199530"/>
            <a:ext cx="296896" cy="473456"/>
          </a:xfrm>
          <a:prstGeom prst="downArrow">
            <a:avLst/>
          </a:prstGeom>
          <a:solidFill>
            <a:srgbClr val="282828"/>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p:cNvSpPr txBox="1"/>
          <p:nvPr/>
        </p:nvSpPr>
        <p:spPr>
          <a:xfrm>
            <a:off x="190771" y="5747691"/>
            <a:ext cx="3526633" cy="923330"/>
          </a:xfrm>
          <a:prstGeom prst="rect">
            <a:avLst/>
          </a:prstGeom>
          <a:noFill/>
          <a:ln>
            <a:solidFill>
              <a:srgbClr val="000000"/>
            </a:solidFill>
          </a:ln>
        </p:spPr>
        <p:txBody>
          <a:bodyPr wrap="square" rtlCol="0">
            <a:spAutoFit/>
          </a:bodyPr>
          <a:lstStyle/>
          <a:p>
            <a:r>
              <a:rPr lang="en-US" dirty="0" smtClean="0"/>
              <a:t>RNA-sequencing of ribosome-associated transcripts in OXT neurons of WT vs. Bdnf-e1 mutants</a:t>
            </a:r>
            <a:endParaRPr lang="en-US" dirty="0"/>
          </a:p>
        </p:txBody>
      </p:sp>
      <p:sp>
        <p:nvSpPr>
          <p:cNvPr id="43" name="TextBox 42"/>
          <p:cNvSpPr txBox="1"/>
          <p:nvPr/>
        </p:nvSpPr>
        <p:spPr>
          <a:xfrm>
            <a:off x="4820666" y="2044793"/>
            <a:ext cx="857700" cy="307777"/>
          </a:xfrm>
          <a:prstGeom prst="rect">
            <a:avLst/>
          </a:prstGeom>
          <a:noFill/>
        </p:spPr>
        <p:txBody>
          <a:bodyPr wrap="square" rtlCol="0">
            <a:spAutoFit/>
          </a:bodyPr>
          <a:lstStyle/>
          <a:p>
            <a:pPr algn="ctr"/>
            <a:r>
              <a:rPr lang="en-US" sz="1400" dirty="0" smtClean="0"/>
              <a:t>Oxt</a:t>
            </a:r>
            <a:r>
              <a:rPr lang="en-US" sz="1400" i="1" baseline="30000" dirty="0" smtClean="0"/>
              <a:t>Cre</a:t>
            </a:r>
          </a:p>
        </p:txBody>
      </p:sp>
      <p:sp>
        <p:nvSpPr>
          <p:cNvPr id="20" name="TextBox 19"/>
          <p:cNvSpPr txBox="1"/>
          <p:nvPr/>
        </p:nvSpPr>
        <p:spPr>
          <a:xfrm>
            <a:off x="4059427" y="1660777"/>
            <a:ext cx="427463" cy="369332"/>
          </a:xfrm>
          <a:prstGeom prst="rect">
            <a:avLst/>
          </a:prstGeom>
          <a:noFill/>
        </p:spPr>
        <p:txBody>
          <a:bodyPr wrap="square" rtlCol="0">
            <a:spAutoFit/>
          </a:bodyPr>
          <a:lstStyle/>
          <a:p>
            <a:r>
              <a:rPr lang="en-US" dirty="0" smtClean="0"/>
              <a:t>F1</a:t>
            </a:r>
            <a:endParaRPr lang="en-US" dirty="0"/>
          </a:p>
        </p:txBody>
      </p:sp>
      <p:sp>
        <p:nvSpPr>
          <p:cNvPr id="21" name="TextBox 20"/>
          <p:cNvSpPr txBox="1"/>
          <p:nvPr/>
        </p:nvSpPr>
        <p:spPr>
          <a:xfrm>
            <a:off x="4053232" y="2767487"/>
            <a:ext cx="427463" cy="369332"/>
          </a:xfrm>
          <a:prstGeom prst="rect">
            <a:avLst/>
          </a:prstGeom>
          <a:noFill/>
        </p:spPr>
        <p:txBody>
          <a:bodyPr wrap="square" rtlCol="0">
            <a:spAutoFit/>
          </a:bodyPr>
          <a:lstStyle/>
          <a:p>
            <a:r>
              <a:rPr lang="en-US" dirty="0" smtClean="0"/>
              <a:t>F2</a:t>
            </a:r>
            <a:endParaRPr lang="en-US" dirty="0"/>
          </a:p>
        </p:txBody>
      </p:sp>
      <p:pic>
        <p:nvPicPr>
          <p:cNvPr id="22" name="Picture 21"/>
          <p:cNvPicPr>
            <a:picLocks noChangeAspect="1"/>
          </p:cNvPicPr>
          <p:nvPr/>
        </p:nvPicPr>
        <p:blipFill>
          <a:blip r:embed="rId5"/>
          <a:stretch>
            <a:fillRect/>
          </a:stretch>
        </p:blipFill>
        <p:spPr>
          <a:xfrm>
            <a:off x="4001987" y="3936816"/>
            <a:ext cx="2103857" cy="2622747"/>
          </a:xfrm>
          <a:prstGeom prst="rect">
            <a:avLst/>
          </a:prstGeom>
        </p:spPr>
      </p:pic>
      <p:pic>
        <p:nvPicPr>
          <p:cNvPr id="23" name="Picture 22"/>
          <p:cNvPicPr>
            <a:picLocks noChangeAspect="1"/>
          </p:cNvPicPr>
          <p:nvPr/>
        </p:nvPicPr>
        <p:blipFill rotWithShape="1">
          <a:blip r:embed="rId6"/>
          <a:srcRect t="6701"/>
          <a:stretch/>
        </p:blipFill>
        <p:spPr>
          <a:xfrm>
            <a:off x="887291" y="1303599"/>
            <a:ext cx="2014066" cy="3705535"/>
          </a:xfrm>
          <a:prstGeom prst="rect">
            <a:avLst/>
          </a:prstGeom>
        </p:spPr>
      </p:pic>
      <p:pic>
        <p:nvPicPr>
          <p:cNvPr id="24" name="Picture 23"/>
          <p:cNvPicPr>
            <a:picLocks noChangeAspect="1"/>
          </p:cNvPicPr>
          <p:nvPr/>
        </p:nvPicPr>
        <p:blipFill>
          <a:blip r:embed="rId7"/>
          <a:stretch>
            <a:fillRect/>
          </a:stretch>
        </p:blipFill>
        <p:spPr>
          <a:xfrm>
            <a:off x="5986316" y="3912477"/>
            <a:ext cx="2793639" cy="2768039"/>
          </a:xfrm>
          <a:prstGeom prst="rect">
            <a:avLst/>
          </a:prstGeom>
        </p:spPr>
      </p:pic>
    </p:spTree>
    <p:extLst>
      <p:ext uri="{BB962C8B-B14F-4D97-AF65-F5344CB8AC3E}">
        <p14:creationId xmlns:p14="http://schemas.microsoft.com/office/powerpoint/2010/main" val="1222921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76480"/>
          <a:stretch/>
        </p:blipFill>
        <p:spPr>
          <a:xfrm>
            <a:off x="356256" y="421979"/>
            <a:ext cx="2331229" cy="852754"/>
          </a:xfrm>
          <a:prstGeom prst="rect">
            <a:avLst/>
          </a:prstGeom>
        </p:spPr>
      </p:pic>
      <p:pic>
        <p:nvPicPr>
          <p:cNvPr id="7" name="Picture 6"/>
          <p:cNvPicPr>
            <a:picLocks noChangeAspect="1"/>
          </p:cNvPicPr>
          <p:nvPr/>
        </p:nvPicPr>
        <p:blipFill>
          <a:blip r:embed="rId3"/>
          <a:stretch>
            <a:fillRect/>
          </a:stretch>
        </p:blipFill>
        <p:spPr>
          <a:xfrm>
            <a:off x="2840287" y="119822"/>
            <a:ext cx="1299478" cy="1619978"/>
          </a:xfrm>
          <a:prstGeom prst="rect">
            <a:avLst/>
          </a:prstGeom>
        </p:spPr>
      </p:pic>
      <p:sp>
        <p:nvSpPr>
          <p:cNvPr id="8" name="TextBox 7"/>
          <p:cNvSpPr txBox="1"/>
          <p:nvPr/>
        </p:nvSpPr>
        <p:spPr>
          <a:xfrm>
            <a:off x="4244399" y="267155"/>
            <a:ext cx="2786940" cy="1200329"/>
          </a:xfrm>
          <a:prstGeom prst="rect">
            <a:avLst/>
          </a:prstGeom>
          <a:noFill/>
          <a:ln>
            <a:solidFill>
              <a:schemeClr val="tx1"/>
            </a:solidFill>
          </a:ln>
        </p:spPr>
        <p:txBody>
          <a:bodyPr wrap="square" rtlCol="0">
            <a:spAutoFit/>
          </a:bodyPr>
          <a:lstStyle/>
          <a:p>
            <a:r>
              <a:rPr lang="en-US" sz="1200" dirty="0" smtClean="0"/>
              <a:t>I can also add in </a:t>
            </a:r>
            <a:r>
              <a:rPr lang="en-US" sz="1200" dirty="0" err="1" smtClean="0"/>
              <a:t>Agrp</a:t>
            </a:r>
            <a:r>
              <a:rPr lang="en-US" sz="1200" dirty="0" smtClean="0"/>
              <a:t> and </a:t>
            </a:r>
            <a:r>
              <a:rPr lang="en-US" sz="1200" dirty="0" err="1" smtClean="0"/>
              <a:t>Carpt</a:t>
            </a:r>
            <a:r>
              <a:rPr lang="en-US" sz="1200" dirty="0" smtClean="0"/>
              <a:t> for de-enriched genes.  I’m not sure there is another obvious enriched gene for OXT, but we can think about this. AVP might be controversial since some people feel they are co-expressed and others not.</a:t>
            </a:r>
            <a:endParaRPr lang="en-US" sz="1200" dirty="0"/>
          </a:p>
        </p:txBody>
      </p:sp>
      <p:pic>
        <p:nvPicPr>
          <p:cNvPr id="10" name="Picture 9"/>
          <p:cNvPicPr>
            <a:picLocks noChangeAspect="1"/>
          </p:cNvPicPr>
          <p:nvPr/>
        </p:nvPicPr>
        <p:blipFill>
          <a:blip r:embed="rId4"/>
          <a:stretch>
            <a:fillRect/>
          </a:stretch>
        </p:blipFill>
        <p:spPr>
          <a:xfrm>
            <a:off x="3099823" y="1946506"/>
            <a:ext cx="2755900" cy="2095500"/>
          </a:xfrm>
          <a:prstGeom prst="rect">
            <a:avLst/>
          </a:prstGeom>
        </p:spPr>
      </p:pic>
      <p:pic>
        <p:nvPicPr>
          <p:cNvPr id="12" name="Picture 11"/>
          <p:cNvPicPr>
            <a:picLocks noChangeAspect="1"/>
          </p:cNvPicPr>
          <p:nvPr/>
        </p:nvPicPr>
        <p:blipFill>
          <a:blip r:embed="rId5"/>
          <a:stretch>
            <a:fillRect/>
          </a:stretch>
        </p:blipFill>
        <p:spPr>
          <a:xfrm>
            <a:off x="298030" y="1946506"/>
            <a:ext cx="2389455" cy="2290717"/>
          </a:xfrm>
          <a:prstGeom prst="rect">
            <a:avLst/>
          </a:prstGeom>
        </p:spPr>
      </p:pic>
      <p:pic>
        <p:nvPicPr>
          <p:cNvPr id="13" name="Picture 12"/>
          <p:cNvPicPr>
            <a:picLocks noChangeAspect="1"/>
          </p:cNvPicPr>
          <p:nvPr/>
        </p:nvPicPr>
        <p:blipFill>
          <a:blip r:embed="rId6"/>
          <a:stretch>
            <a:fillRect/>
          </a:stretch>
        </p:blipFill>
        <p:spPr>
          <a:xfrm>
            <a:off x="5965758" y="1776819"/>
            <a:ext cx="2971816" cy="2630089"/>
          </a:xfrm>
          <a:prstGeom prst="rect">
            <a:avLst/>
          </a:prstGeom>
        </p:spPr>
      </p:pic>
      <p:sp>
        <p:nvSpPr>
          <p:cNvPr id="14" name="TextBox 13"/>
          <p:cNvSpPr txBox="1"/>
          <p:nvPr/>
        </p:nvSpPr>
        <p:spPr>
          <a:xfrm>
            <a:off x="267208" y="196217"/>
            <a:ext cx="349321" cy="369332"/>
          </a:xfrm>
          <a:prstGeom prst="rect">
            <a:avLst/>
          </a:prstGeom>
          <a:solidFill>
            <a:schemeClr val="bg1"/>
          </a:solidFill>
        </p:spPr>
        <p:txBody>
          <a:bodyPr wrap="square" rtlCol="0">
            <a:spAutoFit/>
          </a:bodyPr>
          <a:lstStyle/>
          <a:p>
            <a:r>
              <a:rPr lang="en-US" b="1" dirty="0" smtClean="0"/>
              <a:t>A</a:t>
            </a:r>
            <a:endParaRPr lang="en-US" b="1" dirty="0"/>
          </a:p>
        </p:txBody>
      </p:sp>
      <p:sp>
        <p:nvSpPr>
          <p:cNvPr id="15" name="TextBox 14"/>
          <p:cNvSpPr txBox="1"/>
          <p:nvPr/>
        </p:nvSpPr>
        <p:spPr>
          <a:xfrm>
            <a:off x="267207" y="1987207"/>
            <a:ext cx="349321" cy="369332"/>
          </a:xfrm>
          <a:prstGeom prst="rect">
            <a:avLst/>
          </a:prstGeom>
          <a:solidFill>
            <a:schemeClr val="bg1"/>
          </a:solidFill>
        </p:spPr>
        <p:txBody>
          <a:bodyPr wrap="square" rtlCol="0">
            <a:spAutoFit/>
          </a:bodyPr>
          <a:lstStyle/>
          <a:p>
            <a:r>
              <a:rPr lang="en-US" b="1" smtClean="0"/>
              <a:t>C</a:t>
            </a:r>
            <a:endParaRPr lang="en-US" b="1" dirty="0"/>
          </a:p>
        </p:txBody>
      </p:sp>
      <p:sp>
        <p:nvSpPr>
          <p:cNvPr id="16" name="TextBox 15"/>
          <p:cNvSpPr txBox="1"/>
          <p:nvPr/>
        </p:nvSpPr>
        <p:spPr>
          <a:xfrm>
            <a:off x="2671113" y="82489"/>
            <a:ext cx="349321" cy="369332"/>
          </a:xfrm>
          <a:prstGeom prst="rect">
            <a:avLst/>
          </a:prstGeom>
          <a:solidFill>
            <a:schemeClr val="bg1"/>
          </a:solidFill>
        </p:spPr>
        <p:txBody>
          <a:bodyPr wrap="square" rtlCol="0">
            <a:spAutoFit/>
          </a:bodyPr>
          <a:lstStyle/>
          <a:p>
            <a:r>
              <a:rPr lang="en-US" b="1" dirty="0" smtClean="0"/>
              <a:t>B</a:t>
            </a:r>
            <a:endParaRPr lang="en-US" b="1" dirty="0"/>
          </a:p>
        </p:txBody>
      </p:sp>
      <p:sp>
        <p:nvSpPr>
          <p:cNvPr id="17" name="TextBox 16"/>
          <p:cNvSpPr txBox="1"/>
          <p:nvPr/>
        </p:nvSpPr>
        <p:spPr>
          <a:xfrm>
            <a:off x="2925162" y="1987207"/>
            <a:ext cx="349321" cy="369332"/>
          </a:xfrm>
          <a:prstGeom prst="rect">
            <a:avLst/>
          </a:prstGeom>
          <a:solidFill>
            <a:schemeClr val="bg1"/>
          </a:solidFill>
        </p:spPr>
        <p:txBody>
          <a:bodyPr wrap="square" rtlCol="0">
            <a:spAutoFit/>
          </a:bodyPr>
          <a:lstStyle/>
          <a:p>
            <a:r>
              <a:rPr lang="en-US" b="1" smtClean="0"/>
              <a:t>D</a:t>
            </a:r>
            <a:endParaRPr lang="en-US" b="1" dirty="0"/>
          </a:p>
        </p:txBody>
      </p:sp>
      <p:sp>
        <p:nvSpPr>
          <p:cNvPr id="18" name="TextBox 17"/>
          <p:cNvSpPr txBox="1"/>
          <p:nvPr/>
        </p:nvSpPr>
        <p:spPr>
          <a:xfrm>
            <a:off x="5855723" y="1946506"/>
            <a:ext cx="349321" cy="369332"/>
          </a:xfrm>
          <a:prstGeom prst="rect">
            <a:avLst/>
          </a:prstGeom>
          <a:solidFill>
            <a:schemeClr val="bg1"/>
          </a:solidFill>
        </p:spPr>
        <p:txBody>
          <a:bodyPr wrap="square" rtlCol="0">
            <a:spAutoFit/>
          </a:bodyPr>
          <a:lstStyle/>
          <a:p>
            <a:r>
              <a:rPr lang="en-US" b="1" dirty="0" smtClean="0"/>
              <a:t>E</a:t>
            </a:r>
            <a:endParaRPr lang="en-US" b="1" dirty="0"/>
          </a:p>
        </p:txBody>
      </p:sp>
    </p:spTree>
    <p:extLst>
      <p:ext uri="{BB962C8B-B14F-4D97-AF65-F5344CB8AC3E}">
        <p14:creationId xmlns:p14="http://schemas.microsoft.com/office/powerpoint/2010/main" val="82748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5798" y="349322"/>
            <a:ext cx="4140486" cy="369332"/>
          </a:xfrm>
          <a:prstGeom prst="rect">
            <a:avLst/>
          </a:prstGeom>
          <a:noFill/>
        </p:spPr>
        <p:txBody>
          <a:bodyPr wrap="square" rtlCol="0">
            <a:spAutoFit/>
          </a:bodyPr>
          <a:lstStyle/>
          <a:p>
            <a:r>
              <a:rPr lang="en-US" smtClean="0"/>
              <a:t>Alternative or other things to include</a:t>
            </a:r>
            <a:endParaRPr lang="en-US"/>
          </a:p>
        </p:txBody>
      </p:sp>
      <p:pic>
        <p:nvPicPr>
          <p:cNvPr id="5" name="Picture 4"/>
          <p:cNvPicPr>
            <a:picLocks noChangeAspect="1"/>
          </p:cNvPicPr>
          <p:nvPr/>
        </p:nvPicPr>
        <p:blipFill>
          <a:blip r:embed="rId2"/>
          <a:stretch>
            <a:fillRect/>
          </a:stretch>
        </p:blipFill>
        <p:spPr>
          <a:xfrm>
            <a:off x="1781171" y="1477496"/>
            <a:ext cx="1826303" cy="1809567"/>
          </a:xfrm>
          <a:prstGeom prst="rect">
            <a:avLst/>
          </a:prstGeom>
        </p:spPr>
      </p:pic>
      <p:pic>
        <p:nvPicPr>
          <p:cNvPr id="6" name="Picture 5"/>
          <p:cNvPicPr>
            <a:picLocks noChangeAspect="1"/>
          </p:cNvPicPr>
          <p:nvPr/>
        </p:nvPicPr>
        <p:blipFill>
          <a:blip r:embed="rId3"/>
          <a:stretch>
            <a:fillRect/>
          </a:stretch>
        </p:blipFill>
        <p:spPr>
          <a:xfrm>
            <a:off x="4536041" y="1381007"/>
            <a:ext cx="2322678" cy="2465298"/>
          </a:xfrm>
          <a:prstGeom prst="rect">
            <a:avLst/>
          </a:prstGeom>
        </p:spPr>
      </p:pic>
      <p:sp>
        <p:nvSpPr>
          <p:cNvPr id="7" name="TextBox 6"/>
          <p:cNvSpPr txBox="1"/>
          <p:nvPr/>
        </p:nvSpPr>
        <p:spPr>
          <a:xfrm>
            <a:off x="5065160" y="3955551"/>
            <a:ext cx="1793559" cy="1477328"/>
          </a:xfrm>
          <a:prstGeom prst="rect">
            <a:avLst/>
          </a:prstGeom>
          <a:noFill/>
        </p:spPr>
        <p:txBody>
          <a:bodyPr wrap="square" rtlCol="0">
            <a:spAutoFit/>
          </a:bodyPr>
          <a:lstStyle/>
          <a:p>
            <a:r>
              <a:rPr lang="en-US" dirty="0" smtClean="0"/>
              <a:t>This is the same as E in previous slide, just presented differently.</a:t>
            </a:r>
            <a:endParaRPr lang="en-US" dirty="0"/>
          </a:p>
        </p:txBody>
      </p:sp>
    </p:spTree>
    <p:extLst>
      <p:ext uri="{BB962C8B-B14F-4D97-AF65-F5344CB8AC3E}">
        <p14:creationId xmlns:p14="http://schemas.microsoft.com/office/powerpoint/2010/main" val="9453471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335</Words>
  <Application>Microsoft Macintosh PowerPoint</Application>
  <PresentationFormat>On-screen Show (4:3)</PresentationFormat>
  <Paragraphs>22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Office Theme</vt:lpstr>
      <vt:lpstr>Ribo-seq to investigate how loss of BDNF from promoter I impacts gene expression in OXT neurons of Bdnf-e1 females</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cp:revision>
  <dcterms:created xsi:type="dcterms:W3CDTF">2017-04-27T20:06:20Z</dcterms:created>
  <dcterms:modified xsi:type="dcterms:W3CDTF">2017-04-27T20:37:33Z</dcterms:modified>
</cp:coreProperties>
</file>