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3"/>
  </p:notesMasterIdLst>
  <p:handoutMasterIdLst>
    <p:handoutMasterId r:id="rId64"/>
  </p:handout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6" r:id="rId15"/>
    <p:sldId id="299" r:id="rId16"/>
    <p:sldId id="287" r:id="rId17"/>
    <p:sldId id="278" r:id="rId18"/>
    <p:sldId id="273" r:id="rId19"/>
    <p:sldId id="297" r:id="rId20"/>
    <p:sldId id="280" r:id="rId21"/>
    <p:sldId id="323" r:id="rId22"/>
    <p:sldId id="324" r:id="rId23"/>
    <p:sldId id="325" r:id="rId24"/>
    <p:sldId id="326" r:id="rId25"/>
    <p:sldId id="327" r:id="rId26"/>
    <p:sldId id="281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1" r:id="rId38"/>
    <p:sldId id="274" r:id="rId39"/>
    <p:sldId id="298" r:id="rId40"/>
    <p:sldId id="279" r:id="rId41"/>
    <p:sldId id="282" r:id="rId42"/>
    <p:sldId id="285" r:id="rId43"/>
    <p:sldId id="284" r:id="rId44"/>
    <p:sldId id="293" r:id="rId45"/>
    <p:sldId id="312" r:id="rId46"/>
    <p:sldId id="313" r:id="rId47"/>
    <p:sldId id="315" r:id="rId48"/>
    <p:sldId id="316" r:id="rId49"/>
    <p:sldId id="290" r:id="rId50"/>
    <p:sldId id="328" r:id="rId51"/>
    <p:sldId id="329" r:id="rId52"/>
    <p:sldId id="330" r:id="rId53"/>
    <p:sldId id="331" r:id="rId54"/>
    <p:sldId id="332" r:id="rId55"/>
    <p:sldId id="333" r:id="rId56"/>
    <p:sldId id="295" r:id="rId57"/>
    <p:sldId id="319" r:id="rId58"/>
    <p:sldId id="296" r:id="rId59"/>
    <p:sldId id="317" r:id="rId60"/>
    <p:sldId id="320" r:id="rId61"/>
    <p:sldId id="31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Frazi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0" autoAdjust="0"/>
    <p:restoredTop sz="65015" autoAdjust="0"/>
  </p:normalViewPr>
  <p:slideViewPr>
    <p:cSldViewPr snapToGrid="0" snapToObjects="1">
      <p:cViewPr varScale="1">
        <p:scale>
          <a:sx n="78" d="100"/>
          <a:sy n="78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14BDA-8161-4F47-B7CF-5941F9B49FFD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93A8E-DE58-A44D-A5AE-01A46CEB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2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F0E3D-6F5E-7C43-B3E2-5CEACD853646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F66EE-113B-7E4D-ADAD-F71C4D9C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5325"/>
            <a:ext cx="4546600" cy="3409950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</p:spPr>
        <p:txBody>
          <a:bodyPr lIns="90484" tIns="45242" rIns="90484" bIns="45242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dirty="0" err="1" smtClean="0"/>
              <a:t>x_i</a:t>
            </a:r>
            <a:r>
              <a:rPr lang="en-US" dirty="0" smtClean="0"/>
              <a:t> is the amino acid at position i</a:t>
            </a:r>
            <a:r>
              <a:rPr lang="en-US" baseline="0" dirty="0" smtClean="0"/>
              <a:t> in peptide x.</a:t>
            </a:r>
            <a:endParaRPr lang="en-US" dirty="0" smtClean="0"/>
          </a:p>
          <a:p>
            <a:r>
              <a:rPr lang="en-US" dirty="0" smtClean="0"/>
              <a:t>HIT(</a:t>
            </a:r>
            <a:r>
              <a:rPr lang="en-US" dirty="0" err="1" smtClean="0"/>
              <a:t>i,x_i</a:t>
            </a:r>
            <a:r>
              <a:rPr lang="en-US" dirty="0" smtClean="0"/>
              <a:t>) is the value in the “HIT” table for position i</a:t>
            </a:r>
            <a:r>
              <a:rPr lang="en-US" baseline="0" dirty="0" smtClean="0"/>
              <a:t> relative to the serene, and the amino acid </a:t>
            </a:r>
            <a:r>
              <a:rPr lang="en-US" baseline="0" dirty="0" err="1" smtClean="0"/>
              <a:t>x_i</a:t>
            </a:r>
            <a:r>
              <a:rPr lang="en-US" baseline="0" dirty="0" smtClean="0"/>
              <a:t>.  Similarly for MISS(</a:t>
            </a:r>
            <a:r>
              <a:rPr lang="en-US" baseline="0" dirty="0" err="1" smtClean="0"/>
              <a:t>i,x_i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The product is over the positions in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dirty="0" err="1" smtClean="0"/>
              <a:t>x_i</a:t>
            </a:r>
            <a:r>
              <a:rPr lang="en-US" dirty="0" smtClean="0"/>
              <a:t> is the amino acid at position i</a:t>
            </a:r>
            <a:r>
              <a:rPr lang="en-US" baseline="0" dirty="0" smtClean="0"/>
              <a:t> in peptide x.</a:t>
            </a:r>
            <a:endParaRPr lang="en-US" dirty="0" smtClean="0"/>
          </a:p>
          <a:p>
            <a:r>
              <a:rPr lang="en-US" dirty="0" smtClean="0"/>
              <a:t>HIT(</a:t>
            </a:r>
            <a:r>
              <a:rPr lang="en-US" dirty="0" err="1" smtClean="0"/>
              <a:t>i,x_i</a:t>
            </a:r>
            <a:r>
              <a:rPr lang="en-US" dirty="0" smtClean="0"/>
              <a:t>) is the value in the “HIT” table for position i</a:t>
            </a:r>
            <a:r>
              <a:rPr lang="en-US" baseline="0" dirty="0" smtClean="0"/>
              <a:t> relative to the serene, and the amino acid </a:t>
            </a:r>
            <a:r>
              <a:rPr lang="en-US" baseline="0" dirty="0" err="1" smtClean="0"/>
              <a:t>x_i</a:t>
            </a:r>
            <a:r>
              <a:rPr lang="en-US" baseline="0" dirty="0" smtClean="0"/>
              <a:t>.  Similarly for MISS(</a:t>
            </a:r>
            <a:r>
              <a:rPr lang="en-US" baseline="0" dirty="0" err="1" smtClean="0"/>
              <a:t>i,x_i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The product is over the positions in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7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PF:</a:t>
            </a:r>
            <a:r>
              <a:rPr lang="en-US" baseline="0" dirty="0" smtClean="0"/>
              <a:t> should I add the second ROC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8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ROC (Receiver Operator Characteristic) curves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prediction method produces</a:t>
            </a:r>
            <a:r>
              <a:rPr lang="en-US" baseline="0" dirty="0" smtClean="0"/>
              <a:t> a ranked list of peptides, ordered by their probability of being a hit.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an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0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PF:</a:t>
            </a:r>
            <a:r>
              <a:rPr lang="en-US" baseline="0" dirty="0" smtClean="0"/>
              <a:t> should I add the second ROC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84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F66EE-113B-7E4D-ADAD-F71C4D9C3C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7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8230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05F2-EFB2-674E-AC29-4FCE76E3FD3F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F53B-C032-544E-AF12-1C3A42CA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2.emf"/><Relationship Id="rId22" Type="http://schemas.openxmlformats.org/officeDocument/2006/relationships/oleObject" Target="../embeddings/oleObject11.bin"/><Relationship Id="rId23" Type="http://schemas.openxmlformats.org/officeDocument/2006/relationships/oleObject" Target="../embeddings/oleObject12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9.emf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10.emf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617" y="2130425"/>
            <a:ext cx="6475450" cy="147002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 Black"/>
                <a:cs typeface="Arial Black"/>
              </a:rPr>
              <a:t>Optimal Learning for Peptide </a:t>
            </a:r>
            <a:r>
              <a:rPr lang="en-US" sz="4800" b="1" dirty="0" smtClean="0">
                <a:latin typeface="Arial Black"/>
                <a:cs typeface="Arial Black"/>
              </a:rPr>
              <a:t>Design</a:t>
            </a:r>
            <a:r>
              <a:rPr lang="en-US" sz="1800" dirty="0">
                <a:latin typeface="Arial Black"/>
                <a:cs typeface="Arial Black"/>
              </a:rPr>
              <a:t/>
            </a:r>
            <a:br>
              <a:rPr lang="en-US" sz="1800" dirty="0">
                <a:latin typeface="Arial Black"/>
                <a:cs typeface="Arial Black"/>
              </a:rPr>
            </a:br>
            <a:endParaRPr lang="en-US" sz="18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6735"/>
            <a:ext cx="6400800" cy="1593332"/>
          </a:xfrm>
        </p:spPr>
        <p:txBody>
          <a:bodyPr>
            <a:noAutofit/>
          </a:bodyPr>
          <a:lstStyle/>
          <a:p>
            <a:r>
              <a:rPr lang="en-US" sz="1800" dirty="0" smtClean="0"/>
              <a:t>Warren Powell (PI), Princeton University</a:t>
            </a:r>
          </a:p>
          <a:p>
            <a:r>
              <a:rPr lang="en-US" sz="1800" b="1" dirty="0" smtClean="0"/>
              <a:t>Peter Frazier (Co-PI), Cornell University</a:t>
            </a:r>
          </a:p>
          <a:p>
            <a:r>
              <a:rPr lang="en-US" sz="1800" dirty="0" smtClean="0">
                <a:cs typeface="Arial Black"/>
              </a:rPr>
              <a:t>Supporting grant: </a:t>
            </a:r>
            <a:br>
              <a:rPr lang="en-US" sz="1800" dirty="0" smtClean="0">
                <a:cs typeface="Arial Black"/>
              </a:rPr>
            </a:br>
            <a:r>
              <a:rPr lang="en-US" sz="1800" dirty="0" smtClean="0">
                <a:cs typeface="Arial Black"/>
              </a:rPr>
              <a:t>Optimal Learning for Efficient Experimentation in </a:t>
            </a:r>
            <a:br>
              <a:rPr lang="en-US" sz="1800" dirty="0" smtClean="0">
                <a:cs typeface="Arial Black"/>
              </a:rPr>
            </a:br>
            <a:r>
              <a:rPr lang="en-US" sz="1800" dirty="0" smtClean="0">
                <a:cs typeface="Arial Black"/>
              </a:rPr>
              <a:t>Nanotechnology and Biochemistry</a:t>
            </a:r>
            <a:br>
              <a:rPr lang="en-US" sz="1800" dirty="0" smtClean="0">
                <a:cs typeface="Arial Black"/>
              </a:rPr>
            </a:br>
            <a:endParaRPr lang="en-US" sz="1800" dirty="0"/>
          </a:p>
        </p:txBody>
      </p:sp>
      <p:pic>
        <p:nvPicPr>
          <p:cNvPr id="4" name="Picture 9" descr="chrmblue_st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74" t="2374" r="12500" b="21271"/>
          <a:stretch>
            <a:fillRect/>
          </a:stretch>
        </p:blipFill>
        <p:spPr bwMode="auto">
          <a:xfrm>
            <a:off x="57830" y="4796735"/>
            <a:ext cx="1916113" cy="15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AFOS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5114" y="4796735"/>
            <a:ext cx="1519254" cy="15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73943" y="3845709"/>
            <a:ext cx="5381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Natural Materials, Systems and Extremophiles</a:t>
            </a:r>
          </a:p>
          <a:p>
            <a:pPr algn="ctr"/>
            <a:r>
              <a:rPr lang="en-US" dirty="0" smtClean="0"/>
              <a:t>Program Review</a:t>
            </a:r>
          </a:p>
          <a:p>
            <a:pPr algn="ctr"/>
            <a:r>
              <a:rPr lang="en-US" dirty="0" smtClean="0"/>
              <a:t>December  9-13, 2013</a:t>
            </a:r>
          </a:p>
        </p:txBody>
      </p:sp>
    </p:spTree>
    <p:extLst>
      <p:ext uri="{BB962C8B-B14F-4D97-AF65-F5344CB8AC3E}">
        <p14:creationId xmlns:p14="http://schemas.microsoft.com/office/powerpoint/2010/main" val="413167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Publications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7561"/>
            <a:ext cx="83820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preparation/under review:</a:t>
            </a:r>
          </a:p>
          <a:p>
            <a:pPr lvl="1"/>
            <a:r>
              <a:rPr lang="en-US" sz="1800" dirty="0"/>
              <a:t>S. Chen, K. Reyes, M. Gupta, N. Masters, M. </a:t>
            </a:r>
            <a:r>
              <a:rPr lang="en-US" sz="1800" dirty="0" err="1"/>
              <a:t>McAlpine</a:t>
            </a:r>
            <a:r>
              <a:rPr lang="en-US" sz="1800" dirty="0"/>
              <a:t> and W.B. Powell, Adaptive learning in Experimental Design Using the Knowledge Gradient Policy with Application to Characterizing </a:t>
            </a:r>
            <a:r>
              <a:rPr lang="en-US" sz="1800" dirty="0" err="1"/>
              <a:t>Nanoemulsion</a:t>
            </a:r>
            <a:r>
              <a:rPr lang="en-US" sz="1800" dirty="0"/>
              <a:t> Stability</a:t>
            </a:r>
          </a:p>
          <a:p>
            <a:pPr lvl="1"/>
            <a:r>
              <a:rPr lang="en-US" sz="1800" dirty="0" err="1"/>
              <a:t>Yingfei</a:t>
            </a:r>
            <a:r>
              <a:rPr lang="en-US" sz="1800" dirty="0"/>
              <a:t> Wang, K. Reyes, R. </a:t>
            </a:r>
            <a:r>
              <a:rPr lang="en-US" sz="1800" dirty="0" err="1"/>
              <a:t>Boya</a:t>
            </a:r>
            <a:r>
              <a:rPr lang="en-US" sz="1800" dirty="0"/>
              <a:t>, Q. Lin, K. Brown, C. </a:t>
            </a:r>
            <a:r>
              <a:rPr lang="en-US" sz="1800" dirty="0" err="1"/>
              <a:t>Mirkin</a:t>
            </a:r>
            <a:r>
              <a:rPr lang="en-US" sz="1800" dirty="0"/>
              <a:t> and W.B. Powell, “Nested batch learning for adaptive experimental design of DNA-functionalized nanoparticle photoactive devices”</a:t>
            </a:r>
          </a:p>
          <a:p>
            <a:pPr lvl="1"/>
            <a:r>
              <a:rPr lang="en-US" sz="1800" dirty="0" err="1" smtClean="0"/>
              <a:t>Arta</a:t>
            </a:r>
            <a:r>
              <a:rPr lang="en-US" sz="1800" dirty="0" smtClean="0"/>
              <a:t> </a:t>
            </a:r>
            <a:r>
              <a:rPr lang="en-US" sz="1800" dirty="0" err="1"/>
              <a:t>Jamshidi</a:t>
            </a:r>
            <a:r>
              <a:rPr lang="en-US" sz="1800" dirty="0"/>
              <a:t> and W. B. Powell, “A Recursive Semi-parametric Approximation Method using </a:t>
            </a:r>
            <a:r>
              <a:rPr lang="en-US" sz="1800" dirty="0" err="1"/>
              <a:t>Dirichlet</a:t>
            </a:r>
            <a:r>
              <a:rPr lang="en-US" sz="1800" dirty="0"/>
              <a:t> Clouds and Radial Basis Functions,” </a:t>
            </a:r>
            <a:r>
              <a:rPr lang="en-US" sz="1800" dirty="0" smtClean="0"/>
              <a:t>(under second review at SIAM J. on Scientific Computing).</a:t>
            </a:r>
          </a:p>
          <a:p>
            <a:pPr lvl="1"/>
            <a:r>
              <a:rPr lang="en-US" sz="1800" dirty="0" smtClean="0"/>
              <a:t>Boris </a:t>
            </a:r>
            <a:r>
              <a:rPr lang="en-US" sz="1800" dirty="0" err="1"/>
              <a:t>Defourny</a:t>
            </a:r>
            <a:r>
              <a:rPr lang="en-US" sz="1800" dirty="0"/>
              <a:t>, </a:t>
            </a:r>
            <a:r>
              <a:rPr lang="en-US" sz="1800" dirty="0" err="1"/>
              <a:t>Ilya</a:t>
            </a:r>
            <a:r>
              <a:rPr lang="en-US" sz="1800" dirty="0"/>
              <a:t> O. </a:t>
            </a:r>
            <a:r>
              <a:rPr lang="en-US" sz="1800" dirty="0" err="1"/>
              <a:t>Ryzhov</a:t>
            </a:r>
            <a:r>
              <a:rPr lang="en-US" sz="1800" dirty="0"/>
              <a:t>, W. B. Powell, “Optimal Information Blending with Measurements in the L2 Sphere,” </a:t>
            </a:r>
            <a:r>
              <a:rPr lang="en-US" sz="1800" dirty="0" smtClean="0"/>
              <a:t>(under revision for resubmission to Mathematics </a:t>
            </a:r>
            <a:r>
              <a:rPr lang="en-US" sz="1800" dirty="0"/>
              <a:t>of Operations Research, October 12, 2012</a:t>
            </a:r>
            <a:r>
              <a:rPr lang="en-US" sz="1800" dirty="0" smtClean="0"/>
              <a:t>.)</a:t>
            </a:r>
          </a:p>
          <a:p>
            <a:pPr lvl="1"/>
            <a:r>
              <a:rPr lang="en-US" sz="1800" dirty="0" smtClean="0"/>
              <a:t>Samuel J. </a:t>
            </a:r>
            <a:r>
              <a:rPr lang="en-US" sz="1800" dirty="0" err="1" smtClean="0"/>
              <a:t>Gershman</a:t>
            </a:r>
            <a:r>
              <a:rPr lang="en-US" sz="1800" dirty="0" smtClean="0"/>
              <a:t>, P.I. Frazier, David M. </a:t>
            </a:r>
            <a:r>
              <a:rPr lang="en-US" sz="1800" dirty="0" err="1" smtClean="0"/>
              <a:t>Blei</a:t>
            </a:r>
            <a:r>
              <a:rPr lang="en-US" sz="1800" dirty="0" smtClean="0"/>
              <a:t>, “Distance Dependent Infinite Latent Feature Models,” in second review IEEE Trans. Pattern Analysis and Machine Intelligence</a:t>
            </a:r>
            <a:r>
              <a:rPr lang="en-US" sz="1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1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Publications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7561"/>
            <a:ext cx="8382000" cy="50593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preparation/under review:</a:t>
            </a:r>
          </a:p>
          <a:p>
            <a:pPr lvl="1"/>
            <a:r>
              <a:rPr lang="en-US" sz="2000" dirty="0"/>
              <a:t>P.I. Frazier, “A Fully Sequential Elimination Procedure for Indifference-Zone Ranking and Selection with Tight Bounds on Probability of Correct Selection,” in review at Operations Research.</a:t>
            </a:r>
          </a:p>
          <a:p>
            <a:pPr lvl="2"/>
            <a:r>
              <a:rPr lang="en-US" sz="1600" dirty="0"/>
              <a:t>[Finalist, INFORMS Junior Faculty Interest Group (JFIG) Paper Competition, 2013]</a:t>
            </a:r>
          </a:p>
          <a:p>
            <a:pPr lvl="1"/>
            <a:r>
              <a:rPr lang="en-US" sz="2000" smtClean="0"/>
              <a:t>I.O. Ryzhov, P.I. Frazier, and W.B. Powell, “A New Optimal Stepsize Rule for Approximate Dynamic Programming,” in review at IEEE Transactions on Automatic Control.</a:t>
            </a:r>
          </a:p>
          <a:p>
            <a:pPr lvl="1"/>
            <a:r>
              <a:rPr lang="en-US" sz="2000" smtClean="0"/>
              <a:t>J</a:t>
            </a:r>
            <a:r>
              <a:rPr lang="en-US" sz="2000" dirty="0"/>
              <a:t>. </a:t>
            </a:r>
            <a:r>
              <a:rPr lang="en-US" sz="2000" dirty="0" err="1"/>
              <a:t>Xie</a:t>
            </a:r>
            <a:r>
              <a:rPr lang="en-US" sz="2000" dirty="0"/>
              <a:t>, P.I. Frazier, and S.E. Chick, “Bayesian Optimization via Simulation with Pairwise Sampling and Correlated Prior Beliefs.” in review at Operations Research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P.I. Frazier, M. </a:t>
            </a:r>
            <a:r>
              <a:rPr lang="en-US" sz="2000" dirty="0" err="1" smtClean="0"/>
              <a:t>Knecht</a:t>
            </a:r>
            <a:r>
              <a:rPr lang="en-US" sz="2000" dirty="0" smtClean="0"/>
              <a:t>, P. </a:t>
            </a:r>
            <a:r>
              <a:rPr lang="en-US" sz="2000" dirty="0" err="1" smtClean="0"/>
              <a:t>Palafox</a:t>
            </a:r>
            <a:r>
              <a:rPr lang="en-US" sz="2000" dirty="0" smtClean="0"/>
              <a:t>-Hernandez, T.R. Walsh, J. Wang, “</a:t>
            </a:r>
            <a:r>
              <a:rPr lang="en-US" sz="2000" dirty="0"/>
              <a:t>Optimal Learning for Peptide </a:t>
            </a:r>
            <a:r>
              <a:rPr lang="en-US" sz="2000" dirty="0" smtClean="0"/>
              <a:t>Design”, in preparation.</a:t>
            </a:r>
          </a:p>
          <a:p>
            <a:pPr lvl="1"/>
            <a:r>
              <a:rPr lang="en-US" sz="2000" dirty="0" smtClean="0"/>
              <a:t>M. </a:t>
            </a:r>
            <a:r>
              <a:rPr lang="en-US" sz="2000" dirty="0" err="1" smtClean="0"/>
              <a:t>Burkart</a:t>
            </a:r>
            <a:r>
              <a:rPr lang="en-US" sz="2000" dirty="0" smtClean="0"/>
              <a:t>, P.I. Frazier, N. </a:t>
            </a:r>
            <a:r>
              <a:rPr lang="en-US" sz="2000" dirty="0" err="1" smtClean="0"/>
              <a:t>Gianneschi</a:t>
            </a:r>
            <a:r>
              <a:rPr lang="en-US" sz="2000" dirty="0" smtClean="0"/>
              <a:t>, M. Gilson, N. </a:t>
            </a:r>
            <a:r>
              <a:rPr lang="en-US" sz="2000" dirty="0" err="1" smtClean="0"/>
              <a:t>Kosa</a:t>
            </a:r>
            <a:r>
              <a:rPr lang="en-US" sz="2000" dirty="0" smtClean="0"/>
              <a:t>, M. </a:t>
            </a:r>
            <a:r>
              <a:rPr lang="en-US" sz="2000" dirty="0" err="1" smtClean="0"/>
              <a:t>Rothmann</a:t>
            </a:r>
            <a:r>
              <a:rPr lang="en-US" sz="2000" dirty="0" smtClean="0"/>
              <a:t>, L. </a:t>
            </a:r>
            <a:r>
              <a:rPr lang="en-US" sz="2000" dirty="0" err="1" smtClean="0"/>
              <a:t>Tallorin</a:t>
            </a:r>
            <a:r>
              <a:rPr lang="en-US" sz="2000" dirty="0" smtClean="0"/>
              <a:t>, J. Wang, P. Yang, “An Active Learning Approach to Finding Minimally-sized Peptide Substrates”, in preparation.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Transformational/evolutionary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8511"/>
            <a:ext cx="8382000" cy="50593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Our research has the potential for transforming the fundamental way in which research is conducted in the physical sciences, providing a set of rigorous tools that make experimental success in high-risk high-reward settings more attainable.</a:t>
            </a:r>
          </a:p>
          <a:p>
            <a:r>
              <a:rPr lang="en-US" sz="2400" dirty="0" smtClean="0"/>
              <a:t>Our </a:t>
            </a:r>
            <a:r>
              <a:rPr lang="en-US" sz="2400" dirty="0"/>
              <a:t>work goes well beyond classical methods of experimental design, which are less </a:t>
            </a:r>
            <a:r>
              <a:rPr lang="en-US" sz="2400" dirty="0" smtClean="0"/>
              <a:t>efficient and less able to incorporate experimentalists’ intuition and </a:t>
            </a:r>
            <a:r>
              <a:rPr lang="en-US" sz="2400" dirty="0"/>
              <a:t>domain expertise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Our work will help scientists estimate the likelihood of success in experiments with a high level of uncertainty, helping them assess risks and rewards from different experimental strategies.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apply optimal learning to two peptide-design problems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Finding minimized substrates for a pair of protein-modifying enzymes. </a:t>
            </a:r>
          </a:p>
          <a:p>
            <a:pPr lvl="1"/>
            <a:r>
              <a:rPr lang="en-US" dirty="0" smtClean="0"/>
              <a:t>Joint work with Nathan </a:t>
            </a:r>
            <a:r>
              <a:rPr lang="en-US" dirty="0" err="1" smtClean="0"/>
              <a:t>Gianneschi</a:t>
            </a:r>
            <a:r>
              <a:rPr lang="en-US" dirty="0" smtClean="0"/>
              <a:t>, Michael </a:t>
            </a:r>
            <a:r>
              <a:rPr lang="en-US" dirty="0" err="1" smtClean="0"/>
              <a:t>Burkart</a:t>
            </a:r>
            <a:r>
              <a:rPr lang="en-US" dirty="0" smtClean="0"/>
              <a:t>, Michael Gilson</a:t>
            </a:r>
          </a:p>
          <a:p>
            <a:pPr marL="0" indent="0">
              <a:buNone/>
            </a:pPr>
            <a:r>
              <a:rPr lang="en-US" dirty="0" smtClean="0"/>
              <a:t>2. Finding specific binders for a given pair of target materials</a:t>
            </a:r>
          </a:p>
          <a:p>
            <a:pPr lvl="1"/>
            <a:r>
              <a:rPr lang="en-US" dirty="0" smtClean="0"/>
              <a:t>Joint work with Tiff Walsh and Marc </a:t>
            </a:r>
            <a:r>
              <a:rPr lang="en-US" dirty="0" err="1" smtClean="0"/>
              <a:t>Knecht</a:t>
            </a:r>
            <a:r>
              <a:rPr lang="en-US" dirty="0" smtClean="0"/>
              <a:t>, working with </a:t>
            </a:r>
            <a:r>
              <a:rPr lang="en-US" dirty="0" err="1" smtClean="0"/>
              <a:t>Paras</a:t>
            </a:r>
            <a:r>
              <a:rPr lang="en-US" dirty="0" smtClean="0"/>
              <a:t> Prasad, Mark </a:t>
            </a:r>
            <a:r>
              <a:rPr lang="en-US" dirty="0" err="1" smtClean="0"/>
              <a:t>Swihart</a:t>
            </a:r>
            <a:r>
              <a:rPr lang="en-US" dirty="0" smtClean="0"/>
              <a:t>, and </a:t>
            </a:r>
            <a:r>
              <a:rPr lang="en-US" dirty="0" err="1" smtClean="0"/>
              <a:t>Aidong</a:t>
            </a:r>
            <a:r>
              <a:rPr lang="en-US" dirty="0" smtClean="0"/>
              <a:t> Zhang.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will focus on the first problem in this talk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Finding minimized substrates for a pair of protein-modifying enzymes. </a:t>
            </a:r>
          </a:p>
          <a:p>
            <a:pPr lvl="1"/>
            <a:r>
              <a:rPr lang="en-US" dirty="0" smtClean="0"/>
              <a:t>Joint work with Nathan </a:t>
            </a:r>
            <a:r>
              <a:rPr lang="en-US" dirty="0" err="1" smtClean="0"/>
              <a:t>Gianneschi</a:t>
            </a:r>
            <a:r>
              <a:rPr lang="en-US" dirty="0" smtClean="0"/>
              <a:t>, Michael </a:t>
            </a:r>
            <a:r>
              <a:rPr lang="en-US" dirty="0" err="1" smtClean="0"/>
              <a:t>Burkart</a:t>
            </a:r>
            <a:r>
              <a:rPr lang="en-US" dirty="0" smtClean="0"/>
              <a:t>, Michael Gilson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2. Finding specific binders for a given pair of target materials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Joint work with Tiff Walsh and Marc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Knecht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working with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Paras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Prasad, Mark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Swihart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Aidong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Zhang.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will focus on the first problem in this talk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Finding minimized substrates for a pair of protein-modifying enzymes. </a:t>
            </a:r>
          </a:p>
          <a:p>
            <a:pPr lvl="1"/>
            <a:r>
              <a:rPr lang="en-US" dirty="0" smtClean="0"/>
              <a:t>Joint work with Nathan </a:t>
            </a:r>
            <a:r>
              <a:rPr lang="en-US" dirty="0" err="1" smtClean="0"/>
              <a:t>Gianneschi</a:t>
            </a:r>
            <a:r>
              <a:rPr lang="en-US" dirty="0" smtClean="0"/>
              <a:t>, Michael </a:t>
            </a:r>
            <a:r>
              <a:rPr lang="en-US" dirty="0" err="1" smtClean="0"/>
              <a:t>Burkart</a:t>
            </a:r>
            <a:r>
              <a:rPr lang="en-US" dirty="0" smtClean="0"/>
              <a:t>, Michael Gilson, </a:t>
            </a:r>
          </a:p>
          <a:p>
            <a:pPr lvl="1"/>
            <a:r>
              <a:rPr lang="en-US" dirty="0" smtClean="0"/>
              <a:t>And also Nick </a:t>
            </a:r>
            <a:r>
              <a:rPr lang="en-US" dirty="0" err="1" smtClean="0"/>
              <a:t>Kosa</a:t>
            </a:r>
            <a:r>
              <a:rPr lang="en-US" dirty="0" smtClean="0"/>
              <a:t>, Michael </a:t>
            </a:r>
            <a:r>
              <a:rPr lang="en-US" dirty="0" err="1" smtClean="0"/>
              <a:t>Rothmann</a:t>
            </a:r>
            <a:r>
              <a:rPr lang="en-US" dirty="0" smtClean="0"/>
              <a:t>, </a:t>
            </a:r>
            <a:r>
              <a:rPr lang="en-US" dirty="0" err="1" smtClean="0"/>
              <a:t>Lorillee</a:t>
            </a:r>
            <a:r>
              <a:rPr lang="en-US" dirty="0" smtClean="0"/>
              <a:t> </a:t>
            </a:r>
            <a:r>
              <a:rPr lang="en-US" dirty="0" err="1" smtClean="0"/>
              <a:t>Tallorin</a:t>
            </a:r>
            <a:r>
              <a:rPr lang="en-US" dirty="0" smtClean="0"/>
              <a:t>, Jialei Wang, </a:t>
            </a:r>
            <a:r>
              <a:rPr lang="en-US" dirty="0" err="1" smtClean="0"/>
              <a:t>Pu</a:t>
            </a:r>
            <a:r>
              <a:rPr lang="en-US" dirty="0" smtClean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210198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9351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 minimized substrate would enable versatile building blocks for biomaterials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31"/>
            <a:ext cx="6616208" cy="41910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consider two protein-modifying enzymes:</a:t>
            </a:r>
          </a:p>
          <a:p>
            <a:pPr lvl="1"/>
            <a:r>
              <a:rPr lang="en-US" sz="1800" dirty="0" err="1" smtClean="0"/>
              <a:t>PPTase</a:t>
            </a:r>
            <a:r>
              <a:rPr lang="en-US" sz="1800" dirty="0" smtClean="0"/>
              <a:t>: attaches an arbitrary label to the peptide </a:t>
            </a:r>
            <a:r>
              <a:rPr lang="en-US" sz="1800" dirty="0" smtClean="0"/>
              <a:t>substrate, at a conserved serene. </a:t>
            </a:r>
            <a:endParaRPr lang="en-US" sz="1800" dirty="0" smtClean="0"/>
          </a:p>
          <a:p>
            <a:pPr lvl="1"/>
            <a:r>
              <a:rPr lang="en-US" sz="1800" dirty="0" err="1" smtClean="0"/>
              <a:t>AcpH</a:t>
            </a:r>
            <a:r>
              <a:rPr lang="en-US" sz="1800" dirty="0" smtClean="0"/>
              <a:t>: removes the label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881089" y="6285548"/>
            <a:ext cx="13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XXX</a:t>
            </a:r>
            <a:r>
              <a:rPr lang="en-US" sz="1100" b="1" dirty="0" smtClean="0">
                <a:solidFill>
                  <a:srgbClr val="FF0000"/>
                </a:solidFill>
              </a:rPr>
              <a:t>S</a:t>
            </a:r>
            <a:r>
              <a:rPr lang="en-US" sz="1100" b="1" dirty="0" smtClean="0"/>
              <a:t>XXXXXXXXX</a:t>
            </a:r>
            <a:endParaRPr lang="en-US" sz="11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9225" y="3430614"/>
            <a:ext cx="1470854" cy="2660962"/>
            <a:chOff x="1206487" y="2329532"/>
            <a:chExt cx="1470854" cy="2660962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373169"/>
                </p:ext>
              </p:extLst>
            </p:nvPr>
          </p:nvGraphicFramePr>
          <p:xfrm>
            <a:off x="1206487" y="2477412"/>
            <a:ext cx="1470854" cy="2513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" name="CS ChemDraw Drawing" r:id="rId4" imgW="2101220" imgH="3590117" progId="ChemDraw.Document.6.0">
                    <p:embed/>
                  </p:oleObj>
                </mc:Choice>
                <mc:Fallback>
                  <p:oleObj name="CS ChemDraw Drawing" r:id="rId4" imgW="2101220" imgH="3590117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06487" y="2477412"/>
                          <a:ext cx="1470854" cy="2513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1396806" y="2329532"/>
              <a:ext cx="153064" cy="162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49655" y="6263370"/>
            <a:ext cx="18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XXX</a:t>
            </a:r>
            <a:r>
              <a:rPr lang="en-US" sz="1100" b="1" dirty="0" smtClean="0">
                <a:solidFill>
                  <a:srgbClr val="FF0000"/>
                </a:solidFill>
              </a:rPr>
              <a:t>S</a:t>
            </a:r>
            <a:r>
              <a:rPr lang="en-US" sz="1100" b="1" dirty="0" smtClean="0"/>
              <a:t>XXXXXXXXX</a:t>
            </a:r>
            <a:endParaRPr lang="en-US" sz="1100" b="1" dirty="0"/>
          </a:p>
        </p:txBody>
      </p:sp>
      <p:sp>
        <p:nvSpPr>
          <p:cNvPr id="14" name="Oval 13"/>
          <p:cNvSpPr/>
          <p:nvPr/>
        </p:nvSpPr>
        <p:spPr>
          <a:xfrm>
            <a:off x="4339882" y="3946876"/>
            <a:ext cx="153064" cy="16239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12317"/>
              </p:ext>
            </p:extLst>
          </p:nvPr>
        </p:nvGraphicFramePr>
        <p:xfrm>
          <a:off x="4158785" y="4109215"/>
          <a:ext cx="543823" cy="22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" name="CS ChemDraw Drawing" r:id="rId6" imgW="776890" imgH="3207621" progId="ChemDraw.Document.6.0">
                  <p:embed/>
                </p:oleObj>
              </mc:Choice>
              <mc:Fallback>
                <p:oleObj name="CS ChemDraw Drawing" r:id="rId6" imgW="776890" imgH="320762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8785" y="4109215"/>
                        <a:ext cx="543823" cy="224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374153"/>
              </p:ext>
            </p:extLst>
          </p:nvPr>
        </p:nvGraphicFramePr>
        <p:xfrm>
          <a:off x="1214853" y="6069212"/>
          <a:ext cx="2206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CS ChemDraw Drawing" r:id="rId8" imgW="316371" imgH="400311" progId="ChemDraw.Document.6.0">
                  <p:embed/>
                </p:oleObj>
              </mc:Choice>
              <mc:Fallback>
                <p:oleObj name="CS ChemDraw Drawing" r:id="rId8" imgW="316371" imgH="400311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853" y="6069212"/>
                        <a:ext cx="2206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40637"/>
              </p:ext>
            </p:extLst>
          </p:nvPr>
        </p:nvGraphicFramePr>
        <p:xfrm>
          <a:off x="2388193" y="6359279"/>
          <a:ext cx="11017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CS ChemDraw Drawing" r:id="rId10" imgW="1101356" imgH="107803" progId="ChemDraw.Document.6.0">
                  <p:embed/>
                </p:oleObj>
              </mc:Choice>
              <mc:Fallback>
                <p:oleObj name="CS ChemDraw Drawing" r:id="rId10" imgW="1101356" imgH="1078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8193" y="6359279"/>
                        <a:ext cx="11017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03012" y="6373732"/>
            <a:ext cx="10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PPTase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2025" y="6265908"/>
            <a:ext cx="13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XXX</a:t>
            </a:r>
            <a:r>
              <a:rPr lang="en-US" sz="1100" b="1" dirty="0" smtClean="0">
                <a:solidFill>
                  <a:srgbClr val="FF0000"/>
                </a:solidFill>
              </a:rPr>
              <a:t>S</a:t>
            </a:r>
            <a:r>
              <a:rPr lang="en-US" sz="1100" b="1" dirty="0" smtClean="0"/>
              <a:t>XXXXXXXXX</a:t>
            </a:r>
            <a:endParaRPr lang="en-US" sz="1100" b="1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96527"/>
              </p:ext>
            </p:extLst>
          </p:nvPr>
        </p:nvGraphicFramePr>
        <p:xfrm>
          <a:off x="7515789" y="6049572"/>
          <a:ext cx="2206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CS ChemDraw Drawing" r:id="rId12" imgW="316371" imgH="400311" progId="ChemDraw.Document.6.0">
                  <p:embed/>
                </p:oleObj>
              </mc:Choice>
              <mc:Fallback>
                <p:oleObj name="CS ChemDraw Drawing" r:id="rId12" imgW="316371" imgH="400311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789" y="6049572"/>
                        <a:ext cx="2206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55387"/>
              </p:ext>
            </p:extLst>
          </p:nvPr>
        </p:nvGraphicFramePr>
        <p:xfrm>
          <a:off x="5756807" y="6340200"/>
          <a:ext cx="11017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CS ChemDraw Drawing" r:id="rId13" imgW="1101356" imgH="107803" progId="ChemDraw.Document.6.0">
                  <p:embed/>
                </p:oleObj>
              </mc:Choice>
              <mc:Fallback>
                <p:oleObj name="CS ChemDraw Drawing" r:id="rId13" imgW="1101356" imgH="107803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07" y="6340200"/>
                        <a:ext cx="1101725" cy="10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02073"/>
              </p:ext>
            </p:extLst>
          </p:nvPr>
        </p:nvGraphicFramePr>
        <p:xfrm>
          <a:off x="2712771" y="6047835"/>
          <a:ext cx="38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CS ChemDraw Drawing" r:id="rId14" imgW="388038" imgH="400411" progId="ChemDraw.Document.6.0">
                  <p:embed/>
                </p:oleObj>
              </mc:Choice>
              <mc:Fallback>
                <p:oleObj name="CS ChemDraw Drawing" r:id="rId14" imgW="388038" imgH="4004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2771" y="6047835"/>
                        <a:ext cx="387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11052"/>
              </p:ext>
            </p:extLst>
          </p:nvPr>
        </p:nvGraphicFramePr>
        <p:xfrm>
          <a:off x="6179683" y="5928967"/>
          <a:ext cx="514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CS ChemDraw Drawing" r:id="rId16" imgW="514706" imgH="497819" progId="ChemDraw.Document.6.0">
                  <p:embed/>
                </p:oleObj>
              </mc:Choice>
              <mc:Fallback>
                <p:oleObj name="CS ChemDraw Drawing" r:id="rId16" imgW="514706" imgH="4978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9683" y="5928967"/>
                        <a:ext cx="5143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6557566" y="3588274"/>
            <a:ext cx="153064" cy="16239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636997"/>
              </p:ext>
            </p:extLst>
          </p:nvPr>
        </p:nvGraphicFramePr>
        <p:xfrm>
          <a:off x="6377136" y="3747640"/>
          <a:ext cx="541337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CS ChemDraw Drawing" r:id="rId18" imgW="775311" imgH="2945331" progId="ChemDraw.Document.6.0">
                  <p:embed/>
                </p:oleObj>
              </mc:Choice>
              <mc:Fallback>
                <p:oleObj name="CS ChemDraw Drawing" r:id="rId18" imgW="775311" imgH="29453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77136" y="3747640"/>
                        <a:ext cx="541337" cy="206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1059" y="6375081"/>
            <a:ext cx="10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AcpH</a:t>
            </a:r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90359"/>
              </p:ext>
            </p:extLst>
          </p:nvPr>
        </p:nvGraphicFramePr>
        <p:xfrm>
          <a:off x="1905484" y="6464454"/>
          <a:ext cx="1063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CS ChemDraw Drawing" r:id="rId20" imgW="106385" imgH="338039" progId="ChemDraw.Document.6.0">
                  <p:embed/>
                </p:oleObj>
              </mc:Choice>
              <mc:Fallback>
                <p:oleObj name="CS ChemDraw Drawing" r:id="rId20" imgW="106385" imgH="3380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05484" y="6464454"/>
                        <a:ext cx="1063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173038"/>
              </p:ext>
            </p:extLst>
          </p:nvPr>
        </p:nvGraphicFramePr>
        <p:xfrm>
          <a:off x="4974219" y="6452562"/>
          <a:ext cx="1063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" name="CS ChemDraw Drawing" r:id="rId22" imgW="106385" imgH="338039" progId="ChemDraw.Document.6.0">
                  <p:embed/>
                </p:oleObj>
              </mc:Choice>
              <mc:Fallback>
                <p:oleObj name="CS ChemDraw Drawing" r:id="rId22" imgW="106385" imgH="338039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219" y="6452562"/>
                        <a:ext cx="1063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83088"/>
              </p:ext>
            </p:extLst>
          </p:nvPr>
        </p:nvGraphicFramePr>
        <p:xfrm>
          <a:off x="8195636" y="6452562"/>
          <a:ext cx="1063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" name="CS ChemDraw Drawing" r:id="rId23" imgW="106385" imgH="338039" progId="ChemDraw.Document.6.0">
                  <p:embed/>
                </p:oleObj>
              </mc:Choice>
              <mc:Fallback>
                <p:oleObj name="CS ChemDraw Drawing" r:id="rId23" imgW="106385" imgH="338039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636" y="6452562"/>
                        <a:ext cx="1063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6058" y="6432119"/>
            <a:ext cx="195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Peptide substrate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073408" y="2394274"/>
            <a:ext cx="153064" cy="16239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86239" y="2298761"/>
            <a:ext cx="125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misc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8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48" y="274638"/>
            <a:ext cx="8791436" cy="264506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reduce the experimental effort required to find minimal substrates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1174"/>
            <a:ext cx="8229600" cy="29195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provide a method for </a:t>
            </a:r>
            <a:r>
              <a:rPr lang="en-US" dirty="0" smtClean="0">
                <a:solidFill>
                  <a:srgbClr val="3366FF"/>
                </a:solidFill>
              </a:rPr>
              <a:t>P</a:t>
            </a:r>
            <a:r>
              <a:rPr lang="en-US" dirty="0" smtClean="0"/>
              <a:t>eptide </a:t>
            </a:r>
            <a:r>
              <a:rPr lang="en-US" dirty="0" smtClean="0">
                <a:solidFill>
                  <a:srgbClr val="3366FF"/>
                </a:solidFill>
              </a:rPr>
              <a:t>O</a:t>
            </a:r>
            <a:r>
              <a:rPr lang="en-US" dirty="0" smtClean="0"/>
              <a:t>ptimization with </a:t>
            </a:r>
            <a:r>
              <a:rPr lang="en-US" dirty="0" smtClean="0">
                <a:solidFill>
                  <a:srgbClr val="3366FF"/>
                </a:solidFill>
              </a:rPr>
              <a:t>O</a:t>
            </a:r>
            <a:r>
              <a:rPr lang="en-US" dirty="0" smtClean="0"/>
              <a:t>ptimal </a:t>
            </a:r>
            <a:r>
              <a:rPr lang="en-US" dirty="0" smtClean="0">
                <a:solidFill>
                  <a:srgbClr val="3366FF"/>
                </a:solidFill>
              </a:rPr>
              <a:t>L</a:t>
            </a:r>
            <a:r>
              <a:rPr lang="en-US" dirty="0" smtClean="0"/>
              <a:t>earning (</a:t>
            </a:r>
            <a:r>
              <a:rPr lang="en-US" dirty="0" smtClean="0">
                <a:solidFill>
                  <a:srgbClr val="3366FF"/>
                </a:solidFill>
                <a:latin typeface="Arial Black"/>
                <a:cs typeface="Arial Black"/>
              </a:rPr>
              <a:t>POOL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Our method has two parts:</a:t>
            </a:r>
          </a:p>
          <a:p>
            <a:pPr lvl="1"/>
            <a:r>
              <a:rPr lang="en-US" dirty="0" smtClean="0"/>
              <a:t>Predict which peptides are “hits”.</a:t>
            </a:r>
          </a:p>
          <a:p>
            <a:pPr lvl="1"/>
            <a:r>
              <a:rPr lang="en-US" dirty="0" smtClean="0"/>
              <a:t>Based on these predictions, recommend which peptides to test next.</a:t>
            </a:r>
          </a:p>
        </p:txBody>
      </p:sp>
    </p:spTree>
    <p:extLst>
      <p:ext uri="{BB962C8B-B14F-4D97-AF65-F5344CB8AC3E}">
        <p14:creationId xmlns:p14="http://schemas.microsoft.com/office/powerpoint/2010/main" val="198114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2304" y="3342303"/>
            <a:ext cx="2282428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439564" y="5234530"/>
            <a:ext cx="2249037" cy="1540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Value of Information Analysis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2"/>
            <a:endCxn id="6" idx="3"/>
          </p:cNvCxnSpPr>
          <p:nvPr/>
        </p:nvCxnSpPr>
        <p:spPr>
          <a:xfrm flipH="1">
            <a:off x="5688601" y="4907015"/>
            <a:ext cx="1984917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3666" y="5405812"/>
            <a:ext cx="141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Predictions &amp; Uncertainty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9564" y="1688188"/>
            <a:ext cx="2274747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32304" y="2472470"/>
            <a:ext cx="70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Data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9958" y="3478328"/>
            <a:ext cx="241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Bayesian prior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probability distribution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449" y="3342303"/>
            <a:ext cx="2319549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Expert Knowledge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8704" y="1964638"/>
            <a:ext cx="1654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Decision about what experiment to perform next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24" name="Straight Arrow Connector 23"/>
          <p:cNvCxnSpPr>
            <a:stCxn id="6" idx="1"/>
            <a:endCxn id="22" idx="2"/>
          </p:cNvCxnSpPr>
          <p:nvPr/>
        </p:nvCxnSpPr>
        <p:spPr>
          <a:xfrm flipH="1" flipV="1">
            <a:off x="1663224" y="4907015"/>
            <a:ext cx="1776340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18" idx="1"/>
          </p:cNvCxnSpPr>
          <p:nvPr/>
        </p:nvCxnSpPr>
        <p:spPr>
          <a:xfrm flipV="1">
            <a:off x="1663224" y="2470544"/>
            <a:ext cx="1776340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4" idx="0"/>
          </p:cNvCxnSpPr>
          <p:nvPr/>
        </p:nvCxnSpPr>
        <p:spPr>
          <a:xfrm>
            <a:off x="5714311" y="2470544"/>
            <a:ext cx="1959207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3"/>
            <a:endCxn id="4" idx="1"/>
          </p:cNvCxnSpPr>
          <p:nvPr/>
        </p:nvCxnSpPr>
        <p:spPr>
          <a:xfrm>
            <a:off x="2822998" y="4124659"/>
            <a:ext cx="370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95509" y="5449974"/>
            <a:ext cx="165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Recommended next experiment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" y="2782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Peptide </a:t>
            </a:r>
            <a:r>
              <a:rPr lang="en-US" sz="3200" dirty="0">
                <a:latin typeface="Arial Black"/>
                <a:cs typeface="Arial Black"/>
              </a:rPr>
              <a:t>O</a:t>
            </a:r>
            <a:r>
              <a:rPr lang="en-US" sz="3200" dirty="0" smtClean="0">
                <a:latin typeface="Arial Black"/>
                <a:cs typeface="Arial Black"/>
              </a:rPr>
              <a:t>ptimization </a:t>
            </a:r>
          </a:p>
          <a:p>
            <a:pPr algn="ctr"/>
            <a:r>
              <a:rPr lang="en-US" sz="3200" dirty="0" smtClean="0">
                <a:latin typeface="Arial Black"/>
                <a:cs typeface="Arial Black"/>
              </a:rPr>
              <a:t>with Optimal Learning (</a:t>
            </a:r>
            <a:r>
              <a:rPr lang="en-US" sz="3200" dirty="0" smtClean="0">
                <a:solidFill>
                  <a:srgbClr val="3366FF"/>
                </a:solidFill>
                <a:latin typeface="Arial Black"/>
                <a:cs typeface="Arial Black"/>
              </a:rPr>
              <a:t>POOL</a:t>
            </a:r>
            <a:r>
              <a:rPr lang="en-US" sz="3200" dirty="0" smtClean="0">
                <a:latin typeface="Arial Black"/>
                <a:cs typeface="Arial Black"/>
              </a:rPr>
              <a:t>)</a:t>
            </a:r>
            <a:endParaRPr lang="en-US" sz="32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240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2304" y="3342303"/>
            <a:ext cx="2282428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3366FF"/>
                </a:solidFill>
                <a:latin typeface="Arial Black"/>
                <a:cs typeface="Arial Black"/>
              </a:rPr>
              <a:t>Machine Learning</a:t>
            </a:r>
            <a:endParaRPr lang="en-US" sz="32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9564" y="5234530"/>
            <a:ext cx="2249037" cy="1540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Value of Information Analysis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2"/>
            <a:endCxn id="6" idx="3"/>
          </p:cNvCxnSpPr>
          <p:nvPr/>
        </p:nvCxnSpPr>
        <p:spPr>
          <a:xfrm flipH="1">
            <a:off x="5688601" y="4907015"/>
            <a:ext cx="1984917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3666" y="5405812"/>
            <a:ext cx="243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Predictions &amp; Uncertainty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9564" y="1688188"/>
            <a:ext cx="2274747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32304" y="2472470"/>
            <a:ext cx="114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Data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9958" y="3478328"/>
            <a:ext cx="241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Bayesian prior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probability distribution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449" y="3342303"/>
            <a:ext cx="2319549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Expert Knowledge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8704" y="1964638"/>
            <a:ext cx="1654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Decision about what experiment to perform next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24" name="Straight Arrow Connector 23"/>
          <p:cNvCxnSpPr>
            <a:stCxn id="6" idx="1"/>
            <a:endCxn id="22" idx="2"/>
          </p:cNvCxnSpPr>
          <p:nvPr/>
        </p:nvCxnSpPr>
        <p:spPr>
          <a:xfrm flipH="1" flipV="1">
            <a:off x="1663224" y="4907015"/>
            <a:ext cx="1776340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18" idx="1"/>
          </p:cNvCxnSpPr>
          <p:nvPr/>
        </p:nvCxnSpPr>
        <p:spPr>
          <a:xfrm flipV="1">
            <a:off x="1663224" y="2470544"/>
            <a:ext cx="1776340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4" idx="0"/>
          </p:cNvCxnSpPr>
          <p:nvPr/>
        </p:nvCxnSpPr>
        <p:spPr>
          <a:xfrm>
            <a:off x="5714311" y="2470544"/>
            <a:ext cx="1959207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3"/>
            <a:endCxn id="4" idx="1"/>
          </p:cNvCxnSpPr>
          <p:nvPr/>
        </p:nvCxnSpPr>
        <p:spPr>
          <a:xfrm>
            <a:off x="2822998" y="4124659"/>
            <a:ext cx="370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95509" y="5449974"/>
            <a:ext cx="165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Recommended next experiment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" y="2782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First, we consider prediction.</a:t>
            </a:r>
          </a:p>
        </p:txBody>
      </p:sp>
    </p:spTree>
    <p:extLst>
      <p:ext uri="{BB962C8B-B14F-4D97-AF65-F5344CB8AC3E}">
        <p14:creationId xmlns:p14="http://schemas.microsoft.com/office/powerpoint/2010/main" val="41642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858000" y="1113375"/>
            <a:ext cx="2286000" cy="259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POOL has revealed novel substrates </a:t>
            </a:r>
            <a:r>
              <a:rPr lang="en-US" sz="1600" b="1" dirty="0" smtClean="0"/>
              <a:t>shorter than the previously best known</a:t>
            </a:r>
            <a:r>
              <a:rPr lang="en-US" sz="1600" dirty="0" smtClean="0"/>
              <a:t>.</a:t>
            </a:r>
          </a:p>
          <a:p>
            <a:pPr marL="171450" indent="-171450">
              <a:buFont typeface="Arial"/>
              <a:buChar char="•"/>
            </a:pPr>
            <a:endParaRPr lang="en-US" sz="1600" dirty="0"/>
          </a:p>
          <a:p>
            <a:r>
              <a:rPr lang="en-US" sz="1600" dirty="0" smtClean="0"/>
              <a:t>We are using POOL to create a system with orthogonal reactivity, providing </a:t>
            </a:r>
            <a:r>
              <a:rPr lang="en-US" sz="1600" b="1" dirty="0" smtClean="0"/>
              <a:t>versatile building blocks </a:t>
            </a:r>
            <a:r>
              <a:rPr lang="en-US" sz="1600" dirty="0" smtClean="0"/>
              <a:t>for </a:t>
            </a:r>
            <a:r>
              <a:rPr lang="en-US" sz="1600" dirty="0" err="1" smtClean="0"/>
              <a:t>bionanomaterials</a:t>
            </a:r>
            <a:r>
              <a:rPr lang="en-US" sz="1600" dirty="0" smtClean="0"/>
              <a:t>.</a:t>
            </a:r>
          </a:p>
          <a:p>
            <a:pPr marL="171450" indent="-171450">
              <a:buFont typeface="Arial"/>
              <a:buChar char="•"/>
            </a:pPr>
            <a:endParaRPr lang="en-US" sz="1600" dirty="0"/>
          </a:p>
          <a:p>
            <a:pPr marL="171450" indent="-171450">
              <a:buFont typeface="Arial"/>
              <a:buChar char="•"/>
            </a:pPr>
            <a:endParaRPr lang="en-US" sz="1600" dirty="0" smtClean="0"/>
          </a:p>
          <a:p>
            <a:pPr marL="171450" indent="-171450">
              <a:buFont typeface="Arial"/>
              <a:buChar char="•"/>
            </a:pPr>
            <a:endParaRPr lang="en-US" sz="1600" dirty="0"/>
          </a:p>
          <a:p>
            <a:pPr marL="171450" indent="-171450">
              <a:buFont typeface="Arial"/>
              <a:buChar char="•"/>
            </a:pPr>
            <a:endParaRPr lang="en-US" sz="1600" dirty="0" smtClean="0"/>
          </a:p>
          <a:p>
            <a:pPr marL="171450" indent="-171450">
              <a:buFont typeface="Arial"/>
              <a:buChar char="•"/>
            </a:pPr>
            <a:endParaRPr lang="en-US" sz="1600" dirty="0"/>
          </a:p>
          <a:p>
            <a:pPr marL="171450" indent="-171450">
              <a:buFont typeface="Arial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22252" y="1143002"/>
            <a:ext cx="1922960" cy="2468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The capability to quickly design a peptide with desired properties would enable the creation of </a:t>
            </a:r>
            <a:r>
              <a:rPr lang="en-US" sz="1600" b="1" dirty="0" smtClean="0"/>
              <a:t>novel materials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However, current approaches (ad hoc guessing; phage display) are </a:t>
            </a:r>
            <a:r>
              <a:rPr lang="en-US" sz="1600" b="1" dirty="0" smtClean="0"/>
              <a:t>slow and unreliable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17410" name="AutoShape 2"/>
          <p:cNvSpPr>
            <a:spLocks noChangeAspect="1" noChangeArrowheads="1"/>
          </p:cNvSpPr>
          <p:nvPr/>
        </p:nvSpPr>
        <p:spPr bwMode="auto">
          <a:xfrm>
            <a:off x="7599363" y="3886200"/>
            <a:ext cx="615950" cy="266700"/>
          </a:xfrm>
          <a:prstGeom prst="downArrow">
            <a:avLst>
              <a:gd name="adj1" fmla="val 53611"/>
              <a:gd name="adj2" fmla="val 53773"/>
            </a:avLst>
          </a:prstGeom>
          <a:solidFill>
            <a:srgbClr val="B2B2B2">
              <a:alpha val="59999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700" b="1">
              <a:solidFill>
                <a:srgbClr val="952B1D"/>
              </a:solidFill>
              <a:latin typeface="Century Gothic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6781801" y="1143001"/>
            <a:ext cx="2286000" cy="2743199"/>
          </a:xfrm>
          <a:prstGeom prst="roundRect">
            <a:avLst>
              <a:gd name="adj" fmla="val 11111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lIns="100584" tIns="73152" rIns="64008" bIns="82296" anchor="b"/>
          <a:lstStyle/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spcBef>
                <a:spcPct val="20000"/>
              </a:spcBef>
            </a:pPr>
            <a:endParaRPr lang="en-US" sz="600" b="1" dirty="0"/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b="1" dirty="0" smtClean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b="1" dirty="0" smtClean="0">
              <a:latin typeface="Arial" charset="0"/>
              <a:cs typeface="Arial" charset="0"/>
            </a:endParaRPr>
          </a:p>
        </p:txBody>
      </p:sp>
      <p:sp>
        <p:nvSpPr>
          <p:cNvPr id="17417" name="AutoShape 10"/>
          <p:cNvSpPr>
            <a:spLocks noChangeAspect="1" noChangeArrowheads="1"/>
          </p:cNvSpPr>
          <p:nvPr/>
        </p:nvSpPr>
        <p:spPr bwMode="auto">
          <a:xfrm rot="-5400000">
            <a:off x="6317459" y="3345656"/>
            <a:ext cx="615950" cy="312738"/>
          </a:xfrm>
          <a:prstGeom prst="downArrow">
            <a:avLst>
              <a:gd name="adj1" fmla="val 53611"/>
              <a:gd name="adj2" fmla="val 53773"/>
            </a:avLst>
          </a:prstGeom>
          <a:solidFill>
            <a:srgbClr val="952B1D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700" b="1">
              <a:solidFill>
                <a:srgbClr val="952B1D"/>
              </a:solidFill>
              <a:latin typeface="Century Gothic" pitchFamily="34" charset="0"/>
            </a:endParaRPr>
          </a:p>
        </p:txBody>
      </p:sp>
      <p:sp>
        <p:nvSpPr>
          <p:cNvPr id="17633" name="Text Box 22"/>
          <p:cNvSpPr txBox="1">
            <a:spLocks noChangeArrowheads="1"/>
          </p:cNvSpPr>
          <p:nvPr/>
        </p:nvSpPr>
        <p:spPr bwMode="auto">
          <a:xfrm rot="16200000">
            <a:off x="5652831" y="2120645"/>
            <a:ext cx="2259013" cy="15132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952B1D"/>
                </a:solidFill>
                <a:latin typeface="Arial Black" pitchFamily="34" charset="0"/>
              </a:rPr>
              <a:t>QUANTITATIVE IMPACT</a:t>
            </a:r>
          </a:p>
        </p:txBody>
      </p:sp>
      <p:sp>
        <p:nvSpPr>
          <p:cNvPr id="17427" name="AutoShape 9"/>
          <p:cNvSpPr>
            <a:spLocks noChangeAspect="1" noChangeArrowheads="1"/>
          </p:cNvSpPr>
          <p:nvPr/>
        </p:nvSpPr>
        <p:spPr bwMode="auto">
          <a:xfrm rot="-5400000">
            <a:off x="2011867" y="5350757"/>
            <a:ext cx="615950" cy="304800"/>
          </a:xfrm>
          <a:prstGeom prst="downArrow">
            <a:avLst>
              <a:gd name="adj1" fmla="val 53611"/>
              <a:gd name="adj2" fmla="val 53773"/>
            </a:avLst>
          </a:prstGeom>
          <a:solidFill>
            <a:srgbClr val="952B1D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700" b="1">
              <a:solidFill>
                <a:srgbClr val="952B1D"/>
              </a:solidFill>
              <a:latin typeface="Century Gothic" pitchFamily="34" charset="0"/>
            </a:endParaRPr>
          </a:p>
        </p:txBody>
      </p:sp>
      <p:pic>
        <p:nvPicPr>
          <p:cNvPr id="233" name="Picture 26" descr="AFOS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47625"/>
            <a:ext cx="990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" name="Rectangle 23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 Black"/>
                <a:cs typeface="Arial Black"/>
              </a:rPr>
              <a:t>Optimal Learning for Peptide Design</a:t>
            </a:r>
          </a:p>
          <a:p>
            <a:pPr algn="ctr"/>
            <a:r>
              <a:rPr lang="en-US" sz="2000" dirty="0" smtClean="0"/>
              <a:t>Peter Frazier (Cornell), Warren Powell (Princeton),</a:t>
            </a:r>
          </a:p>
          <a:p>
            <a:pPr algn="ctr">
              <a:defRPr/>
            </a:pPr>
            <a:endParaRPr lang="en-US" altLang="ja-JP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pSp>
        <p:nvGrpSpPr>
          <p:cNvPr id="7" name="Group 239"/>
          <p:cNvGrpSpPr/>
          <p:nvPr/>
        </p:nvGrpSpPr>
        <p:grpSpPr>
          <a:xfrm>
            <a:off x="76199" y="1104900"/>
            <a:ext cx="2069013" cy="3347242"/>
            <a:chOff x="76199" y="990600"/>
            <a:chExt cx="2743201" cy="2895600"/>
          </a:xfrm>
        </p:grpSpPr>
        <p:sp>
          <p:nvSpPr>
            <p:cNvPr id="17638" name="AutoShape 12"/>
            <p:cNvSpPr>
              <a:spLocks noChangeAspect="1" noChangeArrowheads="1"/>
            </p:cNvSpPr>
            <p:nvPr/>
          </p:nvSpPr>
          <p:spPr bwMode="auto">
            <a:xfrm>
              <a:off x="1095263" y="3647042"/>
              <a:ext cx="733537" cy="239158"/>
            </a:xfrm>
            <a:prstGeom prst="downArrow">
              <a:avLst>
                <a:gd name="adj1" fmla="val 53611"/>
                <a:gd name="adj2" fmla="val 53773"/>
              </a:avLst>
            </a:prstGeom>
            <a:solidFill>
              <a:srgbClr val="B2B2B2">
                <a:alpha val="59999"/>
              </a:srgbClr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700" b="1">
                <a:solidFill>
                  <a:srgbClr val="952B1D"/>
                </a:solidFill>
                <a:latin typeface="Century Gothic" pitchFamily="34" charset="0"/>
              </a:endParaRPr>
            </a:p>
          </p:txBody>
        </p:sp>
        <p:sp>
          <p:nvSpPr>
            <p:cNvPr id="239" name="AutoShape 6"/>
            <p:cNvSpPr>
              <a:spLocks noChangeArrowheads="1"/>
            </p:cNvSpPr>
            <p:nvPr/>
          </p:nvSpPr>
          <p:spPr bwMode="auto">
            <a:xfrm>
              <a:off x="76200" y="990600"/>
              <a:ext cx="2743200" cy="2667000"/>
            </a:xfrm>
            <a:prstGeom prst="roundRect">
              <a:avLst>
                <a:gd name="adj" fmla="val 11111"/>
              </a:avLst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100584" tIns="73152" rIns="64008" bIns="82296" anchor="b"/>
            <a:lstStyle/>
            <a:p>
              <a:pPr algn="l">
                <a:tabLst>
                  <a:tab pos="58738" algn="l"/>
                </a:tabLst>
              </a:pPr>
              <a:endParaRPr kumimoji="1" lang="en-US" sz="1000" dirty="0">
                <a:latin typeface="Arial" charset="0"/>
                <a:cs typeface="Arial" charset="0"/>
              </a:endParaRPr>
            </a:p>
          </p:txBody>
        </p:sp>
        <p:sp>
          <p:nvSpPr>
            <p:cNvPr id="17636" name="Text Box 25"/>
            <p:cNvSpPr txBox="1">
              <a:spLocks noChangeArrowheads="1"/>
            </p:cNvSpPr>
            <p:nvPr/>
          </p:nvSpPr>
          <p:spPr bwMode="auto">
            <a:xfrm rot="16200000">
              <a:off x="-418306" y="2026443"/>
              <a:ext cx="1135063" cy="146050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>
                  <a:solidFill>
                    <a:srgbClr val="952B1D"/>
                  </a:solidFill>
                  <a:latin typeface="Arial Black" pitchFamily="34" charset="0"/>
                </a:rPr>
                <a:t>STATUS QUO</a:t>
              </a:r>
            </a:p>
          </p:txBody>
        </p:sp>
        <p:sp>
          <p:nvSpPr>
            <p:cNvPr id="17639" name="AutoShape 13"/>
            <p:cNvSpPr>
              <a:spLocks/>
            </p:cNvSpPr>
            <p:nvPr/>
          </p:nvSpPr>
          <p:spPr bwMode="auto">
            <a:xfrm rot="5400000">
              <a:off x="1310639" y="2118359"/>
              <a:ext cx="274320" cy="2743200"/>
            </a:xfrm>
            <a:prstGeom prst="rightBracket">
              <a:avLst>
                <a:gd name="adj" fmla="val 115159"/>
              </a:avLst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" name="AutoShape 13"/>
          <p:cNvSpPr>
            <a:spLocks/>
          </p:cNvSpPr>
          <p:nvPr/>
        </p:nvSpPr>
        <p:spPr bwMode="auto">
          <a:xfrm rot="5400000">
            <a:off x="7787640" y="2606040"/>
            <a:ext cx="274320" cy="2286000"/>
          </a:xfrm>
          <a:prstGeom prst="rightBracket">
            <a:avLst>
              <a:gd name="adj" fmla="val 115159"/>
            </a:avLst>
          </a:prstGeom>
          <a:noFill/>
          <a:ln w="28575">
            <a:solidFill>
              <a:srgbClr val="969696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7" name="AutoShape 3"/>
          <p:cNvSpPr>
            <a:spLocks noChangeArrowheads="1"/>
          </p:cNvSpPr>
          <p:nvPr/>
        </p:nvSpPr>
        <p:spPr bwMode="auto">
          <a:xfrm>
            <a:off x="6781800" y="4191001"/>
            <a:ext cx="2286001" cy="2518071"/>
          </a:xfrm>
          <a:prstGeom prst="roundRect">
            <a:avLst>
              <a:gd name="adj" fmla="val 11111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lIns="100584" tIns="73152" rIns="64008" bIns="82296" anchor="b"/>
          <a:lstStyle/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spcBef>
                <a:spcPct val="20000"/>
              </a:spcBef>
            </a:pPr>
            <a:endParaRPr lang="en-US" sz="600" b="1" dirty="0"/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dirty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b="1" dirty="0" smtClean="0">
              <a:latin typeface="Arial" charset="0"/>
              <a:cs typeface="Arial" charset="0"/>
            </a:endParaRPr>
          </a:p>
          <a:p>
            <a:pPr marL="58738" indent="-58738">
              <a:lnSpc>
                <a:spcPct val="90000"/>
              </a:lnSpc>
              <a:spcBef>
                <a:spcPct val="35000"/>
              </a:spcBef>
            </a:pPr>
            <a:endParaRPr lang="en-US" sz="1000" b="1" dirty="0" smtClean="0">
              <a:latin typeface="Arial" charset="0"/>
              <a:cs typeface="Arial" charset="0"/>
            </a:endParaRPr>
          </a:p>
        </p:txBody>
      </p:sp>
      <p:sp>
        <p:nvSpPr>
          <p:cNvPr id="17634" name="Text Box 23"/>
          <p:cNvSpPr txBox="1">
            <a:spLocks noChangeArrowheads="1"/>
          </p:cNvSpPr>
          <p:nvPr/>
        </p:nvSpPr>
        <p:spPr bwMode="auto">
          <a:xfrm rot="16200000">
            <a:off x="5679233" y="5145833"/>
            <a:ext cx="2209801" cy="14773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rgbClr val="952B1D"/>
                </a:solidFill>
                <a:latin typeface="Arial Black" pitchFamily="34" charset="0"/>
              </a:rPr>
              <a:t>END-OF-PHASE GOAL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45960" y="4452142"/>
            <a:ext cx="2099252" cy="2253457"/>
          </a:xfrm>
          <a:prstGeom prst="roundRect">
            <a:avLst>
              <a:gd name="adj" fmla="val 11111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 lIns="100584" tIns="73152" rIns="64008" bIns="82296" anchor="b"/>
          <a:lstStyle/>
          <a:p>
            <a:pPr>
              <a:lnSpc>
                <a:spcPct val="90000"/>
              </a:lnSpc>
              <a:spcBef>
                <a:spcPct val="35000"/>
              </a:spcBef>
            </a:pPr>
            <a:endParaRPr kumimoji="1" lang="en-US" sz="1000" dirty="0">
              <a:latin typeface="Arial" charset="0"/>
              <a:cs typeface="Arial" charset="0"/>
            </a:endParaRPr>
          </a:p>
        </p:txBody>
      </p:sp>
      <p:sp>
        <p:nvSpPr>
          <p:cNvPr id="17637" name="Text Box 26"/>
          <p:cNvSpPr txBox="1">
            <a:spLocks noChangeArrowheads="1"/>
          </p:cNvSpPr>
          <p:nvPr/>
        </p:nvSpPr>
        <p:spPr bwMode="auto">
          <a:xfrm rot="16200000">
            <a:off x="-672306" y="5200650"/>
            <a:ext cx="1643063" cy="146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tabLst>
                <a:tab pos="1827213" algn="l"/>
              </a:tabLst>
            </a:pPr>
            <a:r>
              <a:rPr lang="en-US" sz="1200" dirty="0">
                <a:solidFill>
                  <a:srgbClr val="952B1D"/>
                </a:solidFill>
                <a:latin typeface="Arial Black" pitchFamily="34" charset="0"/>
              </a:rPr>
              <a:t>NEW INSIGHTS</a:t>
            </a:r>
          </a:p>
        </p:txBody>
      </p:sp>
      <p:sp>
        <p:nvSpPr>
          <p:cNvPr id="237" name="AutoShape 13"/>
          <p:cNvSpPr>
            <a:spLocks/>
          </p:cNvSpPr>
          <p:nvPr/>
        </p:nvSpPr>
        <p:spPr bwMode="auto">
          <a:xfrm>
            <a:off x="1918412" y="4514512"/>
            <a:ext cx="218788" cy="2194560"/>
          </a:xfrm>
          <a:prstGeom prst="rightBracket">
            <a:avLst>
              <a:gd name="adj" fmla="val 115159"/>
            </a:avLst>
          </a:prstGeom>
          <a:noFill/>
          <a:ln w="28575">
            <a:solidFill>
              <a:srgbClr val="969696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431" y="4514511"/>
            <a:ext cx="1946781" cy="2191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 smtClean="0"/>
              <a:t>Machine learning </a:t>
            </a:r>
            <a:r>
              <a:rPr lang="en-US" sz="1600" dirty="0" smtClean="0"/>
              <a:t>can predict peptide properties.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r>
              <a:rPr lang="en-US" sz="1600" b="1" dirty="0" smtClean="0"/>
              <a:t>Optimal learning </a:t>
            </a:r>
            <a:r>
              <a:rPr lang="en-US" sz="1600" dirty="0" smtClean="0"/>
              <a:t>can design experiments to quickly find desirable peptides.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72242" y="1220055"/>
            <a:ext cx="3990471" cy="16221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We have created </a:t>
            </a:r>
            <a:r>
              <a:rPr lang="en-US" sz="1600" dirty="0" smtClean="0"/>
              <a:t>a method</a:t>
            </a:r>
            <a:r>
              <a:rPr lang="en-US" sz="1600" dirty="0" smtClean="0"/>
              <a:t>, Peptide </a:t>
            </a:r>
            <a:r>
              <a:rPr lang="en-US" sz="1600" dirty="0"/>
              <a:t>O</a:t>
            </a:r>
            <a:r>
              <a:rPr lang="en-US" sz="1600" dirty="0" smtClean="0"/>
              <a:t>ptimization with </a:t>
            </a:r>
            <a:r>
              <a:rPr lang="en-US" sz="1600" dirty="0"/>
              <a:t>O</a:t>
            </a:r>
            <a:r>
              <a:rPr lang="en-US" sz="1600" dirty="0" smtClean="0"/>
              <a:t>ptimal Learning (</a:t>
            </a:r>
            <a:r>
              <a:rPr lang="en-US" sz="1600" b="1" dirty="0" smtClean="0"/>
              <a:t>POOL</a:t>
            </a:r>
            <a:r>
              <a:rPr lang="en-US" sz="1600" dirty="0" smtClean="0"/>
              <a:t>), that quickly finds minimal substrates for a pair of protein-modifying enzymes: </a:t>
            </a:r>
            <a:r>
              <a:rPr lang="en-US" sz="1600" dirty="0" err="1" smtClean="0"/>
              <a:t>PPTase</a:t>
            </a:r>
            <a:r>
              <a:rPr lang="en-US" sz="1600" dirty="0" smtClean="0"/>
              <a:t> and ACP hydrolase (with N. </a:t>
            </a:r>
            <a:r>
              <a:rPr lang="en-US" sz="1600" dirty="0" err="1" smtClean="0"/>
              <a:t>Gianneschi</a:t>
            </a:r>
            <a:r>
              <a:rPr lang="en-US" sz="1600" dirty="0" smtClean="0"/>
              <a:t>, M. </a:t>
            </a:r>
            <a:r>
              <a:rPr lang="en-US" sz="1600" dirty="0" err="1" smtClean="0"/>
              <a:t>Burkart</a:t>
            </a:r>
            <a:r>
              <a:rPr lang="en-US" sz="1600" dirty="0" smtClean="0"/>
              <a:t>, M. Gilson).</a:t>
            </a:r>
          </a:p>
          <a:p>
            <a:endParaRPr lang="en-US" sz="16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183746"/>
            <a:ext cx="2209800" cy="26742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Our end goal is to provide an easy-to-use efficient method for designing peptides with any desired properties.</a:t>
            </a:r>
          </a:p>
          <a:p>
            <a:endParaRPr lang="en-US" sz="1600" dirty="0"/>
          </a:p>
          <a:p>
            <a:r>
              <a:rPr lang="en-US" sz="1600" dirty="0" smtClean="0"/>
              <a:t>This will enable the creation of novel materials and catalytic complexes.</a:t>
            </a:r>
          </a:p>
          <a:p>
            <a:endParaRPr lang="en-US" sz="1400" dirty="0" smtClean="0"/>
          </a:p>
        </p:txBody>
      </p:sp>
      <p:pic>
        <p:nvPicPr>
          <p:cNvPr id="33" name="Picture 9" descr="chrmblue_std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74" t="2374" r="12500" b="21271"/>
          <a:stretch>
            <a:fillRect/>
          </a:stretch>
        </p:blipFill>
        <p:spPr bwMode="auto">
          <a:xfrm>
            <a:off x="0" y="0"/>
            <a:ext cx="1189756" cy="9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693278" y="979847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800000"/>
                </a:solidFill>
                <a:latin typeface="Arial Black"/>
                <a:cs typeface="Arial Black"/>
              </a:rPr>
              <a:t>MAIN ACHIEVEMENTS</a:t>
            </a:r>
          </a:p>
        </p:txBody>
      </p:sp>
      <p:pic>
        <p:nvPicPr>
          <p:cNvPr id="4" name="Picture 3" descr="Screen Shot 2013-12-09 at 9.54.29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r="9716" b="2089"/>
          <a:stretch/>
        </p:blipFill>
        <p:spPr>
          <a:xfrm>
            <a:off x="2478594" y="2842225"/>
            <a:ext cx="3990471" cy="3689204"/>
          </a:xfrm>
          <a:prstGeom prst="rect">
            <a:avLst/>
          </a:prstGeom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472242" y="1219199"/>
            <a:ext cx="3990471" cy="5312229"/>
          </a:xfrm>
          <a:prstGeom prst="roundRect">
            <a:avLst>
              <a:gd name="adj" fmla="val 7963"/>
            </a:avLst>
          </a:prstGeom>
          <a:solidFill>
            <a:srgbClr val="666699">
              <a:alpha val="25098"/>
            </a:srgbClr>
          </a:solidFill>
          <a:ln w="38100">
            <a:solidFill>
              <a:srgbClr val="4D4D4D"/>
            </a:solidFill>
            <a:round/>
            <a:headEnd/>
            <a:tailEnd/>
          </a:ln>
        </p:spPr>
        <p:txBody>
          <a:bodyPr tIns="91440" bIns="91440"/>
          <a:lstStyle/>
          <a:p>
            <a:pPr marL="114300" indent="-114300"/>
            <a:endParaRPr lang="en-US" sz="1200" u="sng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9418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388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use a machine learning method to predict which peptides will be hits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8855"/>
            <a:ext cx="8229600" cy="37673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use a method called “Naïve Bayes.”</a:t>
            </a:r>
          </a:p>
          <a:p>
            <a:pPr lvl="1"/>
            <a:r>
              <a:rPr lang="en-US" dirty="0" smtClean="0"/>
              <a:t>It is called “naïve” because it makes an independence assumption.</a:t>
            </a:r>
          </a:p>
          <a:p>
            <a:pPr lvl="1"/>
            <a:r>
              <a:rPr lang="en-US" dirty="0" smtClean="0"/>
              <a:t>Even though it makes this assumption, it often works quite well.</a:t>
            </a:r>
          </a:p>
          <a:p>
            <a:r>
              <a:rPr lang="en-US" dirty="0" smtClean="0"/>
              <a:t>This method is commonly used for text classification, e.g., for spam filtering.</a:t>
            </a:r>
          </a:p>
          <a:p>
            <a:r>
              <a:rPr lang="en-US" dirty="0" smtClean="0"/>
              <a:t>We have adapted it to peptide prediction.</a:t>
            </a:r>
          </a:p>
        </p:txBody>
      </p:sp>
    </p:spTree>
    <p:extLst>
      <p:ext uri="{BB962C8B-B14F-4D97-AF65-F5344CB8AC3E}">
        <p14:creationId xmlns:p14="http://schemas.microsoft.com/office/powerpoint/2010/main" val="26959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9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Here’s how Naïve Bayes Works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48"/>
            <a:ext cx="9144000" cy="29185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Pick a particular position relative to the conserved serene, say +3, and a particular amino acid, A.</a:t>
            </a:r>
          </a:p>
          <a:p>
            <a:r>
              <a:rPr lang="en-US" dirty="0" smtClean="0"/>
              <a:t>Imagine we draw a peptide at random from the set of hits </a:t>
            </a:r>
          </a:p>
          <a:p>
            <a:pPr lvl="1"/>
            <a:r>
              <a:rPr lang="en-US" dirty="0" smtClean="0"/>
              <a:t>(we can’t, but imagine we could).</a:t>
            </a:r>
          </a:p>
          <a:p>
            <a:r>
              <a:rPr lang="en-US" dirty="0" smtClean="0"/>
              <a:t>Imagine we do this many times, calculate the fraction of time the hit has an A at this position, and put it in the table below.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83232"/>
              </p:ext>
            </p:extLst>
          </p:nvPr>
        </p:nvGraphicFramePr>
        <p:xfrm>
          <a:off x="386559" y="3538436"/>
          <a:ext cx="857796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42"/>
                <a:gridCol w="450588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</a:tblGrid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 Black"/>
                          <a:cs typeface="Arial Black"/>
                        </a:rPr>
                        <a:t>Amino Acid</a:t>
                      </a:r>
                      <a:endParaRPr lang="en-US" dirty="0">
                        <a:solidFill>
                          <a:srgbClr val="000000"/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Position relative to the conserved serene</a:t>
                      </a:r>
                      <a:endParaRPr lang="en-US" dirty="0">
                        <a:solidFill>
                          <a:srgbClr val="FFFFFF"/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307D"/>
                    </a:solidFill>
                  </a:tcPr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9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Here’s how Naïve Bayes Works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48"/>
            <a:ext cx="9144000" cy="2918588"/>
          </a:xfrm>
        </p:spPr>
        <p:txBody>
          <a:bodyPr>
            <a:normAutofit/>
          </a:bodyPr>
          <a:lstStyle/>
          <a:p>
            <a:r>
              <a:rPr lang="en-US" dirty="0" smtClean="0"/>
              <a:t>Now do the same thing for </a:t>
            </a:r>
            <a:r>
              <a:rPr lang="en-US" b="1" dirty="0" smtClean="0"/>
              <a:t>misses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Draw a peptide at random from the set of misses.</a:t>
            </a:r>
          </a:p>
          <a:p>
            <a:pPr lvl="1"/>
            <a:r>
              <a:rPr lang="en-US" dirty="0" smtClean="0"/>
              <a:t>Calculate the fraction of time it has an A at each position, and fill in the table.</a:t>
            </a:r>
          </a:p>
          <a:p>
            <a:pPr lvl="1"/>
            <a:r>
              <a:rPr lang="en-US" dirty="0" smtClean="0"/>
              <a:t>Do the same for the other amino acids.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28135"/>
              </p:ext>
            </p:extLst>
          </p:nvPr>
        </p:nvGraphicFramePr>
        <p:xfrm>
          <a:off x="386559" y="3538436"/>
          <a:ext cx="857796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042"/>
                <a:gridCol w="450588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  <a:gridCol w="779815"/>
              </a:tblGrid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 Black"/>
                          <a:cs typeface="Arial Black"/>
                        </a:rPr>
                        <a:t>Amino Acid</a:t>
                      </a:r>
                      <a:endParaRPr lang="en-US" dirty="0">
                        <a:solidFill>
                          <a:srgbClr val="000000"/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Position relative to the conserved serene</a:t>
                      </a:r>
                      <a:endParaRPr lang="en-US" dirty="0">
                        <a:solidFill>
                          <a:srgbClr val="FFFFFF"/>
                        </a:solidFill>
                        <a:latin typeface="Arial Black"/>
                        <a:cs typeface="Arial Black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+4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29403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2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9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Here’s how Naïve Bayes Works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48"/>
            <a:ext cx="9144000" cy="2811988"/>
          </a:xfrm>
        </p:spPr>
        <p:txBody>
          <a:bodyPr>
            <a:normAutofit/>
          </a:bodyPr>
          <a:lstStyle/>
          <a:p>
            <a:r>
              <a:rPr lang="en-US" dirty="0" smtClean="0"/>
              <a:t>If we knew these two tables, call them HIT and MISS, and we had a rough guess at the fraction p of peptides that are hits…</a:t>
            </a:r>
          </a:p>
          <a:p>
            <a:r>
              <a:rPr lang="en-US" dirty="0" smtClean="0"/>
              <a:t>Then, given a random peptide x, we could calculate the probability it is a hit using Bayes rule as: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144"/>
            <a:ext cx="9144000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2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49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Here’s how Naïve Bayes Works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9846"/>
            <a:ext cx="9144000" cy="62381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use this method, we just need a way to estimate the HIT and MISS tables.</a:t>
            </a:r>
          </a:p>
          <a:p>
            <a:r>
              <a:rPr lang="en-US" dirty="0" smtClean="0"/>
              <a:t>If we had unlimited data, we could simply use the empirical distribution.</a:t>
            </a:r>
          </a:p>
          <a:p>
            <a:pPr lvl="1"/>
            <a:r>
              <a:rPr lang="en-US" dirty="0" smtClean="0"/>
              <a:t>i.e., fill in the fraction of hits with an A at position +3 at the corresponding location in the table.</a:t>
            </a:r>
          </a:p>
          <a:p>
            <a:r>
              <a:rPr lang="en-US" dirty="0" smtClean="0"/>
              <a:t>Since our data is limited, we also use domain expertise to improve performance: </a:t>
            </a:r>
          </a:p>
          <a:p>
            <a:pPr lvl="1"/>
            <a:r>
              <a:rPr lang="en-US" dirty="0" smtClean="0"/>
              <a:t>We use a reduced amino acid alphabet</a:t>
            </a:r>
          </a:p>
          <a:p>
            <a:pPr lvl="1"/>
            <a:r>
              <a:rPr lang="en-US" dirty="0" smtClean="0"/>
              <a:t>We use a Bayesian prior distribution</a:t>
            </a:r>
          </a:p>
          <a:p>
            <a:pPr lvl="2"/>
            <a:r>
              <a:rPr lang="en-US" dirty="0" smtClean="0"/>
              <a:t>MISS’s values are likely to be close to 5%</a:t>
            </a:r>
          </a:p>
          <a:p>
            <a:pPr lvl="2"/>
            <a:r>
              <a:rPr lang="en-US" dirty="0" smtClean="0"/>
              <a:t>HIT’s values are likely to vary near the serene.</a:t>
            </a:r>
          </a:p>
          <a:p>
            <a:pPr lvl="2"/>
            <a:r>
              <a:rPr lang="en-US" dirty="0" smtClean="0"/>
              <a:t>HIT’s values are likely to be close to 5% far from the serene.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46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This ROC curve shows that Naïve </a:t>
            </a:r>
            <a:r>
              <a:rPr lang="en-US" dirty="0" smtClean="0">
                <a:latin typeface="Arial Black"/>
                <a:cs typeface="Arial Black"/>
              </a:rPr>
              <a:t>Bayes predicts well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10" name="Picture 9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11" y="1687248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1" y="2297969"/>
            <a:ext cx="1828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ROC curve is computed using leave-one-out cross validation, on a training set of 262 peptides.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1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195616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/>
              <a:t># true hits predicted as hits 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/>
              <a:t># true misses predicted as hits 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628963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/>
              <a:t># true hits predicted as hits 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/>
              <a:t># true misses predicted as hits 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2796870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5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89083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2796870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305165" y="3734197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429707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3174820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05165" y="3537663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9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Program goals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3371"/>
            <a:ext cx="8382000" cy="5514975"/>
          </a:xfrm>
        </p:spPr>
        <p:txBody>
          <a:bodyPr>
            <a:normAutofit/>
          </a:bodyPr>
          <a:lstStyle/>
          <a:p>
            <a:pPr marL="347663" indent="-347663">
              <a:buNone/>
            </a:pPr>
            <a:r>
              <a:rPr lang="en-US" sz="2400" dirty="0" smtClean="0"/>
              <a:t>Goal 1) Communicate the principles of optimal learning to the materials science community.</a:t>
            </a:r>
          </a:p>
          <a:p>
            <a:pPr marL="347663" indent="-347663">
              <a:buNone/>
            </a:pPr>
            <a:r>
              <a:rPr lang="en-US" sz="2400" dirty="0" smtClean="0"/>
              <a:t>Goal 2) Work with teams of scientists to help them apply optimal learning to accomplish their project goals.</a:t>
            </a:r>
          </a:p>
          <a:p>
            <a:pPr marL="347663" indent="-347663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3</a:t>
            </a:r>
            <a:r>
              <a:rPr lang="en-US" sz="2400" dirty="0" smtClean="0"/>
              <a:t>) Develop new mathematical tools that meet challenges that arise in </a:t>
            </a:r>
            <a:r>
              <a:rPr lang="en-US" sz="2400" dirty="0" err="1" smtClean="0"/>
              <a:t>nano</a:t>
            </a:r>
            <a:r>
              <a:rPr lang="en-US" sz="2400" dirty="0" smtClean="0"/>
              <a:t>-bio research.</a:t>
            </a:r>
          </a:p>
          <a:p>
            <a:pPr lvl="1"/>
            <a:r>
              <a:rPr lang="en-US" sz="1800" dirty="0" smtClean="0"/>
              <a:t>Goal 3a) Develop </a:t>
            </a:r>
            <a:r>
              <a:rPr lang="en-US" sz="1800" dirty="0"/>
              <a:t>new tools for belief extraction to capture the domain knowledge of scientists for an experiment.</a:t>
            </a:r>
          </a:p>
          <a:p>
            <a:pPr lvl="1"/>
            <a:r>
              <a:rPr lang="en-US" sz="1800" dirty="0" smtClean="0"/>
              <a:t>Goal 3b) Expand </a:t>
            </a:r>
            <a:r>
              <a:rPr lang="en-US" sz="1800" dirty="0"/>
              <a:t>knowledge-gradient to a wider range of belief models, motivated by settings that arise working with scientists in the </a:t>
            </a:r>
            <a:r>
              <a:rPr lang="en-US" sz="1800" dirty="0" err="1"/>
              <a:t>nano</a:t>
            </a:r>
            <a:r>
              <a:rPr lang="en-US" sz="1800" dirty="0"/>
              <a:t>-bio </a:t>
            </a:r>
            <a:r>
              <a:rPr lang="en-US" sz="1800" dirty="0" smtClean="0"/>
              <a:t>field.</a:t>
            </a:r>
          </a:p>
          <a:p>
            <a:pPr lvl="1"/>
            <a:r>
              <a:rPr lang="en-US" sz="1800" dirty="0" smtClean="0"/>
              <a:t>Goal 3c) Develop other new tools as the needs of specific scientists arise.</a:t>
            </a:r>
          </a:p>
          <a:p>
            <a:pPr marL="347663" indent="-347663">
              <a:buNone/>
            </a:pPr>
            <a:r>
              <a:rPr lang="en-US" sz="2400" dirty="0" smtClean="0"/>
              <a:t>Goal 4) Implement an easy-to-use </a:t>
            </a:r>
            <a:r>
              <a:rPr lang="en-US" sz="2400" dirty="0"/>
              <a:t>web-based tool that can be used by scientists for sequential design of experiments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06668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3598124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05165" y="3431837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306433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4006310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05165" y="3295775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9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058289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4384260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80765" y="3220185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7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074536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4852918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95885" y="3084123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46214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5261104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86605" y="3023651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267236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5729762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86605" y="2827117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0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752584"/>
              </p:ext>
            </p:extLst>
          </p:nvPr>
        </p:nvGraphicFramePr>
        <p:xfrm>
          <a:off x="164130" y="1526941"/>
          <a:ext cx="5188561" cy="7398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824"/>
                <a:gridCol w="1203859"/>
                <a:gridCol w="1131659"/>
                <a:gridCol w="907219"/>
              </a:tblGrid>
              <a:tr h="7105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Peptide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a Hit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r>
                        <a:rPr lang="en-US" dirty="0" smtClean="0"/>
                        <a:t>DALEFIASKLA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307251">
                <a:tc>
                  <a:txBody>
                    <a:bodyPr/>
                    <a:lstStyle/>
                    <a:p>
                      <a:r>
                        <a:rPr lang="en-US" dirty="0" smtClean="0"/>
                        <a:t>MGICSSSSWIYGME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DSAEFIASKLA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ASLEFIASKLA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VSMESSETLMLPIE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DSLEFIAAKLA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FGLDSTSSIVVSAE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ADSTETMMMTSE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YPIDSTDTGVMSVD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</a:tr>
              <a:tr h="42527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350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# true hits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 true misses predicted as hits </a:t>
            </a:r>
            <a:r>
              <a:rPr lang="en-US" dirty="0" smtClean="0"/>
              <a:t>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4130" y="6092594"/>
            <a:ext cx="5203681" cy="30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62205" y="2781763"/>
            <a:ext cx="120963" cy="1058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4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459"/>
            <a:ext cx="9144000" cy="168253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Review of ROC curves</a:t>
            </a:r>
            <a:endParaRPr lang="en-US" sz="4000" dirty="0">
              <a:latin typeface="Arial Black"/>
              <a:cs typeface="Arial Black"/>
            </a:endParaRPr>
          </a:p>
        </p:txBody>
      </p:sp>
      <p:pic>
        <p:nvPicPr>
          <p:cNvPr id="6" name="Picture 5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4" y="946461"/>
            <a:ext cx="3709955" cy="3709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723" y="4656416"/>
            <a:ext cx="3190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 Rate =</a:t>
            </a:r>
          </a:p>
          <a:p>
            <a:r>
              <a:rPr lang="en-US" dirty="0" smtClean="0"/>
              <a:t># true hits predicted as hits / </a:t>
            </a:r>
          </a:p>
          <a:p>
            <a:r>
              <a:rPr lang="en-US" dirty="0" smtClean="0"/>
              <a:t># true hits.</a:t>
            </a:r>
          </a:p>
          <a:p>
            <a:endParaRPr lang="en-US" dirty="0" smtClean="0"/>
          </a:p>
          <a:p>
            <a:r>
              <a:rPr lang="en-US" dirty="0" smtClean="0"/>
              <a:t>False Positive Rate =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true misses predicted as hits / </a:t>
            </a:r>
          </a:p>
          <a:p>
            <a:r>
              <a:rPr lang="en-US" dirty="0" smtClean="0"/>
              <a:t># true misses.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10611" cy="452596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prediction methods have ROC curves further up and to the left. </a:t>
            </a:r>
          </a:p>
          <a:p>
            <a:r>
              <a:rPr lang="en-US" dirty="0" smtClean="0"/>
              <a:t>Predicting probability of a hit using a random number generator will give a diagonal line.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395887" y="1600200"/>
            <a:ext cx="2570450" cy="21793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27841" y="3174825"/>
            <a:ext cx="2842616" cy="831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67811" y="1830998"/>
            <a:ext cx="1164158" cy="164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6318542" y="1600200"/>
            <a:ext cx="2617554" cy="2149117"/>
          </a:xfrm>
          <a:custGeom>
            <a:avLst/>
            <a:gdLst>
              <a:gd name="connsiteX0" fmla="*/ 62224 w 2617554"/>
              <a:gd name="connsiteY0" fmla="*/ 2235815 h 2235815"/>
              <a:gd name="connsiteX1" fmla="*/ 31983 w 2617554"/>
              <a:gd name="connsiteY1" fmla="*/ 1071713 h 2235815"/>
              <a:gd name="connsiteX2" fmla="*/ 455351 w 2617554"/>
              <a:gd name="connsiteY2" fmla="*/ 194856 h 2235815"/>
              <a:gd name="connsiteX3" fmla="*/ 2133704 w 2617554"/>
              <a:gd name="connsiteY3" fmla="*/ 13438 h 2235815"/>
              <a:gd name="connsiteX4" fmla="*/ 2617554 w 2617554"/>
              <a:gd name="connsiteY4" fmla="*/ 13438 h 223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54" h="2235815">
                <a:moveTo>
                  <a:pt x="62224" y="2235815"/>
                </a:moveTo>
                <a:cubicBezTo>
                  <a:pt x="14343" y="1823844"/>
                  <a:pt x="-33538" y="1411873"/>
                  <a:pt x="31983" y="1071713"/>
                </a:cubicBezTo>
                <a:cubicBezTo>
                  <a:pt x="97504" y="731553"/>
                  <a:pt x="105064" y="371235"/>
                  <a:pt x="455351" y="194856"/>
                </a:cubicBezTo>
                <a:cubicBezTo>
                  <a:pt x="805638" y="18477"/>
                  <a:pt x="1773337" y="43674"/>
                  <a:pt x="2133704" y="13438"/>
                </a:cubicBezTo>
                <a:cubicBezTo>
                  <a:pt x="2494071" y="-16798"/>
                  <a:pt x="2617554" y="13438"/>
                  <a:pt x="2617554" y="13438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This ROC curve shows that Naïve </a:t>
            </a:r>
            <a:r>
              <a:rPr lang="en-US" dirty="0" smtClean="0">
                <a:latin typeface="Arial Black"/>
                <a:cs typeface="Arial Black"/>
              </a:rPr>
              <a:t>Bayes predicts well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10" name="Picture 9" descr="2013_12_AFOSR_ROC_DS1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11" y="1687248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1" y="2297969"/>
            <a:ext cx="1828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ROC curve is computed using leave-one-out cross validation, on a training set of 262 peptides.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2304" y="3342303"/>
            <a:ext cx="2282428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063093" y="5234530"/>
            <a:ext cx="3027688" cy="1540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3366FF"/>
                </a:solidFill>
                <a:latin typeface="Arial Black"/>
                <a:cs typeface="Arial Black"/>
              </a:rPr>
              <a:t>Value of Information Analysis</a:t>
            </a:r>
            <a:endParaRPr lang="en-US" sz="32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8" name="Straight Arrow Connector 7"/>
          <p:cNvCxnSpPr>
            <a:stCxn id="4" idx="2"/>
            <a:endCxn id="6" idx="3"/>
          </p:cNvCxnSpPr>
          <p:nvPr/>
        </p:nvCxnSpPr>
        <p:spPr>
          <a:xfrm flipH="1">
            <a:off x="6090781" y="4907015"/>
            <a:ext cx="1582737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9746" y="5405812"/>
            <a:ext cx="2453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 Black"/>
                <a:cs typeface="Arial Black"/>
              </a:rPr>
              <a:t>Predictions &amp; Uncertainty</a:t>
            </a:r>
            <a:endParaRPr lang="en-US" sz="20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9564" y="1688188"/>
            <a:ext cx="2274747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32304" y="2472470"/>
            <a:ext cx="70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Data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9958" y="3478328"/>
            <a:ext cx="241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Bayesian prior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probability distribution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449" y="3342303"/>
            <a:ext cx="2319549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Expert Knowledge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8704" y="1964638"/>
            <a:ext cx="1654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Decision about what experiment to perform next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24" name="Straight Arrow Connector 23"/>
          <p:cNvCxnSpPr>
            <a:stCxn id="6" idx="1"/>
            <a:endCxn id="22" idx="2"/>
          </p:cNvCxnSpPr>
          <p:nvPr/>
        </p:nvCxnSpPr>
        <p:spPr>
          <a:xfrm flipH="1" flipV="1">
            <a:off x="1663224" y="4907015"/>
            <a:ext cx="1399869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18" idx="1"/>
          </p:cNvCxnSpPr>
          <p:nvPr/>
        </p:nvCxnSpPr>
        <p:spPr>
          <a:xfrm flipV="1">
            <a:off x="1663224" y="2470544"/>
            <a:ext cx="1776340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4" idx="0"/>
          </p:cNvCxnSpPr>
          <p:nvPr/>
        </p:nvCxnSpPr>
        <p:spPr>
          <a:xfrm>
            <a:off x="5714311" y="2470544"/>
            <a:ext cx="1959207" cy="87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3"/>
            <a:endCxn id="4" idx="1"/>
          </p:cNvCxnSpPr>
          <p:nvPr/>
        </p:nvCxnSpPr>
        <p:spPr>
          <a:xfrm>
            <a:off x="2822998" y="4124659"/>
            <a:ext cx="370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3856" y="5449974"/>
            <a:ext cx="2494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 Black"/>
                <a:cs typeface="Arial Black"/>
              </a:rPr>
              <a:t>Recommended next experiment</a:t>
            </a:r>
            <a:endParaRPr lang="en-US" sz="20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" y="2782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Now, we consider the </a:t>
            </a:r>
          </a:p>
          <a:p>
            <a:pPr algn="ctr"/>
            <a:r>
              <a:rPr lang="en-US" sz="3200" dirty="0" smtClean="0">
                <a:latin typeface="Arial Black"/>
                <a:cs typeface="Arial Black"/>
              </a:rPr>
              <a:t>choice of experiment.</a:t>
            </a:r>
          </a:p>
        </p:txBody>
      </p:sp>
    </p:spTree>
    <p:extLst>
      <p:ext uri="{BB962C8B-B14F-4D97-AF65-F5344CB8AC3E}">
        <p14:creationId xmlns:p14="http://schemas.microsoft.com/office/powerpoint/2010/main" val="51467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3998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Goal progress assessment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4" y="1343025"/>
            <a:ext cx="8665666" cy="5059363"/>
          </a:xfrm>
        </p:spPr>
        <p:txBody>
          <a:bodyPr>
            <a:normAutofit fontScale="92500" lnSpcReduction="10000"/>
          </a:bodyPr>
          <a:lstStyle/>
          <a:p>
            <a:pPr marL="347663" indent="-347663">
              <a:buNone/>
            </a:pPr>
            <a:r>
              <a:rPr lang="en-US" sz="2000" dirty="0"/>
              <a:t>Goal 1) </a:t>
            </a:r>
            <a:r>
              <a:rPr lang="en-US" sz="2000" dirty="0" smtClean="0"/>
              <a:t>Our ongoing work has allowed us to better understand the challenges that experimentalists encounter, and to frame our tools in the context of real problems.</a:t>
            </a:r>
          </a:p>
          <a:p>
            <a:pPr marL="347663" indent="-347663">
              <a:buNone/>
            </a:pPr>
            <a:r>
              <a:rPr lang="en-US" sz="2000" dirty="0" smtClean="0"/>
              <a:t>Goal 2) We are working with six teams: the Prasad team based at Buffalo, the </a:t>
            </a:r>
            <a:r>
              <a:rPr lang="en-US" sz="2000" dirty="0" err="1" smtClean="0"/>
              <a:t>Mirkin</a:t>
            </a:r>
            <a:r>
              <a:rPr lang="en-US" sz="2000" dirty="0" smtClean="0"/>
              <a:t> group at Northwestern, the </a:t>
            </a:r>
            <a:r>
              <a:rPr lang="en-US" sz="2000" dirty="0" err="1" smtClean="0"/>
              <a:t>Gianneschi</a:t>
            </a:r>
            <a:r>
              <a:rPr lang="en-US" sz="2000" dirty="0" smtClean="0"/>
              <a:t>, </a:t>
            </a:r>
            <a:r>
              <a:rPr lang="en-US" sz="2000" dirty="0" err="1" smtClean="0"/>
              <a:t>Burkart</a:t>
            </a:r>
            <a:r>
              <a:rPr lang="en-US" sz="2000" dirty="0" smtClean="0"/>
              <a:t> and Gilson groups at UCSD, the Maruyama group </a:t>
            </a:r>
            <a:r>
              <a:rPr lang="en-US" sz="2000" dirty="0"/>
              <a:t>at AFRL, </a:t>
            </a:r>
            <a:r>
              <a:rPr lang="en-US" sz="2000" dirty="0" smtClean="0"/>
              <a:t>the </a:t>
            </a:r>
            <a:r>
              <a:rPr lang="en-US" sz="2000" dirty="0" err="1" smtClean="0"/>
              <a:t>McAlpine</a:t>
            </a:r>
            <a:r>
              <a:rPr lang="en-US" sz="2000" dirty="0" smtClean="0"/>
              <a:t> group at Princeton, and the </a:t>
            </a:r>
            <a:r>
              <a:rPr lang="en-US" sz="2000" dirty="0"/>
              <a:t>Clancy group at </a:t>
            </a:r>
            <a:r>
              <a:rPr lang="en-US" sz="2000" dirty="0" smtClean="0"/>
              <a:t>Cornell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7663" indent="-347663">
              <a:buNone/>
            </a:pPr>
            <a:r>
              <a:rPr lang="en-US" sz="2000" dirty="0" smtClean="0"/>
              <a:t>Goal 3) Progress includes:</a:t>
            </a:r>
          </a:p>
          <a:p>
            <a:pPr lvl="1"/>
            <a:r>
              <a:rPr lang="en-US" sz="1600" dirty="0" smtClean="0"/>
              <a:t>We have developed a new method for approximating the E max term of the knowledge gradient for nonlinear belief models, required to computing the value of information.</a:t>
            </a:r>
            <a:endParaRPr lang="en-US" sz="1800" dirty="0" smtClean="0"/>
          </a:p>
          <a:p>
            <a:pPr lvl="1"/>
            <a:r>
              <a:rPr lang="en-US" sz="1600" dirty="0" smtClean="0"/>
              <a:t>We have developed a new optimal learning method for selecting peptides to test, in the search for minimal substrates for a pair of protein-modifying enzymes, and have used this method to find new shorter substrates. (in collaboration with </a:t>
            </a:r>
            <a:r>
              <a:rPr lang="en-US" sz="1600" dirty="0" err="1" smtClean="0"/>
              <a:t>Gianneschi</a:t>
            </a:r>
            <a:r>
              <a:rPr lang="en-US" sz="1600" dirty="0" smtClean="0"/>
              <a:t>/</a:t>
            </a:r>
            <a:r>
              <a:rPr lang="en-US" sz="1600" dirty="0" err="1" smtClean="0"/>
              <a:t>Burkart</a:t>
            </a:r>
            <a:r>
              <a:rPr lang="en-US" sz="1600" dirty="0" smtClean="0"/>
              <a:t>/Gilson).</a:t>
            </a:r>
          </a:p>
          <a:p>
            <a:pPr lvl="1"/>
            <a:r>
              <a:rPr lang="en-US" sz="1600" dirty="0" smtClean="0"/>
              <a:t>We have developed a statistical model for predicting contact residues and </a:t>
            </a:r>
            <a:r>
              <a:rPr lang="en-US" sz="1600" dirty="0" err="1" smtClean="0"/>
              <a:t>configurational</a:t>
            </a:r>
            <a:r>
              <a:rPr lang="en-US" sz="1600" dirty="0" smtClean="0"/>
              <a:t> entropy for peptide-gold binding (in collaboration with Walsh/</a:t>
            </a:r>
            <a:r>
              <a:rPr lang="en-US" sz="1600" dirty="0" err="1" smtClean="0"/>
              <a:t>Knecht</a:t>
            </a:r>
            <a:r>
              <a:rPr lang="en-US" sz="1600" dirty="0" smtClean="0"/>
              <a:t>/Prasad).</a:t>
            </a:r>
          </a:p>
          <a:p>
            <a:pPr marL="347663" indent="-347663">
              <a:buNone/>
            </a:pPr>
            <a:r>
              <a:rPr lang="en-US" sz="2000" dirty="0" smtClean="0"/>
              <a:t>Goal 4) We have redesigned the web-based tool, now called Dr. </a:t>
            </a:r>
            <a:r>
              <a:rPr lang="en-US" sz="2000" dirty="0" err="1" smtClean="0"/>
              <a:t>hOLMES</a:t>
            </a:r>
            <a:r>
              <a:rPr lang="en-US" sz="2000" dirty="0" smtClean="0"/>
              <a:t>, for performing belief extraction and sequential experimental design.  The new version is more intuitive.  It should be available in the spring of 2014.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Given imperfect predictions, what should we test next?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1707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predictions were perfect, we could just test the shortest peptide predicted to be a hit.</a:t>
            </a:r>
          </a:p>
          <a:p>
            <a:r>
              <a:rPr lang="en-US" dirty="0" smtClean="0"/>
              <a:t>Our predictions are not perfect.</a:t>
            </a:r>
          </a:p>
          <a:p>
            <a:r>
              <a:rPr lang="en-US" dirty="0" smtClean="0"/>
              <a:t>How should we decide what to test next?</a:t>
            </a:r>
            <a:endParaRPr lang="en-US" dirty="0"/>
          </a:p>
        </p:txBody>
      </p:sp>
      <p:pic>
        <p:nvPicPr>
          <p:cNvPr id="5" name="Picture 4" descr="2013_12_AFOSR_ROC_DS1_b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07" y="16002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0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Ranking by probability of a hit does not work well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425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One simple strategy is:</a:t>
            </a:r>
          </a:p>
          <a:p>
            <a:pPr lvl="1"/>
            <a:r>
              <a:rPr lang="en-US" dirty="0" smtClean="0"/>
              <a:t>Select those peptides with length &lt; 12.</a:t>
            </a:r>
          </a:p>
          <a:p>
            <a:pPr lvl="1"/>
            <a:r>
              <a:rPr lang="en-US" dirty="0" smtClean="0"/>
              <a:t>Rank those peptides by predicted probability of a hit</a:t>
            </a:r>
          </a:p>
          <a:p>
            <a:pPr lvl="1"/>
            <a:r>
              <a:rPr lang="en-US" dirty="0" smtClean="0"/>
              <a:t>Test the top 300 most likely to be a hit.</a:t>
            </a:r>
          </a:p>
          <a:p>
            <a:r>
              <a:rPr lang="en-US" dirty="0" smtClean="0"/>
              <a:t>The tested peptides are very similar.  If the first tested peptide is not a hit, the other ones probably aren’t either.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3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Ranking by probability of a hit does not work well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3" name="Picture 2" descr="horserace_without_max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1" y="996842"/>
            <a:ext cx="7840391" cy="5880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3105" y="4202871"/>
            <a:ext cx="184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Ranking by prob. of a hit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7076299" y="4618370"/>
            <a:ext cx="226806" cy="14386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3105" y="3371874"/>
            <a:ext cx="184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Mutating known hits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076299" y="3787373"/>
            <a:ext cx="226806" cy="14386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3344" y="5623976"/>
            <a:ext cx="184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obtained via a simulation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5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6" y="32749"/>
            <a:ext cx="9063914" cy="16302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can do better using </a:t>
            </a:r>
            <a:br>
              <a:rPr lang="en-US" dirty="0" smtClean="0">
                <a:latin typeface="Arial Black"/>
                <a:cs typeface="Arial Black"/>
              </a:rPr>
            </a:br>
            <a:r>
              <a:rPr lang="en-US" dirty="0" smtClean="0">
                <a:latin typeface="Arial Black"/>
                <a:cs typeface="Arial Black"/>
              </a:rPr>
              <a:t>value of information (VOI)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6" name="Picture 5" descr="maxp_horser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" y="1002866"/>
            <a:ext cx="7840391" cy="5880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3105" y="4202871"/>
            <a:ext cx="184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Ranking by prob. of a hit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076299" y="4618370"/>
            <a:ext cx="226806" cy="14386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3105" y="3371874"/>
            <a:ext cx="184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Mutating known hits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7076299" y="3787373"/>
            <a:ext cx="226806" cy="14386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3104" y="2133399"/>
            <a:ext cx="1840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POOL, using value of info.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7076298" y="2548898"/>
            <a:ext cx="226806" cy="1438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3344" y="5623976"/>
            <a:ext cx="184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obtained via a simulation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022"/>
            <a:ext cx="8342813" cy="4680977"/>
          </a:xfrm>
        </p:spPr>
        <p:txBody>
          <a:bodyPr>
            <a:normAutofit/>
          </a:bodyPr>
          <a:lstStyle/>
          <a:p>
            <a:r>
              <a:rPr lang="en-US" dirty="0" smtClean="0"/>
              <a:t>Our goal is to find short hits.</a:t>
            </a:r>
          </a:p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Our goal is to find at least one hit shorter than a target length b.  </a:t>
            </a:r>
            <a:r>
              <a:rPr lang="en-US" dirty="0" smtClean="0"/>
              <a:t>For example, we could set b=10.</a:t>
            </a:r>
          </a:p>
          <a:p>
            <a:r>
              <a:rPr lang="en-US" dirty="0" smtClean="0"/>
              <a:t>We should then choose the experiment to run that maximizes the probability of reaching this goal.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086" y="274638"/>
            <a:ext cx="9063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VOI says: choose the experiment that maximizes the probability of reaching our goal 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1590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6" y="274638"/>
            <a:ext cx="9063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VOI says: choose the experiment that maximizes the probability of reaching our goal 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022"/>
            <a:ext cx="8342813" cy="46809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Mathematically, this can be formulated as this optimization problem: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Notation:</a:t>
            </a:r>
          </a:p>
          <a:p>
            <a:pPr lvl="1"/>
            <a:r>
              <a:rPr lang="en-US" dirty="0" smtClean="0"/>
              <a:t>E is the set of all peptides.</a:t>
            </a:r>
          </a:p>
          <a:p>
            <a:pPr lvl="1"/>
            <a:r>
              <a:rPr lang="en-US" dirty="0" smtClean="0"/>
              <a:t>S is the set of peptides to test.</a:t>
            </a:r>
          </a:p>
          <a:p>
            <a:pPr lvl="1"/>
            <a:r>
              <a:rPr lang="en-US" dirty="0" smtClean="0"/>
              <a:t>S is required to have less than 300 peptides so it can be tested in a single experiment.</a:t>
            </a:r>
          </a:p>
          <a:p>
            <a:pPr lvl="1"/>
            <a:r>
              <a:rPr lang="en-US" dirty="0" smtClean="0"/>
              <a:t>A “short hit” is a hit whose length is less than b.</a:t>
            </a:r>
            <a:endParaRPr lang="en-US" dirty="0" smtClean="0"/>
          </a:p>
          <a:p>
            <a:r>
              <a:rPr lang="en-US" dirty="0" smtClean="0"/>
              <a:t>Solving this optimization problem exactly is difficult.  We use </a:t>
            </a:r>
            <a:r>
              <a:rPr lang="en-US" dirty="0" smtClean="0"/>
              <a:t>a </a:t>
            </a:r>
            <a:r>
              <a:rPr lang="en-US" dirty="0" smtClean="0"/>
              <a:t>greedy approach to obtain an approximate solution.</a:t>
            </a:r>
            <a:endParaRPr lang="en-US" dirty="0" smtClean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" y="2865318"/>
            <a:ext cx="8051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6" y="274638"/>
            <a:ext cx="9063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find the best experiment using a greedy approach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6" y="2177022"/>
            <a:ext cx="9063914" cy="4680977"/>
          </a:xfrm>
        </p:spPr>
        <p:txBody>
          <a:bodyPr>
            <a:normAutofit/>
          </a:bodyPr>
          <a:lstStyle/>
          <a:p>
            <a:r>
              <a:rPr lang="en-US" dirty="0" smtClean="0"/>
              <a:t>We build up the set S of peptides to test in stages.</a:t>
            </a:r>
          </a:p>
          <a:p>
            <a:r>
              <a:rPr lang="en-US" dirty="0" smtClean="0"/>
              <a:t>In each stage, we find the single peptide to add that maximizes the probability of reaching our goal: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then add e to S and repeat, until S has 300 peptides.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1" y="4158273"/>
            <a:ext cx="816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6" y="274638"/>
            <a:ext cx="9063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There is a reason why </a:t>
            </a:r>
            <a:br>
              <a:rPr lang="en-US" dirty="0" smtClean="0">
                <a:latin typeface="Arial Black"/>
                <a:cs typeface="Arial Black"/>
              </a:rPr>
            </a:br>
            <a:r>
              <a:rPr lang="en-US" dirty="0" smtClean="0">
                <a:latin typeface="Arial Black"/>
                <a:cs typeface="Arial Black"/>
              </a:rPr>
              <a:t>VOI works better 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6" y="1649496"/>
            <a:ext cx="9063914" cy="5208504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</a:t>
            </a:r>
            <a:r>
              <a:rPr lang="en-US" dirty="0" smtClean="0"/>
              <a:t>the single peptide to add that maximizes the probability of reaching our goal: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equivalent to: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this to the “rank by prob. hit” approach</a:t>
            </a:r>
          </a:p>
          <a:p>
            <a:endParaRPr lang="en-US" dirty="0" smtClean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" y="2829671"/>
            <a:ext cx="8166100" cy="83374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7" y="4627200"/>
            <a:ext cx="8394700" cy="749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6108700"/>
            <a:ext cx="4737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6" y="274638"/>
            <a:ext cx="9063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VOI works better because its peptides are more diverse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79" y="2170607"/>
            <a:ext cx="5212448" cy="46525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79" y="3144107"/>
            <a:ext cx="2941367" cy="465256"/>
          </a:xfrm>
          <a:prstGeom prst="rect">
            <a:avLst/>
          </a:prstGeom>
        </p:spPr>
      </p:pic>
      <p:pic>
        <p:nvPicPr>
          <p:cNvPr id="8" name="Picture 7" descr="maxp_horsera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" y="1589020"/>
            <a:ext cx="3709487" cy="27821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9780" y="2724375"/>
            <a:ext cx="521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Ranking by prob. of a hit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362974" y="2955208"/>
            <a:ext cx="226806" cy="32853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9779" y="1768569"/>
            <a:ext cx="521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POOL, using value of info.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362973" y="1999402"/>
            <a:ext cx="226806" cy="328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0086" y="4611076"/>
            <a:ext cx="9063914" cy="2246923"/>
          </a:xfrm>
        </p:spPr>
        <p:txBody>
          <a:bodyPr>
            <a:normAutofit/>
          </a:bodyPr>
          <a:lstStyle/>
          <a:p>
            <a:r>
              <a:rPr lang="en-US" dirty="0" smtClean="0"/>
              <a:t>Peptides added using the value of information approach tend to be </a:t>
            </a:r>
            <a:r>
              <a:rPr lang="en-US" b="1" dirty="0" smtClean="0"/>
              <a:t>different</a:t>
            </a:r>
            <a:r>
              <a:rPr lang="en-US" dirty="0" smtClean="0"/>
              <a:t> from those already in S.</a:t>
            </a:r>
          </a:p>
          <a:p>
            <a:r>
              <a:rPr lang="en-US" dirty="0" smtClean="0"/>
              <a:t>Its recommendations are more </a:t>
            </a:r>
            <a:r>
              <a:rPr lang="en-US" b="1" dirty="0" smtClean="0"/>
              <a:t>diverse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itLength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7" y="4079080"/>
            <a:ext cx="4572000" cy="2743200"/>
          </a:xfrm>
          <a:prstGeom prst="rect">
            <a:avLst/>
          </a:prstGeom>
        </p:spPr>
      </p:pic>
      <p:pic>
        <p:nvPicPr>
          <p:cNvPr id="17" name="Picture 16" descr="HitLength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7" y="2435356"/>
            <a:ext cx="45720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have found novel short peptides using this method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7" name="Picture 6" descr="HitLength0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7" y="878180"/>
            <a:ext cx="45720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24408" y="2796874"/>
            <a:ext cx="4560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&gt;40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28" y="4355268"/>
            <a:ext cx="4560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&gt;40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2954" y="6048510"/>
            <a:ext cx="456074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&gt;40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7" y="2048468"/>
            <a:ext cx="254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Training Set</a:t>
            </a:r>
          </a:p>
          <a:p>
            <a:r>
              <a:rPr lang="en-US" dirty="0" smtClean="0">
                <a:cs typeface="Arial Black"/>
              </a:rPr>
              <a:t>Length of shortest hit: 11</a:t>
            </a:r>
            <a:endParaRPr lang="en-US" dirty="0">
              <a:cs typeface="Arial Blac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9647" y="3624777"/>
            <a:ext cx="303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After 1 round of POOL</a:t>
            </a:r>
          </a:p>
          <a:p>
            <a:r>
              <a:rPr lang="en-US" dirty="0" smtClean="0">
                <a:cs typeface="Arial Black"/>
              </a:rPr>
              <a:t>Length of shortest hit: 11</a:t>
            </a:r>
            <a:endParaRPr lang="en-US" dirty="0">
              <a:cs typeface="Arial Blac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9647" y="5235881"/>
            <a:ext cx="311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After 2 rounds of POOL</a:t>
            </a:r>
          </a:p>
          <a:p>
            <a:r>
              <a:rPr lang="en-US" dirty="0" smtClean="0">
                <a:cs typeface="Arial Black"/>
              </a:rPr>
              <a:t>Length of shortest hit: 10</a:t>
            </a:r>
            <a:endParaRPr lang="en-US" dirty="0"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8155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Transitions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None to date.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550"/>
            <a:ext cx="8229600" cy="4741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two </a:t>
            </a:r>
            <a:r>
              <a:rPr lang="en-US" dirty="0" err="1" smtClean="0"/>
              <a:t>PPTase</a:t>
            </a:r>
            <a:r>
              <a:rPr lang="en-US" dirty="0" smtClean="0"/>
              <a:t> homologues, </a:t>
            </a:r>
            <a:r>
              <a:rPr lang="en-US" b="1" dirty="0" err="1" smtClean="0">
                <a:solidFill>
                  <a:srgbClr val="3366FF"/>
                </a:solidFill>
              </a:rPr>
              <a:t>PPTase</a:t>
            </a:r>
            <a:r>
              <a:rPr lang="en-US" b="1" dirty="0" smtClean="0">
                <a:solidFill>
                  <a:srgbClr val="3366FF"/>
                </a:solidFill>
              </a:rPr>
              <a:t> 1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PPTase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, and one </a:t>
            </a:r>
            <a:r>
              <a:rPr lang="en-US" b="1" dirty="0" err="1" smtClean="0"/>
              <a:t>AcpH</a:t>
            </a:r>
            <a:r>
              <a:rPr lang="en-US" dirty="0" smtClean="0"/>
              <a:t>, we will design two minimal peptides substrates: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Peptide 1 </a:t>
            </a:r>
            <a:r>
              <a:rPr lang="en-US" dirty="0" smtClean="0"/>
              <a:t>will be a substrate for </a:t>
            </a:r>
            <a:r>
              <a:rPr lang="en-US" b="1" dirty="0" err="1" smtClean="0">
                <a:solidFill>
                  <a:srgbClr val="3366FF"/>
                </a:solidFill>
              </a:rPr>
              <a:t>PPTase</a:t>
            </a:r>
            <a:r>
              <a:rPr lang="en-US" b="1" dirty="0" smtClean="0">
                <a:solidFill>
                  <a:srgbClr val="3366FF"/>
                </a:solidFill>
              </a:rPr>
              <a:t> 1 </a:t>
            </a:r>
            <a:r>
              <a:rPr lang="en-US" dirty="0" smtClean="0"/>
              <a:t>and </a:t>
            </a:r>
            <a:r>
              <a:rPr lang="en-US" b="1" dirty="0" err="1" smtClean="0"/>
              <a:t>AcpH</a:t>
            </a:r>
            <a:r>
              <a:rPr lang="en-US" dirty="0" smtClean="0"/>
              <a:t>, but not </a:t>
            </a:r>
            <a:r>
              <a:rPr lang="en-US" b="1" dirty="0" err="1" smtClean="0">
                <a:solidFill>
                  <a:srgbClr val="FF0000"/>
                </a:solidFill>
              </a:rPr>
              <a:t>PPTase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Peptide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will be a substrate for </a:t>
            </a:r>
            <a:r>
              <a:rPr lang="en-US" b="1" dirty="0" err="1">
                <a:solidFill>
                  <a:srgbClr val="FF0000"/>
                </a:solidFill>
              </a:rPr>
              <a:t>PPTase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dirty="0"/>
              <a:t>and </a:t>
            </a:r>
            <a:r>
              <a:rPr lang="en-US" b="1" dirty="0" err="1"/>
              <a:t>AcpH</a:t>
            </a:r>
            <a:r>
              <a:rPr lang="en-US" dirty="0"/>
              <a:t>, but not </a:t>
            </a:r>
            <a:r>
              <a:rPr lang="en-US" b="1" dirty="0" err="1">
                <a:solidFill>
                  <a:srgbClr val="3366FF"/>
                </a:solidFill>
              </a:rPr>
              <a:t>PPTase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POOL can design each of these peptides, simply by redefining what it means to be a “hit”.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706534" y="3202427"/>
            <a:ext cx="42941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9600" b="1" cap="none" spc="0" dirty="0">
              <a:ln w="12700">
                <a:solidFill>
                  <a:schemeClr val="tx1"/>
                </a:solidFill>
                <a:prstDash val="solid"/>
              </a:ln>
              <a:noFill/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594511" y="2909053"/>
            <a:ext cx="655601" cy="75273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92863" y="2909053"/>
            <a:ext cx="0" cy="74955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1225" y="2321099"/>
            <a:ext cx="46352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Put </a:t>
            </a:r>
            <a:r>
              <a:rPr lang="en-US" sz="3200" dirty="0" smtClean="0">
                <a:solidFill>
                  <a:srgbClr val="0000FF"/>
                </a:solidFill>
              </a:rPr>
              <a:t>Peptide 1 </a:t>
            </a:r>
            <a:r>
              <a:rPr lang="en-US" sz="3200" dirty="0" smtClean="0"/>
              <a:t>in the letters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1225" y="5013119"/>
            <a:ext cx="459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Put </a:t>
            </a:r>
            <a:r>
              <a:rPr lang="en-US" sz="3200" dirty="0" smtClean="0">
                <a:solidFill>
                  <a:srgbClr val="FF0000"/>
                </a:solidFill>
              </a:rPr>
              <a:t>Peptide 2 </a:t>
            </a:r>
            <a:r>
              <a:rPr lang="en-US" sz="3200" dirty="0" smtClean="0"/>
              <a:t>in the </a:t>
            </a:r>
          </a:p>
          <a:p>
            <a:r>
              <a:rPr lang="en-US" sz="3200" dirty="0" smtClean="0"/>
              <a:t>blank space</a:t>
            </a:r>
            <a:endParaRPr lang="en-US" sz="3200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V="1">
            <a:off x="6847613" y="4580821"/>
            <a:ext cx="1885" cy="432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1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6534" y="3187309"/>
            <a:ext cx="42941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600" b="1" cap="none" spc="0" dirty="0" smtClean="0">
                <a:ln w="12700">
                  <a:noFill/>
                  <a:prstDash val="solid"/>
                </a:ln>
                <a:solidFill>
                  <a:srgbClr val="FFFFFF"/>
                </a:solidFill>
              </a:rPr>
              <a:t>AFOSR</a:t>
            </a:r>
            <a:endParaRPr lang="x-none" sz="9600" b="1" cap="none" spc="0" dirty="0">
              <a:ln w="12700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84" y="2056077"/>
            <a:ext cx="40371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slide begins blank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125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6534" y="3187309"/>
            <a:ext cx="42941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84" y="2056077"/>
            <a:ext cx="2993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Add </a:t>
            </a:r>
            <a:r>
              <a:rPr lang="en-US" sz="3200" dirty="0" err="1" smtClean="0">
                <a:solidFill>
                  <a:srgbClr val="3366FF"/>
                </a:solidFill>
              </a:rPr>
              <a:t>PPTase</a:t>
            </a:r>
            <a:r>
              <a:rPr lang="en-US" sz="3200" dirty="0" smtClean="0">
                <a:solidFill>
                  <a:srgbClr val="3366FF"/>
                </a:solidFill>
              </a:rPr>
              <a:t> 1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with a </a:t>
            </a:r>
            <a:r>
              <a:rPr lang="en-US" sz="3200" dirty="0" smtClean="0">
                <a:solidFill>
                  <a:srgbClr val="3366FF"/>
                </a:solidFill>
              </a:rPr>
              <a:t>blue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label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423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534" y="3202427"/>
            <a:ext cx="4294163" cy="15696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84" y="2056077"/>
            <a:ext cx="2993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Add </a:t>
            </a:r>
            <a:r>
              <a:rPr lang="en-US" sz="3200" dirty="0" err="1" smtClean="0">
                <a:solidFill>
                  <a:srgbClr val="FF0000"/>
                </a:solidFill>
              </a:rPr>
              <a:t>PPTase</a:t>
            </a:r>
            <a:r>
              <a:rPr lang="en-US" sz="3200" dirty="0" smtClean="0">
                <a:solidFill>
                  <a:srgbClr val="FF0000"/>
                </a:solidFill>
              </a:rPr>
              <a:t> 2 </a:t>
            </a:r>
            <a:r>
              <a:rPr lang="en-US" sz="3200" dirty="0" smtClean="0"/>
              <a:t>with a </a:t>
            </a:r>
            <a:r>
              <a:rPr lang="en-US" sz="3200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label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55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9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Ongoing: create a system with orthogonal reactivity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AFOSR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6535" y="3284817"/>
            <a:ext cx="3161526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6534" y="3187309"/>
            <a:ext cx="42941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9600" b="1" cap="none" spc="0" dirty="0" smtClean="0">
                <a:ln w="12700">
                  <a:noFill/>
                  <a:prstDash val="solid"/>
                </a:ln>
                <a:solidFill>
                  <a:srgbClr val="FFFFFF"/>
                </a:solidFill>
              </a:rPr>
              <a:t>AFOSR</a:t>
            </a:r>
            <a:endParaRPr lang="x-none" sz="9600" b="1" cap="none" spc="0" dirty="0">
              <a:ln w="12700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84" y="2056077"/>
            <a:ext cx="58666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Adding </a:t>
            </a:r>
            <a:r>
              <a:rPr lang="en-US" sz="3200" dirty="0" err="1" smtClean="0"/>
              <a:t>AcpH</a:t>
            </a:r>
            <a:r>
              <a:rPr lang="en-US" sz="3200" dirty="0" smtClean="0"/>
              <a:t> erases the slide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899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</a:t>
            </a:r>
            <a:r>
              <a:rPr lang="en-US" dirty="0" smtClean="0">
                <a:latin typeface="Arial Black"/>
                <a:cs typeface="Arial Black"/>
              </a:rPr>
              <a:t>are applying related ideas to problem </a:t>
            </a:r>
            <a:r>
              <a:rPr lang="en-US" dirty="0" smtClean="0">
                <a:latin typeface="Arial Black"/>
                <a:cs typeface="Arial Black"/>
              </a:rPr>
              <a:t>2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1. Finding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minimized substrates for a pair of protein-modifying enzymes.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Joint work with Nathan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Gianneschi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Michael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Burkart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Michael Gilson</a:t>
            </a:r>
          </a:p>
          <a:p>
            <a:pPr marL="0" indent="0">
              <a:buNone/>
            </a:pPr>
            <a:r>
              <a:rPr lang="en-US" dirty="0" smtClean="0"/>
              <a:t>2. Finding </a:t>
            </a:r>
            <a:r>
              <a:rPr lang="en-US" dirty="0" smtClean="0"/>
              <a:t>specific binders for a given pair of target materials</a:t>
            </a:r>
          </a:p>
          <a:p>
            <a:pPr lvl="1"/>
            <a:r>
              <a:rPr lang="en-US" dirty="0" smtClean="0"/>
              <a:t>Joint work with Tiff Walsh and Marc </a:t>
            </a:r>
            <a:r>
              <a:rPr lang="en-US" dirty="0" err="1" smtClean="0"/>
              <a:t>Knecht</a:t>
            </a:r>
            <a:r>
              <a:rPr lang="en-US" dirty="0" smtClean="0"/>
              <a:t>, working with </a:t>
            </a:r>
            <a:r>
              <a:rPr lang="en-US" dirty="0" err="1" smtClean="0"/>
              <a:t>Paras</a:t>
            </a:r>
            <a:r>
              <a:rPr lang="en-US" dirty="0" smtClean="0"/>
              <a:t> Prasad, Mark </a:t>
            </a:r>
            <a:r>
              <a:rPr lang="en-US" dirty="0" err="1" smtClean="0"/>
              <a:t>Swihart</a:t>
            </a:r>
            <a:r>
              <a:rPr lang="en-US" dirty="0" smtClean="0"/>
              <a:t>, and </a:t>
            </a:r>
            <a:r>
              <a:rPr lang="en-US" dirty="0" err="1" smtClean="0"/>
              <a:t>Aidong</a:t>
            </a:r>
            <a:r>
              <a:rPr lang="en-US" dirty="0" smtClean="0"/>
              <a:t> Zhang.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1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</a:t>
            </a:r>
            <a:r>
              <a:rPr lang="en-US" dirty="0" smtClean="0">
                <a:latin typeface="Arial Black"/>
                <a:cs typeface="Arial Black"/>
              </a:rPr>
              <a:t>are applying related ideas to problem </a:t>
            </a:r>
            <a:r>
              <a:rPr lang="en-US" dirty="0" smtClean="0">
                <a:latin typeface="Arial Black"/>
                <a:cs typeface="Arial Black"/>
              </a:rPr>
              <a:t>2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Finding minimized substrates for a pair of protein-modifying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schemeenzymes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Joint work with Nathan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Gianneschi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Michael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Burkart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Michael Gilson</a:t>
            </a:r>
          </a:p>
          <a:p>
            <a:pPr marL="0" indent="0">
              <a:buNone/>
            </a:pPr>
            <a:r>
              <a:rPr lang="en-US" dirty="0" smtClean="0"/>
              <a:t>2. Finding specific binders for a given pair of target materials</a:t>
            </a:r>
          </a:p>
          <a:p>
            <a:pPr lvl="1"/>
            <a:r>
              <a:rPr lang="en-US" dirty="0" smtClean="0"/>
              <a:t>Joint work with Tiff Walsh and Marc </a:t>
            </a:r>
            <a:r>
              <a:rPr lang="en-US" dirty="0" err="1" smtClean="0"/>
              <a:t>Knecht</a:t>
            </a:r>
            <a:r>
              <a:rPr lang="en-US" dirty="0" smtClean="0"/>
              <a:t>, working with </a:t>
            </a:r>
            <a:r>
              <a:rPr lang="en-US" dirty="0" err="1" smtClean="0"/>
              <a:t>Paras</a:t>
            </a:r>
            <a:r>
              <a:rPr lang="en-US" dirty="0" smtClean="0"/>
              <a:t> Prasad, Mark </a:t>
            </a:r>
            <a:r>
              <a:rPr lang="en-US" dirty="0" err="1" smtClean="0"/>
              <a:t>Swihart</a:t>
            </a:r>
            <a:r>
              <a:rPr lang="en-US" dirty="0" smtClean="0"/>
              <a:t>, and </a:t>
            </a:r>
            <a:r>
              <a:rPr lang="en-US" dirty="0" err="1" smtClean="0"/>
              <a:t>Aidong</a:t>
            </a:r>
            <a:r>
              <a:rPr lang="en-US" dirty="0" smtClean="0"/>
              <a:t> Zhang.</a:t>
            </a:r>
            <a:endParaRPr lang="en-US" dirty="0"/>
          </a:p>
        </p:txBody>
      </p:sp>
      <p:pic>
        <p:nvPicPr>
          <p:cNvPr id="5" name="Picture 4" descr="sc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" y="174519"/>
            <a:ext cx="9068499" cy="34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51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In problem 2, we can also run a molecular dynamics simulation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2304" y="3342303"/>
            <a:ext cx="2282428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439564" y="5234530"/>
            <a:ext cx="2249037" cy="1540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Value of Information Analysis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>
          <a:xfrm flipH="1">
            <a:off x="5688601" y="4907015"/>
            <a:ext cx="1984917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3666" y="5405812"/>
            <a:ext cx="2029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Predictions &amp;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Uncertainty 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about experiments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&amp; simulations</a:t>
            </a:r>
            <a:endParaRPr lang="en-US" sz="2000" dirty="0">
              <a:solidFill>
                <a:srgbClr val="FF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9564" y="2500780"/>
            <a:ext cx="2274747" cy="1007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Physical Experiments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068" y="1792893"/>
            <a:ext cx="158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Data about experiments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&amp; simulations </a:t>
            </a:r>
            <a:endParaRPr lang="en-US" sz="2000" dirty="0">
              <a:solidFill>
                <a:srgbClr val="FF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9564" y="3478328"/>
            <a:ext cx="227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Bayesian prior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probability distribution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49" y="3342303"/>
            <a:ext cx="2319549" cy="1564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Expert Knowledge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029" y="1485117"/>
            <a:ext cx="1986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Decision about what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experiment </a:t>
            </a:r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or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simulation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to perform next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16" name="Straight Arrow Connector 15"/>
          <p:cNvCxnSpPr>
            <a:stCxn id="8" idx="1"/>
            <a:endCxn id="14" idx="2"/>
          </p:cNvCxnSpPr>
          <p:nvPr/>
        </p:nvCxnSpPr>
        <p:spPr>
          <a:xfrm flipH="1" flipV="1">
            <a:off x="1663224" y="4907015"/>
            <a:ext cx="1776340" cy="109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11" idx="1"/>
          </p:cNvCxnSpPr>
          <p:nvPr/>
        </p:nvCxnSpPr>
        <p:spPr>
          <a:xfrm flipV="1">
            <a:off x="1663224" y="3004672"/>
            <a:ext cx="1776340" cy="337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7" idx="0"/>
          </p:cNvCxnSpPr>
          <p:nvPr/>
        </p:nvCxnSpPr>
        <p:spPr>
          <a:xfrm>
            <a:off x="5714311" y="3004672"/>
            <a:ext cx="1959207" cy="337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7" idx="1"/>
          </p:cNvCxnSpPr>
          <p:nvPr/>
        </p:nvCxnSpPr>
        <p:spPr>
          <a:xfrm>
            <a:off x="2822998" y="4124659"/>
            <a:ext cx="37093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5509" y="5449974"/>
            <a:ext cx="1654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Recommended next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experiment </a:t>
            </a:r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or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badi MT Condensed Light"/>
                <a:cs typeface="Abadi MT Condensed Light"/>
              </a:rPr>
              <a:t>simulation</a:t>
            </a:r>
            <a:endParaRPr lang="en-US" sz="2000" dirty="0">
              <a:solidFill>
                <a:srgbClr val="FF0000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9564" y="1337895"/>
            <a:ext cx="2274747" cy="1007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Mol. </a:t>
            </a:r>
            <a:r>
              <a:rPr lang="en-US" sz="3200" dirty="0" err="1" smtClean="0">
                <a:solidFill>
                  <a:srgbClr val="FF0000"/>
                </a:solidFill>
              </a:rPr>
              <a:t>Dyn</a:t>
            </a:r>
            <a:r>
              <a:rPr lang="en-US" sz="3200" dirty="0" smtClean="0">
                <a:solidFill>
                  <a:srgbClr val="FF0000"/>
                </a:solidFill>
              </a:rPr>
              <a:t>. Simulation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14" idx="0"/>
            <a:endCxn id="25" idx="1"/>
          </p:cNvCxnSpPr>
          <p:nvPr/>
        </p:nvCxnSpPr>
        <p:spPr>
          <a:xfrm flipV="1">
            <a:off x="1663224" y="1841787"/>
            <a:ext cx="1776340" cy="1500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7" idx="0"/>
          </p:cNvCxnSpPr>
          <p:nvPr/>
        </p:nvCxnSpPr>
        <p:spPr>
          <a:xfrm>
            <a:off x="5714311" y="1841787"/>
            <a:ext cx="1959207" cy="1500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8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1567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are extending these ideas to include simulations as another source of information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589675"/>
            <a:ext cx="8686800" cy="526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are have built fast machine learning methods for predicting:</a:t>
            </a:r>
          </a:p>
          <a:p>
            <a:pPr lvl="1"/>
            <a:r>
              <a:rPr lang="en-US" dirty="0" smtClean="0"/>
              <a:t>The output of the MD simulations: contact residues; </a:t>
            </a:r>
            <a:r>
              <a:rPr lang="en-US" dirty="0" err="1" smtClean="0"/>
              <a:t>configurational</a:t>
            </a:r>
            <a:r>
              <a:rPr lang="en-US" dirty="0" smtClean="0"/>
              <a:t> entropy.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output of the experiment: free energy of binding.</a:t>
            </a:r>
          </a:p>
          <a:p>
            <a:r>
              <a:rPr lang="en-US" dirty="0" smtClean="0"/>
              <a:t>We are now testing &amp; improving these methods.</a:t>
            </a:r>
            <a:endParaRPr lang="en-US" dirty="0"/>
          </a:p>
        </p:txBody>
      </p:sp>
      <p:pic>
        <p:nvPicPr>
          <p:cNvPr id="22" name="Pictur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52" y="3625699"/>
            <a:ext cx="3997436" cy="2006097"/>
          </a:xfrm>
          <a:prstGeom prst="rect">
            <a:avLst/>
          </a:prstGeom>
        </p:spPr>
      </p:pic>
      <p:pic>
        <p:nvPicPr>
          <p:cNvPr id="3" name="Picture 2" descr="Sgold_fit_notC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56" y="3625699"/>
            <a:ext cx="3387008" cy="20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9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Interactions with other groups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025"/>
            <a:ext cx="8382000" cy="5689599"/>
          </a:xfrm>
        </p:spPr>
        <p:txBody>
          <a:bodyPr>
            <a:normAutofit/>
          </a:bodyPr>
          <a:lstStyle/>
          <a:p>
            <a:r>
              <a:rPr lang="en-US" sz="1800" dirty="0"/>
              <a:t>We are working with the </a:t>
            </a:r>
            <a:r>
              <a:rPr lang="en-US" sz="1800" dirty="0" err="1"/>
              <a:t>Gianneschi</a:t>
            </a:r>
            <a:r>
              <a:rPr lang="en-US" sz="1800" dirty="0"/>
              <a:t>, </a:t>
            </a:r>
            <a:r>
              <a:rPr lang="en-US" sz="1800" dirty="0" err="1"/>
              <a:t>Burkart</a:t>
            </a:r>
            <a:r>
              <a:rPr lang="en-US" sz="1800" dirty="0"/>
              <a:t> and Gilson groups at </a:t>
            </a:r>
            <a:r>
              <a:rPr lang="en-US" sz="1800" dirty="0" smtClean="0"/>
              <a:t>UCSD to </a:t>
            </a:r>
            <a:r>
              <a:rPr lang="en-US" sz="1800" dirty="0"/>
              <a:t>find short peptides that are minimized substrates for a pair of protein-modifying enzymes: </a:t>
            </a:r>
            <a:r>
              <a:rPr lang="en-US" sz="1800" dirty="0" err="1"/>
              <a:t>phosphopantetheinyltransferase</a:t>
            </a:r>
            <a:r>
              <a:rPr lang="en-US" sz="1800" dirty="0"/>
              <a:t> and ACP hydrolase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are working </a:t>
            </a:r>
            <a:r>
              <a:rPr lang="en-US" sz="1800" dirty="0"/>
              <a:t>with </a:t>
            </a:r>
            <a:r>
              <a:rPr lang="en-US" sz="1800" dirty="0" err="1" smtClean="0"/>
              <a:t>Paras</a:t>
            </a:r>
            <a:r>
              <a:rPr lang="en-US" sz="1800" dirty="0" smtClean="0"/>
              <a:t> Prasad (Buffalo) and his multi-university team funded by AFOSR (including </a:t>
            </a:r>
            <a:r>
              <a:rPr lang="en-US" sz="1800" dirty="0" err="1" smtClean="0"/>
              <a:t>Knecht</a:t>
            </a:r>
            <a:r>
              <a:rPr lang="en-US" sz="1800" dirty="0" smtClean="0"/>
              <a:t> and Walsh) on </a:t>
            </a:r>
            <a:r>
              <a:rPr lang="en-US" sz="1800" dirty="0"/>
              <a:t>the development </a:t>
            </a:r>
            <a:r>
              <a:rPr lang="en-US" sz="1800" dirty="0" smtClean="0"/>
              <a:t>of 3D </a:t>
            </a:r>
            <a:r>
              <a:rPr lang="en-US" sz="1800" dirty="0"/>
              <a:t>bio-mediated nanoparticle assembly paradigm for the production of reconfigurable biological </a:t>
            </a:r>
            <a:r>
              <a:rPr lang="en-US" sz="1800" dirty="0" err="1"/>
              <a:t>nanoassemblies</a:t>
            </a:r>
            <a:r>
              <a:rPr lang="en-US" sz="1800" dirty="0"/>
              <a:t> with useful photonic, electronic </a:t>
            </a:r>
            <a:r>
              <a:rPr lang="en-US" sz="1800" dirty="0" err="1"/>
              <a:t>plasmonic</a:t>
            </a:r>
            <a:r>
              <a:rPr lang="en-US" sz="1800" dirty="0"/>
              <a:t> and magnetic properties. </a:t>
            </a:r>
            <a:endParaRPr lang="en-US" sz="1800" dirty="0" smtClean="0"/>
          </a:p>
          <a:p>
            <a:r>
              <a:rPr lang="en-US" sz="1800" dirty="0" smtClean="0"/>
              <a:t>We are working with the </a:t>
            </a:r>
            <a:r>
              <a:rPr lang="en-US" sz="1800" dirty="0" err="1" smtClean="0"/>
              <a:t>McAlpine</a:t>
            </a:r>
            <a:r>
              <a:rPr lang="en-US" sz="1800" dirty="0" smtClean="0"/>
              <a:t> group at Princeton </a:t>
            </a:r>
            <a:r>
              <a:rPr lang="en-US" sz="1800" dirty="0"/>
              <a:t>to optimize surfactant concentrations to control the stability of </a:t>
            </a:r>
            <a:r>
              <a:rPr lang="en-US" sz="1800" dirty="0" err="1"/>
              <a:t>nanoemulsions</a:t>
            </a:r>
            <a:r>
              <a:rPr lang="en-US" sz="1800" dirty="0"/>
              <a:t> by identifying kinetic </a:t>
            </a:r>
            <a:r>
              <a:rPr lang="en-US" sz="1800" dirty="0" smtClean="0"/>
              <a:t>parameters through efficient experimentation.</a:t>
            </a:r>
            <a:endParaRPr lang="en-US" sz="1800" dirty="0"/>
          </a:p>
          <a:p>
            <a:r>
              <a:rPr lang="en-US" sz="1800" dirty="0" smtClean="0"/>
              <a:t>Working with Chad </a:t>
            </a:r>
            <a:r>
              <a:rPr lang="en-US" sz="1800" dirty="0" err="1" smtClean="0"/>
              <a:t>Mirkin’s</a:t>
            </a:r>
            <a:r>
              <a:rPr lang="en-US" sz="1800" dirty="0" smtClean="0"/>
              <a:t> group, we have computed a knowledge gradient surface to guide find the best design of immobilized </a:t>
            </a:r>
            <a:r>
              <a:rPr lang="en-US" sz="1800" dirty="0"/>
              <a:t>nanoparticles in a photoactive electrical </a:t>
            </a:r>
            <a:r>
              <a:rPr lang="en-US" sz="1800" dirty="0" smtClean="0"/>
              <a:t>device to maximize reflectivity.</a:t>
            </a:r>
          </a:p>
          <a:p>
            <a:r>
              <a:rPr lang="en-US" sz="1800" dirty="0" smtClean="0"/>
              <a:t>We are working with Paulette Clancy’s group at Cornell apply optimal learning to design problems in organic </a:t>
            </a:r>
            <a:r>
              <a:rPr lang="en-US" sz="1800" dirty="0" err="1" smtClean="0"/>
              <a:t>photovoltaics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are helping </a:t>
            </a:r>
            <a:r>
              <a:rPr lang="en-US" sz="1800" dirty="0" err="1" smtClean="0"/>
              <a:t>Benji</a:t>
            </a:r>
            <a:r>
              <a:rPr lang="en-US" sz="1800" dirty="0" smtClean="0"/>
              <a:t> Maruyama’s group at AFRL on sequential policies to guide an experimental robot for optimizing carbon nanotubes.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377B23C-0C12-475E-AC67-24B6D0D8B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1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9144000" cy="15674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We are extending these ideas to include simulations as another source of information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828941"/>
            <a:ext cx="8686800" cy="5029060"/>
          </a:xfrm>
        </p:spPr>
        <p:txBody>
          <a:bodyPr>
            <a:normAutofit/>
          </a:bodyPr>
          <a:lstStyle/>
          <a:p>
            <a:r>
              <a:rPr lang="en-US" dirty="0" smtClean="0"/>
              <a:t>We have designed value of information methods for recommending: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hether to perform an MD simulation, or a physical experiment next.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which peptide to run the simulation/experiment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457200"/>
            <a:r>
              <a:rPr lang="en-US" dirty="0" smtClean="0"/>
              <a:t>We are currently implementing &amp; testing these methods.</a:t>
            </a:r>
          </a:p>
          <a:p>
            <a:pPr marL="57150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5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Conclusion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are developing optimal learning methods for solving two problems in peptide design:</a:t>
            </a:r>
          </a:p>
          <a:p>
            <a:pPr lvl="1"/>
            <a:r>
              <a:rPr lang="en-US" dirty="0" smtClean="0"/>
              <a:t>Finding minimal peptide substrates</a:t>
            </a:r>
          </a:p>
          <a:p>
            <a:pPr lvl="1"/>
            <a:r>
              <a:rPr lang="en-US" dirty="0" smtClean="0"/>
              <a:t>Finding specific binders</a:t>
            </a:r>
          </a:p>
          <a:p>
            <a:r>
              <a:rPr lang="en-US" dirty="0" smtClean="0"/>
              <a:t>These methods: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educe the experimental effort required to achieve a desired 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Increase the chance of achieving a goal within a given experimental budget.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8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Publications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Appeared in 2013:</a:t>
            </a:r>
          </a:p>
          <a:p>
            <a:pPr lvl="1"/>
            <a:r>
              <a:rPr lang="en-US" sz="1800" dirty="0"/>
              <a:t>Lauren Hannah, W.B. Powell, D. Dunson, “Semi-Convex Regression for </a:t>
            </a:r>
            <a:r>
              <a:rPr lang="en-US" sz="1800" dirty="0" err="1"/>
              <a:t>Metamodeling</a:t>
            </a:r>
            <a:r>
              <a:rPr lang="en-US" sz="1800" dirty="0"/>
              <a:t>-Based Optimization,” SIAM J. on </a:t>
            </a:r>
            <a:r>
              <a:rPr lang="en-US" sz="1800" dirty="0" smtClean="0"/>
              <a:t>Optimization (to appear).</a:t>
            </a:r>
          </a:p>
          <a:p>
            <a:pPr lvl="1"/>
            <a:r>
              <a:rPr lang="en-US" sz="1800" dirty="0"/>
              <a:t>S. </a:t>
            </a:r>
            <a:r>
              <a:rPr lang="en-US" sz="1800" dirty="0" err="1"/>
              <a:t>Dayanik</a:t>
            </a:r>
            <a:r>
              <a:rPr lang="en-US" sz="1800" dirty="0"/>
              <a:t>, W.B. Powell, K. Yamazaki, “Asymptotically Optimal Bayesian Sequential Change Detection and Identification Rules,” Annals of Operations Research, (2013), Vol. 230, pp. 337-370. DOI 10.1007/s10479-012-1121-6</a:t>
            </a:r>
          </a:p>
          <a:p>
            <a:pPr lvl="1"/>
            <a:r>
              <a:rPr lang="en-US" sz="1800" dirty="0"/>
              <a:t>E. </a:t>
            </a:r>
            <a:r>
              <a:rPr lang="en-US" sz="1800" dirty="0" err="1"/>
              <a:t>Barut</a:t>
            </a:r>
            <a:r>
              <a:rPr lang="en-US" sz="1800" dirty="0"/>
              <a:t> and W. B. Powell, “Optimal Learning for Sequential Sampling with Non-Parametric Beliefs,” Journal of Global Optimization</a:t>
            </a:r>
            <a:r>
              <a:rPr lang="en-US" sz="1800" dirty="0" smtClean="0"/>
              <a:t>, </a:t>
            </a:r>
            <a:r>
              <a:rPr lang="en-US" sz="1800" dirty="0"/>
              <a:t>DOI </a:t>
            </a:r>
            <a:r>
              <a:rPr lang="en-US" sz="1800" dirty="0" smtClean="0"/>
              <a:t>10.1007/s10898-013-0050-5 (to appear)</a:t>
            </a:r>
          </a:p>
          <a:p>
            <a:pPr lvl="1"/>
            <a:r>
              <a:rPr lang="en-US" sz="1800" dirty="0"/>
              <a:t>Harvey Cheng, </a:t>
            </a:r>
            <a:r>
              <a:rPr lang="en-US" sz="1800" dirty="0" err="1"/>
              <a:t>Arta</a:t>
            </a:r>
            <a:r>
              <a:rPr lang="en-US" sz="1800" dirty="0"/>
              <a:t> </a:t>
            </a:r>
            <a:r>
              <a:rPr lang="en-US" sz="1800" dirty="0" err="1"/>
              <a:t>Jamshidi</a:t>
            </a:r>
            <a:r>
              <a:rPr lang="en-US" sz="1800" dirty="0"/>
              <a:t>, W. B. Powell, “The Knowledge Gradient Algorithm using Locally Parametric Approximations,” </a:t>
            </a:r>
            <a:r>
              <a:rPr lang="en-US" sz="1800" dirty="0" smtClean="0"/>
              <a:t>Winter </a:t>
            </a:r>
            <a:r>
              <a:rPr lang="en-US" sz="1800" dirty="0"/>
              <a:t>Simulation Conference, </a:t>
            </a:r>
            <a:r>
              <a:rPr lang="en-US" sz="1800" dirty="0" smtClean="0"/>
              <a:t>Washington, D.C., 2013.</a:t>
            </a:r>
          </a:p>
          <a:p>
            <a:pPr lvl="1"/>
            <a:r>
              <a:rPr lang="en-US" sz="1800" dirty="0" smtClean="0"/>
              <a:t>W. B. Powell, I. O. </a:t>
            </a:r>
            <a:r>
              <a:rPr lang="en-US" sz="1800" dirty="0" err="1" smtClean="0"/>
              <a:t>Ryzhov</a:t>
            </a:r>
            <a:r>
              <a:rPr lang="en-US" sz="1800" dirty="0" smtClean="0"/>
              <a:t>, “Optimal Learning and Approximate Dynamic Programming,” </a:t>
            </a:r>
            <a:r>
              <a:rPr lang="en-US" sz="1800" i="1" dirty="0" smtClean="0"/>
              <a:t>Reinforcement Learning and Approximate Dynamic Programming for Feedback Control</a:t>
            </a:r>
            <a:r>
              <a:rPr lang="en-US" sz="1800" dirty="0" smtClean="0"/>
              <a:t>, (F. Lewis and D. Liu, eds.), John Wiley/CRC Press, New York, pp. 410-431, 2013.</a:t>
            </a:r>
          </a:p>
          <a:p>
            <a:pPr lvl="1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 Black"/>
                <a:cs typeface="Arial Black"/>
              </a:rPr>
              <a:t>Publications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Appeared in 2013 (cont’d):</a:t>
            </a:r>
          </a:p>
          <a:p>
            <a:pPr lvl="1"/>
            <a:r>
              <a:rPr lang="en-US" sz="1800" dirty="0"/>
              <a:t> J. </a:t>
            </a:r>
            <a:r>
              <a:rPr lang="en-US" sz="1800" dirty="0" err="1"/>
              <a:t>Xie</a:t>
            </a:r>
            <a:r>
              <a:rPr lang="en-US" sz="1800" dirty="0"/>
              <a:t>, P.I. Frazier, “Sequential Bayes-Optimal Policies for Multiple Comparisons with a Known Standard,” Operations Research, vol. 61, no. 5, pp. 1174–1189, 2013.  </a:t>
            </a:r>
          </a:p>
          <a:p>
            <a:pPr lvl="2"/>
            <a:r>
              <a:rPr lang="en-US" sz="1400" dirty="0"/>
              <a:t>[Winner, INFORMS Computing Society Student Paper Prize, 2013; </a:t>
            </a:r>
          </a:p>
          <a:p>
            <a:pPr lvl="2"/>
            <a:r>
              <a:rPr lang="en-US" sz="1400" dirty="0"/>
              <a:t>[Finalist, INFORMS Junior Faculty Interest Group (JFIG) Paper Competition, 2011]</a:t>
            </a:r>
          </a:p>
          <a:p>
            <a:pPr lvl="1"/>
            <a:r>
              <a:rPr lang="en-US" sz="1800" dirty="0"/>
              <a:t>R. </a:t>
            </a:r>
            <a:r>
              <a:rPr lang="en-US" sz="1800" dirty="0" err="1"/>
              <a:t>Waeber</a:t>
            </a:r>
            <a:r>
              <a:rPr lang="en-US" sz="1800" dirty="0"/>
              <a:t>, P.I. Frazier, S.G. Henderson, “Bisection Search with Noisy Responses,” SIAM Journal on Control and Optimization, vol. 51, no. 3, pp. 2261–2279, 2013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L.H. Lee, E.P. Chew, P.I. Frazier, Q.S. </a:t>
            </a:r>
            <a:r>
              <a:rPr lang="en-US" sz="1800" dirty="0" err="1"/>
              <a:t>Jia</a:t>
            </a:r>
            <a:r>
              <a:rPr lang="en-US" sz="1800" dirty="0"/>
              <a:t>, and C.H. Chen “Advances in Simulation Optimization and its Applications” IIE Transactions, vol. 45, no. 7, pp. 683–684, 2013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smtClean="0"/>
              <a:t>S.C</a:t>
            </a:r>
            <a:r>
              <a:rPr lang="en-US" sz="1800" dirty="0"/>
              <a:t>. Clark, R. Egan, P.I. Frazier, and Z. Wang, “ALE: a Generic Assembly Likelihood Evaluation Framework for Assessing the Accuracy of Genome and Metagenome Assemblies,” Bioinformatics, vol. 29, no. 4, pp. 435–443, 2013.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Publications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Appeared in 2013 (cont’d):</a:t>
            </a:r>
          </a:p>
          <a:p>
            <a:pPr lvl="1"/>
            <a:r>
              <a:rPr lang="en-US" sz="2000" dirty="0" smtClean="0"/>
              <a:t>R</a:t>
            </a:r>
            <a:r>
              <a:rPr lang="en-US" sz="2000" dirty="0"/>
              <a:t>. </a:t>
            </a:r>
            <a:r>
              <a:rPr lang="en-US" sz="2000" dirty="0" err="1"/>
              <a:t>Sznitman</a:t>
            </a:r>
            <a:r>
              <a:rPr lang="en-US" sz="2000" dirty="0"/>
              <a:t>, A. </a:t>
            </a:r>
            <a:r>
              <a:rPr lang="en-US" sz="2000" dirty="0" err="1"/>
              <a:t>Lucchi</a:t>
            </a:r>
            <a:r>
              <a:rPr lang="en-US" sz="2000" dirty="0"/>
              <a:t>, B. </a:t>
            </a:r>
            <a:r>
              <a:rPr lang="en-US" sz="2000" dirty="0" err="1"/>
              <a:t>Jedynak</a:t>
            </a:r>
            <a:r>
              <a:rPr lang="en-US" sz="2000" dirty="0"/>
              <a:t>, P.I. Frazier, P. </a:t>
            </a:r>
            <a:r>
              <a:rPr lang="en-US" sz="2000" dirty="0" err="1"/>
              <a:t>Fua</a:t>
            </a:r>
            <a:r>
              <a:rPr lang="en-US" sz="2000" dirty="0"/>
              <a:t>, “An Optimal Policy for Target Localization with Application to Electron Microscopy,” International Conference on Machine Learning (ICML), 2013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A.J. Meltzer, A. Graham, P.H. Connolly, J.K. </a:t>
            </a:r>
            <a:r>
              <a:rPr lang="en-US" sz="2000" dirty="0" err="1"/>
              <a:t>Karwowski</a:t>
            </a:r>
            <a:r>
              <a:rPr lang="en-US" sz="2000" dirty="0"/>
              <a:t>, H.L. Bush, P.I. Frazier and D.B. Schneider, “Risk Factors for Early Failure after Peripheral Endovascular Intervention: Application of a Reliability Engineering Approach” Annals of Vascular Surgery, vol. 27, no. 1, pp. 53–61, 2013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J. </a:t>
            </a:r>
            <a:r>
              <a:rPr lang="en-US" sz="2000" dirty="0" err="1" smtClean="0"/>
              <a:t>Xie</a:t>
            </a:r>
            <a:r>
              <a:rPr lang="en-US" sz="2000" dirty="0" smtClean="0"/>
              <a:t>, P.I. Frazier, “Upper Bounds for Bayesian Ranking &amp; Selection” Winter Simulation Conference (WSC), 2013.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4046</TotalTime>
  <Words>5558</Words>
  <Application>Microsoft Macintosh PowerPoint</Application>
  <PresentationFormat>On-screen Show (4:3)</PresentationFormat>
  <Paragraphs>1146</Paragraphs>
  <Slides>61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CS ChemDraw Drawing</vt:lpstr>
      <vt:lpstr>Optimal Learning for Peptide Design </vt:lpstr>
      <vt:lpstr>PowerPoint Presentation</vt:lpstr>
      <vt:lpstr>Program goals</vt:lpstr>
      <vt:lpstr>Goal progress assessment</vt:lpstr>
      <vt:lpstr>Transitions</vt:lpstr>
      <vt:lpstr>Interactions with other groups</vt:lpstr>
      <vt:lpstr>Publications</vt:lpstr>
      <vt:lpstr>Publications</vt:lpstr>
      <vt:lpstr>Publications</vt:lpstr>
      <vt:lpstr>Publications</vt:lpstr>
      <vt:lpstr>Publications</vt:lpstr>
      <vt:lpstr>Transformational/evolutionary</vt:lpstr>
      <vt:lpstr>We apply optimal learning to two peptide-design problems</vt:lpstr>
      <vt:lpstr>We will focus on the first problem in this talk</vt:lpstr>
      <vt:lpstr>We will focus on the first problem in this talk</vt:lpstr>
      <vt:lpstr>A minimized substrate would enable versatile building blocks for biomaterials</vt:lpstr>
      <vt:lpstr>We reduce the experimental effort required to find minimal substrates</vt:lpstr>
      <vt:lpstr>PowerPoint Presentation</vt:lpstr>
      <vt:lpstr>PowerPoint Presentation</vt:lpstr>
      <vt:lpstr>We use a machine learning method to predict which peptides will be hits</vt:lpstr>
      <vt:lpstr>Here’s how Naïve Bayes Works</vt:lpstr>
      <vt:lpstr>Here’s how Naïve Bayes Works</vt:lpstr>
      <vt:lpstr>Here’s how Naïve Bayes Works</vt:lpstr>
      <vt:lpstr>Here’s how Naïve Bayes Works</vt:lpstr>
      <vt:lpstr>This ROC curve shows that Naïve Bayes predicts well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Review of ROC curves</vt:lpstr>
      <vt:lpstr>This ROC curve shows that Naïve Bayes predicts well</vt:lpstr>
      <vt:lpstr>PowerPoint Presentation</vt:lpstr>
      <vt:lpstr>Given imperfect predictions, what should we test next?</vt:lpstr>
      <vt:lpstr>Ranking by probability of a hit does not work well</vt:lpstr>
      <vt:lpstr>Ranking by probability of a hit does not work well</vt:lpstr>
      <vt:lpstr>We can do better using  value of information (VOI)</vt:lpstr>
      <vt:lpstr>VOI says: choose the experiment that maximizes the probability of reaching our goal </vt:lpstr>
      <vt:lpstr>VOI says: choose the experiment that maximizes the probability of reaching our goal </vt:lpstr>
      <vt:lpstr>We find the best experiment using a greedy approach</vt:lpstr>
      <vt:lpstr>There is a reason why  VOI works better </vt:lpstr>
      <vt:lpstr>VOI works better because its peptides are more diverse</vt:lpstr>
      <vt:lpstr>We have found novel short peptides using this method</vt:lpstr>
      <vt:lpstr>Ongoing: create a system with orthogonal reactivity</vt:lpstr>
      <vt:lpstr>Ongoing: create a system with orthogonal reactivity</vt:lpstr>
      <vt:lpstr>Ongoing: create a system with orthogonal reactivity</vt:lpstr>
      <vt:lpstr>Ongoing: create a system with orthogonal reactivity</vt:lpstr>
      <vt:lpstr>Ongoing: create a system with orthogonal reactivity</vt:lpstr>
      <vt:lpstr>Ongoing: create a system with orthogonal reactivity</vt:lpstr>
      <vt:lpstr>We are applying related ideas to problem 2</vt:lpstr>
      <vt:lpstr>We are applying related ideas to problem 2</vt:lpstr>
      <vt:lpstr>In problem 2, we can also run a molecular dynamics simulation</vt:lpstr>
      <vt:lpstr>We are extending these ideas to include simulations as another source of information</vt:lpstr>
      <vt:lpstr>We are extending these ideas to include simulations as another source of information</vt:lpstr>
      <vt:lpstr>Conclusion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Frazier</dc:creator>
  <cp:lastModifiedBy>Peter Frazier</cp:lastModifiedBy>
  <cp:revision>195</cp:revision>
  <cp:lastPrinted>2013-12-08T15:31:29Z</cp:lastPrinted>
  <dcterms:created xsi:type="dcterms:W3CDTF">2013-12-07T13:27:53Z</dcterms:created>
  <dcterms:modified xsi:type="dcterms:W3CDTF">2013-12-10T19:11:30Z</dcterms:modified>
</cp:coreProperties>
</file>