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458" r:id="rId2"/>
    <p:sldId id="466" r:id="rId3"/>
    <p:sldId id="462" r:id="rId4"/>
    <p:sldId id="463" r:id="rId5"/>
    <p:sldId id="464" r:id="rId6"/>
    <p:sldId id="465" r:id="rId7"/>
    <p:sldId id="459" r:id="rId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CFA"/>
    <a:srgbClr val="F80C17"/>
    <a:srgbClr val="46C052"/>
    <a:srgbClr val="52D92D"/>
    <a:srgbClr val="E2DD00"/>
    <a:srgbClr val="49B0EF"/>
    <a:srgbClr val="A9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9" autoAdjust="0"/>
    <p:restoredTop sz="93369" autoAdjust="0"/>
  </p:normalViewPr>
  <p:slideViewPr>
    <p:cSldViewPr snapToGrid="0" snapToObjects="1">
      <p:cViewPr varScale="1">
        <p:scale>
          <a:sx n="60" d="100"/>
          <a:sy n="60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EFB8B5-C4E8-4786-8F7D-C0CA13F5E005}" type="datetimeFigureOut">
              <a:rPr lang="en-US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6076889-3123-45C0-9A2C-00DDC3154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0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MMPs</a:t>
            </a:r>
            <a:r>
              <a:rPr lang="en-US" baseline="0" dirty="0" smtClean="0"/>
              <a:t> have conserved sequence in catalytic domain that has 3 </a:t>
            </a:r>
            <a:r>
              <a:rPr lang="en-US" baseline="0" dirty="0" err="1" smtClean="0"/>
              <a:t>histidines</a:t>
            </a:r>
            <a:r>
              <a:rPr lang="en-US" baseline="0" dirty="0" smtClean="0"/>
              <a:t> to bind Zn and a </a:t>
            </a:r>
            <a:r>
              <a:rPr lang="en-US" baseline="0" dirty="0" err="1" smtClean="0"/>
              <a:t>glutamic</a:t>
            </a:r>
            <a:r>
              <a:rPr lang="en-US" baseline="0" dirty="0" smtClean="0"/>
              <a:t> acid that acts as a general acid/base. </a:t>
            </a:r>
            <a:r>
              <a:rPr lang="en-US" dirty="0" smtClean="0"/>
              <a:t>3 types of </a:t>
            </a:r>
            <a:r>
              <a:rPr lang="en-US" dirty="0" err="1" smtClean="0"/>
              <a:t>MMPs</a:t>
            </a:r>
            <a:r>
              <a:rPr lang="en-US" dirty="0" smtClean="0"/>
              <a:t>: </a:t>
            </a:r>
            <a:r>
              <a:rPr lang="en-US" dirty="0" err="1" smtClean="0"/>
              <a:t>gelatinases</a:t>
            </a:r>
            <a:r>
              <a:rPr lang="en-US" dirty="0" smtClean="0"/>
              <a:t>, </a:t>
            </a:r>
            <a:r>
              <a:rPr lang="en-US" dirty="0" err="1" smtClean="0"/>
              <a:t>collagenases</a:t>
            </a:r>
            <a:r>
              <a:rPr lang="en-US" dirty="0" smtClean="0"/>
              <a:t> &amp; </a:t>
            </a:r>
            <a:r>
              <a:rPr lang="en-US" dirty="0" err="1" smtClean="0"/>
              <a:t>stromelysins</a:t>
            </a:r>
            <a:r>
              <a:rPr lang="en-US" dirty="0" smtClean="0"/>
              <a:t>. Pro-domain</a:t>
            </a:r>
            <a:r>
              <a:rPr lang="en-US" baseline="0" dirty="0" smtClean="0"/>
              <a:t> so when secreted from cells are inactive. Pro-domain has a conserved cysteine that interacts with Zn and blocks active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7C9B-B988-FD40-8BCD-856D7A59B9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FABC1-EB03-4D98-B235-171D5F1B160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CB8F2-04A6-424F-9731-CB3E132127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EBE0A-142E-40AA-BE30-246DEA90CAB3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C0E91-6ED8-4E82-B22A-9AB187D83D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BCB1-03F6-417E-8E01-85D81B6E93C4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872BD-C0E9-4E04-BC96-84A51A98B0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2362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114801"/>
            <a:ext cx="37338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86300" y="4114801"/>
            <a:ext cx="37338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856-92BF-4425-A32C-BBD605CDAB3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F3F-E41C-4466-81B1-E0EAE3431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3733800" cy="2362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114801"/>
            <a:ext cx="3733800" cy="236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86300" y="1600200"/>
            <a:ext cx="3733800" cy="4876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856-92BF-4425-A32C-BBD605CDAB3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F3F-E41C-4466-81B1-E0EAE3431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2362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856-92BF-4425-A32C-BBD605CDAB3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F3F-E41C-4466-81B1-E0EAE3431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229600" cy="2362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3810000"/>
            <a:ext cx="8229600" cy="23622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66856-92BF-4425-A32C-BBD605CDAB3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2EF3F-E41C-4466-81B1-E0EAE3431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B4CAE-9263-441A-92B7-3F22C5210A25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0B449-C741-45A8-8020-23C27F2459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3D8-985B-4EDC-995F-49E8D22B37BD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AA92-C37E-4EEA-97BC-DFBB17E9C5A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4FEE9-AD81-417A-ADED-935691FDD642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93B6-F67A-4B92-8483-2FEC6C8996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578EE-4241-4E66-B1AC-C82F2105825F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D8132-90DC-4267-95BC-0D7135382C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55EF6-BF65-4402-9F95-CBC9D43E4E29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F474-7318-472F-86E8-D30670D914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8E22-BE94-4569-8F3A-520060CA59D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8399-237E-4770-A1A6-97A4BC2785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8118-1F15-4AA7-8D80-DC250CCEE44C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89320-A943-4510-9599-1A00ADF304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9B448-9687-4A7E-88DF-1E5B52454A7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C459A-9137-461C-AF74-40226B86D3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C1E66856-92BF-4425-A32C-BBD605CDAB37}" type="datetimeFigureOut">
              <a:rPr lang="en-US" smtClean="0"/>
              <a:pPr>
                <a:defRPr/>
              </a:pPr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73E2EF3F-E41C-4466-81B1-E0EAE3431B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41413"/>
            <a:ext cx="4495800" cy="1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Eurostile"/>
          <a:ea typeface="ＭＳ Ｐゴシック" charset="-128"/>
          <a:cs typeface="Eurostile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Eurostile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-1155"/>
            <a:ext cx="9144000" cy="68591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CA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376863"/>
            <a:ext cx="9144000" cy="14811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CA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>
          <a:xfrm>
            <a:off x="609600" y="5410200"/>
            <a:ext cx="8305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Swagat Sahu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Advisor: Professor Nathan C.  Gianneschi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Department of Chemistry &amp; Biochemistry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University of California, San Diego</a:t>
            </a:r>
          </a:p>
        </p:txBody>
      </p:sp>
      <p:pic>
        <p:nvPicPr>
          <p:cNvPr id="15364" name="Picture 3" descr="logoUCS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6863"/>
            <a:ext cx="1506538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114300" y="1842655"/>
            <a:ext cx="8915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POOL Meeting 02/10/2015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sz="3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36542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Arial"/>
                <a:cs typeface="Arial"/>
              </a:rPr>
              <a:t>MMP-9 responsive nanoparticles for in vivo tumor imaging</a:t>
            </a: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38649"/>
            <a:ext cx="6993559" cy="24964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1321825"/>
            <a:ext cx="9144000" cy="2430510"/>
            <a:chOff x="0" y="388890"/>
            <a:chExt cx="9144000" cy="243051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8890"/>
              <a:ext cx="9144000" cy="238794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" y="2590800"/>
              <a:ext cx="1524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715621" y="6663960"/>
            <a:ext cx="589495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</a:pPr>
            <a:r>
              <a:rPr lang="en-US" sz="800" dirty="0" err="1">
                <a:latin typeface="Arial"/>
                <a:cs typeface="Arial"/>
              </a:rPr>
              <a:t>Chien</a:t>
            </a:r>
            <a:r>
              <a:rPr lang="en-US" sz="800" dirty="0">
                <a:latin typeface="Arial"/>
                <a:cs typeface="Arial"/>
              </a:rPr>
              <a:t>, M.-P., </a:t>
            </a:r>
            <a:r>
              <a:rPr lang="en-US" sz="800" dirty="0" smtClean="0">
                <a:latin typeface="Arial"/>
                <a:cs typeface="Arial"/>
              </a:rPr>
              <a:t>Thompson</a:t>
            </a:r>
            <a:r>
              <a:rPr lang="en-US" sz="800" dirty="0">
                <a:latin typeface="Arial"/>
                <a:cs typeface="Arial"/>
              </a:rPr>
              <a:t>, </a:t>
            </a:r>
            <a:r>
              <a:rPr lang="en-US" sz="800" dirty="0" smtClean="0">
                <a:latin typeface="Arial"/>
                <a:cs typeface="Arial"/>
              </a:rPr>
              <a:t>M.</a:t>
            </a:r>
            <a:r>
              <a:rPr lang="en-US" sz="800" dirty="0">
                <a:latin typeface="Arial"/>
                <a:cs typeface="Arial"/>
              </a:rPr>
              <a:t> P</a:t>
            </a:r>
            <a:r>
              <a:rPr lang="en-US" sz="800" dirty="0" smtClean="0">
                <a:latin typeface="Arial"/>
                <a:cs typeface="Arial"/>
              </a:rPr>
              <a:t>., </a:t>
            </a:r>
            <a:r>
              <a:rPr lang="en-US" sz="800" dirty="0" err="1" smtClean="0">
                <a:latin typeface="Arial"/>
                <a:cs typeface="Arial"/>
              </a:rPr>
              <a:t>Barback</a:t>
            </a:r>
            <a:r>
              <a:rPr lang="en-US" sz="800" dirty="0" smtClean="0">
                <a:latin typeface="Arial"/>
                <a:cs typeface="Arial"/>
              </a:rPr>
              <a:t>, C. V., Hall, D. J. </a:t>
            </a:r>
            <a:r>
              <a:rPr lang="en-US" sz="800" dirty="0">
                <a:latin typeface="Arial"/>
                <a:cs typeface="Arial"/>
              </a:rPr>
              <a:t>and </a:t>
            </a:r>
            <a:r>
              <a:rPr lang="en-US" sz="800" dirty="0" err="1">
                <a:latin typeface="Arial"/>
                <a:cs typeface="Arial"/>
              </a:rPr>
              <a:t>Gianneschi</a:t>
            </a:r>
            <a:r>
              <a:rPr lang="en-US" sz="800" dirty="0">
                <a:latin typeface="Arial"/>
                <a:cs typeface="Arial"/>
              </a:rPr>
              <a:t>, </a:t>
            </a:r>
            <a:r>
              <a:rPr lang="en-US" sz="800" dirty="0" smtClean="0">
                <a:latin typeface="Arial"/>
                <a:cs typeface="Arial"/>
              </a:rPr>
              <a:t>N.</a:t>
            </a:r>
            <a:r>
              <a:rPr lang="en-US" sz="800" dirty="0">
                <a:latin typeface="Arial"/>
                <a:cs typeface="Arial"/>
              </a:rPr>
              <a:t> C</a:t>
            </a:r>
            <a:r>
              <a:rPr lang="en-US" sz="800" dirty="0" smtClean="0">
                <a:latin typeface="Arial"/>
                <a:cs typeface="Arial"/>
              </a:rPr>
              <a:t>. </a:t>
            </a:r>
            <a:r>
              <a:rPr lang="en-US" sz="800" i="1" dirty="0" smtClean="0">
                <a:latin typeface="Arial"/>
                <a:cs typeface="Arial"/>
              </a:rPr>
              <a:t>Advanced Materials, </a:t>
            </a:r>
            <a:r>
              <a:rPr lang="en-US" sz="800" b="1" dirty="0" smtClean="0">
                <a:latin typeface="Arial"/>
                <a:cs typeface="Arial"/>
              </a:rPr>
              <a:t>2013, </a:t>
            </a:r>
            <a:r>
              <a:rPr lang="en-US" sz="800" i="1" dirty="0" smtClean="0">
                <a:latin typeface="Arial"/>
                <a:cs typeface="Arial"/>
              </a:rPr>
              <a:t> </a:t>
            </a:r>
            <a:r>
              <a:rPr lang="en-US" sz="800" dirty="0" smtClean="0">
                <a:latin typeface="Arial"/>
                <a:cs typeface="Arial"/>
              </a:rPr>
              <a:t>25: 3599.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36622"/>
            <a:ext cx="8466221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Structural differences between </a:t>
            </a:r>
            <a:r>
              <a:rPr lang="en-US" b="1" dirty="0" err="1" smtClean="0"/>
              <a:t>PPTases</a:t>
            </a:r>
            <a:r>
              <a:rPr lang="en-US" b="1" dirty="0" smtClean="0"/>
              <a:t> allow for orthogonal labeling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4114800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214" y="5339490"/>
            <a:ext cx="1461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B. subtilis</a:t>
            </a:r>
            <a:r>
              <a:rPr lang="en-US" b="1" dirty="0" smtClean="0"/>
              <a:t> </a:t>
            </a:r>
            <a:r>
              <a:rPr lang="en-US" b="1" dirty="0" err="1" smtClean="0"/>
              <a:t>Sfp</a:t>
            </a:r>
            <a:endParaRPr lang="en-US" b="1" dirty="0" smtClean="0"/>
          </a:p>
          <a:p>
            <a:pPr algn="ctr"/>
            <a:r>
              <a:rPr lang="en-US" b="1" dirty="0" err="1" smtClean="0"/>
              <a:t>pseudodimer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37433" y="5486400"/>
            <a:ext cx="184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S. </a:t>
            </a:r>
            <a:r>
              <a:rPr lang="en-US" b="1" i="1" dirty="0" err="1"/>
              <a:t>c</a:t>
            </a:r>
            <a:r>
              <a:rPr lang="en-US" b="1" i="1" dirty="0" err="1" smtClean="0"/>
              <a:t>oelicolor</a:t>
            </a:r>
            <a:r>
              <a:rPr lang="en-US" b="1" i="1" dirty="0" smtClean="0"/>
              <a:t> </a:t>
            </a:r>
            <a:r>
              <a:rPr lang="en-US" b="1" dirty="0" err="1" smtClean="0"/>
              <a:t>AcpS</a:t>
            </a:r>
            <a:endParaRPr lang="en-US" b="1" dirty="0" smtClean="0"/>
          </a:p>
          <a:p>
            <a:pPr algn="ctr"/>
            <a:r>
              <a:rPr lang="en-US" b="1" dirty="0" err="1" smtClean="0"/>
              <a:t>homotrimer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298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59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Can POOL optimize orthogonal peptide substrates in a system with less structural diversity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9216" r="27500" b="462"/>
          <a:stretch/>
        </p:blipFill>
        <p:spPr>
          <a:xfrm>
            <a:off x="4495800" y="1371600"/>
            <a:ext cx="2895600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903" r="28750" b="462"/>
          <a:stretch/>
        </p:blipFill>
        <p:spPr>
          <a:xfrm>
            <a:off x="1066800" y="1447800"/>
            <a:ext cx="2667000" cy="3798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3776" y="5410200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Gelatinase A</a:t>
            </a:r>
          </a:p>
          <a:p>
            <a:pPr algn="ctr"/>
            <a:r>
              <a:rPr lang="en-US" b="1" dirty="0" smtClean="0"/>
              <a:t>(MMP-2) Catalytic Domain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4776" y="5410200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Collegenase</a:t>
            </a:r>
            <a:r>
              <a:rPr lang="en-US" b="1" dirty="0" smtClean="0"/>
              <a:t> Fibroblast</a:t>
            </a:r>
          </a:p>
          <a:p>
            <a:pPr algn="ctr"/>
            <a:r>
              <a:rPr lang="en-US" b="1" dirty="0" smtClean="0"/>
              <a:t>(MMP-1) Catalytic Domain</a:t>
            </a:r>
          </a:p>
        </p:txBody>
      </p:sp>
    </p:spTree>
    <p:extLst>
      <p:ext uri="{BB962C8B-B14F-4D97-AF65-F5344CB8AC3E}">
        <p14:creationId xmlns:p14="http://schemas.microsoft.com/office/powerpoint/2010/main" val="4197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1-20 at 3.20.4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1" y="685800"/>
            <a:ext cx="4520609" cy="5914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867400" cy="762000"/>
          </a:xfrm>
        </p:spPr>
        <p:txBody>
          <a:bodyPr>
            <a:normAutofit/>
          </a:bodyPr>
          <a:lstStyle/>
          <a:p>
            <a:r>
              <a:rPr lang="en-US" sz="2700" b="1" dirty="0" smtClean="0">
                <a:cs typeface="Arial"/>
              </a:rPr>
              <a:t>Matrix </a:t>
            </a:r>
            <a:r>
              <a:rPr lang="en-US" sz="2700" b="1" dirty="0" err="1" smtClean="0">
                <a:cs typeface="Arial"/>
              </a:rPr>
              <a:t>Metalloproteinases</a:t>
            </a:r>
            <a:endParaRPr lang="en-US" sz="2700" b="1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83" y="2080893"/>
            <a:ext cx="4418256" cy="32766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23 MMPs in humans</a:t>
            </a:r>
          </a:p>
          <a:p>
            <a:r>
              <a:rPr lang="en-US" sz="4400" dirty="0" smtClean="0"/>
              <a:t>Zinc-dependent protein &amp; peptide </a:t>
            </a:r>
            <a:r>
              <a:rPr lang="en-US" sz="4400" dirty="0" err="1" smtClean="0"/>
              <a:t>hydrolases</a:t>
            </a:r>
            <a:endParaRPr lang="en-US" sz="4400" dirty="0" smtClean="0"/>
          </a:p>
          <a:p>
            <a:r>
              <a:rPr lang="en-US" sz="4400" dirty="0" smtClean="0"/>
              <a:t>Main role: extracellular matrix processing</a:t>
            </a:r>
          </a:p>
          <a:p>
            <a:r>
              <a:rPr lang="en-US" sz="4400" dirty="0" smtClean="0"/>
              <a:t>Cleave many of the same sequences, but there is some sequence selectivity between classes.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Tallant</a:t>
            </a:r>
            <a:r>
              <a:rPr lang="en-US" sz="1200" dirty="0" smtClean="0">
                <a:latin typeface="Arial"/>
                <a:cs typeface="Arial"/>
              </a:rPr>
              <a:t>, C. et al. </a:t>
            </a:r>
            <a:r>
              <a:rPr lang="en-US" sz="1200" i="1" dirty="0" err="1" smtClean="0">
                <a:latin typeface="Arial"/>
                <a:cs typeface="Arial"/>
              </a:rPr>
              <a:t>Biochimica</a:t>
            </a:r>
            <a:r>
              <a:rPr lang="en-US" sz="1200" i="1" dirty="0" smtClean="0">
                <a:latin typeface="Arial"/>
                <a:cs typeface="Arial"/>
              </a:rPr>
              <a:t> et </a:t>
            </a:r>
            <a:r>
              <a:rPr lang="en-US" sz="1200" i="1" dirty="0" err="1" smtClean="0">
                <a:latin typeface="Arial"/>
                <a:cs typeface="Arial"/>
              </a:rPr>
              <a:t>Biophysica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i="1" dirty="0" err="1" smtClean="0">
                <a:latin typeface="Arial"/>
                <a:cs typeface="Arial"/>
              </a:rPr>
              <a:t>Acta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b="1" dirty="0" smtClean="0">
                <a:latin typeface="Arial"/>
                <a:cs typeface="Arial"/>
              </a:rPr>
              <a:t>2010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i="1" dirty="0" smtClean="0">
                <a:latin typeface="Arial"/>
                <a:cs typeface="Arial"/>
              </a:rPr>
              <a:t>1803</a:t>
            </a:r>
            <a:r>
              <a:rPr lang="en-US" sz="1200" dirty="0" smtClean="0">
                <a:latin typeface="Arial"/>
                <a:cs typeface="Arial"/>
              </a:rPr>
              <a:t>, 20.</a:t>
            </a:r>
          </a:p>
          <a:p>
            <a:r>
              <a:rPr lang="en-US" sz="1200" dirty="0" err="1" smtClean="0">
                <a:latin typeface="Arial"/>
                <a:cs typeface="Arial"/>
              </a:rPr>
              <a:t>Hu</a:t>
            </a:r>
            <a:r>
              <a:rPr lang="en-US" sz="1200" dirty="0" smtClean="0">
                <a:latin typeface="Arial"/>
                <a:cs typeface="Arial"/>
              </a:rPr>
              <a:t>, J. et al. </a:t>
            </a:r>
            <a:r>
              <a:rPr lang="en-US" sz="1200" i="1" dirty="0" smtClean="0">
                <a:latin typeface="Arial"/>
                <a:cs typeface="Arial"/>
              </a:rPr>
              <a:t>Nature Review Drug Discovery </a:t>
            </a:r>
            <a:r>
              <a:rPr lang="en-US" sz="1200" b="1" dirty="0" smtClean="0">
                <a:latin typeface="Arial"/>
                <a:cs typeface="Arial"/>
              </a:rPr>
              <a:t>2007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i="1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, 480.</a:t>
            </a:r>
          </a:p>
        </p:txBody>
      </p:sp>
    </p:spTree>
    <p:extLst>
      <p:ext uri="{BB962C8B-B14F-4D97-AF65-F5344CB8AC3E}">
        <p14:creationId xmlns:p14="http://schemas.microsoft.com/office/powerpoint/2010/main" val="4255619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58674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Relative rates of reactivity with known sequences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3052"/>
            <a:ext cx="6705600" cy="4830455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965200" y="6019800"/>
            <a:ext cx="381000" cy="381000"/>
          </a:xfrm>
          <a:prstGeom prst="don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3530600" y="6019800"/>
            <a:ext cx="381000" cy="381000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337300" y="6019800"/>
            <a:ext cx="381000" cy="381000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6071800"/>
            <a:ext cx="15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Selectivity for 1 MMP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0933" y="6063916"/>
            <a:ext cx="1411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Selectivity for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890" y="6096000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Non-Selective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174" y="6477000"/>
            <a:ext cx="286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Negase</a:t>
            </a:r>
            <a:r>
              <a:rPr lang="en-US" sz="1200" dirty="0"/>
              <a:t> </a:t>
            </a:r>
            <a:r>
              <a:rPr lang="en-US" sz="1200" dirty="0" smtClean="0"/>
              <a:t>, </a:t>
            </a:r>
            <a:r>
              <a:rPr lang="en-US" sz="1200" i="1" dirty="0" smtClean="0"/>
              <a:t>MMP Inhibitors in Cancer Therapy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799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Membrane Controls Before Meeting with Peter</a:t>
            </a:r>
            <a:endParaRPr lang="en-US" b="0" dirty="0"/>
          </a:p>
        </p:txBody>
      </p:sp>
      <p:sp>
        <p:nvSpPr>
          <p:cNvPr id="5" name="Trapezoid 4"/>
          <p:cNvSpPr/>
          <p:nvPr/>
        </p:nvSpPr>
        <p:spPr>
          <a:xfrm>
            <a:off x="55338" y="1582055"/>
            <a:ext cx="2931886" cy="4064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Membrane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96344" y="2133600"/>
            <a:ext cx="2017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06830" y="1157514"/>
            <a:ext cx="3311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Peptide Synthesizer</a:t>
            </a:r>
          </a:p>
          <a:p>
            <a:r>
              <a:rPr lang="en-US" b="1" dirty="0" smtClean="0"/>
              <a:t>Makes 30x K</a:t>
            </a:r>
            <a:r>
              <a:rPr lang="en-US" b="1" dirty="0" smtClean="0">
                <a:solidFill>
                  <a:srgbClr val="FF0000"/>
                </a:solidFill>
              </a:rPr>
              <a:t>PLGLAG</a:t>
            </a:r>
            <a:r>
              <a:rPr lang="en-US" b="1" dirty="0" smtClean="0"/>
              <a:t>-Rink</a:t>
            </a:r>
          </a:p>
          <a:p>
            <a:r>
              <a:rPr lang="en-US" b="1" dirty="0" smtClean="0"/>
              <a:t>10 x KPLGLAG Without Rink</a:t>
            </a:r>
            <a:endParaRPr lang="en-US" b="1" dirty="0"/>
          </a:p>
        </p:txBody>
      </p:sp>
      <p:sp>
        <p:nvSpPr>
          <p:cNvPr id="29" name="Trapezoid 28"/>
          <p:cNvSpPr/>
          <p:nvPr/>
        </p:nvSpPr>
        <p:spPr>
          <a:xfrm>
            <a:off x="6110515" y="1807029"/>
            <a:ext cx="2931886" cy="4064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Membrane</a:t>
            </a:r>
            <a:endParaRPr lang="en-US" b="1" dirty="0"/>
          </a:p>
        </p:txBody>
      </p:sp>
      <p:sp>
        <p:nvSpPr>
          <p:cNvPr id="11" name="Freeform 10"/>
          <p:cNvSpPr/>
          <p:nvPr/>
        </p:nvSpPr>
        <p:spPr>
          <a:xfrm>
            <a:off x="6331569" y="1045027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527512" y="1037773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716196" y="1066801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912139" y="1059547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7079055" y="1081315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7274998" y="1074061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7470933" y="1081315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7666876" y="1074061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833795" y="1081315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8029738" y="1074061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70443" y="2728686"/>
            <a:ext cx="0" cy="67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9086" y="267041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manually </a:t>
            </a:r>
          </a:p>
          <a:p>
            <a:r>
              <a:rPr lang="en-US" b="1" dirty="0" smtClean="0"/>
              <a:t>add dye</a:t>
            </a:r>
            <a:endParaRPr lang="en-US" b="1" dirty="0"/>
          </a:p>
        </p:txBody>
      </p:sp>
      <p:sp>
        <p:nvSpPr>
          <p:cNvPr id="46" name="Trapezoid 45"/>
          <p:cNvSpPr/>
          <p:nvPr/>
        </p:nvSpPr>
        <p:spPr>
          <a:xfrm>
            <a:off x="6049402" y="4579258"/>
            <a:ext cx="2931886" cy="4064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Membrane</a:t>
            </a:r>
            <a:endParaRPr lang="en-US" b="1" dirty="0"/>
          </a:p>
        </p:txBody>
      </p:sp>
      <p:sp>
        <p:nvSpPr>
          <p:cNvPr id="47" name="Freeform 46"/>
          <p:cNvSpPr/>
          <p:nvPr/>
        </p:nvSpPr>
        <p:spPr>
          <a:xfrm>
            <a:off x="6270456" y="3817256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6466399" y="3810002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6655083" y="3839030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6851026" y="3831776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017942" y="385354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213885" y="3846290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7409820" y="385354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7605763" y="3846290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7772682" y="385354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968625" y="3846290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6665014" y="3505200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831928" y="3497944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7013356" y="3534231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7165756" y="351245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7296384" y="3541491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7427008" y="352697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7615699" y="355600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7775357" y="355600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7920500" y="355600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8072900" y="356326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8225300" y="358503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8377700" y="357778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8544614" y="359955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733131" y="4593772"/>
            <a:ext cx="1843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97196" y="3911620"/>
            <a:ext cx="62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TFA</a:t>
            </a:r>
            <a:endParaRPr lang="en-US" b="1" dirty="0"/>
          </a:p>
        </p:txBody>
      </p:sp>
      <p:sp>
        <p:nvSpPr>
          <p:cNvPr id="71" name="Trapezoid 70"/>
          <p:cNvSpPr/>
          <p:nvPr/>
        </p:nvSpPr>
        <p:spPr>
          <a:xfrm>
            <a:off x="156602" y="4499430"/>
            <a:ext cx="2931886" cy="4064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Membrane</a:t>
            </a:r>
            <a:endParaRPr lang="en-US" b="1" dirty="0"/>
          </a:p>
        </p:txBody>
      </p:sp>
      <p:sp>
        <p:nvSpPr>
          <p:cNvPr id="72" name="Freeform 71"/>
          <p:cNvSpPr/>
          <p:nvPr/>
        </p:nvSpPr>
        <p:spPr>
          <a:xfrm>
            <a:off x="856707" y="3748316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89110" y="3741053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03197" y="2682648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599140" y="267539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66056" y="2697162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961999" y="2689908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1157934" y="2697162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1353877" y="2689908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2042202" y="3722916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716739" y="2689908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757136" y="352062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1289818" y="3556005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/>
          <p:cNvSpPr/>
          <p:nvPr/>
        </p:nvSpPr>
        <p:spPr>
          <a:xfrm>
            <a:off x="865218" y="2405061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1095238" y="2361513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>
            <a:off x="1225862" y="234699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1414553" y="237602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1574211" y="237602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1719354" y="237602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1871754" y="238328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>
          <a:xfrm>
            <a:off x="2024154" y="2405061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/>
        </p:nvSpPr>
        <p:spPr>
          <a:xfrm>
            <a:off x="2176554" y="2397807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>
            <a:off x="2547076" y="3505200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059" y="2347013"/>
            <a:ext cx="2796023" cy="1143684"/>
          </a:xfrm>
          <a:prstGeom prst="rect">
            <a:avLst/>
          </a:prstGeom>
          <a:noFill/>
          <a:ln>
            <a:solidFill>
              <a:srgbClr val="0B1CFA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5356" y="277026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B1CFA"/>
                </a:solidFill>
              </a:rPr>
              <a:t>Confirm synthesis by MALDI</a:t>
            </a:r>
            <a:endParaRPr lang="en-US" dirty="0">
              <a:solidFill>
                <a:srgbClr val="0B1CFA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89300" y="4985658"/>
            <a:ext cx="907896" cy="84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37970" y="4905830"/>
            <a:ext cx="126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Treat with</a:t>
            </a:r>
          </a:p>
          <a:p>
            <a:r>
              <a:rPr lang="en-US" b="1" dirty="0" smtClean="0"/>
              <a:t>MMP-9</a:t>
            </a:r>
            <a:endParaRPr lang="en-US" b="1" dirty="0"/>
          </a:p>
        </p:txBody>
      </p:sp>
      <p:sp>
        <p:nvSpPr>
          <p:cNvPr id="96" name="Trapezoid 95"/>
          <p:cNvSpPr/>
          <p:nvPr/>
        </p:nvSpPr>
        <p:spPr>
          <a:xfrm>
            <a:off x="4688195" y="6325038"/>
            <a:ext cx="2931886" cy="4064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Membrane</a:t>
            </a:r>
            <a:endParaRPr lang="en-US" b="1" dirty="0"/>
          </a:p>
        </p:txBody>
      </p:sp>
      <p:sp>
        <p:nvSpPr>
          <p:cNvPr id="97" name="Freeform 96"/>
          <p:cNvSpPr/>
          <p:nvPr/>
        </p:nvSpPr>
        <p:spPr>
          <a:xfrm>
            <a:off x="5388300" y="557392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4820703" y="5566661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6573795" y="5548524"/>
            <a:ext cx="1042931" cy="740228"/>
          </a:xfrm>
          <a:custGeom>
            <a:avLst/>
            <a:gdLst>
              <a:gd name="connsiteX0" fmla="*/ 170834 w 1042931"/>
              <a:gd name="connsiteY0" fmla="*/ 740228 h 740228"/>
              <a:gd name="connsiteX1" fmla="*/ 40206 w 1042931"/>
              <a:gd name="connsiteY1" fmla="*/ 217714 h 740228"/>
              <a:gd name="connsiteX2" fmla="*/ 794949 w 1042931"/>
              <a:gd name="connsiteY2" fmla="*/ 246742 h 740228"/>
              <a:gd name="connsiteX3" fmla="*/ 1041691 w 1042931"/>
              <a:gd name="connsiteY3" fmla="*/ 101600 h 740228"/>
              <a:gd name="connsiteX4" fmla="*/ 896549 w 1042931"/>
              <a:gd name="connsiteY4" fmla="*/ 0 h 740228"/>
              <a:gd name="connsiteX5" fmla="*/ 896549 w 1042931"/>
              <a:gd name="connsiteY5" fmla="*/ 0 h 740228"/>
              <a:gd name="connsiteX6" fmla="*/ 693349 w 1042931"/>
              <a:gd name="connsiteY6" fmla="*/ 14514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931" h="740228">
                <a:moveTo>
                  <a:pt x="170834" y="740228"/>
                </a:moveTo>
                <a:cubicBezTo>
                  <a:pt x="53510" y="520095"/>
                  <a:pt x="-63813" y="299962"/>
                  <a:pt x="40206" y="217714"/>
                </a:cubicBezTo>
                <a:cubicBezTo>
                  <a:pt x="144225" y="135466"/>
                  <a:pt x="628035" y="266094"/>
                  <a:pt x="794949" y="246742"/>
                </a:cubicBezTo>
                <a:cubicBezTo>
                  <a:pt x="961863" y="227390"/>
                  <a:pt x="1024758" y="142724"/>
                  <a:pt x="1041691" y="101600"/>
                </a:cubicBezTo>
                <a:cubicBezTo>
                  <a:pt x="1058624" y="60476"/>
                  <a:pt x="896549" y="0"/>
                  <a:pt x="896549" y="0"/>
                </a:cubicBezTo>
                <a:lnTo>
                  <a:pt x="896549" y="0"/>
                </a:lnTo>
                <a:lnTo>
                  <a:pt x="693349" y="14514"/>
                </a:lnTo>
              </a:path>
            </a:pathLst>
          </a:custGeom>
          <a:noFill/>
          <a:ln>
            <a:solidFill>
              <a:srgbClr val="F80C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Isosceles Triangle 101"/>
          <p:cNvSpPr/>
          <p:nvPr/>
        </p:nvSpPr>
        <p:spPr>
          <a:xfrm>
            <a:off x="8437869" y="5227899"/>
            <a:ext cx="290286" cy="304802"/>
          </a:xfrm>
          <a:prstGeom prst="triangl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8256816" y="5548524"/>
            <a:ext cx="596133" cy="536559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00" y="5633521"/>
            <a:ext cx="518205" cy="6706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623" y="5989729"/>
            <a:ext cx="518205" cy="6706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436" y="6336861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Monitor for fluorescence decrease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1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agat's Comp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Swagat's Compound.potx</Template>
  <TotalTime>10312</TotalTime>
  <Words>273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Eurostile</vt:lpstr>
      <vt:lpstr>Swagat's Compound</vt:lpstr>
      <vt:lpstr>PowerPoint Presentation</vt:lpstr>
      <vt:lpstr>MMP-9 responsive nanoparticles for in vivo tumor imaging</vt:lpstr>
      <vt:lpstr>Structural differences between PPTases allow for orthogonal labeling</vt:lpstr>
      <vt:lpstr>Can POOL optimize orthogonal peptide substrates in a system with less structural diversity</vt:lpstr>
      <vt:lpstr>Matrix Metalloproteinases</vt:lpstr>
      <vt:lpstr>Relative rates of reactivity with known sequences</vt:lpstr>
      <vt:lpstr>Membrane Controls Before Meeting with Peter</vt:lpstr>
    </vt:vector>
  </TitlesOfParts>
  <Company>Northwestern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Swagat Sahu</dc:creator>
  <cp:lastModifiedBy>Swagat Sahu</cp:lastModifiedBy>
  <cp:revision>1303</cp:revision>
  <cp:lastPrinted>2014-07-02T22:14:49Z</cp:lastPrinted>
  <dcterms:created xsi:type="dcterms:W3CDTF">2013-11-08T22:04:43Z</dcterms:created>
  <dcterms:modified xsi:type="dcterms:W3CDTF">2015-02-10T18:24:02Z</dcterms:modified>
</cp:coreProperties>
</file>