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94" r:id="rId4"/>
    <p:sldId id="296" r:id="rId5"/>
    <p:sldId id="285" r:id="rId6"/>
    <p:sldId id="291" r:id="rId7"/>
    <p:sldId id="293" r:id="rId8"/>
    <p:sldId id="289" r:id="rId9"/>
    <p:sldId id="295" r:id="rId10"/>
    <p:sldId id="29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0AD"/>
    <a:srgbClr val="0AFC38"/>
    <a:srgbClr val="FDB707"/>
    <a:srgbClr val="952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2771" autoAdjust="0"/>
  </p:normalViewPr>
  <p:slideViewPr>
    <p:cSldViewPr snapToGrid="0">
      <p:cViewPr>
        <p:scale>
          <a:sx n="66" d="100"/>
          <a:sy n="66" d="100"/>
        </p:scale>
        <p:origin x="-127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7C184-6D89-414F-841C-7A83F290C55A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74FC7-654A-43FF-9808-23EB2288E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ADEC-5B12-4330-B314-8A8E728E21E5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4E6-C793-467E-85FB-FE343466D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43" y="2093685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Spot-peptide synthesis</a:t>
            </a:r>
            <a:r>
              <a:rPr lang="en-US" dirty="0" smtClean="0"/>
              <a:t> </a:t>
            </a:r>
            <a:r>
              <a:rPr lang="en-US" dirty="0" smtClean="0"/>
              <a:t>#2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7515" y="5537194"/>
            <a:ext cx="6400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October </a:t>
            </a: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743" y="3580840"/>
            <a:ext cx="74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Treatment of spot-peptide array with </a:t>
            </a:r>
            <a:r>
              <a:rPr lang="en-US" sz="2400" dirty="0" err="1" smtClean="0"/>
              <a:t>Sfp</a:t>
            </a:r>
            <a:r>
              <a:rPr lang="en-US" sz="2400" dirty="0" smtClean="0"/>
              <a:t> and </a:t>
            </a:r>
            <a:r>
              <a:rPr lang="en-US" sz="2400" dirty="0" err="1" smtClean="0"/>
              <a:t>PfAcpH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33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71" y="85953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Evaluate synthesized consensus peptide hit from Training Set #1</a:t>
            </a:r>
          </a:p>
          <a:p>
            <a:r>
              <a:rPr lang="en-US" dirty="0" smtClean="0"/>
              <a:t>Choose/synthesize best prospective hits from this peptide synthesis round (#2)</a:t>
            </a:r>
          </a:p>
          <a:p>
            <a:pPr lvl="1"/>
            <a:r>
              <a:rPr lang="en-US" dirty="0" smtClean="0"/>
              <a:t>Hits sorted by number of K/R residue frequency seems like a good idea?</a:t>
            </a:r>
          </a:p>
          <a:p>
            <a:pPr lvl="1"/>
            <a:r>
              <a:rPr lang="en-US" dirty="0" smtClean="0"/>
              <a:t>E.g. top scored hits from low K/R category…</a:t>
            </a:r>
          </a:p>
          <a:p>
            <a:pPr lvl="2"/>
            <a:r>
              <a:rPr lang="en-US" dirty="0" smtClean="0"/>
              <a:t>ISAGYMVSKIQ = 1 lysine</a:t>
            </a:r>
          </a:p>
          <a:p>
            <a:pPr lvl="2"/>
            <a:r>
              <a:rPr lang="en-US" dirty="0" smtClean="0"/>
              <a:t>LSVNYAVSKCR = 1 lysine &amp; 1 arginine</a:t>
            </a:r>
          </a:p>
          <a:p>
            <a:pPr lvl="2"/>
            <a:r>
              <a:rPr lang="en-US" dirty="0" smtClean="0"/>
              <a:t>ASMEYMMSKGK = 2 </a:t>
            </a:r>
            <a:r>
              <a:rPr lang="en-US" dirty="0" err="1" smtClean="0"/>
              <a:t>lysines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Basic Procedure</a:t>
            </a:r>
            <a:endParaRPr lang="en-US" sz="36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8427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Peptide synthesis (step 0)</a:t>
            </a:r>
          </a:p>
          <a:p>
            <a:pPr lvl="1"/>
            <a:r>
              <a:rPr lang="en-US" sz="2400" dirty="0" smtClean="0"/>
              <a:t>Conducted on </a:t>
            </a:r>
            <a:r>
              <a:rPr lang="en-US" sz="2400" dirty="0" err="1" smtClean="0"/>
              <a:t>PEGylated</a:t>
            </a:r>
            <a:r>
              <a:rPr lang="en-US" sz="2400" dirty="0" smtClean="0"/>
              <a:t> (PEG500) cellulose membrane with </a:t>
            </a:r>
            <a:r>
              <a:rPr lang="en-US" sz="2400" dirty="0" err="1" smtClean="0"/>
              <a:t>Intavis</a:t>
            </a:r>
            <a:r>
              <a:rPr lang="en-US" sz="2400" dirty="0" smtClean="0"/>
              <a:t> spot-array synthesizer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Sfp</a:t>
            </a:r>
            <a:r>
              <a:rPr lang="en-US" sz="3200" dirty="0" smtClean="0"/>
              <a:t> Reaction (step 1)</a:t>
            </a:r>
          </a:p>
          <a:p>
            <a:pPr lvl="1"/>
            <a:r>
              <a:rPr lang="en-US" sz="2400" dirty="0"/>
              <a:t>20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/>
              <a:t>rhodamine</a:t>
            </a:r>
            <a:r>
              <a:rPr lang="en-US" sz="2400" dirty="0"/>
              <a:t>-</a:t>
            </a:r>
            <a:r>
              <a:rPr lang="en-US" sz="2400" dirty="0" err="1"/>
              <a:t>maleimide</a:t>
            </a:r>
            <a:r>
              <a:rPr lang="en-US" sz="2400" dirty="0"/>
              <a:t>-CoA</a:t>
            </a:r>
          </a:p>
          <a:p>
            <a:pPr lvl="1"/>
            <a:r>
              <a:rPr lang="en-US" sz="2400" dirty="0"/>
              <a:t>1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/>
              <a:t>Sfp</a:t>
            </a:r>
            <a:r>
              <a:rPr lang="en-US" sz="2400" dirty="0"/>
              <a:t>, 2 hours at 37°C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PfAcpH</a:t>
            </a:r>
            <a:r>
              <a:rPr lang="en-US" sz="3200" dirty="0" smtClean="0"/>
              <a:t> Reaction (step 2)</a:t>
            </a:r>
          </a:p>
          <a:p>
            <a:pPr lvl="1"/>
            <a:r>
              <a:rPr lang="en-US" sz="2400" dirty="0"/>
              <a:t>Utilized membrane post-</a:t>
            </a:r>
            <a:r>
              <a:rPr lang="en-US" sz="2400" dirty="0" err="1"/>
              <a:t>Sfp</a:t>
            </a:r>
            <a:r>
              <a:rPr lang="en-US" sz="2400" dirty="0"/>
              <a:t> reaction</a:t>
            </a:r>
          </a:p>
          <a:p>
            <a:pPr lvl="1"/>
            <a:r>
              <a:rPr lang="en-US" sz="2400" dirty="0"/>
              <a:t>2 </a:t>
            </a:r>
            <a:r>
              <a:rPr lang="el-GR" sz="2400" dirty="0"/>
              <a:t>μ</a:t>
            </a:r>
            <a:r>
              <a:rPr lang="en-US" sz="2400" dirty="0"/>
              <a:t>M </a:t>
            </a:r>
            <a:r>
              <a:rPr lang="en-US" sz="2400" dirty="0" err="1"/>
              <a:t>PfAcpH</a:t>
            </a:r>
            <a:r>
              <a:rPr lang="en-US" sz="2400" dirty="0"/>
              <a:t>, 16 hours at 37°C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General</a:t>
            </a:r>
          </a:p>
          <a:p>
            <a:pPr lvl="1"/>
            <a:r>
              <a:rPr lang="en-US" sz="2400" dirty="0"/>
              <a:t>1 M </a:t>
            </a:r>
            <a:r>
              <a:rPr lang="en-US" sz="2400" dirty="0" err="1"/>
              <a:t>NaCl</a:t>
            </a:r>
            <a:r>
              <a:rPr lang="en-US" sz="2400" dirty="0"/>
              <a:t> triple wash </a:t>
            </a:r>
            <a:r>
              <a:rPr lang="en-US" sz="2400" dirty="0" smtClean="0"/>
              <a:t>post-reaction (reduce non-specific fluorescence)</a:t>
            </a:r>
            <a:endParaRPr lang="en-US" sz="2400" dirty="0"/>
          </a:p>
          <a:p>
            <a:pPr lvl="1"/>
            <a:r>
              <a:rPr lang="en-US" sz="2400" dirty="0"/>
              <a:t>Typhoon 532 nm excitation / 580 nm </a:t>
            </a:r>
            <a:r>
              <a:rPr lang="en-US" sz="2400" dirty="0" smtClean="0"/>
              <a:t>emission</a:t>
            </a:r>
          </a:p>
          <a:p>
            <a:pPr lvl="1"/>
            <a:r>
              <a:rPr lang="en-US" sz="2400" dirty="0" smtClean="0"/>
              <a:t>All image processing performed in </a:t>
            </a:r>
            <a:r>
              <a:rPr lang="en-US" sz="2400" dirty="0" err="1" smtClean="0"/>
              <a:t>ImageJ</a:t>
            </a:r>
            <a:r>
              <a:rPr lang="en-US" sz="2400" dirty="0" smtClean="0"/>
              <a:t> (NIH)</a:t>
            </a:r>
            <a:endParaRPr lang="en-US" sz="2400" dirty="0"/>
          </a:p>
          <a:p>
            <a:pPr marL="742950" lvl="2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7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86" y="859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Associated</a:t>
            </a:r>
            <a:r>
              <a:rPr lang="en-US" dirty="0" smtClean="0"/>
              <a:t> </a:t>
            </a:r>
            <a:r>
              <a:rPr lang="en-US" sz="3600" dirty="0" smtClean="0"/>
              <a:t>files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</a:t>
            </a:r>
            <a:r>
              <a:rPr lang="en-US" u="sng" dirty="0"/>
              <a:t>2013-10-10_Peptide Set #2 </a:t>
            </a:r>
            <a:r>
              <a:rPr lang="en-US" u="sng" dirty="0" smtClean="0"/>
              <a:t>Results-combined.xls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Peptide names &amp; sequences</a:t>
            </a:r>
          </a:p>
          <a:p>
            <a:pPr lvl="1"/>
            <a:r>
              <a:rPr lang="en-US" dirty="0" smtClean="0"/>
              <a:t>Membrane map with peptide names</a:t>
            </a:r>
          </a:p>
          <a:p>
            <a:pPr lvl="1"/>
            <a:r>
              <a:rPr lang="en-US" dirty="0" smtClean="0"/>
              <a:t>Integrated densities: </a:t>
            </a:r>
            <a:r>
              <a:rPr lang="en-US" dirty="0" err="1" smtClean="0"/>
              <a:t>Sfp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PfAcpH</a:t>
            </a:r>
            <a:r>
              <a:rPr lang="en-US" dirty="0" smtClean="0"/>
              <a:t> (2</a:t>
            </a:r>
            <a:r>
              <a:rPr lang="en-US" baseline="30000" dirty="0" smtClean="0"/>
              <a:t>nd</a:t>
            </a:r>
            <a:r>
              <a:rPr lang="en-US" dirty="0" smtClean="0"/>
              <a:t> reaction)</a:t>
            </a:r>
          </a:p>
          <a:p>
            <a:pPr lvl="2"/>
            <a:r>
              <a:rPr lang="en-US" dirty="0" smtClean="0"/>
              <a:t>Tab: “Pf-retake-result” using background </a:t>
            </a:r>
            <a:r>
              <a:rPr lang="en-US" dirty="0" err="1" smtClean="0"/>
              <a:t>substracted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Integrated densities: </a:t>
            </a:r>
            <a:r>
              <a:rPr lang="en-US" dirty="0" err="1" smtClean="0"/>
              <a:t>Sfp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reaction)</a:t>
            </a:r>
          </a:p>
          <a:p>
            <a:pPr lvl="2"/>
            <a:r>
              <a:rPr lang="en-US" dirty="0" smtClean="0"/>
              <a:t>Tab: “</a:t>
            </a:r>
            <a:r>
              <a:rPr lang="en-US" dirty="0" err="1" smtClean="0"/>
              <a:t>Sfp</a:t>
            </a:r>
            <a:r>
              <a:rPr lang="en-US" dirty="0" smtClean="0"/>
              <a:t>-result”</a:t>
            </a:r>
          </a:p>
          <a:p>
            <a:r>
              <a:rPr lang="en-US" dirty="0"/>
              <a:t>“</a:t>
            </a:r>
            <a:r>
              <a:rPr lang="en-US" u="sng" dirty="0"/>
              <a:t>2013-10-10_Peptide </a:t>
            </a:r>
            <a:r>
              <a:rPr lang="en-US" u="sng" dirty="0" smtClean="0"/>
              <a:t>Hits.xls”</a:t>
            </a:r>
          </a:p>
          <a:p>
            <a:pPr lvl="1"/>
            <a:r>
              <a:rPr lang="en-US" dirty="0" smtClean="0"/>
              <a:t>Top 43 “hits” displaying fluorescence drop after </a:t>
            </a:r>
            <a:r>
              <a:rPr lang="en-US" dirty="0" err="1" smtClean="0"/>
              <a:t>PfAcpH</a:t>
            </a:r>
            <a:r>
              <a:rPr lang="en-US" dirty="0" smtClean="0"/>
              <a:t> treatment</a:t>
            </a:r>
          </a:p>
          <a:p>
            <a:pPr lvl="1"/>
            <a:r>
              <a:rPr lang="en-US" dirty="0" smtClean="0"/>
              <a:t>Also contains peptide alignment and C/K/R amino acid counts for false-positive considerations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71" y="7143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Notes about density calculations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“.TIF” files were integrated this time instead of “.gel”, so the intensities this round are not directly comparable to last round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RawIntDen</a:t>
            </a:r>
            <a:r>
              <a:rPr lang="en-US" dirty="0" smtClean="0"/>
              <a:t>” was used for density calculations with background subtraction (“</a:t>
            </a:r>
            <a:r>
              <a:rPr lang="en-US" dirty="0" err="1" smtClean="0"/>
              <a:t>RawIntDen</a:t>
            </a:r>
            <a:r>
              <a:rPr lang="en-US" dirty="0" smtClean="0"/>
              <a:t>” is merely a direct multiple of “</a:t>
            </a:r>
            <a:r>
              <a:rPr lang="en-US" dirty="0" err="1" smtClean="0"/>
              <a:t>IntDen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The integrated densities for the first </a:t>
            </a:r>
            <a:r>
              <a:rPr lang="en-US" dirty="0" err="1" smtClean="0"/>
              <a:t>Sfp</a:t>
            </a:r>
            <a:r>
              <a:rPr lang="en-US" dirty="0" smtClean="0"/>
              <a:t> reaction were obtained before horizontally flipping the image, so I used an excel function that reverses the order of the raw data for “</a:t>
            </a:r>
            <a:r>
              <a:rPr lang="en-US" dirty="0" err="1" smtClean="0"/>
              <a:t>Sfp</a:t>
            </a:r>
            <a:r>
              <a:rPr lang="en-US" dirty="0" smtClean="0"/>
              <a:t>-result” before background subtracting.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7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ick\Documents\Burkart Lab\Biocatalysts Subgroup\2013-09-29_Peter's Peptide List #2\Peptide Set #2 Results\50-micron-sfp-only_PMT35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4"/>
          <a:stretch/>
        </p:blipFill>
        <p:spPr bwMode="auto">
          <a:xfrm>
            <a:off x="494847" y="1420587"/>
            <a:ext cx="7799832" cy="50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Peptide Synthesis #2- </a:t>
            </a:r>
            <a:r>
              <a:rPr lang="en-US" sz="3600" dirty="0" err="1" smtClean="0"/>
              <a:t>Sfp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1018"/>
              </p:ext>
            </p:extLst>
          </p:nvPr>
        </p:nvGraphicFramePr>
        <p:xfrm>
          <a:off x="530584" y="1394328"/>
          <a:ext cx="7592179" cy="48920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</a:tblGrid>
              <a:tr h="23041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B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6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Peptide Synthesis #2- </a:t>
            </a:r>
            <a:r>
              <a:rPr lang="en-US" sz="3600" dirty="0" err="1" smtClean="0"/>
              <a:t>Sfp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 panose="05000000000000000000" pitchFamily="2" charset="2"/>
              </a:rPr>
              <a:t> </a:t>
            </a:r>
            <a:r>
              <a:rPr lang="en-US" sz="3600" dirty="0" err="1" smtClean="0">
                <a:sym typeface="Wingdings" panose="05000000000000000000" pitchFamily="2" charset="2"/>
              </a:rPr>
              <a:t>PfAcpH</a:t>
            </a:r>
            <a:endParaRPr lang="en-US" sz="3600" dirty="0"/>
          </a:p>
        </p:txBody>
      </p:sp>
      <p:pic>
        <p:nvPicPr>
          <p:cNvPr id="2055" name="Picture 7" descr="C:\Users\Nick\Documents\Burkart Lab\Biocatalysts Subgroup\2013-09-29_Peter's Peptide List #2\Peptide Set #2 Results\2013-10-09_350V-PMT_50-micron_post-PfACPH-treatment-retak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9440" r="2268" b="6430"/>
          <a:stretch/>
        </p:blipFill>
        <p:spPr bwMode="auto">
          <a:xfrm>
            <a:off x="522514" y="1393371"/>
            <a:ext cx="7918960" cy="50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76197"/>
              </p:ext>
            </p:extLst>
          </p:nvPr>
        </p:nvGraphicFramePr>
        <p:xfrm>
          <a:off x="530584" y="1394328"/>
          <a:ext cx="7592179" cy="48920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  <a:gridCol w="244909"/>
              </a:tblGrid>
              <a:tr h="230411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F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I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J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0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37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decreased fluorescence </a:t>
            </a:r>
          </a:p>
          <a:p>
            <a:pPr algn="l"/>
            <a:r>
              <a:rPr lang="en-US" sz="3600" b="1" dirty="0" smtClean="0">
                <a:solidFill>
                  <a:srgbClr val="FF0000"/>
                </a:solidFill>
              </a:rPr>
              <a:t>increased fluorescence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2055" name="Picture 7" descr="C:\Users\Nick\Documents\Burkart Lab\Biocatalysts Subgroup\2013-09-29_Peter's Peptide List #2\Peptide Set #2 Results\2013-10-09_350V-PMT_50-micron_post-PfACPH-treatment-retak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9196" r="2267" b="5943"/>
          <a:stretch/>
        </p:blipFill>
        <p:spPr bwMode="auto">
          <a:xfrm>
            <a:off x="406400" y="1378857"/>
            <a:ext cx="8035074" cy="50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01842"/>
              </p:ext>
            </p:extLst>
          </p:nvPr>
        </p:nvGraphicFramePr>
        <p:xfrm>
          <a:off x="537029" y="1393371"/>
          <a:ext cx="7590979" cy="4892034"/>
        </p:xfrm>
        <a:graphic>
          <a:graphicData uri="http://schemas.openxmlformats.org/drawingml/2006/table">
            <a:tbl>
              <a:tblPr/>
              <a:tblGrid>
                <a:gridCol w="213169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  <a:gridCol w="245927"/>
              </a:tblGrid>
              <a:tr h="232954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545" marR="7545" marT="75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-599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-301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-396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-590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-821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-291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-526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-491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17F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-267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4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-440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-335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</a:tr>
              <a:tr h="23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-28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-84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-50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-193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-16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545" marR="7545" marT="75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6185683" y="3693337"/>
            <a:ext cx="5192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Actual numbers were scaled down to fit in small cells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182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1874" y="943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Prospective </a:t>
            </a:r>
            <a:r>
              <a:rPr lang="en-US" sz="3600" dirty="0" err="1" smtClean="0"/>
              <a:t>Sfp</a:t>
            </a:r>
            <a:r>
              <a:rPr lang="en-US" sz="3600" dirty="0" smtClean="0"/>
              <a:t>/</a:t>
            </a:r>
            <a:r>
              <a:rPr lang="en-US" sz="3600" dirty="0" err="1" smtClean="0"/>
              <a:t>PfAcpH</a:t>
            </a:r>
            <a:r>
              <a:rPr lang="en-US" sz="3600" dirty="0" smtClean="0"/>
              <a:t> active </a:t>
            </a:r>
            <a:r>
              <a:rPr lang="en-US" sz="3600" dirty="0" smtClean="0"/>
              <a:t>consensus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39305" y="4828149"/>
            <a:ext cx="120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Consensus Ybbr13</a:t>
            </a:r>
          </a:p>
          <a:p>
            <a:pPr algn="r"/>
            <a:r>
              <a:rPr lang="en-US" dirty="0" smtClean="0"/>
              <a:t>S6</a:t>
            </a:r>
          </a:p>
          <a:p>
            <a:pPr algn="r"/>
            <a:r>
              <a:rPr lang="en-US" dirty="0" smtClean="0"/>
              <a:t>A1</a:t>
            </a:r>
          </a:p>
          <a:p>
            <a:pPr algn="r"/>
            <a:r>
              <a:rPr lang="en-US" i="1" dirty="0" smtClean="0"/>
              <a:t>P.a. </a:t>
            </a:r>
            <a:r>
              <a:rPr lang="en-US" dirty="0" smtClean="0"/>
              <a:t>ACP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00727"/>
              </p:ext>
            </p:extLst>
          </p:nvPr>
        </p:nvGraphicFramePr>
        <p:xfrm>
          <a:off x="1625587" y="4823041"/>
          <a:ext cx="6004304" cy="1669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  <a:gridCol w="316016"/>
              </a:tblGrid>
              <a:tr h="278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P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F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G</a:t>
                      </a:r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G</a:t>
                      </a:r>
                      <a:r>
                        <a:rPr lang="en-US" sz="1600" b="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S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32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 descr="http://weblogo.berkeley.edu/cache/fileFJBzY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85" y="1828799"/>
            <a:ext cx="7420789" cy="26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9305" y="1349829"/>
            <a:ext cx="761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43 peptide alignment (over 200k ‘</a:t>
            </a:r>
            <a:r>
              <a:rPr lang="en-US" dirty="0" err="1" smtClean="0"/>
              <a:t>RawIntDen</a:t>
            </a:r>
            <a:r>
              <a:rPr lang="en-US" dirty="0" smtClean="0"/>
              <a:t>’ with background subtraction)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7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86" y="10046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Caveats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peptide hits contain multiple lysine (K) or arginine (R) residues, that could cause nonspecific binding to </a:t>
            </a:r>
            <a:r>
              <a:rPr lang="en-US" dirty="0" err="1" smtClean="0"/>
              <a:t>rhodamine</a:t>
            </a:r>
            <a:r>
              <a:rPr lang="en-US" dirty="0" smtClean="0"/>
              <a:t>-CoA</a:t>
            </a:r>
          </a:p>
          <a:p>
            <a:pPr lvl="1"/>
            <a:r>
              <a:rPr lang="en-US" dirty="0" smtClean="0"/>
              <a:t>See spots A2 and A12 on membrane, corresponding to poly-arginine and poly-lysine, respectively</a:t>
            </a:r>
          </a:p>
          <a:p>
            <a:pPr lvl="1"/>
            <a:r>
              <a:rPr lang="en-US" dirty="0" smtClean="0"/>
              <a:t>See file “2013-10-10_Peptide Hits.xls” for K/R amino acid content (also shows cysteine, but judging from poly-cysteine spot, this isn’t as likely)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5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12398</TotalTime>
  <Words>1527</Words>
  <Application>Microsoft Office PowerPoint</Application>
  <PresentationFormat>On-screen Show (4:3)</PresentationFormat>
  <Paragraphs>1479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Spot-peptide synthesis #2 Results</vt:lpstr>
      <vt:lpstr>PowerPoint Presentation</vt:lpstr>
      <vt:lpstr>Associated files</vt:lpstr>
      <vt:lpstr>Notes about density calculations</vt:lpstr>
      <vt:lpstr>PowerPoint Presentation</vt:lpstr>
      <vt:lpstr>PowerPoint Presentation</vt:lpstr>
      <vt:lpstr>PowerPoint Presentation</vt:lpstr>
      <vt:lpstr>PowerPoint Presentation</vt:lpstr>
      <vt:lpstr>Caveats</vt:lpstr>
      <vt:lpstr>Next steps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with PPTases &amp; AcpH</dc:title>
  <dc:creator>Nick</dc:creator>
  <cp:lastModifiedBy>Nick</cp:lastModifiedBy>
  <cp:revision>197</cp:revision>
  <dcterms:created xsi:type="dcterms:W3CDTF">2012-05-29T18:09:00Z</dcterms:created>
  <dcterms:modified xsi:type="dcterms:W3CDTF">2013-10-18T19:12:05Z</dcterms:modified>
</cp:coreProperties>
</file>