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09" r:id="rId2"/>
    <p:sldId id="295" r:id="rId3"/>
    <p:sldId id="263" r:id="rId4"/>
    <p:sldId id="264" r:id="rId5"/>
    <p:sldId id="265" r:id="rId6"/>
    <p:sldId id="266" r:id="rId7"/>
    <p:sldId id="269" r:id="rId8"/>
    <p:sldId id="270" r:id="rId9"/>
    <p:sldId id="267" r:id="rId10"/>
    <p:sldId id="276" r:id="rId11"/>
    <p:sldId id="273" r:id="rId12"/>
    <p:sldId id="274" r:id="rId13"/>
    <p:sldId id="282" r:id="rId14"/>
    <p:sldId id="286" r:id="rId15"/>
    <p:sldId id="287" r:id="rId16"/>
    <p:sldId id="285" r:id="rId17"/>
    <p:sldId id="291" r:id="rId18"/>
    <p:sldId id="306" r:id="rId19"/>
    <p:sldId id="307" r:id="rId20"/>
    <p:sldId id="308" r:id="rId21"/>
    <p:sldId id="304" r:id="rId22"/>
    <p:sldId id="292" r:id="rId23"/>
    <p:sldId id="300" r:id="rId24"/>
    <p:sldId id="299" r:id="rId25"/>
    <p:sldId id="296" r:id="rId26"/>
    <p:sldId id="297" r:id="rId27"/>
    <p:sldId id="301" r:id="rId28"/>
    <p:sldId id="302" r:id="rId29"/>
    <p:sldId id="303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DBC68-ECBE-CF40-BFC5-F54B5CDBE355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0CE0-B9BD-734C-BF61-965FF5E7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C453-7F77-F741-B824-59F472529EF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98E3-A7E2-5143-BF8C-5B9C74D0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71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for </a:t>
            </a:r>
            <a:br>
              <a:rPr lang="en-US" dirty="0" smtClean="0"/>
            </a:br>
            <a:r>
              <a:rPr lang="en-US" dirty="0" smtClean="0"/>
              <a:t>Hugh </a:t>
            </a:r>
            <a:r>
              <a:rPr lang="en-US" dirty="0"/>
              <a:t>D</a:t>
            </a:r>
            <a:r>
              <a:rPr lang="en-US" dirty="0" smtClean="0"/>
              <a:t>eLong &amp; Rajesh </a:t>
            </a:r>
            <a:r>
              <a:rPr lang="en-US" dirty="0" err="1" smtClean="0"/>
              <a:t>Naik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UCSD, Feb 10 2014.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3821"/>
            <a:ext cx="8229600" cy="2622342"/>
          </a:xfrm>
        </p:spPr>
        <p:txBody>
          <a:bodyPr/>
          <a:lstStyle/>
          <a:p>
            <a:r>
              <a:rPr lang="en-US" dirty="0" smtClean="0"/>
              <a:t>Peter Frazier</a:t>
            </a:r>
          </a:p>
          <a:p>
            <a:r>
              <a:rPr lang="en-US" dirty="0" smtClean="0"/>
              <a:t>Jialei Wang</a:t>
            </a:r>
          </a:p>
          <a:p>
            <a:r>
              <a:rPr lang="en-US" dirty="0" smtClean="0"/>
              <a:t>Cornell University, School of Operations Research &amp; Information Engineering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90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</a:t>
            </a:r>
            <a:r>
              <a:rPr lang="en-US" dirty="0" smtClean="0"/>
              <a:t>each </a:t>
            </a:r>
            <a:r>
              <a:rPr lang="en-US" dirty="0"/>
              <a:t>a</a:t>
            </a:r>
            <a:r>
              <a:rPr lang="en-US" dirty="0" smtClean="0"/>
              <a:t>mino </a:t>
            </a:r>
            <a:r>
              <a:rPr lang="en-US" dirty="0" smtClean="0"/>
              <a:t>a</a:t>
            </a:r>
            <a:r>
              <a:rPr lang="en-US" dirty="0" smtClean="0"/>
              <a:t>cid’s </a:t>
            </a:r>
            <a:br>
              <a:rPr lang="en-US" dirty="0" smtClean="0"/>
            </a:br>
            <a:r>
              <a:rPr lang="en-US" dirty="0" smtClean="0"/>
              <a:t>panning factor, at each position</a:t>
            </a:r>
            <a:endParaRPr lang="en-US" dirty="0"/>
          </a:p>
        </p:txBody>
      </p:sp>
      <p:pic>
        <p:nvPicPr>
          <p:cNvPr id="3" name="Picture 2" descr="th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596"/>
            <a:ext cx="9144000" cy="34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1440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use the panning factors to predict a peptide’s probability of getting through panning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2040" y="1966844"/>
            <a:ext cx="15616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charset="0"/>
                <a:cs typeface="Arial Black" charset="0"/>
              </a:rPr>
              <a:t>Training</a:t>
            </a:r>
          </a:p>
          <a:p>
            <a:r>
              <a:rPr lang="en-US" sz="2400" dirty="0" smtClean="0">
                <a:latin typeface="Arial Black" charset="0"/>
                <a:cs typeface="Arial Black" charset="0"/>
              </a:rPr>
              <a:t>Data</a:t>
            </a:r>
            <a:endParaRPr lang="en-US" sz="2400" dirty="0">
              <a:latin typeface="Arial Black" charset="0"/>
              <a:cs typeface="Arial Black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83375"/>
              </p:ext>
            </p:extLst>
          </p:nvPr>
        </p:nvGraphicFramePr>
        <p:xfrm>
          <a:off x="100300" y="2710569"/>
          <a:ext cx="1354322" cy="201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322"/>
              </a:tblGrid>
              <a:tr h="3354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Peptides observed</a:t>
                      </a:r>
                      <a:endParaRPr lang="en-US" sz="1200" dirty="0"/>
                    </a:p>
                  </a:txBody>
                  <a:tcPr/>
                </a:tc>
              </a:tr>
              <a:tr h="33540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cs typeface="Arial Black" charset="0"/>
                        </a:rPr>
                        <a:t>Seq</a:t>
                      </a:r>
                      <a:r>
                        <a:rPr lang="en-US" sz="1000" dirty="0" smtClean="0">
                          <a:cs typeface="Arial Black" charset="0"/>
                        </a:rPr>
                        <a:t> 1</a:t>
                      </a:r>
                      <a:endParaRPr lang="en-US" sz="1000" dirty="0"/>
                    </a:p>
                  </a:txBody>
                  <a:tcPr/>
                </a:tc>
              </a:tr>
              <a:tr h="33540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Seq</a:t>
                      </a:r>
                      <a:r>
                        <a:rPr lang="en-US" sz="1000" dirty="0" smtClean="0"/>
                        <a:t> 2</a:t>
                      </a:r>
                      <a:endParaRPr lang="en-US" sz="1000" dirty="0"/>
                    </a:p>
                  </a:txBody>
                  <a:tcPr/>
                </a:tc>
              </a:tr>
              <a:tr h="33540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Seq</a:t>
                      </a:r>
                      <a:r>
                        <a:rPr lang="en-US" sz="1000" dirty="0" smtClean="0"/>
                        <a:t> 3</a:t>
                      </a:r>
                      <a:endParaRPr lang="en-US" sz="1000" dirty="0"/>
                    </a:p>
                  </a:txBody>
                  <a:tcPr/>
                </a:tc>
              </a:tr>
              <a:tr h="33540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Seq</a:t>
                      </a:r>
                      <a:r>
                        <a:rPr lang="en-US" sz="1000" dirty="0" smtClean="0"/>
                        <a:t> 4</a:t>
                      </a:r>
                      <a:endParaRPr lang="en-US" sz="1000" dirty="0"/>
                    </a:p>
                  </a:txBody>
                  <a:tcPr/>
                </a:tc>
              </a:tr>
              <a:tr h="3354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21999" y="1954755"/>
            <a:ext cx="35109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charset="0"/>
                <a:cs typeface="Arial Black" charset="0"/>
              </a:rPr>
              <a:t>Amino-acid/Position</a:t>
            </a:r>
          </a:p>
          <a:p>
            <a:r>
              <a:rPr lang="en-US" sz="2400" dirty="0" smtClean="0">
                <a:latin typeface="Arial Black" charset="0"/>
                <a:cs typeface="Arial Black" charset="0"/>
              </a:rPr>
              <a:t>Panning Factor</a:t>
            </a:r>
            <a:endParaRPr lang="en-US" sz="2400" dirty="0" smtClean="0">
              <a:latin typeface="Arial Black" charset="0"/>
              <a:cs typeface="Arial Black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3322" y="2828117"/>
            <a:ext cx="331705" cy="313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41591" y="2822232"/>
            <a:ext cx="612746" cy="377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33302" y="2302776"/>
            <a:ext cx="1916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charset="0"/>
                <a:cs typeface="Arial Black" charset="0"/>
              </a:rPr>
              <a:t>Prediction</a:t>
            </a:r>
          </a:p>
        </p:txBody>
      </p:sp>
      <p:sp>
        <p:nvSpPr>
          <p:cNvPr id="19" name="Bent Arrow 18"/>
          <p:cNvSpPr/>
          <p:nvPr/>
        </p:nvSpPr>
        <p:spPr>
          <a:xfrm>
            <a:off x="4876547" y="3276194"/>
            <a:ext cx="612746" cy="984537"/>
          </a:xfrm>
          <a:prstGeom prst="bentArrow">
            <a:avLst>
              <a:gd name="adj1" fmla="val 25000"/>
              <a:gd name="adj2" fmla="val 24237"/>
              <a:gd name="adj3" fmla="val 3873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072872" y="4280261"/>
            <a:ext cx="22236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charset="0"/>
                <a:cs typeface="Arial Black" charset="0"/>
              </a:rPr>
              <a:t>Peptide</a:t>
            </a:r>
            <a:br>
              <a:rPr lang="en-US" sz="2400" dirty="0" smtClean="0">
                <a:latin typeface="Arial Black" charset="0"/>
                <a:cs typeface="Arial Black" charset="0"/>
              </a:rPr>
            </a:br>
            <a:r>
              <a:rPr lang="en-US" sz="2400" dirty="0" smtClean="0">
                <a:latin typeface="Arial Black" charset="0"/>
                <a:cs typeface="Arial Black" charset="0"/>
              </a:rPr>
              <a:t>to predict</a:t>
            </a:r>
            <a:br>
              <a:rPr lang="en-US" sz="2400" dirty="0" smtClean="0">
                <a:latin typeface="Arial Black" charset="0"/>
                <a:cs typeface="Arial Black" charset="0"/>
              </a:rPr>
            </a:br>
            <a:r>
              <a:rPr lang="en-US" sz="2400" dirty="0" smtClean="0">
                <a:cs typeface="Arial Black" charset="0"/>
              </a:rPr>
              <a:t>SLRATPFHDQLA</a:t>
            </a:r>
          </a:p>
          <a:p>
            <a:r>
              <a:rPr lang="en-US" sz="2400" dirty="0" smtClean="0">
                <a:cs typeface="Arial Black" charset="0"/>
              </a:rPr>
              <a:t>TPAQRYNPTFPP</a:t>
            </a:r>
          </a:p>
          <a:p>
            <a:r>
              <a:rPr lang="en-US" sz="2400" dirty="0" smtClean="0">
                <a:cs typeface="Arial Black" charset="0"/>
              </a:rPr>
              <a:t>AVPHRVGGLHSL</a:t>
            </a:r>
          </a:p>
          <a:p>
            <a:r>
              <a:rPr lang="en-US" sz="2400" dirty="0" smtClean="0">
                <a:cs typeface="Arial Black" charset="0"/>
              </a:rPr>
              <a:t>FMPKSHKSHLPS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42182"/>
              </p:ext>
            </p:extLst>
          </p:nvPr>
        </p:nvGraphicFramePr>
        <p:xfrm>
          <a:off x="5649737" y="2712094"/>
          <a:ext cx="2833006" cy="176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006"/>
              </a:tblGrid>
              <a:tr h="4487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of going through panning</a:t>
                      </a:r>
                      <a:endParaRPr lang="en-US" sz="1200" dirty="0"/>
                    </a:p>
                  </a:txBody>
                  <a:tcPr/>
                </a:tc>
              </a:tr>
              <a:tr h="3292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12%</a:t>
                      </a:r>
                      <a:endParaRPr lang="en-US" sz="1200" dirty="0"/>
                    </a:p>
                  </a:txBody>
                  <a:tcPr/>
                </a:tc>
              </a:tr>
              <a:tr h="3292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70%</a:t>
                      </a:r>
                      <a:endParaRPr lang="en-US" sz="1200" dirty="0"/>
                    </a:p>
                  </a:txBody>
                  <a:tcPr/>
                </a:tc>
              </a:tr>
              <a:tr h="3292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1%</a:t>
                      </a:r>
                      <a:endParaRPr lang="en-US" sz="1200" dirty="0"/>
                    </a:p>
                  </a:txBody>
                  <a:tcPr/>
                </a:tc>
              </a:tr>
              <a:tr h="3292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Screen Shot 2015-02-06 at 10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51" y="2754804"/>
            <a:ext cx="2762538" cy="1267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8609" y="3928354"/>
            <a:ext cx="9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1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8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Our panning factor computation corrects the bias due to the library, amplification, and PCR.</a:t>
            </a:r>
            <a:endParaRPr lang="en-US" sz="3200" dirty="0"/>
          </a:p>
        </p:txBody>
      </p:sp>
      <p:pic>
        <p:nvPicPr>
          <p:cNvPr id="3" name="Picture 2" descr="naive_th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04682"/>
            <a:ext cx="7686609" cy="2714588"/>
          </a:xfrm>
          <a:prstGeom prst="rect">
            <a:avLst/>
          </a:prstGeom>
        </p:spPr>
      </p:pic>
      <p:pic>
        <p:nvPicPr>
          <p:cNvPr id="5" name="Picture 4" descr="the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414"/>
            <a:ext cx="7686609" cy="2873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0845" y="2193083"/>
            <a:ext cx="15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With correction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5338" y="5160698"/>
            <a:ext cx="18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Without </a:t>
            </a:r>
            <a:r>
              <a:rPr lang="en-US" dirty="0" smtClean="0">
                <a:latin typeface="Arial Black"/>
                <a:cs typeface="Arial Black"/>
              </a:rPr>
              <a:t>correction</a:t>
            </a:r>
            <a:endParaRPr lang="en-US" dirty="0">
              <a:latin typeface="Arial Black"/>
              <a:cs typeface="Arial Blac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-320340" y="4058914"/>
            <a:ext cx="9464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0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corrected measures of binding </a:t>
            </a:r>
            <a:br>
              <a:rPr lang="en-US" dirty="0" smtClean="0"/>
            </a:br>
            <a:r>
              <a:rPr lang="en-US" dirty="0" smtClean="0"/>
              <a:t>can be used in these ways: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2428"/>
            <a:ext cx="9144000" cy="4775571"/>
          </a:xfrm>
        </p:spPr>
        <p:txBody>
          <a:bodyPr>
            <a:normAutofit/>
          </a:bodyPr>
          <a:lstStyle/>
          <a:p>
            <a:r>
              <a:rPr lang="en-US" dirty="0" smtClean="0"/>
              <a:t>They </a:t>
            </a:r>
            <a:r>
              <a:rPr lang="en-US" dirty="0" smtClean="0"/>
              <a:t>let </a:t>
            </a:r>
            <a:r>
              <a:rPr lang="en-US" dirty="0" smtClean="0"/>
              <a:t>us rank sequences observed in phage display, for prioritizing confirmatory experiments.</a:t>
            </a:r>
          </a:p>
          <a:p>
            <a:r>
              <a:rPr lang="en-US" dirty="0" smtClean="0"/>
              <a:t>They </a:t>
            </a:r>
            <a:r>
              <a:rPr lang="en-US" dirty="0" smtClean="0"/>
              <a:t>show which </a:t>
            </a:r>
            <a:r>
              <a:rPr lang="en-US" dirty="0" smtClean="0"/>
              <a:t>amino acids &amp; positions play a strong role in </a:t>
            </a:r>
            <a:r>
              <a:rPr lang="en-US" dirty="0" smtClean="0"/>
              <a:t>binding, corrected for bias.</a:t>
            </a:r>
          </a:p>
          <a:p>
            <a:r>
              <a:rPr lang="en-US" dirty="0" smtClean="0"/>
              <a:t>They </a:t>
            </a:r>
            <a:r>
              <a:rPr lang="en-US" dirty="0" smtClean="0"/>
              <a:t>can be used as a starting point by POOL, to search for additional stronger binders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them to search for selective peptides.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96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can search for selective peptides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2428"/>
            <a:ext cx="9144000" cy="477557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 a peptide that binds to gold, and not to silver.</a:t>
            </a:r>
            <a:endParaRPr lang="en-US" dirty="0" smtClean="0"/>
          </a:p>
          <a:p>
            <a:r>
              <a:rPr lang="en-US" dirty="0" smtClean="0"/>
              <a:t>We could use phage display directly, with two panning steps, one that selects for gold, and the other that selects for NOT silver.</a:t>
            </a:r>
          </a:p>
          <a:p>
            <a:r>
              <a:rPr lang="en-US" dirty="0" smtClean="0"/>
              <a:t>Selecting for NOT silve</a:t>
            </a:r>
            <a:r>
              <a:rPr lang="en-US" dirty="0" smtClean="0"/>
              <a:t>r seems difficult.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0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can search for selective peptides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Instead, we do 2 phage display experiments.</a:t>
            </a:r>
          </a:p>
          <a:p>
            <a:r>
              <a:rPr lang="en-US" dirty="0" smtClean="0"/>
              <a:t>Experiment 1</a:t>
            </a:r>
            <a:r>
              <a:rPr lang="en-US" dirty="0"/>
              <a:t>:</a:t>
            </a:r>
            <a:r>
              <a:rPr lang="en-US" dirty="0" smtClean="0"/>
              <a:t> select for gold.</a:t>
            </a:r>
            <a:br>
              <a:rPr lang="en-US" dirty="0" smtClean="0"/>
            </a:br>
            <a:r>
              <a:rPr lang="en-US" dirty="0" smtClean="0"/>
              <a:t>Experiment 2: select for silver.</a:t>
            </a:r>
          </a:p>
          <a:p>
            <a:r>
              <a:rPr lang="en-US" dirty="0"/>
              <a:t>F</a:t>
            </a:r>
            <a:r>
              <a:rPr lang="en-US" dirty="0" smtClean="0"/>
              <a:t>eed the results from both into our statistical model, and get: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/>
              <a:t>P</a:t>
            </a:r>
            <a:r>
              <a:rPr lang="en-US" dirty="0" smtClean="0"/>
              <a:t>anning factors for gold</a:t>
            </a:r>
            <a:br>
              <a:rPr lang="en-US" dirty="0" smtClean="0"/>
            </a:br>
            <a:r>
              <a:rPr lang="en-US" dirty="0" smtClean="0"/>
              <a:t>2. Panning factors for silver.</a:t>
            </a:r>
          </a:p>
          <a:p>
            <a:r>
              <a:rPr lang="en-US" dirty="0" smtClean="0"/>
              <a:t>Use these panning factors to predict </a:t>
            </a:r>
            <a:br>
              <a:rPr lang="en-US" dirty="0" smtClean="0"/>
            </a:br>
            <a:r>
              <a:rPr lang="en-US" dirty="0" smtClean="0"/>
              <a:t>P(gets through panning with gold, and not with silver)</a:t>
            </a:r>
          </a:p>
          <a:p>
            <a:r>
              <a:rPr lang="en-US" dirty="0" smtClean="0"/>
              <a:t>Recommend peptides using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426694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some preliminary experimental 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11642"/>
            <a:ext cx="8229600" cy="50589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phage display sequences from highly ordered </a:t>
            </a:r>
            <a:r>
              <a:rPr lang="en-US" dirty="0" err="1" smtClean="0"/>
              <a:t>pyrolytic</a:t>
            </a:r>
            <a:r>
              <a:rPr lang="en-US" dirty="0" smtClean="0"/>
              <a:t> graphite (HOPG) collected by Rajesh’s lab &amp; sent 11/2012.</a:t>
            </a:r>
          </a:p>
          <a:p>
            <a:pPr lvl="1"/>
            <a:r>
              <a:rPr lang="en-US" dirty="0" smtClean="0"/>
              <a:t>Some sequences are from 3 rounds of phage display, others are from 4 rounds.</a:t>
            </a:r>
          </a:p>
          <a:p>
            <a:pPr lvl="1"/>
            <a:r>
              <a:rPr lang="en-US" dirty="0" smtClean="0"/>
              <a:t>Some sequences are 12mers, others are 7mers.  We used only the 12mers.</a:t>
            </a:r>
          </a:p>
          <a:p>
            <a:pPr lvl="1"/>
            <a:r>
              <a:rPr lang="en-US" dirty="0" smtClean="0"/>
              <a:t>There are 7 12mers from 3 rounds, and 11 12mers from 4 rounds.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library+PCR</a:t>
            </a:r>
            <a:r>
              <a:rPr lang="en-US" dirty="0" smtClean="0"/>
              <a:t> and amplification bias estimates based on data collected by Rajesh’s lab and sent 9/2014.</a:t>
            </a:r>
          </a:p>
        </p:txBody>
      </p:sp>
    </p:spTree>
    <p:extLst>
      <p:ext uri="{BB962C8B-B14F-4D97-AF65-F5344CB8AC3E}">
        <p14:creationId xmlns:p14="http://schemas.microsoft.com/office/powerpoint/2010/main" val="288433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some preliminary experimental 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3684"/>
            <a:ext cx="8229600" cy="4736955"/>
          </a:xfrm>
        </p:spPr>
        <p:txBody>
          <a:bodyPr>
            <a:normAutofit/>
          </a:bodyPr>
          <a:lstStyle/>
          <a:p>
            <a:r>
              <a:rPr lang="en-US" dirty="0" smtClean="0"/>
              <a:t>Hold out a peptide sequence from the data.</a:t>
            </a:r>
            <a:endParaRPr lang="en-US" dirty="0"/>
          </a:p>
          <a:p>
            <a:r>
              <a:rPr lang="en-US" dirty="0" smtClean="0"/>
              <a:t>Train our method on all by this held out sequence.</a:t>
            </a:r>
          </a:p>
          <a:p>
            <a:r>
              <a:rPr lang="en-US" dirty="0" smtClean="0"/>
              <a:t>Generate 999 other sequences at random.</a:t>
            </a:r>
          </a:p>
          <a:p>
            <a:r>
              <a:rPr lang="en-US" dirty="0" smtClean="0"/>
              <a:t>Use our method to rank all 1000 sequences.</a:t>
            </a:r>
          </a:p>
        </p:txBody>
      </p:sp>
    </p:spTree>
    <p:extLst>
      <p:ext uri="{BB962C8B-B14F-4D97-AF65-F5344CB8AC3E}">
        <p14:creationId xmlns:p14="http://schemas.microsoft.com/office/powerpoint/2010/main" val="3638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some preliminary 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425" y="2131827"/>
            <a:ext cx="1350006" cy="443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425" y="2703898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425" y="2524482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092" y="290206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5425" y="223843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425" y="34434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5425" y="442749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75425" y="586139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9092" y="29821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9092" y="27798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2759" y="315744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9092" y="233362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9092" y="2611887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79092" y="468287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79092" y="611676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79092" y="35958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01974" y="376752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01974" y="53922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71318" y="55446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" y="4113072"/>
            <a:ext cx="147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Random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dirty="0" smtClean="0"/>
              <a:t>) &amp; </a:t>
            </a:r>
            <a:br>
              <a:rPr lang="en-US" dirty="0" smtClean="0"/>
            </a:br>
            <a:r>
              <a:rPr lang="en-US" dirty="0" smtClean="0"/>
              <a:t>held-out (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) peptides, ranked by our method.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72887" y="2155889"/>
            <a:ext cx="0" cy="897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0935" y="1865033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7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some preliminary 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425" y="2131827"/>
            <a:ext cx="1350006" cy="443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425" y="2703898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425" y="243294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092" y="290206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5425" y="218122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425" y="34434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5425" y="442749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75425" y="586139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829098" y="2131828"/>
            <a:ext cx="408627" cy="1903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83485" y="1972817"/>
            <a:ext cx="25169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“select” </a:t>
            </a:r>
            <a:r>
              <a:rPr lang="en-US" b="1" dirty="0"/>
              <a:t>5</a:t>
            </a:r>
            <a:r>
              <a:rPr lang="en-US" b="1" dirty="0" smtClean="0"/>
              <a:t>%</a:t>
            </a:r>
            <a:r>
              <a:rPr lang="en-US" dirty="0" smtClean="0"/>
              <a:t> of the peptides, then </a:t>
            </a:r>
            <a:r>
              <a:rPr lang="en-US" b="1" dirty="0" smtClean="0"/>
              <a:t>2/18=11% </a:t>
            </a:r>
            <a:r>
              <a:rPr lang="en-US" dirty="0" smtClean="0"/>
              <a:t>of the held-out peptides are selected.</a:t>
            </a:r>
          </a:p>
          <a:p>
            <a:r>
              <a:rPr lang="en-US" sz="1000" dirty="0" smtClean="0"/>
              <a:t>[these numbers are just for this example --- for real data, see the next slide]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479092" y="29821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9092" y="27798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2759" y="315744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9092" y="227641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9092" y="2611887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79092" y="468287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79092" y="611676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79092" y="35958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01974" y="376752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90533" y="53922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71318" y="55446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" y="4113072"/>
            <a:ext cx="147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Random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dirty="0" smtClean="0"/>
              <a:t>) &amp; </a:t>
            </a:r>
            <a:br>
              <a:rPr lang="en-US" dirty="0" smtClean="0"/>
            </a:br>
            <a:r>
              <a:rPr lang="en-US" dirty="0" smtClean="0"/>
              <a:t>held-out (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) peptides, ranked by our method.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72887" y="2155889"/>
            <a:ext cx="0" cy="897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0935" y="1865033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5744" y="7731547"/>
            <a:ext cx="289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peptides selected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0391" y="2155889"/>
            <a:ext cx="11441" cy="173143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861833" y="3887322"/>
            <a:ext cx="21394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0646" y="3445738"/>
            <a:ext cx="80085" cy="800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6504" y="38940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83115" y="330263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39761" y="3933041"/>
            <a:ext cx="130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% overall selected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63522" y="2042499"/>
            <a:ext cx="107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% of held-out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1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Phage display</a:t>
            </a:r>
          </a:p>
          <a:p>
            <a:r>
              <a:rPr lang="en-US" dirty="0"/>
              <a:t>Combinatorial library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Planned &amp; ongoing enhancements </a:t>
            </a:r>
            <a:r>
              <a:rPr lang="en-US" dirty="0"/>
              <a:t>to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Collaborations with other groups</a:t>
            </a:r>
          </a:p>
        </p:txBody>
      </p:sp>
    </p:spTree>
    <p:extLst>
      <p:ext uri="{BB962C8B-B14F-4D97-AF65-F5344CB8AC3E}">
        <p14:creationId xmlns:p14="http://schemas.microsoft.com/office/powerpoint/2010/main" val="92720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some preliminary 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425" y="2131827"/>
            <a:ext cx="1350006" cy="443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425" y="2703898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425" y="243294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092" y="290206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5425" y="218122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425" y="34434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5425" y="4427496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75425" y="586139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829098" y="2131828"/>
            <a:ext cx="408627" cy="34683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83485" y="1972817"/>
            <a:ext cx="25169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“select” </a:t>
            </a:r>
            <a:r>
              <a:rPr lang="en-US" b="1" dirty="0" smtClean="0"/>
              <a:t>10%</a:t>
            </a:r>
            <a:r>
              <a:rPr lang="en-US" dirty="0" smtClean="0"/>
              <a:t> of the peptides, then </a:t>
            </a:r>
            <a:r>
              <a:rPr lang="en-US" b="1" dirty="0"/>
              <a:t>3</a:t>
            </a:r>
            <a:r>
              <a:rPr lang="en-US" b="1" dirty="0" smtClean="0"/>
              <a:t>/18=17% </a:t>
            </a:r>
            <a:r>
              <a:rPr lang="en-US" dirty="0" smtClean="0"/>
              <a:t>of the held-out peptides are selected.</a:t>
            </a:r>
          </a:p>
          <a:p>
            <a:r>
              <a:rPr lang="en-US" sz="1000" dirty="0" smtClean="0"/>
              <a:t>[these numbers are just for this example --- for real data, see the next slide]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479092" y="29821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9092" y="2779860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2759" y="315744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9092" y="227641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9092" y="2611887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79092" y="4682874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79092" y="611676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79092" y="359589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01974" y="3767529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90533" y="53922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71318" y="5544681"/>
            <a:ext cx="1350006" cy="45719"/>
          </a:xfrm>
          <a:prstGeom prst="rect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" y="4113072"/>
            <a:ext cx="147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Random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dirty="0" smtClean="0"/>
              <a:t>) &amp; </a:t>
            </a:r>
            <a:br>
              <a:rPr lang="en-US" dirty="0" smtClean="0"/>
            </a:br>
            <a:r>
              <a:rPr lang="en-US" dirty="0" smtClean="0"/>
              <a:t>held-out (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) peptides, ranked by our method.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72887" y="2155889"/>
            <a:ext cx="0" cy="897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0935" y="1865033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5744" y="7731547"/>
            <a:ext cx="289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peptides selected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0391" y="2155889"/>
            <a:ext cx="11441" cy="173143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861833" y="3887322"/>
            <a:ext cx="21394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0646" y="3445738"/>
            <a:ext cx="80085" cy="800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26765" y="38940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83115" y="295937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63522" y="2042499"/>
            <a:ext cx="107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% of held-out selected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39761" y="3933041"/>
            <a:ext cx="130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% overall selected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323133" y="3163342"/>
            <a:ext cx="80085" cy="800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ive_ROC_HOP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t="8572" r="7402" b="5714"/>
          <a:stretch/>
        </p:blipFill>
        <p:spPr>
          <a:xfrm>
            <a:off x="1053781" y="881028"/>
            <a:ext cx="7000499" cy="5309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5439" y="6190080"/>
            <a:ext cx="187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overall selected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542166"/>
            <a:ext cx="1053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% of held-out selected (“recall”)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475854" y="972563"/>
            <a:ext cx="6361043" cy="4942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7646" y="1487448"/>
            <a:ext cx="133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Our method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5313">
            <a:off x="4507646" y="2772598"/>
            <a:ext cx="9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8138" y="263165"/>
            <a:ext cx="487683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Our method worked well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511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ready to do more experimental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Caveats with the results I just showed: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held-out peptides have bias.</a:t>
            </a:r>
            <a:endParaRPr lang="en-US" dirty="0"/>
          </a:p>
          <a:p>
            <a:pPr lvl="1"/>
            <a:r>
              <a:rPr lang="en-US" dirty="0" smtClean="0"/>
              <a:t>Our </a:t>
            </a:r>
            <a:r>
              <a:rPr lang="en-US" dirty="0" err="1" smtClean="0"/>
              <a:t>library+PCR</a:t>
            </a:r>
            <a:r>
              <a:rPr lang="en-US" dirty="0" smtClean="0"/>
              <a:t> and amplification bias are estimated from different data than used when generating the phage display sequences.</a:t>
            </a:r>
          </a:p>
          <a:p>
            <a:r>
              <a:rPr lang="en-US" dirty="0" smtClean="0"/>
              <a:t>Rajesh mentioned a larger set of sequences we could use to do a better validation.  </a:t>
            </a:r>
            <a:br>
              <a:rPr lang="en-US" dirty="0" smtClean="0"/>
            </a:br>
            <a:r>
              <a:rPr lang="en-US" dirty="0" smtClean="0"/>
              <a:t>We’re ready for that.</a:t>
            </a:r>
          </a:p>
        </p:txBody>
      </p:sp>
    </p:spTree>
    <p:extLst>
      <p:ext uri="{BB962C8B-B14F-4D97-AF65-F5344CB8AC3E}">
        <p14:creationId xmlns:p14="http://schemas.microsoft.com/office/powerpoint/2010/main" val="33542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Combinatorial Library Design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a single round of phage display (even without amplification) with many sequences might be more useful for prediction than later rounds.</a:t>
            </a:r>
          </a:p>
          <a:p>
            <a:r>
              <a:rPr lang="en-US" dirty="0" smtClean="0"/>
              <a:t>One could imagine </a:t>
            </a:r>
            <a:r>
              <a:rPr lang="en-US" dirty="0" smtClean="0">
                <a:latin typeface="Arial Black"/>
                <a:cs typeface="Arial Black"/>
              </a:rPr>
              <a:t>designing</a:t>
            </a:r>
            <a:r>
              <a:rPr lang="en-US" dirty="0" smtClean="0"/>
              <a:t> the phage display library.</a:t>
            </a:r>
          </a:p>
          <a:p>
            <a:r>
              <a:rPr lang="en-US" dirty="0" smtClean="0"/>
              <a:t>A related idea is the design of split pool experiments.</a:t>
            </a:r>
          </a:p>
        </p:txBody>
      </p:sp>
    </p:spTree>
    <p:extLst>
      <p:ext uri="{BB962C8B-B14F-4D97-AF65-F5344CB8AC3E}">
        <p14:creationId xmlns:p14="http://schemas.microsoft.com/office/powerpoint/2010/main" val="49051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Enhancements to POOL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5468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working on these enhancements to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Incorporate prior information from phage display.</a:t>
            </a:r>
          </a:p>
          <a:p>
            <a:r>
              <a:rPr lang="en-US" dirty="0" smtClean="0"/>
              <a:t>Use quantitative, rather than binary, responses.</a:t>
            </a:r>
          </a:p>
          <a:p>
            <a:r>
              <a:rPr lang="en-US" dirty="0" smtClean="0"/>
              <a:t>Enhance the way we leverage amino acid similarity. </a:t>
            </a:r>
          </a:p>
          <a:p>
            <a:r>
              <a:rPr lang="en-US" dirty="0" smtClean="0"/>
              <a:t>More sophisticated optimization under the hood.</a:t>
            </a:r>
          </a:p>
          <a:p>
            <a:r>
              <a:rPr lang="en-US" dirty="0" smtClean="0"/>
              <a:t>Build a simulation tool for answering this question:</a:t>
            </a:r>
            <a:br>
              <a:rPr lang="en-US" dirty="0" smtClean="0"/>
            </a:br>
            <a:r>
              <a:rPr lang="en-US" dirty="0" smtClean="0"/>
              <a:t>How many peptides do I need to test before I find what I’m looking for?</a:t>
            </a:r>
          </a:p>
        </p:txBody>
      </p:sp>
    </p:spTree>
    <p:extLst>
      <p:ext uri="{BB962C8B-B14F-4D97-AF65-F5344CB8AC3E}">
        <p14:creationId xmlns:p14="http://schemas.microsoft.com/office/powerpoint/2010/main" val="95409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Nick\Documents\Burkart Lab\Biocatalysts Subgroup\2013-09-29_Peter's Peptide List #2\Peptide Set #2 Results\50-micron-sfp-only_PMT35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4"/>
          <a:stretch/>
        </p:blipFill>
        <p:spPr bwMode="auto">
          <a:xfrm>
            <a:off x="494847" y="1420587"/>
            <a:ext cx="7799832" cy="50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Enhancements to POOL:</a:t>
            </a:r>
            <a:br>
              <a:rPr lang="en-US" dirty="0" smtClean="0"/>
            </a:br>
            <a:r>
              <a:rPr lang="en-US" dirty="0" smtClean="0"/>
              <a:t>use quantitative responses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44960"/>
              </p:ext>
            </p:extLst>
          </p:nvPr>
        </p:nvGraphicFramePr>
        <p:xfrm>
          <a:off x="530584" y="1394328"/>
          <a:ext cx="7592179" cy="4892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041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7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quantitative responses has these </a:t>
            </a:r>
            <a:r>
              <a:rPr lang="en-US" dirty="0" smtClean="0">
                <a:latin typeface="Arial Black"/>
                <a:cs typeface="Arial Black"/>
              </a:rPr>
              <a:t>advantages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2616"/>
            <a:ext cx="8229600" cy="3883547"/>
          </a:xfrm>
        </p:spPr>
        <p:txBody>
          <a:bodyPr>
            <a:normAutofit/>
          </a:bodyPr>
          <a:lstStyle/>
          <a:p>
            <a:r>
              <a:rPr lang="en-US" dirty="0" smtClean="0"/>
              <a:t>Be able to take on a larger number of applications (see next slide).</a:t>
            </a:r>
          </a:p>
          <a:p>
            <a:r>
              <a:rPr lang="en-US" dirty="0" smtClean="0"/>
              <a:t>Get more information out of each experiment.</a:t>
            </a:r>
          </a:p>
          <a:p>
            <a:r>
              <a:rPr lang="en-US" dirty="0" smtClean="0"/>
              <a:t>No need for an arbitrary cutoff between “worked” &amp; “didn’t work”.</a:t>
            </a:r>
          </a:p>
        </p:txBody>
      </p:sp>
    </p:spTree>
    <p:extLst>
      <p:ext uri="{BB962C8B-B14F-4D97-AF65-F5344CB8AC3E}">
        <p14:creationId xmlns:p14="http://schemas.microsoft.com/office/powerpoint/2010/main" val="131870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ongoing collaborations with these groups that would benefit from these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454"/>
            <a:ext cx="8229600" cy="3654709"/>
          </a:xfrm>
        </p:spPr>
        <p:txBody>
          <a:bodyPr>
            <a:normAutofit/>
          </a:bodyPr>
          <a:lstStyle/>
          <a:p>
            <a:r>
              <a:rPr lang="en-US" dirty="0" smtClean="0"/>
              <a:t>Tiff Walsh / Marc </a:t>
            </a:r>
            <a:r>
              <a:rPr lang="en-US" dirty="0" err="1" smtClean="0"/>
              <a:t>Knecht</a:t>
            </a:r>
            <a:r>
              <a:rPr lang="en-US" dirty="0" smtClean="0"/>
              <a:t> / </a:t>
            </a:r>
            <a:r>
              <a:rPr lang="en-US" dirty="0" err="1" smtClean="0"/>
              <a:t>Paras</a:t>
            </a:r>
            <a:r>
              <a:rPr lang="en-US" dirty="0" smtClean="0"/>
              <a:t> Prasad: Find peptides that bind specifically to metal.</a:t>
            </a:r>
          </a:p>
          <a:p>
            <a:r>
              <a:rPr lang="en-US" dirty="0" err="1" smtClean="0"/>
              <a:t>Mirkin</a:t>
            </a:r>
            <a:r>
              <a:rPr lang="en-US" dirty="0" smtClean="0"/>
              <a:t>: Find stable RNA-nanoparticle constructs.</a:t>
            </a:r>
          </a:p>
        </p:txBody>
      </p:sp>
    </p:spTree>
    <p:extLst>
      <p:ext uri="{BB962C8B-B14F-4D97-AF65-F5344CB8AC3E}">
        <p14:creationId xmlns:p14="http://schemas.microsoft.com/office/powerpoint/2010/main" val="88214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discussed new applications of POOL with these groups at the program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Ginger: Find DNA sequences with high quantum </a:t>
            </a:r>
            <a:r>
              <a:rPr lang="en-US" dirty="0" err="1" smtClean="0"/>
              <a:t>yeld</a:t>
            </a:r>
            <a:r>
              <a:rPr lang="en-US" dirty="0" smtClean="0"/>
              <a:t> when </a:t>
            </a:r>
            <a:r>
              <a:rPr lang="en-US" dirty="0" err="1" smtClean="0"/>
              <a:t>azobenzene</a:t>
            </a:r>
            <a:r>
              <a:rPr lang="en-US" dirty="0" smtClean="0"/>
              <a:t> is embedded.</a:t>
            </a:r>
          </a:p>
          <a:p>
            <a:r>
              <a:rPr lang="en-US" dirty="0" smtClean="0"/>
              <a:t>Lydia Contreras: Find peptides that bind to target protein / DNA / RNA sequences.</a:t>
            </a:r>
          </a:p>
          <a:p>
            <a:r>
              <a:rPr lang="en-US" dirty="0" smtClean="0"/>
              <a:t>Carole Perry: Peptide binders</a:t>
            </a:r>
          </a:p>
          <a:p>
            <a:r>
              <a:rPr lang="en-US" dirty="0" smtClean="0"/>
              <a:t>Teri Odom: Design DNA sequences that link </a:t>
            </a:r>
            <a:r>
              <a:rPr lang="en-US" dirty="0"/>
              <a:t>hybrid nanoparticle </a:t>
            </a:r>
            <a:r>
              <a:rPr lang="en-US" dirty="0" err="1"/>
              <a:t>superlattices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developing statistical methods that correct bias in phage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718623"/>
            <a:ext cx="8416707" cy="2288383"/>
          </a:xfrm>
        </p:spPr>
        <p:txBody>
          <a:bodyPr>
            <a:normAutofit/>
          </a:bodyPr>
          <a:lstStyle/>
          <a:p>
            <a:r>
              <a:rPr lang="en-US" dirty="0" smtClean="0"/>
              <a:t>This work is in collaboration with Rajesh </a:t>
            </a:r>
            <a:r>
              <a:rPr lang="en-US" dirty="0" err="1" smtClean="0"/>
              <a:t>Naik</a:t>
            </a:r>
            <a:r>
              <a:rPr lang="en-US" dirty="0" smtClean="0"/>
              <a:t>, Christina </a:t>
            </a:r>
            <a:r>
              <a:rPr lang="en-US" dirty="0" err="1" smtClean="0"/>
              <a:t>Harsch</a:t>
            </a:r>
            <a:r>
              <a:rPr lang="en-US" dirty="0" smtClean="0"/>
              <a:t>, and Rachel </a:t>
            </a:r>
            <a:r>
              <a:rPr lang="en-US" dirty="0" err="1" smtClean="0"/>
              <a:t>Krabacher</a:t>
            </a:r>
            <a:r>
              <a:rPr lang="en-US" dirty="0" smtClean="0"/>
              <a:t> at AFRL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829" y="2149416"/>
            <a:ext cx="1647465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Phage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9123" y="2149416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416" y="2149416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85709" y="2149416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&amp; Sequencing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158294" y="2572767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316587" y="2572767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6474880" y="2572767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6" idx="1"/>
          </p:cNvCxnSpPr>
          <p:nvPr/>
        </p:nvCxnSpPr>
        <p:spPr>
          <a:xfrm flipH="1">
            <a:off x="2669123" y="2572767"/>
            <a:ext cx="3805757" cy="12700"/>
          </a:xfrm>
          <a:prstGeom prst="bentConnector5">
            <a:avLst>
              <a:gd name="adj1" fmla="val -6007"/>
              <a:gd name="adj2" fmla="val 5133472"/>
              <a:gd name="adj3" fmla="val 10600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3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Let’s have dinner!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439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an </a:t>
            </a:r>
            <a:r>
              <a:rPr lang="en-US" sz="6000" dirty="0" smtClean="0">
                <a:latin typeface="Abadi MT Condensed Extra Bold"/>
                <a:cs typeface="Abadi MT Condensed Extra Bold"/>
              </a:rPr>
              <a:t>ideal</a:t>
            </a:r>
            <a:r>
              <a:rPr lang="en-US" dirty="0" smtClean="0"/>
              <a:t> world, </a:t>
            </a:r>
            <a:br>
              <a:rPr lang="en-US" dirty="0" smtClean="0"/>
            </a:br>
            <a:r>
              <a:rPr lang="en-US" dirty="0" smtClean="0"/>
              <a:t>selection comes entirely from panning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829" y="2242617"/>
            <a:ext cx="1647465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Phage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9123" y="2242617"/>
            <a:ext cx="1647464" cy="846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7416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709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&amp; Sequencing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58294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316587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474880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5" idx="1"/>
          </p:cNvCxnSpPr>
          <p:nvPr/>
        </p:nvCxnSpPr>
        <p:spPr>
          <a:xfrm flipH="1">
            <a:off x="2669123" y="2665968"/>
            <a:ext cx="3805757" cy="12700"/>
          </a:xfrm>
          <a:prstGeom prst="bentConnector5">
            <a:avLst>
              <a:gd name="adj1" fmla="val -6007"/>
              <a:gd name="adj2" fmla="val 5133472"/>
              <a:gd name="adj3" fmla="val 10600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829" y="3867369"/>
            <a:ext cx="852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an ideal world: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peptide is equally numerous in the </a:t>
            </a:r>
            <a:r>
              <a:rPr lang="en-US" sz="2400" dirty="0" smtClean="0">
                <a:solidFill>
                  <a:srgbClr val="3366FF"/>
                </a:solidFill>
              </a:rPr>
              <a:t>phage library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peptide gets </a:t>
            </a:r>
            <a:r>
              <a:rPr lang="en-US" sz="2400" dirty="0" smtClean="0">
                <a:solidFill>
                  <a:srgbClr val="3366FF"/>
                </a:solidFill>
              </a:rPr>
              <a:t>amplified</a:t>
            </a:r>
            <a:r>
              <a:rPr lang="en-US" sz="2400" dirty="0" smtClean="0"/>
              <a:t> equally.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peptide gets </a:t>
            </a:r>
            <a:r>
              <a:rPr lang="en-US" sz="2400" dirty="0" smtClean="0">
                <a:solidFill>
                  <a:srgbClr val="3366FF"/>
                </a:solidFill>
              </a:rPr>
              <a:t>sequenced</a:t>
            </a:r>
            <a:r>
              <a:rPr lang="en-US" sz="2400" dirty="0" smtClean="0"/>
              <a:t> equally.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 selection comes entirely from </a:t>
            </a:r>
            <a:r>
              <a:rPr lang="en-US" sz="2400" dirty="0" smtClean="0">
                <a:solidFill>
                  <a:srgbClr val="FF0000"/>
                </a:solidFill>
              </a:rPr>
              <a:t>panning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80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the </a:t>
            </a:r>
            <a:r>
              <a:rPr lang="en-US" sz="6000" dirty="0" smtClean="0">
                <a:solidFill>
                  <a:srgbClr val="000000"/>
                </a:solidFill>
                <a:latin typeface="Abadi MT Condensed Extra Bold"/>
                <a:cs typeface="Abadi MT Condensed Extra Bold"/>
              </a:rPr>
              <a:t>real </a:t>
            </a:r>
            <a:r>
              <a:rPr lang="en-US" dirty="0" smtClean="0">
                <a:solidFill>
                  <a:srgbClr val="000000"/>
                </a:solidFill>
              </a:rPr>
              <a:t>world,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selection is influenced by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library, amplification, and PCR bias.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829" y="2242617"/>
            <a:ext cx="1647465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Phage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9123" y="2242617"/>
            <a:ext cx="1647464" cy="846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7416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709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&amp; Sequencing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58294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316587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474880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5" idx="1"/>
          </p:cNvCxnSpPr>
          <p:nvPr/>
        </p:nvCxnSpPr>
        <p:spPr>
          <a:xfrm flipH="1">
            <a:off x="2669123" y="2665968"/>
            <a:ext cx="3805757" cy="12700"/>
          </a:xfrm>
          <a:prstGeom prst="bentConnector5">
            <a:avLst>
              <a:gd name="adj1" fmla="val -6007"/>
              <a:gd name="adj2" fmla="val 5133472"/>
              <a:gd name="adj3" fmla="val 10600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829" y="3867369"/>
            <a:ext cx="852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real world: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Some peptides are more numerous in the </a:t>
            </a:r>
            <a:r>
              <a:rPr lang="en-US" sz="2400" dirty="0" smtClean="0">
                <a:solidFill>
                  <a:srgbClr val="3366FF"/>
                </a:solidFill>
              </a:rPr>
              <a:t>phage library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Some peptides get </a:t>
            </a:r>
            <a:r>
              <a:rPr lang="en-US" sz="2400" dirty="0" smtClean="0">
                <a:solidFill>
                  <a:srgbClr val="3366FF"/>
                </a:solidFill>
              </a:rPr>
              <a:t>amplified</a:t>
            </a:r>
            <a:r>
              <a:rPr lang="en-US" sz="2400" dirty="0" smtClean="0"/>
              <a:t> more readily.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Some peptides get </a:t>
            </a:r>
            <a:r>
              <a:rPr lang="en-US" sz="2400" dirty="0" smtClean="0">
                <a:solidFill>
                  <a:srgbClr val="3366FF"/>
                </a:solidFill>
              </a:rPr>
              <a:t>sequenced</a:t>
            </a:r>
            <a:r>
              <a:rPr lang="en-US" sz="2400" dirty="0" smtClean="0"/>
              <a:t> more readily.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election is influenced by these effects, and not just </a:t>
            </a:r>
            <a:r>
              <a:rPr lang="en-US" sz="2400" dirty="0" smtClean="0">
                <a:solidFill>
                  <a:srgbClr val="FF0000"/>
                </a:solidFill>
              </a:rPr>
              <a:t>panning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07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are developing </a:t>
            </a:r>
            <a:r>
              <a:rPr lang="en-US" dirty="0" smtClean="0"/>
              <a:t>statistical models that correct this undesirable bias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829" y="2242617"/>
            <a:ext cx="1647465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Phage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9123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7416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709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&amp; Sequencing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58294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316587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474880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5" idx="1"/>
          </p:cNvCxnSpPr>
          <p:nvPr/>
        </p:nvCxnSpPr>
        <p:spPr>
          <a:xfrm flipH="1">
            <a:off x="2669123" y="2665968"/>
            <a:ext cx="3805757" cy="12700"/>
          </a:xfrm>
          <a:prstGeom prst="bentConnector5">
            <a:avLst>
              <a:gd name="adj1" fmla="val -6007"/>
              <a:gd name="adj2" fmla="val 5133472"/>
              <a:gd name="adj3" fmla="val 10600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829" y="3867369"/>
            <a:ext cx="852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data from AFRL, we can estimate sequence-dependent probability distributions over: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# of copies of each peptide in the library.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# of times each peptide reproduces itself in amplification.</a:t>
            </a:r>
          </a:p>
          <a:p>
            <a:endParaRPr lang="en-US" sz="2400" dirty="0"/>
          </a:p>
          <a:p>
            <a:r>
              <a:rPr lang="en-US" sz="2400" dirty="0" smtClean="0"/>
              <a:t>These are estimates of each source of bias.</a:t>
            </a:r>
          </a:p>
        </p:txBody>
      </p:sp>
    </p:spTree>
    <p:extLst>
      <p:ext uri="{BB962C8B-B14F-4D97-AF65-F5344CB8AC3E}">
        <p14:creationId xmlns:p14="http://schemas.microsoft.com/office/powerpoint/2010/main" val="417981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93"/>
            <a:ext cx="8229600" cy="1784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Estimate the </a:t>
            </a:r>
            <a:br>
              <a:rPr lang="en-US" dirty="0" smtClean="0"/>
            </a:br>
            <a:r>
              <a:rPr lang="en-US" dirty="0" smtClean="0">
                <a:latin typeface="Arial Black"/>
                <a:cs typeface="Arial Black"/>
              </a:rPr>
              <a:t>library’s</a:t>
            </a:r>
            <a:r>
              <a:rPr lang="en-US" dirty="0" smtClean="0"/>
              <a:t> amino </a:t>
            </a:r>
            <a:r>
              <a:rPr lang="en-US" dirty="0"/>
              <a:t>a</a:t>
            </a:r>
            <a:r>
              <a:rPr lang="en-US" dirty="0" smtClean="0"/>
              <a:t>cid distribution, </a:t>
            </a:r>
            <a:br>
              <a:rPr lang="en-US" dirty="0" smtClean="0"/>
            </a:br>
            <a:r>
              <a:rPr lang="en-US" dirty="0" smtClean="0"/>
              <a:t>at each position.</a:t>
            </a:r>
            <a:endParaRPr lang="en-US" dirty="0"/>
          </a:p>
        </p:txBody>
      </p:sp>
      <p:pic>
        <p:nvPicPr>
          <p:cNvPr id="3" name="Picture 2" descr="aa_distrib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7" y="2012236"/>
            <a:ext cx="8557905" cy="31971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819" y="5735783"/>
            <a:ext cx="82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heatmap</a:t>
            </a:r>
            <a:r>
              <a:rPr lang="en-US" dirty="0" smtClean="0"/>
              <a:t> is consistent </a:t>
            </a:r>
            <a:r>
              <a:rPr lang="en-US" dirty="0" smtClean="0"/>
              <a:t>with </a:t>
            </a:r>
            <a:r>
              <a:rPr lang="en-US" dirty="0" smtClean="0"/>
              <a:t>the one in Rajesh, Christina, and Rachel’s working </a:t>
            </a:r>
            <a:r>
              <a:rPr lang="en-US" dirty="0" smtClean="0"/>
              <a:t>paper </a:t>
            </a:r>
            <a:r>
              <a:rPr lang="en-US" dirty="0" smtClean="0"/>
              <a:t>on </a:t>
            </a:r>
            <a:r>
              <a:rPr lang="en-US" dirty="0"/>
              <a:t>p</a:t>
            </a:r>
            <a:r>
              <a:rPr lang="en-US" dirty="0" smtClean="0"/>
              <a:t>hage </a:t>
            </a:r>
            <a:r>
              <a:rPr lang="en-US" dirty="0" smtClean="0"/>
              <a:t>display analysis.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218" y="5140799"/>
            <a:ext cx="26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within the 12mer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93554" cy="1784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</a:t>
            </a:r>
            <a:r>
              <a:rPr lang="en-US" dirty="0"/>
              <a:t>E</a:t>
            </a:r>
            <a:r>
              <a:rPr lang="en-US" dirty="0" smtClean="0"/>
              <a:t>stimate each amino acid’s</a:t>
            </a:r>
            <a:br>
              <a:rPr lang="en-US" dirty="0" smtClean="0"/>
            </a:br>
            <a:r>
              <a:rPr lang="en-US" dirty="0" smtClean="0">
                <a:latin typeface="Arial Black"/>
                <a:cs typeface="Arial Black"/>
              </a:rPr>
              <a:t>amplification factor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at each 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819" y="5564153"/>
            <a:ext cx="824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amplification </a:t>
            </a:r>
            <a:r>
              <a:rPr lang="en-US" dirty="0" smtClean="0"/>
              <a:t>factor differs across positions</a:t>
            </a:r>
            <a:r>
              <a:rPr lang="en-US" dirty="0" smtClean="0"/>
              <a:t>, </a:t>
            </a:r>
            <a:r>
              <a:rPr lang="en-US" dirty="0" smtClean="0"/>
              <a:t>consistent with the change in </a:t>
            </a:r>
            <a:r>
              <a:rPr lang="en-US" dirty="0" err="1" smtClean="0"/>
              <a:t>heatmaps</a:t>
            </a:r>
            <a:r>
              <a:rPr lang="en-US" dirty="0" smtClean="0"/>
              <a:t> between library-only and library + amplification in Rajesh, Christina, Rachel’s working paper.</a:t>
            </a:r>
            <a:endParaRPr lang="en-US" dirty="0"/>
          </a:p>
        </p:txBody>
      </p:sp>
      <p:pic>
        <p:nvPicPr>
          <p:cNvPr id="4" name="Picture 3" descr="amp_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202"/>
            <a:ext cx="8993554" cy="3379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218" y="5140799"/>
            <a:ext cx="26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within the 12mer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4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then estimate each amino acid’s </a:t>
            </a:r>
            <a:r>
              <a:rPr lang="en-US" dirty="0" smtClean="0">
                <a:latin typeface="Arial Black"/>
                <a:cs typeface="Arial Black"/>
              </a:rPr>
              <a:t>panning factor</a:t>
            </a:r>
            <a:r>
              <a:rPr lang="en-US" dirty="0" smtClean="0"/>
              <a:t>, at each 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829" y="2242617"/>
            <a:ext cx="1647465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Phage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9123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7416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709" y="2242617"/>
            <a:ext cx="1647464" cy="8467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&amp; Sequencing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58294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316587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474880" y="2665968"/>
            <a:ext cx="51082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5" idx="1"/>
          </p:cNvCxnSpPr>
          <p:nvPr/>
        </p:nvCxnSpPr>
        <p:spPr>
          <a:xfrm flipH="1">
            <a:off x="2669123" y="2665968"/>
            <a:ext cx="3805757" cy="12700"/>
          </a:xfrm>
          <a:prstGeom prst="bentConnector5">
            <a:avLst>
              <a:gd name="adj1" fmla="val -6007"/>
              <a:gd name="adj2" fmla="val 5133472"/>
              <a:gd name="adj3" fmla="val 10600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052" y="3526718"/>
            <a:ext cx="8960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these inputs: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estimate of </a:t>
            </a:r>
            <a:r>
              <a:rPr lang="en-US" sz="2400" dirty="0" err="1" smtClean="0"/>
              <a:t>library+PCR</a:t>
            </a:r>
            <a:r>
              <a:rPr lang="en-US" sz="2400" dirty="0" smtClean="0"/>
              <a:t> bias (from previous step)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Estimate of amplification bias (from previous step)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sequences from phage display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We calculate this output: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Amino acid / position “panning factor”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used to calculate a peptide’s probability of getting through panning.</a:t>
            </a:r>
          </a:p>
        </p:txBody>
      </p:sp>
    </p:spTree>
    <p:extLst>
      <p:ext uri="{BB962C8B-B14F-4D97-AF65-F5344CB8AC3E}">
        <p14:creationId xmlns:p14="http://schemas.microsoft.com/office/powerpoint/2010/main" val="191599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1270</Words>
  <Application>Microsoft Macintosh PowerPoint</Application>
  <PresentationFormat>On-screen Show (4:3)</PresentationFormat>
  <Paragraphs>525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Presentation for  Hugh DeLong &amp; Rajesh Naik,  UCSD, Feb 10 2014.</vt:lpstr>
      <vt:lpstr>Agenda</vt:lpstr>
      <vt:lpstr>We are developing statistical methods that correct bias in phage display</vt:lpstr>
      <vt:lpstr>In an ideal world,  selection comes entirely from panning</vt:lpstr>
      <vt:lpstr>In the real world,  selection is influenced by  library, amplification, and PCR bias.</vt:lpstr>
      <vt:lpstr>We are developing statistical models that correct this undesirable bias</vt:lpstr>
      <vt:lpstr>Step 1: Estimate the  library’s amino acid distribution,  at each position.</vt:lpstr>
      <vt:lpstr>Step 2: Estimate each amino acid’s amplification factor,  at each position</vt:lpstr>
      <vt:lpstr>We then estimate each amino acid’s panning factor, at each position</vt:lpstr>
      <vt:lpstr>Here’s each amino acid’s  panning factor, at each position</vt:lpstr>
      <vt:lpstr>We use the panning factors to predict a peptide’s probability of getting through panning</vt:lpstr>
      <vt:lpstr>Our panning factor computation corrects the bias due to the library, amplification, and PCR.</vt:lpstr>
      <vt:lpstr>These corrected measures of binding  can be used in these ways:</vt:lpstr>
      <vt:lpstr>We can search for selective peptides</vt:lpstr>
      <vt:lpstr>We can search for selective peptides</vt:lpstr>
      <vt:lpstr>We have some preliminary experimental results</vt:lpstr>
      <vt:lpstr>We have some preliminary experimental results</vt:lpstr>
      <vt:lpstr>We have some preliminary experimental results</vt:lpstr>
      <vt:lpstr>We have some preliminary experimental results</vt:lpstr>
      <vt:lpstr>We have some preliminary experimental results</vt:lpstr>
      <vt:lpstr>PowerPoint Presentation</vt:lpstr>
      <vt:lpstr>We are ready to do more experimental comparisons</vt:lpstr>
      <vt:lpstr>Combinatorial Library Design</vt:lpstr>
      <vt:lpstr>Enhancements to POOL</vt:lpstr>
      <vt:lpstr>We are working on these enhancements to POOL</vt:lpstr>
      <vt:lpstr>Enhancements to POOL: use quantitative responses</vt:lpstr>
      <vt:lpstr>Using quantitative responses has these advantages</vt:lpstr>
      <vt:lpstr>Our ongoing collaborations with these groups that would benefit from these enhancements</vt:lpstr>
      <vt:lpstr>We discussed new applications of POOL with these groups at the program review</vt:lpstr>
      <vt:lpstr>Let’s have dinner!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developing statistical methods for correcting bias in phage display</dc:title>
  <dc:creator>Peter Frazier</dc:creator>
  <cp:lastModifiedBy>Peter Frazier</cp:lastModifiedBy>
  <cp:revision>81</cp:revision>
  <dcterms:created xsi:type="dcterms:W3CDTF">2015-02-05T18:57:15Z</dcterms:created>
  <dcterms:modified xsi:type="dcterms:W3CDTF">2015-02-11T06:23:13Z</dcterms:modified>
</cp:coreProperties>
</file>