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505214b5e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05214b5e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05214b5e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05214b5e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05214b5ed_6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05214b5ed_6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05214b5ed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05214b5ed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05214b5e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05214b5e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05214b5ed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05214b5ed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05214b5e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05214b5e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05214b5e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05214b5e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05214b5ed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05214b5ed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05214b5ed_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05214b5ed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05214b5e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05214b5e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05214b5ed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05214b5ed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425300"/>
            <a:ext cx="8520600" cy="61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t>Victor Castillo, Jun Zhang and Balint Kovacs</a:t>
            </a:r>
            <a:endParaRPr sz="1100"/>
          </a:p>
          <a:p>
            <a:pPr indent="0" lvl="0" marL="0" rtl="0" algn="ctr">
              <a:spcBef>
                <a:spcPts val="0"/>
              </a:spcBef>
              <a:spcAft>
                <a:spcPts val="0"/>
              </a:spcAft>
              <a:buNone/>
            </a:pPr>
            <a:r>
              <a:rPr lang="en" sz="950"/>
              <a:t>February 20, 2019</a:t>
            </a:r>
            <a:endParaRPr/>
          </a:p>
        </p:txBody>
      </p:sp>
      <p:sp>
        <p:nvSpPr>
          <p:cNvPr id="55" name="Google Shape;55;p13"/>
          <p:cNvSpPr txBox="1"/>
          <p:nvPr>
            <p:ph idx="1" type="subTitle"/>
          </p:nvPr>
        </p:nvSpPr>
        <p:spPr>
          <a:xfrm>
            <a:off x="311700" y="2072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1"/>
                </a:solidFill>
              </a:rPr>
              <a:t>Presentation for lab assignment 3</a:t>
            </a:r>
            <a:endParaRPr sz="3000">
              <a:solidFill>
                <a:schemeClr val="dk1"/>
              </a:solidFill>
            </a:endParaRPr>
          </a:p>
          <a:p>
            <a:pPr indent="0" lvl="0" marL="0" rtl="0" algn="ctr">
              <a:spcBef>
                <a:spcPts val="0"/>
              </a:spcBef>
              <a:spcAft>
                <a:spcPts val="0"/>
              </a:spcAft>
              <a:buNone/>
            </a:pPr>
            <a:r>
              <a:rPr lang="en" sz="2400">
                <a:solidFill>
                  <a:schemeClr val="dk1"/>
                </a:solidFill>
              </a:rPr>
              <a:t>Hopfield networks</a:t>
            </a:r>
            <a:endParaRPr sz="2400">
              <a:solidFill>
                <a:schemeClr val="dk1"/>
              </a:solidFill>
            </a:endParaRPr>
          </a:p>
        </p:txBody>
      </p:sp>
      <p:sp>
        <p:nvSpPr>
          <p:cNvPr id="56" name="Google Shape;56;p13"/>
          <p:cNvSpPr txBox="1"/>
          <p:nvPr/>
        </p:nvSpPr>
        <p:spPr>
          <a:xfrm>
            <a:off x="2505250" y="1323150"/>
            <a:ext cx="4367400" cy="6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Artificial Neural Networks and Deep Architectures, DD2437</a:t>
            </a:r>
            <a:endParaRPr sz="18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3.5 Capacity </a:t>
            </a:r>
            <a:endParaRPr/>
          </a:p>
        </p:txBody>
      </p:sp>
      <p:sp>
        <p:nvSpPr>
          <p:cNvPr id="117" name="Google Shape;117;p22"/>
          <p:cNvSpPr txBox="1"/>
          <p:nvPr>
            <p:ph idx="1" type="body"/>
          </p:nvPr>
        </p:nvSpPr>
        <p:spPr>
          <a:xfrm>
            <a:off x="311700" y="1563000"/>
            <a:ext cx="3457200" cy="239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By generating random patterns (100) instead of the pictures, the network was able to store many patterns, but it starts to lose the ability to remain stable and store all the patterns at around 60 patterns.</a:t>
            </a:r>
            <a:endParaRPr sz="1400"/>
          </a:p>
          <a:p>
            <a:pPr indent="0" lvl="0" marL="0" rtl="0" algn="l">
              <a:spcBef>
                <a:spcPts val="1600"/>
              </a:spcBef>
              <a:spcAft>
                <a:spcPts val="1600"/>
              </a:spcAft>
              <a:buNone/>
            </a:pPr>
            <a:r>
              <a:rPr lang="en" sz="1400"/>
              <a:t>Testing the pattern stability behaviour with 300 random patterns using 100 units, we get the graphic in the image, which is relatively lineal below 17 and then loses stability with more patterns.</a:t>
            </a:r>
            <a:endParaRPr sz="1400"/>
          </a:p>
        </p:txBody>
      </p:sp>
      <p:pic>
        <p:nvPicPr>
          <p:cNvPr id="118" name="Google Shape;118;p22"/>
          <p:cNvPicPr preferRelativeResize="0"/>
          <p:nvPr/>
        </p:nvPicPr>
        <p:blipFill>
          <a:blip r:embed="rId3">
            <a:alphaModFix/>
          </a:blip>
          <a:stretch>
            <a:fillRect/>
          </a:stretch>
        </p:blipFill>
        <p:spPr>
          <a:xfrm>
            <a:off x="3921300" y="1017725"/>
            <a:ext cx="5070300" cy="357699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3.5 Capacity </a:t>
            </a:r>
            <a:endParaRPr/>
          </a:p>
        </p:txBody>
      </p:sp>
      <p:sp>
        <p:nvSpPr>
          <p:cNvPr id="124" name="Google Shape;124;p23"/>
          <p:cNvSpPr txBox="1"/>
          <p:nvPr>
            <p:ph idx="1" type="body"/>
          </p:nvPr>
        </p:nvSpPr>
        <p:spPr>
          <a:xfrm>
            <a:off x="311700" y="1563000"/>
            <a:ext cx="3457200" cy="239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By generating the 300 patterns and adding a bias that skews the data in a direction (like +0.5), the capacity of the network is reduced abruptly.</a:t>
            </a:r>
            <a:endParaRPr sz="1400"/>
          </a:p>
          <a:p>
            <a:pPr indent="0" lvl="0" marL="0" rtl="0" algn="l">
              <a:spcBef>
                <a:spcPts val="1600"/>
              </a:spcBef>
              <a:spcAft>
                <a:spcPts val="1600"/>
              </a:spcAft>
              <a:buNone/>
            </a:pPr>
            <a:r>
              <a:rPr lang="en" sz="1400"/>
              <a:t>This corresponds to the image data, because there is a skew in how many “positives” are there, considering white color positive, so the data is very imbalanced and that explains the difference when comparing against random generated data, where correlation is very low.</a:t>
            </a:r>
            <a:endParaRPr sz="1400"/>
          </a:p>
        </p:txBody>
      </p:sp>
      <p:pic>
        <p:nvPicPr>
          <p:cNvPr id="125" name="Google Shape;125;p23"/>
          <p:cNvPicPr preferRelativeResize="0"/>
          <p:nvPr/>
        </p:nvPicPr>
        <p:blipFill>
          <a:blip r:embed="rId3">
            <a:alphaModFix/>
          </a:blip>
          <a:stretch>
            <a:fillRect/>
          </a:stretch>
        </p:blipFill>
        <p:spPr>
          <a:xfrm>
            <a:off x="3716950" y="673625"/>
            <a:ext cx="5191550" cy="387307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3.6 Sparse Patterns</a:t>
            </a:r>
            <a:endParaRPr/>
          </a:p>
        </p:txBody>
      </p:sp>
      <p:sp>
        <p:nvSpPr>
          <p:cNvPr id="131" name="Google Shape;131;p24"/>
          <p:cNvSpPr txBox="1"/>
          <p:nvPr>
            <p:ph idx="1" type="body"/>
          </p:nvPr>
        </p:nvSpPr>
        <p:spPr>
          <a:xfrm>
            <a:off x="311700" y="1152475"/>
            <a:ext cx="3726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Both"/>
            </a:pPr>
            <a:r>
              <a:rPr lang="en"/>
              <a:t>With smaller average activity, we need smaller bias to make the network memorize most patterns.</a:t>
            </a:r>
            <a:endParaRPr/>
          </a:p>
          <a:p>
            <a:pPr indent="-342900" lvl="0" marL="457200" rtl="0" algn="l">
              <a:spcBef>
                <a:spcPts val="0"/>
              </a:spcBef>
              <a:spcAft>
                <a:spcPts val="0"/>
              </a:spcAft>
              <a:buSzPts val="1800"/>
              <a:buAutoNum type="arabicParenBoth"/>
            </a:pPr>
            <a:r>
              <a:rPr lang="en"/>
              <a:t>The more sparse the patterns, the more patterns the network can remember. We believe this is because sparse patterns are more like to be orthogonal.</a:t>
            </a:r>
            <a:endParaRPr/>
          </a:p>
        </p:txBody>
      </p:sp>
      <p:pic>
        <p:nvPicPr>
          <p:cNvPr id="132" name="Google Shape;132;p24"/>
          <p:cNvPicPr preferRelativeResize="0"/>
          <p:nvPr/>
        </p:nvPicPr>
        <p:blipFill>
          <a:blip r:embed="rId3">
            <a:alphaModFix/>
          </a:blip>
          <a:stretch>
            <a:fillRect/>
          </a:stretch>
        </p:blipFill>
        <p:spPr>
          <a:xfrm>
            <a:off x="4144275" y="1102662"/>
            <a:ext cx="4688026" cy="3516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3.1 Convergence and attractors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network was able to store the tree vectors. </a:t>
            </a:r>
            <a:endParaRPr/>
          </a:p>
          <a:p>
            <a:pPr indent="0" lvl="0" marL="0" rtl="0" algn="l">
              <a:spcBef>
                <a:spcPts val="1600"/>
              </a:spcBef>
              <a:spcAft>
                <a:spcPts val="0"/>
              </a:spcAft>
              <a:buNone/>
            </a:pPr>
            <a:r>
              <a:rPr lang="en"/>
              <a:t>If we use synchronous update mode, the system was able to restore the original patterns for the first one from x1d. However, in the case of the second and the third pattern, the resulting association of x2d and x3d was oscillating between the following 2 states. </a:t>
            </a:r>
            <a:endParaRPr/>
          </a:p>
          <a:p>
            <a:pPr indent="0" lvl="0" marL="0" rtl="0" algn="l">
              <a:spcBef>
                <a:spcPts val="1600"/>
              </a:spcBef>
              <a:spcAft>
                <a:spcPts val="0"/>
              </a:spcAft>
              <a:buNone/>
            </a:pPr>
            <a:r>
              <a:rPr lang="en"/>
              <a:t> [ 1  1 -1  1  1  1  1  1]</a:t>
            </a:r>
            <a:endParaRPr/>
          </a:p>
          <a:p>
            <a:pPr indent="0" lvl="0" marL="0" rtl="0" algn="l">
              <a:spcBef>
                <a:spcPts val="1600"/>
              </a:spcBef>
              <a:spcAft>
                <a:spcPts val="0"/>
              </a:spcAft>
              <a:buClr>
                <a:schemeClr val="dk1"/>
              </a:buClr>
              <a:buSzPts val="1100"/>
              <a:buFont typeface="Arial"/>
              <a:buNone/>
            </a:pPr>
            <a:r>
              <a:rPr lang="en"/>
              <a:t> [ 1  1 -1  1 -1 -1  1  1]</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To find the number of attractors in the system, we generated all the possible patterns and checked which points they converge to. </a:t>
            </a:r>
            <a:endParaRPr/>
          </a:p>
          <a:p>
            <a:pPr indent="0" lvl="0" marL="0" rtl="0" algn="l">
              <a:spcBef>
                <a:spcPts val="1600"/>
              </a:spcBef>
              <a:spcAft>
                <a:spcPts val="0"/>
              </a:spcAft>
              <a:buNone/>
            </a:pPr>
            <a:r>
              <a:rPr lang="en"/>
              <a:t>We have found 6 attractors: the original patterns, and their opposites. </a:t>
            </a:r>
            <a:endParaRPr/>
          </a:p>
          <a:p>
            <a:pPr indent="0" lvl="0" marL="0" rtl="0" algn="l">
              <a:spcBef>
                <a:spcPts val="1600"/>
              </a:spcBef>
              <a:spcAft>
                <a:spcPts val="1600"/>
              </a:spcAft>
              <a:buNone/>
            </a:pPr>
            <a:r>
              <a:rPr lang="en"/>
              <a:t>When we make the starting pattern more then half wrong compared to the original, it is closer to the opposite of the target, so recalling it is impossible.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3.1 Convergence and attractors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However, if we use asynchronous update, we are able to recall x1, x2, x3 from x1d, x2d, x3d, respectively.</a:t>
            </a:r>
            <a:endParaRPr/>
          </a:p>
          <a:p>
            <a:pPr indent="0" lvl="0" marL="0" rtl="0" algn="l">
              <a:spcBef>
                <a:spcPts val="1600"/>
              </a:spcBef>
              <a:spcAft>
                <a:spcPts val="0"/>
              </a:spcAft>
              <a:buNone/>
            </a:pPr>
            <a:r>
              <a:rPr lang="en"/>
              <a:t>To find the number of attractors in the system, we generated all the possible patterns and checked which points they converge to. </a:t>
            </a:r>
            <a:endParaRPr/>
          </a:p>
          <a:p>
            <a:pPr indent="0" lvl="0" marL="0" rtl="0" algn="l">
              <a:spcBef>
                <a:spcPts val="1600"/>
              </a:spcBef>
              <a:spcAft>
                <a:spcPts val="0"/>
              </a:spcAft>
              <a:buNone/>
            </a:pPr>
            <a:r>
              <a:rPr lang="en"/>
              <a:t>We have found 6 attractors: the original patterns, and their opposites. </a:t>
            </a:r>
            <a:endParaRPr/>
          </a:p>
          <a:p>
            <a:pPr indent="0" lvl="0" marL="0" rtl="0" algn="l">
              <a:spcBef>
                <a:spcPts val="1600"/>
              </a:spcBef>
              <a:spcAft>
                <a:spcPts val="1600"/>
              </a:spcAft>
              <a:buNone/>
            </a:pPr>
            <a:r>
              <a:rPr lang="en"/>
              <a:t>When we make the starting pattern more then half wrong compared to the original, it is closer to the opposite of the target, so recalling it is impossible.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3.2 Sequential Update </a:t>
            </a:r>
            <a:endParaRPr/>
          </a:p>
        </p:txBody>
      </p:sp>
      <p:sp>
        <p:nvSpPr>
          <p:cNvPr id="74" name="Google Shape;74;p16"/>
          <p:cNvSpPr txBox="1"/>
          <p:nvPr>
            <p:ph idx="1" type="body"/>
          </p:nvPr>
        </p:nvSpPr>
        <p:spPr>
          <a:xfrm>
            <a:off x="311700" y="2848875"/>
            <a:ext cx="3279900" cy="171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t>The patterns can be stored and they are stable in this case as well. The network can restore p1 from the distorted version, p10, in both the synchronous and asynchronous case. However, in the case of p11, it can only recall p2 correctly with the asynchronous method. The restoration of p10 is displayed in Figure 1, with sequential updates and selecting indices randomly.</a:t>
            </a:r>
            <a:endParaRPr sz="1100"/>
          </a:p>
        </p:txBody>
      </p:sp>
      <p:pic>
        <p:nvPicPr>
          <p:cNvPr id="75" name="Google Shape;75;p16"/>
          <p:cNvPicPr preferRelativeResize="0"/>
          <p:nvPr/>
        </p:nvPicPr>
        <p:blipFill>
          <a:blip r:embed="rId3">
            <a:alphaModFix/>
          </a:blip>
          <a:stretch>
            <a:fillRect/>
          </a:stretch>
        </p:blipFill>
        <p:spPr>
          <a:xfrm>
            <a:off x="3987875" y="1017725"/>
            <a:ext cx="4748510" cy="382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3.3 Energy </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energy function has a local minima at the attractors. The energy of the distorted patterns are decreasing over iterations. For the synchronous case with the basic patterns in 3.1, a minima is achieved in the first ’epoch’ for the original patterns, and on the first pattern, it stops at the energy state of the original pattern. However, in the case of the other two distorted patterns, it gets stuck between two incorrect patterns with same energy, resulting in a loop.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3.3 Energy </a:t>
            </a:r>
            <a:endParaRPr/>
          </a:p>
        </p:txBody>
      </p:sp>
      <p:sp>
        <p:nvSpPr>
          <p:cNvPr id="87" name="Google Shape;87;p18"/>
          <p:cNvSpPr txBox="1"/>
          <p:nvPr>
            <p:ph idx="1" type="body"/>
          </p:nvPr>
        </p:nvSpPr>
        <p:spPr>
          <a:xfrm>
            <a:off x="311700" y="1152475"/>
            <a:ext cx="2955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asynchronous case with the basic patterns in 3.1, all the distorted patterns converge to the attractors, which are local minimas.  We draw the energies of all possible patterns and found that there are actually 8 minimas but only 6 attractors.</a:t>
            </a:r>
            <a:endParaRPr/>
          </a:p>
          <a:p>
            <a:pPr indent="0" lvl="0" marL="0" rtl="0" algn="l">
              <a:spcBef>
                <a:spcPts val="1600"/>
              </a:spcBef>
              <a:spcAft>
                <a:spcPts val="1600"/>
              </a:spcAft>
              <a:buNone/>
            </a:pPr>
            <a:r>
              <a:t/>
            </a:r>
            <a:endParaRPr/>
          </a:p>
        </p:txBody>
      </p:sp>
      <p:pic>
        <p:nvPicPr>
          <p:cNvPr id="88" name="Google Shape;88;p18"/>
          <p:cNvPicPr preferRelativeResize="0"/>
          <p:nvPr/>
        </p:nvPicPr>
        <p:blipFill>
          <a:blip r:embed="rId3">
            <a:alphaModFix/>
          </a:blip>
          <a:stretch>
            <a:fillRect/>
          </a:stretch>
        </p:blipFill>
        <p:spPr>
          <a:xfrm>
            <a:off x="3489000" y="1064200"/>
            <a:ext cx="5217774" cy="3913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3.3 Energy </a:t>
            </a:r>
            <a:endParaRPr/>
          </a:p>
        </p:txBody>
      </p:sp>
      <p:sp>
        <p:nvSpPr>
          <p:cNvPr id="94" name="Google Shape;94;p19"/>
          <p:cNvSpPr txBox="1"/>
          <p:nvPr>
            <p:ph idx="1" type="body"/>
          </p:nvPr>
        </p:nvSpPr>
        <p:spPr>
          <a:xfrm>
            <a:off x="311700" y="1152475"/>
            <a:ext cx="2821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For the asynchronous case with the image patterns in 3.2, we randomly update the neuron. And we can see that as the iteraion goes on, the energy decreases consistently and converge. At the same time the network reaches an attractor. </a:t>
            </a:r>
            <a:endParaRPr/>
          </a:p>
        </p:txBody>
      </p:sp>
      <p:pic>
        <p:nvPicPr>
          <p:cNvPr id="95" name="Google Shape;95;p19"/>
          <p:cNvPicPr preferRelativeResize="0"/>
          <p:nvPr/>
        </p:nvPicPr>
        <p:blipFill>
          <a:blip r:embed="rId3">
            <a:alphaModFix/>
          </a:blip>
          <a:stretch>
            <a:fillRect/>
          </a:stretch>
        </p:blipFill>
        <p:spPr>
          <a:xfrm>
            <a:off x="3374933" y="821875"/>
            <a:ext cx="5762166" cy="4321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3.4 Distortion Resistance </a:t>
            </a:r>
            <a:endParaRPr/>
          </a:p>
        </p:txBody>
      </p:sp>
      <p:sp>
        <p:nvSpPr>
          <p:cNvPr id="101" name="Google Shape;101;p20"/>
          <p:cNvSpPr txBox="1"/>
          <p:nvPr>
            <p:ph idx="1" type="body"/>
          </p:nvPr>
        </p:nvSpPr>
        <p:spPr>
          <a:xfrm>
            <a:off x="79000" y="2898800"/>
            <a:ext cx="3956100" cy="136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Pattern p1, by flipping random units from 0% noise to roughly 45%, it’s possible to recall the original pattern. Between 45% and roughly 80%, the recalled pattern is a spurious pattern and from 80% to 100%, the network is recalls the opposite of the original pattern. The same pattern is seen with p2.</a:t>
            </a:r>
            <a:endParaRPr sz="1200"/>
          </a:p>
          <a:p>
            <a:pPr indent="0" lvl="0" marL="0" rtl="0" algn="l">
              <a:spcBef>
                <a:spcPts val="1600"/>
              </a:spcBef>
              <a:spcAft>
                <a:spcPts val="1600"/>
              </a:spcAft>
              <a:buNone/>
            </a:pPr>
            <a:r>
              <a:rPr lang="en" sz="1200"/>
              <a:t>p3, around 50% of flipped units result in recalling p1, from 60% to 70% recalls a spurious state and after 80% the opposite of the original pattern is recalled.</a:t>
            </a:r>
            <a:endParaRPr sz="1200"/>
          </a:p>
        </p:txBody>
      </p:sp>
      <p:pic>
        <p:nvPicPr>
          <p:cNvPr id="102" name="Google Shape;102;p20"/>
          <p:cNvPicPr preferRelativeResize="0"/>
          <p:nvPr/>
        </p:nvPicPr>
        <p:blipFill rotWithShape="1">
          <a:blip r:embed="rId3">
            <a:alphaModFix/>
          </a:blip>
          <a:srcRect b="0" l="6962" r="7924" t="0"/>
          <a:stretch/>
        </p:blipFill>
        <p:spPr>
          <a:xfrm>
            <a:off x="4500575" y="1287275"/>
            <a:ext cx="4544899" cy="3357825"/>
          </a:xfrm>
          <a:prstGeom prst="rect">
            <a:avLst/>
          </a:prstGeom>
          <a:noFill/>
          <a:ln>
            <a:noFill/>
          </a:ln>
        </p:spPr>
      </p:pic>
      <p:pic>
        <p:nvPicPr>
          <p:cNvPr id="103" name="Google Shape;103;p20"/>
          <p:cNvPicPr preferRelativeResize="0"/>
          <p:nvPr/>
        </p:nvPicPr>
        <p:blipFill>
          <a:blip r:embed="rId4">
            <a:alphaModFix/>
          </a:blip>
          <a:stretch>
            <a:fillRect/>
          </a:stretch>
        </p:blipFill>
        <p:spPr>
          <a:xfrm>
            <a:off x="24925" y="1028810"/>
            <a:ext cx="4276101" cy="19467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3.5 Capacity </a:t>
            </a:r>
            <a:endParaRPr/>
          </a:p>
        </p:txBody>
      </p:sp>
      <p:sp>
        <p:nvSpPr>
          <p:cNvPr id="109" name="Google Shape;109;p21"/>
          <p:cNvSpPr txBox="1"/>
          <p:nvPr>
            <p:ph idx="1" type="body"/>
          </p:nvPr>
        </p:nvSpPr>
        <p:spPr>
          <a:xfrm>
            <a:off x="311700" y="1407900"/>
            <a:ext cx="3457200" cy="255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configuration is only able to remain stable with the three original patterns (p1, p2, p3). </a:t>
            </a:r>
            <a:endParaRPr sz="1400"/>
          </a:p>
          <a:p>
            <a:pPr indent="0" lvl="0" marL="0" rtl="0" algn="l">
              <a:spcBef>
                <a:spcPts val="1600"/>
              </a:spcBef>
              <a:spcAft>
                <a:spcPts val="0"/>
              </a:spcAft>
              <a:buNone/>
            </a:pPr>
            <a:r>
              <a:rPr lang="en" sz="1400"/>
              <a:t>Adding additional patterns causes the network to become unstable and abruptly loses the ability to store the patterns, recalling spurious patterns. </a:t>
            </a:r>
            <a:endParaRPr sz="1400"/>
          </a:p>
          <a:p>
            <a:pPr indent="0" lvl="0" marL="0" rtl="0" algn="l">
              <a:spcBef>
                <a:spcPts val="1600"/>
              </a:spcBef>
              <a:spcAft>
                <a:spcPts val="1600"/>
              </a:spcAft>
              <a:buNone/>
            </a:pPr>
            <a:r>
              <a:t/>
            </a:r>
            <a:endParaRPr sz="1400"/>
          </a:p>
        </p:txBody>
      </p:sp>
      <p:pic>
        <p:nvPicPr>
          <p:cNvPr id="110" name="Google Shape;110;p21"/>
          <p:cNvPicPr preferRelativeResize="0"/>
          <p:nvPr/>
        </p:nvPicPr>
        <p:blipFill>
          <a:blip r:embed="rId3">
            <a:alphaModFix/>
          </a:blip>
          <a:stretch>
            <a:fillRect/>
          </a:stretch>
        </p:blipFill>
        <p:spPr>
          <a:xfrm>
            <a:off x="4106375" y="1502801"/>
            <a:ext cx="2066975" cy="2060750"/>
          </a:xfrm>
          <a:prstGeom prst="rect">
            <a:avLst/>
          </a:prstGeom>
          <a:noFill/>
          <a:ln>
            <a:noFill/>
          </a:ln>
        </p:spPr>
      </p:pic>
      <p:pic>
        <p:nvPicPr>
          <p:cNvPr id="111" name="Google Shape;111;p21"/>
          <p:cNvPicPr preferRelativeResize="0"/>
          <p:nvPr/>
        </p:nvPicPr>
        <p:blipFill>
          <a:blip r:embed="rId4">
            <a:alphaModFix/>
          </a:blip>
          <a:stretch>
            <a:fillRect/>
          </a:stretch>
        </p:blipFill>
        <p:spPr>
          <a:xfrm>
            <a:off x="6516725" y="1502812"/>
            <a:ext cx="2066975" cy="206073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