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5214b5e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5214b5e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1b357f7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01b357f7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01b357f7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01b357f7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05214b5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05214b5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01b357f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01b357f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01b357f7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01b357f7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01b357f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01b357f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1b357f7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1b357f7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01b357f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01b357f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01b357f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1b357f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01b357f7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01b357f7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425300"/>
            <a:ext cx="8520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Victor Castillo, Jun Zhang and Balint Kovacs</a:t>
            </a:r>
            <a:endParaRPr sz="1100"/>
          </a:p>
          <a:p>
            <a:pPr indent="0" lvl="0" marL="0" rtl="0" algn="ctr">
              <a:spcBef>
                <a:spcPts val="0"/>
              </a:spcBef>
              <a:spcAft>
                <a:spcPts val="0"/>
              </a:spcAft>
              <a:buNone/>
            </a:pPr>
            <a:r>
              <a:rPr lang="en" sz="950"/>
              <a:t>March 1, 2019</a:t>
            </a:r>
            <a:endParaRPr/>
          </a:p>
        </p:txBody>
      </p:sp>
      <p:sp>
        <p:nvSpPr>
          <p:cNvPr id="55" name="Google Shape;55;p13"/>
          <p:cNvSpPr txBox="1"/>
          <p:nvPr>
            <p:ph idx="1" type="subTitle"/>
          </p:nvPr>
        </p:nvSpPr>
        <p:spPr>
          <a:xfrm>
            <a:off x="311700" y="2072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rPr>
              <a:t>Presentation for lab assignment 4</a:t>
            </a:r>
            <a:endParaRPr sz="3000">
              <a:solidFill>
                <a:schemeClr val="dk1"/>
              </a:solidFill>
            </a:endParaRPr>
          </a:p>
          <a:p>
            <a:pPr indent="0" lvl="0" marL="0" rtl="0" algn="ctr">
              <a:spcBef>
                <a:spcPts val="0"/>
              </a:spcBef>
              <a:spcAft>
                <a:spcPts val="0"/>
              </a:spcAft>
              <a:buNone/>
            </a:pPr>
            <a:r>
              <a:rPr lang="en" sz="2400">
                <a:solidFill>
                  <a:schemeClr val="dk1"/>
                </a:solidFill>
              </a:rPr>
              <a:t>Deep neural network architectures</a:t>
            </a:r>
            <a:endParaRPr sz="2400">
              <a:solidFill>
                <a:schemeClr val="dk1"/>
              </a:solidFill>
            </a:endParaRPr>
          </a:p>
        </p:txBody>
      </p:sp>
      <p:sp>
        <p:nvSpPr>
          <p:cNvPr id="56" name="Google Shape;56;p13"/>
          <p:cNvSpPr txBox="1"/>
          <p:nvPr/>
        </p:nvSpPr>
        <p:spPr>
          <a:xfrm>
            <a:off x="2505250" y="1323150"/>
            <a:ext cx="43674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Artificial Neural Networks and Deep Architectures, DD2437</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120775" y="445025"/>
            <a:ext cx="89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3.2 Stacked autoencoders for MNIST digit classification</a:t>
            </a:r>
            <a:endParaRPr/>
          </a:p>
        </p:txBody>
      </p:sp>
      <p:sp>
        <p:nvSpPr>
          <p:cNvPr id="131" name="Google Shape;131;p22"/>
          <p:cNvSpPr txBox="1"/>
          <p:nvPr>
            <p:ph idx="1" type="body"/>
          </p:nvPr>
        </p:nvSpPr>
        <p:spPr>
          <a:xfrm>
            <a:off x="311700" y="1152475"/>
            <a:ext cx="8520600" cy="38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part of the assignment, we used a layer with softmax activation function as a last layer to make class predictions. We used categorical </a:t>
            </a:r>
            <a:r>
              <a:rPr lang="en"/>
              <a:t>entropy</a:t>
            </a:r>
            <a:r>
              <a:rPr lang="en"/>
              <a:t> as our loss metric. </a:t>
            </a:r>
            <a:endParaRPr/>
          </a:p>
          <a:p>
            <a:pPr indent="0" lvl="0" marL="0" rtl="0" algn="l">
              <a:spcBef>
                <a:spcPts val="1600"/>
              </a:spcBef>
              <a:spcAft>
                <a:spcPts val="0"/>
              </a:spcAft>
              <a:buNone/>
            </a:pPr>
            <a:r>
              <a:rPr lang="en"/>
              <a:t>In the case of the simple classifier with no hidden layers, the results were quite convincing, with around 90% accuracy. By adding hidden layers, we managed to increase the accuracy values a bit, more in the case of brier score.</a:t>
            </a:r>
            <a:endParaRPr/>
          </a:p>
          <a:p>
            <a:pPr indent="0" lvl="0" marL="0" rtl="0" algn="l">
              <a:spcBef>
                <a:spcPts val="1600"/>
              </a:spcBef>
              <a:spcAft>
                <a:spcPts val="0"/>
              </a:spcAft>
              <a:buClr>
                <a:schemeClr val="dk1"/>
              </a:buClr>
              <a:buSzPts val="1100"/>
              <a:buFont typeface="Arial"/>
              <a:buNone/>
            </a:pPr>
            <a:r>
              <a:rPr lang="en"/>
              <a:t>W</a:t>
            </a:r>
            <a:r>
              <a:rPr lang="en"/>
              <a:t>e used a 1000 nodes as the size of the first hidden layer, then added smaller layers (600 in the case of 2 hidden layer network, 800 and 500 in the case of 3 hidden layer network). We have not found significant difference if we change the order of these layers.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120775" y="445025"/>
            <a:ext cx="89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3.2 Stacked autoencoders for MNIST digit classification</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3"/>
          <p:cNvPicPr preferRelativeResize="0"/>
          <p:nvPr/>
        </p:nvPicPr>
        <p:blipFill>
          <a:blip r:embed="rId3">
            <a:alphaModFix/>
          </a:blip>
          <a:stretch>
            <a:fillRect/>
          </a:stretch>
        </p:blipFill>
        <p:spPr>
          <a:xfrm>
            <a:off x="120775" y="1023951"/>
            <a:ext cx="8891449" cy="333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Autoencoder for binary-type MNIST images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he more hidden layer we used resulted in the better performance. </a:t>
            </a:r>
            <a:endParaRPr/>
          </a:p>
          <a:p>
            <a:pPr indent="0" lvl="0" marL="0" rtl="0" algn="l">
              <a:spcBef>
                <a:spcPts val="1600"/>
              </a:spcBef>
              <a:spcAft>
                <a:spcPts val="0"/>
              </a:spcAft>
              <a:buClr>
                <a:schemeClr val="dk1"/>
              </a:buClr>
              <a:buSzPts val="1100"/>
              <a:buFont typeface="Arial"/>
              <a:buNone/>
            </a:pPr>
            <a:r>
              <a:rPr lang="en"/>
              <a:t>The difference in performance in the overcomplete  case  is  less  significant  as  we  continue  increasing  the  number  of hidden nodes. </a:t>
            </a:r>
            <a:endParaRPr/>
          </a:p>
          <a:p>
            <a:pPr indent="0" lvl="0" marL="0" rtl="0" algn="l">
              <a:spcBef>
                <a:spcPts val="1600"/>
              </a:spcBef>
              <a:spcAft>
                <a:spcPts val="0"/>
              </a:spcAft>
              <a:buClr>
                <a:schemeClr val="dk1"/>
              </a:buClr>
              <a:buSzPts val="1100"/>
              <a:buFont typeface="Arial"/>
              <a:buNone/>
            </a:pPr>
            <a:r>
              <a:rPr lang="en"/>
              <a:t>One thing to note is that we had to use unusually high learning rates for the best performing models (around 30). </a:t>
            </a:r>
            <a:endParaRPr/>
          </a:p>
          <a:p>
            <a:pPr indent="0" lvl="0" marL="0" rtl="0" algn="l">
              <a:spcBef>
                <a:spcPts val="1600"/>
              </a:spcBef>
              <a:spcAft>
                <a:spcPts val="1600"/>
              </a:spcAft>
              <a:buClr>
                <a:schemeClr val="dk1"/>
              </a:buClr>
              <a:buSzPts val="1100"/>
              <a:buFont typeface="Arial"/>
              <a:buNone/>
            </a:pPr>
            <a:r>
              <a:rPr lang="en"/>
              <a:t>When comparing the performance of the networks with ReLU and sigmoid activation functions, we have found that the ReLU outperforms the sigmoid. The cause for this could be vanishing gradients in the case of sigmoid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Autoencoder for binary-type MNIST images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0" y="1399568"/>
            <a:ext cx="4121451" cy="2604750"/>
          </a:xfrm>
          <a:prstGeom prst="rect">
            <a:avLst/>
          </a:prstGeom>
          <a:noFill/>
          <a:ln>
            <a:noFill/>
          </a:ln>
        </p:spPr>
      </p:pic>
      <p:pic>
        <p:nvPicPr>
          <p:cNvPr id="70" name="Google Shape;70;p15"/>
          <p:cNvPicPr preferRelativeResize="0"/>
          <p:nvPr/>
        </p:nvPicPr>
        <p:blipFill>
          <a:blip r:embed="rId4">
            <a:alphaModFix/>
          </a:blip>
          <a:stretch>
            <a:fillRect/>
          </a:stretch>
        </p:blipFill>
        <p:spPr>
          <a:xfrm>
            <a:off x="2621575" y="1399568"/>
            <a:ext cx="4011150" cy="2604750"/>
          </a:xfrm>
          <a:prstGeom prst="rect">
            <a:avLst/>
          </a:prstGeom>
          <a:noFill/>
          <a:ln>
            <a:noFill/>
          </a:ln>
        </p:spPr>
      </p:pic>
      <p:pic>
        <p:nvPicPr>
          <p:cNvPr id="71" name="Google Shape;71;p15"/>
          <p:cNvPicPr preferRelativeResize="0"/>
          <p:nvPr/>
        </p:nvPicPr>
        <p:blipFill>
          <a:blip r:embed="rId5">
            <a:alphaModFix/>
          </a:blip>
          <a:stretch>
            <a:fillRect/>
          </a:stretch>
        </p:blipFill>
        <p:spPr>
          <a:xfrm>
            <a:off x="5132850" y="1432830"/>
            <a:ext cx="4011150" cy="2538225"/>
          </a:xfrm>
          <a:prstGeom prst="rect">
            <a:avLst/>
          </a:prstGeom>
          <a:noFill/>
          <a:ln>
            <a:noFill/>
          </a:ln>
        </p:spPr>
      </p:pic>
      <p:sp>
        <p:nvSpPr>
          <p:cNvPr id="72" name="Google Shape;72;p15"/>
          <p:cNvSpPr txBox="1"/>
          <p:nvPr/>
        </p:nvSpPr>
        <p:spPr>
          <a:xfrm>
            <a:off x="3996975" y="3904400"/>
            <a:ext cx="1188600" cy="4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400 Nodes</a:t>
            </a:r>
            <a:endParaRPr/>
          </a:p>
        </p:txBody>
      </p:sp>
      <p:sp>
        <p:nvSpPr>
          <p:cNvPr id="73" name="Google Shape;73;p15"/>
          <p:cNvSpPr txBox="1"/>
          <p:nvPr/>
        </p:nvSpPr>
        <p:spPr>
          <a:xfrm>
            <a:off x="6527525" y="3904400"/>
            <a:ext cx="1188600" cy="4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10</a:t>
            </a:r>
            <a:r>
              <a:rPr lang="en"/>
              <a:t>00 Nodes</a:t>
            </a:r>
            <a:endParaRPr/>
          </a:p>
        </p:txBody>
      </p:sp>
      <p:sp>
        <p:nvSpPr>
          <p:cNvPr id="74" name="Google Shape;74;p15"/>
          <p:cNvSpPr txBox="1"/>
          <p:nvPr/>
        </p:nvSpPr>
        <p:spPr>
          <a:xfrm>
            <a:off x="1466425" y="3904400"/>
            <a:ext cx="1188600" cy="4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a:t>
            </a:r>
            <a:r>
              <a:rPr lang="en"/>
              <a:t>00 Nodes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Autoencoder for binary-type MNIST images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6"/>
          <p:cNvPicPr preferRelativeResize="0"/>
          <p:nvPr/>
        </p:nvPicPr>
        <p:blipFill>
          <a:blip r:embed="rId3">
            <a:alphaModFix/>
          </a:blip>
          <a:stretch>
            <a:fillRect/>
          </a:stretch>
        </p:blipFill>
        <p:spPr>
          <a:xfrm>
            <a:off x="311703" y="1248875"/>
            <a:ext cx="3958425" cy="2882347"/>
          </a:xfrm>
          <a:prstGeom prst="rect">
            <a:avLst/>
          </a:prstGeom>
          <a:noFill/>
          <a:ln>
            <a:noFill/>
          </a:ln>
        </p:spPr>
      </p:pic>
      <p:sp>
        <p:nvSpPr>
          <p:cNvPr id="82" name="Google Shape;82;p16"/>
          <p:cNvSpPr txBox="1"/>
          <p:nvPr/>
        </p:nvSpPr>
        <p:spPr>
          <a:xfrm>
            <a:off x="1072875" y="4229250"/>
            <a:ext cx="2638200" cy="4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1000 Nodes </a:t>
            </a:r>
            <a:r>
              <a:rPr lang="en">
                <a:solidFill>
                  <a:schemeClr val="dk1"/>
                </a:solidFill>
              </a:rPr>
              <a:t>- 0 Momentum</a:t>
            </a:r>
            <a:endParaRPr>
              <a:solidFill>
                <a:schemeClr val="dk1"/>
              </a:solidFill>
            </a:endParaRPr>
          </a:p>
          <a:p>
            <a:pPr indent="0" lvl="0" marL="0" rtl="0" algn="ctr">
              <a:spcBef>
                <a:spcPts val="0"/>
              </a:spcBef>
              <a:spcAft>
                <a:spcPts val="0"/>
              </a:spcAft>
              <a:buNone/>
            </a:pPr>
            <a:r>
              <a:t/>
            </a:r>
            <a:endParaRPr/>
          </a:p>
        </p:txBody>
      </p:sp>
      <p:pic>
        <p:nvPicPr>
          <p:cNvPr id="83" name="Google Shape;83;p16"/>
          <p:cNvPicPr preferRelativeResize="0"/>
          <p:nvPr/>
        </p:nvPicPr>
        <p:blipFill>
          <a:blip r:embed="rId4">
            <a:alphaModFix/>
          </a:blip>
          <a:stretch>
            <a:fillRect/>
          </a:stretch>
        </p:blipFill>
        <p:spPr>
          <a:xfrm>
            <a:off x="4611075" y="1248875"/>
            <a:ext cx="4145025" cy="2882350"/>
          </a:xfrm>
          <a:prstGeom prst="rect">
            <a:avLst/>
          </a:prstGeom>
          <a:noFill/>
          <a:ln>
            <a:noFill/>
          </a:ln>
        </p:spPr>
      </p:pic>
      <p:sp>
        <p:nvSpPr>
          <p:cNvPr id="84" name="Google Shape;84;p16"/>
          <p:cNvSpPr txBox="1"/>
          <p:nvPr/>
        </p:nvSpPr>
        <p:spPr>
          <a:xfrm>
            <a:off x="5431425" y="4229250"/>
            <a:ext cx="2638200" cy="4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1000 Nodes </a:t>
            </a:r>
            <a:r>
              <a:rPr lang="en">
                <a:solidFill>
                  <a:schemeClr val="dk1"/>
                </a:solidFill>
              </a:rPr>
              <a:t>- 0.9 Momentum</a:t>
            </a:r>
            <a:endParaRPr>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Autoencoder for binary-type MNIST images</a:t>
            </a:r>
            <a:endParaRPr/>
          </a:p>
        </p:txBody>
      </p:sp>
      <p:pic>
        <p:nvPicPr>
          <p:cNvPr id="90" name="Google Shape;90;p17"/>
          <p:cNvPicPr preferRelativeResize="0"/>
          <p:nvPr/>
        </p:nvPicPr>
        <p:blipFill>
          <a:blip r:embed="rId3">
            <a:alphaModFix/>
          </a:blip>
          <a:stretch>
            <a:fillRect/>
          </a:stretch>
        </p:blipFill>
        <p:spPr>
          <a:xfrm>
            <a:off x="152400" y="1093925"/>
            <a:ext cx="3800175" cy="1590075"/>
          </a:xfrm>
          <a:prstGeom prst="rect">
            <a:avLst/>
          </a:prstGeom>
          <a:noFill/>
          <a:ln>
            <a:noFill/>
          </a:ln>
        </p:spPr>
      </p:pic>
      <p:sp>
        <p:nvSpPr>
          <p:cNvPr id="91" name="Google Shape;91;p17"/>
          <p:cNvSpPr txBox="1"/>
          <p:nvPr/>
        </p:nvSpPr>
        <p:spPr>
          <a:xfrm>
            <a:off x="875722" y="2550650"/>
            <a:ext cx="2505300" cy="4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100 Nodes - 0.9 Momentum</a:t>
            </a:r>
            <a:endParaRPr/>
          </a:p>
        </p:txBody>
      </p:sp>
      <p:pic>
        <p:nvPicPr>
          <p:cNvPr id="92" name="Google Shape;92;p17"/>
          <p:cNvPicPr preferRelativeResize="0"/>
          <p:nvPr/>
        </p:nvPicPr>
        <p:blipFill>
          <a:blip r:embed="rId4">
            <a:alphaModFix/>
          </a:blip>
          <a:stretch>
            <a:fillRect/>
          </a:stretch>
        </p:blipFill>
        <p:spPr>
          <a:xfrm>
            <a:off x="4677513" y="1019725"/>
            <a:ext cx="4154776" cy="1738450"/>
          </a:xfrm>
          <a:prstGeom prst="rect">
            <a:avLst/>
          </a:prstGeom>
          <a:noFill/>
          <a:ln>
            <a:noFill/>
          </a:ln>
        </p:spPr>
      </p:pic>
      <p:sp>
        <p:nvSpPr>
          <p:cNvPr id="93" name="Google Shape;93;p17"/>
          <p:cNvSpPr txBox="1"/>
          <p:nvPr/>
        </p:nvSpPr>
        <p:spPr>
          <a:xfrm>
            <a:off x="5453875" y="2550650"/>
            <a:ext cx="2638200" cy="4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1000 Nodes </a:t>
            </a:r>
            <a:r>
              <a:rPr lang="en">
                <a:solidFill>
                  <a:schemeClr val="dk1"/>
                </a:solidFill>
              </a:rPr>
              <a:t>- 0.9 Momentum</a:t>
            </a:r>
            <a:endParaRPr>
              <a:solidFill>
                <a:schemeClr val="dk1"/>
              </a:solidFill>
            </a:endParaRPr>
          </a:p>
          <a:p>
            <a:pPr indent="0" lvl="0" marL="0" rtl="0" algn="ctr">
              <a:spcBef>
                <a:spcPts val="0"/>
              </a:spcBef>
              <a:spcAft>
                <a:spcPts val="0"/>
              </a:spcAft>
              <a:buNone/>
            </a:pPr>
            <a:r>
              <a:t/>
            </a:r>
            <a:endParaRPr/>
          </a:p>
        </p:txBody>
      </p:sp>
      <p:pic>
        <p:nvPicPr>
          <p:cNvPr id="94" name="Google Shape;94;p17"/>
          <p:cNvPicPr preferRelativeResize="0"/>
          <p:nvPr/>
        </p:nvPicPr>
        <p:blipFill>
          <a:blip r:embed="rId5">
            <a:alphaModFix/>
          </a:blip>
          <a:stretch>
            <a:fillRect/>
          </a:stretch>
        </p:blipFill>
        <p:spPr>
          <a:xfrm>
            <a:off x="279088" y="2994950"/>
            <a:ext cx="3546812" cy="1843750"/>
          </a:xfrm>
          <a:prstGeom prst="rect">
            <a:avLst/>
          </a:prstGeom>
          <a:noFill/>
          <a:ln>
            <a:noFill/>
          </a:ln>
        </p:spPr>
      </p:pic>
      <p:sp>
        <p:nvSpPr>
          <p:cNvPr id="95" name="Google Shape;95;p17"/>
          <p:cNvSpPr txBox="1"/>
          <p:nvPr/>
        </p:nvSpPr>
        <p:spPr>
          <a:xfrm>
            <a:off x="963822" y="4631875"/>
            <a:ext cx="2505300" cy="4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100 Nodes - 0 Momentum</a:t>
            </a:r>
            <a:endParaRPr/>
          </a:p>
        </p:txBody>
      </p:sp>
      <p:pic>
        <p:nvPicPr>
          <p:cNvPr id="96" name="Google Shape;96;p17"/>
          <p:cNvPicPr preferRelativeResize="0"/>
          <p:nvPr/>
        </p:nvPicPr>
        <p:blipFill>
          <a:blip r:embed="rId6">
            <a:alphaModFix/>
          </a:blip>
          <a:stretch>
            <a:fillRect/>
          </a:stretch>
        </p:blipFill>
        <p:spPr>
          <a:xfrm>
            <a:off x="4981499" y="2994950"/>
            <a:ext cx="3546815" cy="1843750"/>
          </a:xfrm>
          <a:prstGeom prst="rect">
            <a:avLst/>
          </a:prstGeom>
          <a:noFill/>
          <a:ln>
            <a:noFill/>
          </a:ln>
        </p:spPr>
      </p:pic>
      <p:sp>
        <p:nvSpPr>
          <p:cNvPr id="97" name="Google Shape;97;p17"/>
          <p:cNvSpPr txBox="1"/>
          <p:nvPr/>
        </p:nvSpPr>
        <p:spPr>
          <a:xfrm>
            <a:off x="5541975" y="4631875"/>
            <a:ext cx="2638200" cy="4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1000 Nodes </a:t>
            </a:r>
            <a:r>
              <a:rPr lang="en">
                <a:solidFill>
                  <a:schemeClr val="dk1"/>
                </a:solidFill>
              </a:rPr>
              <a:t>- 0 Momentum</a:t>
            </a:r>
            <a:endParaRPr>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Autoencoder for binary-type MNIST images</a:t>
            </a:r>
            <a:endParaRPr/>
          </a:p>
        </p:txBody>
      </p:sp>
      <p:sp>
        <p:nvSpPr>
          <p:cNvPr id="103" name="Google Shape;103;p18"/>
          <p:cNvSpPr txBox="1"/>
          <p:nvPr>
            <p:ph idx="1" type="body"/>
          </p:nvPr>
        </p:nvSpPr>
        <p:spPr>
          <a:xfrm>
            <a:off x="311700" y="1152475"/>
            <a:ext cx="421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comparing the performance of the networks with ReLU and sigmoid activation functions, we have found that the ReLU slightly outperforms the sigmoid. </a:t>
            </a:r>
            <a:endParaRPr/>
          </a:p>
          <a:p>
            <a:pPr indent="0" lvl="0" marL="0" rtl="0" algn="l">
              <a:spcBef>
                <a:spcPts val="1600"/>
              </a:spcBef>
              <a:spcAft>
                <a:spcPts val="0"/>
              </a:spcAft>
              <a:buClr>
                <a:schemeClr val="dk1"/>
              </a:buClr>
              <a:buSzPts val="1100"/>
              <a:buFont typeface="Arial"/>
              <a:buNone/>
            </a:pPr>
            <a:r>
              <a:rPr lang="en"/>
              <a:t>The cause for this could be vanishing gradients in the case of sigmoid, which the ReLU doesn't suffer from, given the linearity of the function when the input is greater than zero.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04" name="Google Shape;104;p18"/>
          <p:cNvPicPr preferRelativeResize="0"/>
          <p:nvPr/>
        </p:nvPicPr>
        <p:blipFill>
          <a:blip r:embed="rId3">
            <a:alphaModFix/>
          </a:blip>
          <a:stretch>
            <a:fillRect/>
          </a:stretch>
        </p:blipFill>
        <p:spPr>
          <a:xfrm>
            <a:off x="4632750" y="1251288"/>
            <a:ext cx="4308600" cy="32187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Autoencoder for binary-type MNIST images</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we  examined  the  sparsity  of  hidden  layer  representations,  in  the  case of  a  1000  hidden  nodes,  in  average,  66%  of  them  had  non-zero  values.  </a:t>
            </a:r>
            <a:endParaRPr/>
          </a:p>
          <a:p>
            <a:pPr indent="0" lvl="0" marL="0" rtl="0" algn="l">
              <a:spcBef>
                <a:spcPts val="1600"/>
              </a:spcBef>
              <a:spcAft>
                <a:spcPts val="0"/>
              </a:spcAft>
              <a:buClr>
                <a:schemeClr val="dk1"/>
              </a:buClr>
              <a:buSzPts val="1100"/>
              <a:buFont typeface="Arial"/>
              <a:buNone/>
            </a:pPr>
            <a:r>
              <a:rPr lang="en"/>
              <a:t>One interesting aspect to notice was that when we used an 1500 node hidden layer and sigmoid activation, all the hidden layer values were non-zero, but with the same configuration, except using ReLU, the sparseness was 51%</a:t>
            </a:r>
            <a:endParaRPr/>
          </a:p>
          <a:p>
            <a:pPr indent="0" lvl="0" marL="0" rtl="0" algn="l">
              <a:spcBef>
                <a:spcPts val="1600"/>
              </a:spcBef>
              <a:spcAft>
                <a:spcPts val="0"/>
              </a:spcAft>
              <a:buClr>
                <a:schemeClr val="dk1"/>
              </a:buClr>
              <a:buSzPts val="1100"/>
              <a:buFont typeface="Arial"/>
              <a:buNone/>
            </a:pPr>
            <a:r>
              <a:rPr lang="en"/>
              <a:t>I</a:t>
            </a:r>
            <a:r>
              <a:rPr lang="en"/>
              <a:t>n the case of undercomplete representation, the weights are more blurred and in the overcomplete case, they are specific on small spots.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0" y="1162050"/>
            <a:ext cx="9144000" cy="3429000"/>
          </a:xfrm>
          <a:prstGeom prst="rect">
            <a:avLst/>
          </a:prstGeom>
          <a:noFill/>
          <a:ln>
            <a:noFill/>
          </a:ln>
        </p:spPr>
      </p:pic>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3.1 Autoencoder for binary-type MNIST images</a:t>
            </a:r>
            <a:endParaRPr/>
          </a:p>
          <a:p>
            <a:pPr indent="0" lvl="0" marL="0" rtl="0" algn="l">
              <a:spcBef>
                <a:spcPts val="0"/>
              </a:spcBef>
              <a:spcAft>
                <a:spcPts val="0"/>
              </a:spcAft>
              <a:buNone/>
            </a:pPr>
            <a:r>
              <a:t/>
            </a:r>
            <a:endParaRPr/>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Autoencoder for binary-type MNIST images</a:t>
            </a:r>
            <a:endParaRPr/>
          </a:p>
          <a:p>
            <a:pPr indent="0" lvl="0" marL="0" rtl="0" algn="l">
              <a:spcBef>
                <a:spcPts val="0"/>
              </a:spcBef>
              <a:spcAft>
                <a:spcPts val="0"/>
              </a:spcAft>
              <a:buNone/>
            </a:pPr>
            <a:r>
              <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undercomplete network showed great capabilities in restoring noisy samples.</a:t>
            </a:r>
            <a:endParaRPr/>
          </a:p>
        </p:txBody>
      </p:sp>
      <p:pic>
        <p:nvPicPr>
          <p:cNvPr id="124" name="Google Shape;124;p21"/>
          <p:cNvPicPr preferRelativeResize="0"/>
          <p:nvPr/>
        </p:nvPicPr>
        <p:blipFill>
          <a:blip r:embed="rId3">
            <a:alphaModFix/>
          </a:blip>
          <a:stretch>
            <a:fillRect/>
          </a:stretch>
        </p:blipFill>
        <p:spPr>
          <a:xfrm>
            <a:off x="159288" y="1724650"/>
            <a:ext cx="3838575" cy="3124200"/>
          </a:xfrm>
          <a:prstGeom prst="rect">
            <a:avLst/>
          </a:prstGeom>
          <a:noFill/>
          <a:ln>
            <a:noFill/>
          </a:ln>
        </p:spPr>
      </p:pic>
      <p:pic>
        <p:nvPicPr>
          <p:cNvPr id="125" name="Google Shape;125;p21"/>
          <p:cNvPicPr preferRelativeResize="0"/>
          <p:nvPr/>
        </p:nvPicPr>
        <p:blipFill>
          <a:blip r:embed="rId4">
            <a:alphaModFix/>
          </a:blip>
          <a:stretch>
            <a:fillRect/>
          </a:stretch>
        </p:blipFill>
        <p:spPr>
          <a:xfrm>
            <a:off x="4745825" y="1772275"/>
            <a:ext cx="4010275" cy="302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