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9" r:id="rId2"/>
    <p:sldId id="263" r:id="rId3"/>
    <p:sldId id="276" r:id="rId4"/>
    <p:sldId id="283" r:id="rId5"/>
    <p:sldId id="284" r:id="rId6"/>
    <p:sldId id="361" r:id="rId7"/>
    <p:sldId id="321" r:id="rId8"/>
    <p:sldId id="279" r:id="rId9"/>
    <p:sldId id="408" r:id="rId10"/>
    <p:sldId id="346" r:id="rId11"/>
    <p:sldId id="401" r:id="rId12"/>
    <p:sldId id="365" r:id="rId13"/>
    <p:sldId id="420" r:id="rId14"/>
    <p:sldId id="421" r:id="rId15"/>
    <p:sldId id="388" r:id="rId16"/>
    <p:sldId id="278" r:id="rId17"/>
    <p:sldId id="410" r:id="rId18"/>
    <p:sldId id="409" r:id="rId19"/>
    <p:sldId id="412" r:id="rId20"/>
    <p:sldId id="413" r:id="rId21"/>
    <p:sldId id="390" r:id="rId22"/>
    <p:sldId id="391" r:id="rId23"/>
    <p:sldId id="392" r:id="rId24"/>
    <p:sldId id="404" r:id="rId25"/>
    <p:sldId id="405" r:id="rId26"/>
    <p:sldId id="277" r:id="rId27"/>
    <p:sldId id="393" r:id="rId28"/>
    <p:sldId id="395" r:id="rId29"/>
    <p:sldId id="394" r:id="rId30"/>
    <p:sldId id="414" r:id="rId31"/>
    <p:sldId id="416" r:id="rId32"/>
    <p:sldId id="327" r:id="rId33"/>
    <p:sldId id="398" r:id="rId34"/>
    <p:sldId id="399" r:id="rId35"/>
    <p:sldId id="397" r:id="rId36"/>
    <p:sldId id="417" r:id="rId37"/>
    <p:sldId id="400" r:id="rId38"/>
    <p:sldId id="28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FF00"/>
    <a:srgbClr val="F9F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87" autoAdjust="0"/>
    <p:restoredTop sz="94660"/>
  </p:normalViewPr>
  <p:slideViewPr>
    <p:cSldViewPr snapToGrid="0">
      <p:cViewPr varScale="1">
        <p:scale>
          <a:sx n="70" d="100"/>
          <a:sy n="70" d="100"/>
        </p:scale>
        <p:origin x="2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721D9-9C9C-4BD6-8189-C5688367CCCB}"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C250E-EE43-4F53-B53B-198B739CF7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zh-CN"/>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D211A095-DA25-4FCF-82DF-41A85C622B8C}"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29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zh-CN"/>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en-US" altLang="zh-CN"/>
              <a:t>区块链更加倾向于信息的识别、传播和记载</a:t>
            </a:r>
          </a:p>
          <a:p>
            <a:pPr>
              <a:spcBef>
                <a:spcPct val="0"/>
              </a:spcBef>
            </a:pPr>
            <a:r>
              <a:rPr lang="en-US" altLang="zh-CN"/>
              <a:t>虽然云计算本身是分布式和容错的，但仍然使用集中式方法来运行，中央实体负责云计算。由于在整个云“网络”中建立了多个数据库，区块链的分散性将提供更多的自主操作和更高级别的数据安全性。</a:t>
            </a:r>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37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zh-CN"/>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zh-CN"/>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zh-CN"/>
          </a:p>
          <a:p>
            <a:pPr>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fontAlgn="base">
              <a:spcBef>
                <a:spcPct val="0"/>
              </a:spcBef>
              <a:spcAft>
                <a:spcPct val="0"/>
              </a:spcAft>
            </a:pPr>
            <a:fld id="{B389D533-69C3-4A90-BDFA-874D31B23FFA}" type="slidenum">
              <a:rPr lang="zh-CN" altLang="en-US">
                <a:latin typeface="Calibri" panose="020F0502020204030204" pitchFamily="34" charset="0"/>
                <a:ea typeface="宋体" panose="02010600030101010101" pitchFamily="2" charset="-122"/>
              </a:r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7EA8E22-55CD-4361-9606-183E134043DA}"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DF0774-F81C-4DC2-B01D-BC144C61A7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A8E22-55CD-4361-9606-183E134043DA}" type="datetimeFigureOut">
              <a:rPr lang="zh-CN" altLang="en-US" smtClean="0"/>
              <a:t>2018/6/11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F0774-F81C-4DC2-B01D-BC144C61A7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emf"/><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philippe-fournier-viger.com/spmf/index.php?link=datasets.php"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39.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DESKTOP\图片1.png图片1"/>
          <p:cNvPicPr>
            <a:picLocks noChangeAspect="1" noChangeArrowheads="1"/>
          </p:cNvPicPr>
          <p:nvPr/>
        </p:nvPicPr>
        <p:blipFill>
          <a:blip r:embed="rId3"/>
          <a:srcRect/>
          <a:stretch>
            <a:fillRect/>
          </a:stretch>
        </p:blipFill>
        <p:spPr bwMode="auto">
          <a:xfrm>
            <a:off x="-12065" y="-247015"/>
            <a:ext cx="12215495" cy="7132320"/>
          </a:xfrm>
          <a:prstGeom prst="rect">
            <a:avLst/>
          </a:prstGeom>
          <a:noFill/>
          <a:extLst>
            <a:ext uri="{909E8E84-426E-40DD-AFC4-6F175D3DCCD1}">
              <a14:hiddenFill xmlns:a14="http://schemas.microsoft.com/office/drawing/2010/main">
                <a:solidFill>
                  <a:srgbClr val="FFFFFF"/>
                </a:solidFill>
              </a14:hiddenFill>
            </a:ext>
          </a:extLst>
        </p:spPr>
      </p:pic>
      <p:sp>
        <p:nvSpPr>
          <p:cNvPr id="3076" name="矩形 7"/>
          <p:cNvSpPr>
            <a:spLocks noChangeArrowheads="1"/>
          </p:cNvSpPr>
          <p:nvPr/>
        </p:nvSpPr>
        <p:spPr bwMode="auto">
          <a:xfrm>
            <a:off x="6015038" y="2718332"/>
            <a:ext cx="38298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en-US" altLang="zh-CN" sz="3200" b="1" dirty="0">
                <a:solidFill>
                  <a:schemeClr val="bg1"/>
                </a:solidFill>
              </a:rPr>
              <a:t>Cloud Computing</a:t>
            </a:r>
            <a:endParaRPr lang="zh-CN" altLang="en-US" sz="3200" b="1" dirty="0">
              <a:solidFill>
                <a:schemeClr val="bg1"/>
              </a:solidFill>
            </a:endParaRPr>
          </a:p>
        </p:txBody>
      </p:sp>
      <p:sp>
        <p:nvSpPr>
          <p:cNvPr id="3077" name="矩形 6"/>
          <p:cNvSpPr>
            <a:spLocks noChangeArrowheads="1"/>
          </p:cNvSpPr>
          <p:nvPr/>
        </p:nvSpPr>
        <p:spPr bwMode="auto">
          <a:xfrm>
            <a:off x="6015038" y="4600575"/>
            <a:ext cx="2625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en-US" altLang="zh-CN" sz="2400" b="1">
                <a:solidFill>
                  <a:schemeClr val="bg1"/>
                </a:solidFill>
              </a:rPr>
              <a:t>Read the report</a:t>
            </a:r>
            <a:endParaRPr lang="zh-CN" altLang="en-US" sz="2400" b="1">
              <a:solidFill>
                <a:schemeClr val="bg1"/>
              </a:solidFill>
            </a:endParaRPr>
          </a:p>
        </p:txBody>
      </p:sp>
      <p:sp>
        <p:nvSpPr>
          <p:cNvPr id="2" name="等腰三角形 1"/>
          <p:cNvSpPr/>
          <p:nvPr/>
        </p:nvSpPr>
        <p:spPr>
          <a:xfrm rot="5400000">
            <a:off x="8666163" y="4746625"/>
            <a:ext cx="209550" cy="1746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80" name="矩形 4"/>
          <p:cNvSpPr>
            <a:spLocks noChangeArrowheads="1"/>
          </p:cNvSpPr>
          <p:nvPr/>
        </p:nvSpPr>
        <p:spPr bwMode="auto">
          <a:xfrm>
            <a:off x="6015038" y="3697080"/>
            <a:ext cx="55562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2100" dirty="0">
                <a:solidFill>
                  <a:schemeClr val="bg1"/>
                </a:solidFill>
              </a:rPr>
              <a:t>张俊</a:t>
            </a:r>
          </a:p>
        </p:txBody>
      </p:sp>
      <p:sp>
        <p:nvSpPr>
          <p:cNvPr id="12" name="矩形 7"/>
          <p:cNvSpPr>
            <a:spLocks noChangeArrowheads="1"/>
          </p:cNvSpPr>
          <p:nvPr/>
        </p:nvSpPr>
        <p:spPr bwMode="auto">
          <a:xfrm>
            <a:off x="6015038" y="1987586"/>
            <a:ext cx="17235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zh-CN" altLang="en-US" sz="4000" b="1" dirty="0">
                <a:solidFill>
                  <a:schemeClr val="bg1"/>
                </a:solidFill>
              </a:rPr>
              <a:t>云计算</a:t>
            </a:r>
          </a:p>
        </p:txBody>
      </p:sp>
      <p:sp>
        <p:nvSpPr>
          <p:cNvPr id="4" name="矩形 6"/>
          <p:cNvSpPr>
            <a:spLocks noChangeArrowheads="1"/>
          </p:cNvSpPr>
          <p:nvPr/>
        </p:nvSpPr>
        <p:spPr bwMode="auto">
          <a:xfrm>
            <a:off x="6015038" y="4603115"/>
            <a:ext cx="2625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en-US" altLang="zh-CN" sz="2400" b="1">
                <a:solidFill>
                  <a:schemeClr val="bg1"/>
                </a:solidFill>
              </a:rPr>
              <a:t>Read the report</a:t>
            </a:r>
            <a:endParaRPr lang="zh-CN" altLang="en-US" sz="2400" b="1">
              <a:solidFill>
                <a:schemeClr val="bg1"/>
              </a:solidFill>
            </a:endParaRPr>
          </a:p>
        </p:txBody>
      </p:sp>
      <p:sp>
        <p:nvSpPr>
          <p:cNvPr id="9" name="任意多边形 8"/>
          <p:cNvSpPr/>
          <p:nvPr/>
        </p:nvSpPr>
        <p:spPr>
          <a:xfrm>
            <a:off x="1054669" y="1704340"/>
            <a:ext cx="11053248" cy="3449320"/>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chemeClr val="accent3">
              <a:lumMod val="5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3" name="矩形 7"/>
          <p:cNvSpPr>
            <a:spLocks noChangeArrowheads="1"/>
          </p:cNvSpPr>
          <p:nvPr/>
        </p:nvSpPr>
        <p:spPr bwMode="auto">
          <a:xfrm>
            <a:off x="1249680" y="2826385"/>
            <a:ext cx="988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l"/>
            <a:r>
              <a:rPr lang="en-US" altLang="zh-CN" b="1" dirty="0">
                <a:solidFill>
                  <a:schemeClr val="bg1"/>
                </a:solidFill>
              </a:rPr>
              <a:t>Design and Implementation of Frequent Item Mining with Local Differential Privacy</a:t>
            </a:r>
          </a:p>
        </p:txBody>
      </p:sp>
      <p:sp>
        <p:nvSpPr>
          <p:cNvPr id="14" name="矩形 4"/>
          <p:cNvSpPr>
            <a:spLocks noChangeArrowheads="1"/>
          </p:cNvSpPr>
          <p:nvPr/>
        </p:nvSpPr>
        <p:spPr bwMode="auto">
          <a:xfrm>
            <a:off x="1407795" y="3557905"/>
            <a:ext cx="957199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lnSpc>
                <a:spcPts val="3000"/>
              </a:lnSpc>
            </a:pPr>
            <a:r>
              <a:rPr lang="zh-CN" altLang="en-US" sz="2100">
                <a:solidFill>
                  <a:schemeClr val="bg1"/>
                </a:solidFill>
              </a:rPr>
              <a:t>学生</a:t>
            </a:r>
            <a:r>
              <a:rPr lang="en-US" altLang="zh-CN" sz="2100">
                <a:solidFill>
                  <a:schemeClr val="bg1"/>
                </a:solidFill>
              </a:rPr>
              <a:t>		</a:t>
            </a:r>
            <a:r>
              <a:rPr lang="zh-CN" altLang="en-US" sz="2100">
                <a:solidFill>
                  <a:schemeClr val="bg1"/>
                </a:solidFill>
              </a:rPr>
              <a:t>张</a:t>
            </a:r>
            <a:r>
              <a:rPr lang="zh-CN" altLang="en-US" sz="2100" smtClean="0">
                <a:solidFill>
                  <a:schemeClr val="bg1"/>
                </a:solidFill>
              </a:rPr>
              <a:t>俊 </a:t>
            </a:r>
            <a:r>
              <a:rPr lang="en-US" altLang="zh-CN" sz="2100" smtClean="0">
                <a:solidFill>
                  <a:schemeClr val="bg1"/>
                </a:solidFill>
              </a:rPr>
              <a:t>			</a:t>
            </a:r>
            <a:r>
              <a:rPr lang="zh-CN" altLang="en-US" sz="2100" smtClean="0">
                <a:solidFill>
                  <a:schemeClr val="bg1"/>
                </a:solidFill>
              </a:rPr>
              <a:t>学号</a:t>
            </a:r>
            <a:r>
              <a:rPr lang="en-US" altLang="zh-CN" sz="2100" smtClean="0">
                <a:solidFill>
                  <a:schemeClr val="bg1"/>
                </a:solidFill>
              </a:rPr>
              <a:t>		2014210808</a:t>
            </a:r>
          </a:p>
          <a:p>
            <a:pPr eaLnBrk="1" hangingPunct="1">
              <a:lnSpc>
                <a:spcPts val="3000"/>
              </a:lnSpc>
            </a:pPr>
            <a:r>
              <a:rPr lang="zh-CN" altLang="en-US" sz="2100" smtClean="0">
                <a:solidFill>
                  <a:schemeClr val="bg1"/>
                </a:solidFill>
              </a:rPr>
              <a:t>指导</a:t>
            </a:r>
            <a:r>
              <a:rPr lang="zh-CN" altLang="en-US" sz="2100">
                <a:solidFill>
                  <a:schemeClr val="bg1"/>
                </a:solidFill>
              </a:rPr>
              <a:t>教师</a:t>
            </a:r>
            <a:r>
              <a:rPr lang="en-US" altLang="zh-CN" sz="2100" dirty="0">
                <a:solidFill>
                  <a:schemeClr val="bg1"/>
                </a:solidFill>
              </a:rPr>
              <a:t>	</a:t>
            </a:r>
            <a:r>
              <a:rPr lang="zh-CN" altLang="en-US" sz="2100" dirty="0">
                <a:solidFill>
                  <a:schemeClr val="bg1"/>
                </a:solidFill>
              </a:rPr>
              <a:t>程祥</a:t>
            </a:r>
          </a:p>
        </p:txBody>
      </p:sp>
      <p:sp>
        <p:nvSpPr>
          <p:cNvPr id="15" name="矩形 7"/>
          <p:cNvSpPr>
            <a:spLocks noChangeArrowheads="1"/>
          </p:cNvSpPr>
          <p:nvPr/>
        </p:nvSpPr>
        <p:spPr bwMode="auto">
          <a:xfrm>
            <a:off x="1249363" y="2073311"/>
            <a:ext cx="10241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zh-CN" altLang="en-US" sz="3600" b="1" dirty="0">
                <a:solidFill>
                  <a:schemeClr val="bg1"/>
                </a:solidFill>
              </a:rPr>
              <a:t>满足本地化差分隐私的频繁项挖掘算法设计与实践</a:t>
            </a:r>
          </a:p>
        </p:txBody>
      </p:sp>
      <p:cxnSp>
        <p:nvCxnSpPr>
          <p:cNvPr id="11" name="直接连接符 10"/>
          <p:cNvCxnSpPr/>
          <p:nvPr/>
        </p:nvCxnSpPr>
        <p:spPr>
          <a:xfrm>
            <a:off x="1331595" y="3429000"/>
            <a:ext cx="95294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10</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定义</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85" name="矩形 2797"/>
          <p:cNvSpPr>
            <a:spLocks noChangeArrowheads="1"/>
          </p:cNvSpPr>
          <p:nvPr/>
        </p:nvSpPr>
        <p:spPr bwMode="auto">
          <a:xfrm>
            <a:off x="366712" y="1362116"/>
            <a:ext cx="1042987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Wingdings" panose="05000000000000000000" charset="0"/>
              <a:buChar char="n"/>
            </a:pPr>
            <a:r>
              <a:rPr lang="zh-CN" altLang="en-US" sz="2400" dirty="0" smtClean="0"/>
              <a:t>给定</a:t>
            </a:r>
            <a:r>
              <a:rPr lang="en-US" altLang="zh-CN" sz="2400" dirty="0" smtClean="0"/>
              <a:t>n</a:t>
            </a:r>
            <a:r>
              <a:rPr lang="zh-CN" altLang="en-US" sz="2400" dirty="0" smtClean="0"/>
              <a:t>个用户，每个用户对应一条记录，给定一个隐私算法</a:t>
            </a:r>
            <a:r>
              <a:rPr lang="en-US" altLang="zh-CN" sz="2400" dirty="0" smtClean="0"/>
              <a:t>M</a:t>
            </a:r>
            <a:r>
              <a:rPr lang="zh-CN" altLang="en-US" sz="2400" dirty="0" smtClean="0"/>
              <a:t>，若算法</a:t>
            </a:r>
            <a:r>
              <a:rPr lang="en-US" altLang="zh-CN" sz="2400" dirty="0" smtClean="0"/>
              <a:t>M</a:t>
            </a:r>
            <a:r>
              <a:rPr lang="zh-CN" altLang="en-US" sz="2400" dirty="0" smtClean="0"/>
              <a:t>在任意两条记录</a:t>
            </a:r>
            <a:r>
              <a:rPr lang="en-US" altLang="zh-CN" sz="2400" dirty="0" smtClean="0"/>
              <a:t>t</a:t>
            </a:r>
            <a:r>
              <a:rPr lang="zh-CN" altLang="en-US" sz="2400" dirty="0" smtClean="0"/>
              <a:t>和</a:t>
            </a:r>
            <a:r>
              <a:rPr lang="en-US" altLang="zh-CN" sz="2400" dirty="0" smtClean="0"/>
              <a:t>t'</a:t>
            </a:r>
            <a:r>
              <a:rPr lang="zh-CN" altLang="en-US" sz="2400" dirty="0" smtClean="0"/>
              <a:t>上得到相同输出结果</a:t>
            </a:r>
            <a:r>
              <a:rPr lang="en-US" altLang="zh-CN" sz="2400" dirty="0" smtClean="0"/>
              <a:t>O</a:t>
            </a:r>
            <a:r>
              <a:rPr lang="zh-CN" altLang="en-US" sz="2400" dirty="0" smtClean="0"/>
              <a:t>且满足下列不等式，则</a:t>
            </a:r>
            <a:r>
              <a:rPr lang="en-US" altLang="zh-CN" sz="2400" dirty="0" smtClean="0"/>
              <a:t>M</a:t>
            </a:r>
            <a:r>
              <a:rPr lang="zh-CN" altLang="en-US" sz="2400" dirty="0" smtClean="0"/>
              <a:t>满足</a:t>
            </a:r>
            <a:r>
              <a:rPr lang="zh-CN" altLang="en-US" sz="2400" dirty="0" smtClean="0">
                <a:sym typeface="+mn-ea"/>
              </a:rPr>
              <a:t>ε</a:t>
            </a:r>
            <a:r>
              <a:rPr lang="en-US" altLang="zh-CN" sz="2400" dirty="0" smtClean="0">
                <a:sym typeface="+mn-ea"/>
              </a:rPr>
              <a:t>-</a:t>
            </a:r>
            <a:r>
              <a:rPr lang="zh-CN" altLang="en-US" sz="2400" dirty="0" smtClean="0"/>
              <a:t>本地化差分隐私</a:t>
            </a:r>
            <a:r>
              <a:rPr lang="zh-CN" altLang="en-US" sz="2000" dirty="0" smtClean="0"/>
              <a:t>。</a:t>
            </a:r>
          </a:p>
        </p:txBody>
      </p:sp>
      <p:sp>
        <p:nvSpPr>
          <p:cNvPr id="5" name="矩形 4"/>
          <p:cNvSpPr/>
          <p:nvPr/>
        </p:nvSpPr>
        <p:spPr>
          <a:xfrm>
            <a:off x="752473" y="2913101"/>
            <a:ext cx="654858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a:hlinkClick r:id="" action="ppaction://ole?verb=0"/>
          </p:cNvPr>
          <p:cNvGraphicFramePr>
            <a:graphicFrameLocks noChangeAspect="1"/>
          </p:cNvGraphicFramePr>
          <p:nvPr/>
        </p:nvGraphicFramePr>
        <p:xfrm>
          <a:off x="673839" y="3471000"/>
          <a:ext cx="9283085" cy="1006693"/>
        </p:xfrm>
        <a:graphic>
          <a:graphicData uri="http://schemas.openxmlformats.org/presentationml/2006/ole">
            <mc:AlternateContent xmlns:mc="http://schemas.openxmlformats.org/markup-compatibility/2006">
              <mc:Choice xmlns:v="urn:schemas-microsoft-com:vml" Requires="v">
                <p:oleObj spid="_x0000_s4235" r:id="rId4" imgW="2108200" imgH="228600" progId="Equation.KSEE3">
                  <p:embed/>
                </p:oleObj>
              </mc:Choice>
              <mc:Fallback>
                <p:oleObj r:id="rId4" imgW="2108200" imgH="228600" progId="Equation.KSEE3">
                  <p:embed/>
                  <p:pic>
                    <p:nvPicPr>
                      <p:cNvPr id="0" name="图片 1024"/>
                      <p:cNvPicPr/>
                      <p:nvPr/>
                    </p:nvPicPr>
                    <p:blipFill>
                      <a:blip r:embed="rId5"/>
                      <a:stretch>
                        <a:fillRect/>
                      </a:stretch>
                    </p:blipFill>
                    <p:spPr>
                      <a:xfrm>
                        <a:off x="673839" y="3471000"/>
                        <a:ext cx="9283085" cy="1006693"/>
                      </a:xfrm>
                      <a:prstGeom prst="rect">
                        <a:avLst/>
                      </a:prstGeom>
                    </p:spPr>
                  </p:pic>
                </p:oleObj>
              </mc:Fallback>
            </mc:AlternateContent>
          </a:graphicData>
        </a:graphic>
      </p:graphicFrame>
      <p:sp>
        <p:nvSpPr>
          <p:cNvPr id="2" name="文本框 1"/>
          <p:cNvSpPr txBox="1"/>
          <p:nvPr/>
        </p:nvSpPr>
        <p:spPr>
          <a:xfrm>
            <a:off x="10202862" y="3880694"/>
            <a:ext cx="3394075" cy="368300"/>
          </a:xfrm>
          <a:prstGeom prst="rect">
            <a:avLst/>
          </a:prstGeom>
          <a:noFill/>
        </p:spPr>
        <p:txBody>
          <a:bodyPr wrap="square" rtlCol="0">
            <a:spAutoFit/>
          </a:bodyPr>
          <a:lstStyle/>
          <a:p>
            <a:r>
              <a:rPr lang="zh-CN" altLang="en-US"/>
              <a:t>式</a:t>
            </a:r>
            <a:r>
              <a:rPr lang="en-US" altLang="zh-CN" smtClean="0"/>
              <a:t>2-1</a:t>
            </a:r>
            <a:endParaRPr lang="en-US" altLang="zh-CN"/>
          </a:p>
        </p:txBody>
      </p:sp>
      <p:sp>
        <p:nvSpPr>
          <p:cNvPr id="3" name="文本框 2"/>
          <p:cNvSpPr txBox="1"/>
          <p:nvPr/>
        </p:nvSpPr>
        <p:spPr>
          <a:xfrm>
            <a:off x="752472" y="5197108"/>
            <a:ext cx="9125818" cy="461665"/>
          </a:xfrm>
          <a:prstGeom prst="rect">
            <a:avLst/>
          </a:prstGeom>
          <a:noFill/>
        </p:spPr>
        <p:txBody>
          <a:bodyPr wrap="square" rtlCol="0">
            <a:spAutoFit/>
          </a:bodyPr>
          <a:lstStyle/>
          <a:p>
            <a:r>
              <a:rPr lang="zh-CN" altLang="en-US" sz="2400">
                <a:latin typeface="Microsoft YaHei UI" panose="020B0503020204020204" pitchFamily="34" charset="-122"/>
                <a:ea typeface="微软雅黑" panose="020B0503020204020204" pitchFamily="34" charset="-122"/>
              </a:rPr>
              <a:t>其中，</a:t>
            </a:r>
            <a:r>
              <a:rPr lang="zh-CN" altLang="en-US" sz="2400">
                <a:latin typeface="Microsoft YaHei UI" panose="020B0503020204020204" pitchFamily="34" charset="-122"/>
                <a:ea typeface="微软雅黑" panose="020B0503020204020204" pitchFamily="34" charset="-122"/>
                <a:sym typeface="+mn-ea"/>
              </a:rPr>
              <a:t> ε称为隐私参数，或隐私预算。</a:t>
            </a:r>
            <a:endParaRPr lang="zh-CN" altLang="en-US" sz="2400">
              <a:latin typeface="Microsoft YaHei UI"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11</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处理框架</a:t>
            </a: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2797"/>
          <p:cNvSpPr>
            <a:spLocks noChangeArrowheads="1"/>
          </p:cNvSpPr>
          <p:nvPr/>
        </p:nvSpPr>
        <p:spPr bwMode="auto">
          <a:xfrm>
            <a:off x="6186805" y="1485900"/>
            <a:ext cx="5070475" cy="460375"/>
          </a:xfrm>
          <a:prstGeom prst="rect">
            <a:avLst/>
          </a:prstGeom>
          <a:solidFill>
            <a:schemeClr val="bg1"/>
          </a:solidFill>
          <a:ln>
            <a:noFill/>
          </a:ln>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endParaRPr lang="zh-CN" altLang="en-US" sz="2400">
              <a:sym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725" y="1033604"/>
            <a:ext cx="6280314" cy="4900887"/>
          </a:xfrm>
          <a:prstGeom prst="rect">
            <a:avLst/>
          </a:prstGeom>
        </p:spPr>
      </p:pic>
      <p:sp>
        <p:nvSpPr>
          <p:cNvPr id="36" name="文本框 35"/>
          <p:cNvSpPr txBox="1"/>
          <p:nvPr/>
        </p:nvSpPr>
        <p:spPr>
          <a:xfrm>
            <a:off x="4041762" y="6017455"/>
            <a:ext cx="3632201" cy="369332"/>
          </a:xfrm>
          <a:prstGeom prst="rect">
            <a:avLst/>
          </a:prstGeom>
          <a:noFill/>
        </p:spPr>
        <p:txBody>
          <a:bodyPr wrap="square" rtlCol="0">
            <a:spAutoFit/>
          </a:bodyPr>
          <a:lstStyle/>
          <a:p>
            <a:r>
              <a:rPr lang="zh-CN" altLang="en-US"/>
              <a:t>图</a:t>
            </a:r>
            <a:r>
              <a:rPr lang="en-US" altLang="zh-CN" smtClean="0"/>
              <a:t>2-1 </a:t>
            </a:r>
            <a:r>
              <a:rPr lang="zh-CN" altLang="en-US" smtClean="0"/>
              <a:t>本地化差分隐私的处理框架</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12</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a:solidFill>
                  <a:srgbClr val="0070C0"/>
                </a:solidFill>
              </a:rPr>
              <a:t>性质</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1200150"/>
            <a:ext cx="4415410" cy="333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733" y="1200150"/>
            <a:ext cx="4165177" cy="333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2" name="TextBox 11"/>
              <p:cNvSpPr txBox="1">
                <a:spLocks noChangeArrowheads="1"/>
              </p:cNvSpPr>
              <p:nvPr/>
            </p:nvSpPr>
            <p:spPr bwMode="auto">
              <a:xfrm>
                <a:off x="589458" y="4706133"/>
                <a:ext cx="4760491"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Microsoft JhengHei" pitchFamily="34" charset="-120"/>
                  </a:defRPr>
                </a:lvl1pPr>
                <a:lvl2pPr marL="742950" indent="-285750" eaLnBrk="0" hangingPunct="0">
                  <a:defRPr>
                    <a:solidFill>
                      <a:schemeClr val="tx1"/>
                    </a:solidFill>
                    <a:latin typeface="Arial" pitchFamily="34" charset="0"/>
                    <a:ea typeface="Microsoft JhengHei" pitchFamily="34" charset="-120"/>
                  </a:defRPr>
                </a:lvl2pPr>
                <a:lvl3pPr marL="1143000" indent="-228600" eaLnBrk="0" hangingPunct="0">
                  <a:defRPr>
                    <a:solidFill>
                      <a:schemeClr val="tx1"/>
                    </a:solidFill>
                    <a:latin typeface="Arial" pitchFamily="34" charset="0"/>
                    <a:ea typeface="Microsoft JhengHei" pitchFamily="34" charset="-120"/>
                  </a:defRPr>
                </a:lvl3pPr>
                <a:lvl4pPr marL="1600200" indent="-228600" eaLnBrk="0" hangingPunct="0">
                  <a:defRPr>
                    <a:solidFill>
                      <a:schemeClr val="tx1"/>
                    </a:solidFill>
                    <a:latin typeface="Arial" pitchFamily="34" charset="0"/>
                    <a:ea typeface="Microsoft JhengHei" pitchFamily="34" charset="-120"/>
                  </a:defRPr>
                </a:lvl4pPr>
                <a:lvl5pPr marL="2057400" indent="-228600" eaLnBrk="0" hangingPunct="0">
                  <a:defRPr>
                    <a:solidFill>
                      <a:schemeClr val="tx1"/>
                    </a:solidFill>
                    <a:latin typeface="Arial" pitchFamily="34" charset="0"/>
                    <a:ea typeface="Microsoft JhengHei" pitchFamily="34" charset="-120"/>
                  </a:defRPr>
                </a:lvl5pPr>
                <a:lvl6pPr marL="2514600" indent="-228600" eaLnBrk="0" fontAlgn="base" hangingPunct="0">
                  <a:spcBef>
                    <a:spcPct val="0"/>
                  </a:spcBef>
                  <a:spcAft>
                    <a:spcPct val="0"/>
                  </a:spcAft>
                  <a:defRPr>
                    <a:solidFill>
                      <a:schemeClr val="tx1"/>
                    </a:solidFill>
                    <a:latin typeface="Arial" pitchFamily="34" charset="0"/>
                    <a:ea typeface="Microsoft JhengHei" pitchFamily="34" charset="-120"/>
                  </a:defRPr>
                </a:lvl6pPr>
                <a:lvl7pPr marL="2971800" indent="-228600" eaLnBrk="0" fontAlgn="base" hangingPunct="0">
                  <a:spcBef>
                    <a:spcPct val="0"/>
                  </a:spcBef>
                  <a:spcAft>
                    <a:spcPct val="0"/>
                  </a:spcAft>
                  <a:defRPr>
                    <a:solidFill>
                      <a:schemeClr val="tx1"/>
                    </a:solidFill>
                    <a:latin typeface="Arial" pitchFamily="34" charset="0"/>
                    <a:ea typeface="Microsoft JhengHei" pitchFamily="34" charset="-120"/>
                  </a:defRPr>
                </a:lvl7pPr>
                <a:lvl8pPr marL="3429000" indent="-228600" eaLnBrk="0" fontAlgn="base" hangingPunct="0">
                  <a:spcBef>
                    <a:spcPct val="0"/>
                  </a:spcBef>
                  <a:spcAft>
                    <a:spcPct val="0"/>
                  </a:spcAft>
                  <a:defRPr>
                    <a:solidFill>
                      <a:schemeClr val="tx1"/>
                    </a:solidFill>
                    <a:latin typeface="Arial" pitchFamily="34" charset="0"/>
                    <a:ea typeface="Microsoft JhengHei" pitchFamily="34" charset="-120"/>
                  </a:defRPr>
                </a:lvl8pPr>
                <a:lvl9pPr marL="3886200" indent="-228600" eaLnBrk="0" fontAlgn="base" hangingPunct="0">
                  <a:spcBef>
                    <a:spcPct val="0"/>
                  </a:spcBef>
                  <a:spcAft>
                    <a:spcPct val="0"/>
                  </a:spcAft>
                  <a:defRPr>
                    <a:solidFill>
                      <a:schemeClr val="tx1"/>
                    </a:solidFill>
                    <a:latin typeface="Arial" pitchFamily="34" charset="0"/>
                    <a:ea typeface="Microsoft JhengHei" pitchFamily="34" charset="-120"/>
                  </a:defRPr>
                </a:lvl9pPr>
              </a:lstStyle>
              <a:p>
                <a:pPr algn="ctr" eaLnBrk="1" hangingPunct="1"/>
                <a:r>
                  <a:rPr lang="zh-CN" altLang="en-US" sz="2800" b="1" smtClean="0">
                    <a:latin typeface="Calibri" pitchFamily="34" charset="0"/>
                  </a:rPr>
                  <a:t>序列组合性</a:t>
                </a:r>
                <a:r>
                  <a:rPr lang="en-US" altLang="zh-CN" sz="2800" b="1" smtClean="0">
                    <a:latin typeface="Calibri" pitchFamily="34" charset="0"/>
                  </a:rPr>
                  <a:t>    </a:t>
                </a:r>
                <a:endParaRPr lang="en-US" altLang="zh-CN" sz="2800" b="1" dirty="0">
                  <a:latin typeface="Calibri" pitchFamily="34" charset="0"/>
                </a:endParaRPr>
              </a:p>
              <a:p>
                <a:pPr algn="ctr" eaLnBrk="1" hangingPunct="1"/>
                <a14:m>
                  <m:oMath xmlns:m="http://schemas.openxmlformats.org/officeDocument/2006/math">
                    <m:r>
                      <a:rPr lang="en-US" altLang="zh-CN" sz="2800" b="1" i="1" dirty="0" smtClean="0">
                        <a:latin typeface="Cambria Math"/>
                      </a:rPr>
                      <m:t>∑</m:t>
                    </m:r>
                    <m:r>
                      <a:rPr lang="el-GR" altLang="zh-CN" sz="2800" b="1" i="1" dirty="0" smtClean="0">
                        <a:latin typeface="Cambria Math"/>
                      </a:rPr>
                      <m:t>𝜺</m:t>
                    </m:r>
                    <m:r>
                      <a:rPr lang="en-US" altLang="zh-CN" sz="2800" b="1" i="1" baseline="-25000" dirty="0" err="1" smtClean="0">
                        <a:latin typeface="Cambria Math"/>
                      </a:rPr>
                      <m:t>𝒊</m:t>
                    </m:r>
                    <m:r>
                      <a:rPr lang="en-US" altLang="zh-CN" sz="2800" b="1" i="1" dirty="0" smtClean="0">
                        <a:latin typeface="Cambria Math"/>
                      </a:rPr>
                      <m:t> </m:t>
                    </m:r>
                  </m:oMath>
                </a14:m>
                <a:r>
                  <a:rPr lang="en-US" altLang="zh-CN" sz="2800" smtClean="0">
                    <a:latin typeface="Calibri" pitchFamily="34" charset="0"/>
                  </a:rPr>
                  <a:t>–</a:t>
                </a:r>
                <a:r>
                  <a:rPr lang="zh-CN" altLang="en-US" sz="2800" smtClean="0">
                    <a:latin typeface="黑体" panose="02010609060101010101" pitchFamily="49" charset="-122"/>
                    <a:ea typeface="黑体" panose="02010609060101010101" pitchFamily="49" charset="-122"/>
                  </a:rPr>
                  <a:t>本地化差分隐私</a:t>
                </a:r>
                <a:endParaRPr lang="zh-CN" altLang="en-US" sz="2800" dirty="0">
                  <a:latin typeface="黑体" panose="02010609060101010101" pitchFamily="49" charset="-122"/>
                  <a:ea typeface="黑体" panose="02010609060101010101" pitchFamily="49" charset="-122"/>
                </a:endParaRPr>
              </a:p>
            </p:txBody>
          </p:sp>
        </mc:Choice>
        <mc:Fallback xmlns="">
          <p:sp>
            <p:nvSpPr>
              <p:cNvPr id="42" name="TextBox 11"/>
              <p:cNvSpPr txBox="1">
                <a:spLocks noRot="1" noChangeAspect="1" noMove="1" noResize="1" noEditPoints="1" noAdjustHandles="1" noChangeArrowheads="1" noChangeShapeType="1" noTextEdit="1"/>
              </p:cNvSpPr>
              <p:nvPr/>
            </p:nvSpPr>
            <p:spPr bwMode="auto">
              <a:xfrm>
                <a:off x="589458" y="4706133"/>
                <a:ext cx="4760491" cy="954107"/>
              </a:xfrm>
              <a:prstGeom prst="rect">
                <a:avLst/>
              </a:prstGeom>
              <a:blipFill rotWithShape="1">
                <a:blip r:embed="rId5"/>
                <a:stretch>
                  <a:fillRect t="-7006" b="-178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3" name="TextBox 12"/>
              <p:cNvSpPr txBox="1">
                <a:spLocks noChangeArrowheads="1"/>
              </p:cNvSpPr>
              <p:nvPr/>
            </p:nvSpPr>
            <p:spPr bwMode="auto">
              <a:xfrm>
                <a:off x="5448694" y="4715024"/>
                <a:ext cx="5690794"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Microsoft JhengHei" pitchFamily="34" charset="-120"/>
                  </a:defRPr>
                </a:lvl1pPr>
                <a:lvl2pPr marL="742950" indent="-285750" eaLnBrk="0" hangingPunct="0">
                  <a:defRPr>
                    <a:solidFill>
                      <a:schemeClr val="tx1"/>
                    </a:solidFill>
                    <a:latin typeface="Arial" pitchFamily="34" charset="0"/>
                    <a:ea typeface="Microsoft JhengHei" pitchFamily="34" charset="-120"/>
                  </a:defRPr>
                </a:lvl2pPr>
                <a:lvl3pPr marL="1143000" indent="-228600" eaLnBrk="0" hangingPunct="0">
                  <a:defRPr>
                    <a:solidFill>
                      <a:schemeClr val="tx1"/>
                    </a:solidFill>
                    <a:latin typeface="Arial" pitchFamily="34" charset="0"/>
                    <a:ea typeface="Microsoft JhengHei" pitchFamily="34" charset="-120"/>
                  </a:defRPr>
                </a:lvl3pPr>
                <a:lvl4pPr marL="1600200" indent="-228600" eaLnBrk="0" hangingPunct="0">
                  <a:defRPr>
                    <a:solidFill>
                      <a:schemeClr val="tx1"/>
                    </a:solidFill>
                    <a:latin typeface="Arial" pitchFamily="34" charset="0"/>
                    <a:ea typeface="Microsoft JhengHei" pitchFamily="34" charset="-120"/>
                  </a:defRPr>
                </a:lvl4pPr>
                <a:lvl5pPr marL="2057400" indent="-228600" eaLnBrk="0" hangingPunct="0">
                  <a:defRPr>
                    <a:solidFill>
                      <a:schemeClr val="tx1"/>
                    </a:solidFill>
                    <a:latin typeface="Arial" pitchFamily="34" charset="0"/>
                    <a:ea typeface="Microsoft JhengHei" pitchFamily="34" charset="-120"/>
                  </a:defRPr>
                </a:lvl5pPr>
                <a:lvl6pPr marL="2514600" indent="-228600" eaLnBrk="0" fontAlgn="base" hangingPunct="0">
                  <a:spcBef>
                    <a:spcPct val="0"/>
                  </a:spcBef>
                  <a:spcAft>
                    <a:spcPct val="0"/>
                  </a:spcAft>
                  <a:defRPr>
                    <a:solidFill>
                      <a:schemeClr val="tx1"/>
                    </a:solidFill>
                    <a:latin typeface="Arial" pitchFamily="34" charset="0"/>
                    <a:ea typeface="Microsoft JhengHei" pitchFamily="34" charset="-120"/>
                  </a:defRPr>
                </a:lvl6pPr>
                <a:lvl7pPr marL="2971800" indent="-228600" eaLnBrk="0" fontAlgn="base" hangingPunct="0">
                  <a:spcBef>
                    <a:spcPct val="0"/>
                  </a:spcBef>
                  <a:spcAft>
                    <a:spcPct val="0"/>
                  </a:spcAft>
                  <a:defRPr>
                    <a:solidFill>
                      <a:schemeClr val="tx1"/>
                    </a:solidFill>
                    <a:latin typeface="Arial" pitchFamily="34" charset="0"/>
                    <a:ea typeface="Microsoft JhengHei" pitchFamily="34" charset="-120"/>
                  </a:defRPr>
                </a:lvl7pPr>
                <a:lvl8pPr marL="3429000" indent="-228600" eaLnBrk="0" fontAlgn="base" hangingPunct="0">
                  <a:spcBef>
                    <a:spcPct val="0"/>
                  </a:spcBef>
                  <a:spcAft>
                    <a:spcPct val="0"/>
                  </a:spcAft>
                  <a:defRPr>
                    <a:solidFill>
                      <a:schemeClr val="tx1"/>
                    </a:solidFill>
                    <a:latin typeface="Arial" pitchFamily="34" charset="0"/>
                    <a:ea typeface="Microsoft JhengHei" pitchFamily="34" charset="-120"/>
                  </a:defRPr>
                </a:lvl8pPr>
                <a:lvl9pPr marL="3886200" indent="-228600" eaLnBrk="0" fontAlgn="base" hangingPunct="0">
                  <a:spcBef>
                    <a:spcPct val="0"/>
                  </a:spcBef>
                  <a:spcAft>
                    <a:spcPct val="0"/>
                  </a:spcAft>
                  <a:defRPr>
                    <a:solidFill>
                      <a:schemeClr val="tx1"/>
                    </a:solidFill>
                    <a:latin typeface="Arial" pitchFamily="34" charset="0"/>
                    <a:ea typeface="Microsoft JhengHei" pitchFamily="34" charset="-120"/>
                  </a:defRPr>
                </a:lvl9pPr>
              </a:lstStyle>
              <a:p>
                <a:pPr algn="ctr" eaLnBrk="1" hangingPunct="1"/>
                <a:r>
                  <a:rPr lang="zh-CN" altLang="en-US" sz="2800" b="1" smtClean="0">
                    <a:latin typeface="Calibri" pitchFamily="34" charset="0"/>
                  </a:rPr>
                  <a:t>平行组合性</a:t>
                </a:r>
                <a:endParaRPr lang="en-US" altLang="zh-CN" sz="2800" b="1" dirty="0" smtClean="0">
                  <a:latin typeface="Calibri" pitchFamily="34" charset="0"/>
                </a:endParaRPr>
              </a:p>
              <a:p>
                <a:pPr algn="ctr" eaLnBrk="1" hangingPunct="1"/>
                <a14:m>
                  <m:oMath xmlns:m="http://schemas.openxmlformats.org/officeDocument/2006/math">
                    <m:r>
                      <a:rPr lang="en-US" altLang="zh-CN" sz="2800" b="1" i="1" dirty="0" smtClean="0">
                        <a:latin typeface="Cambria Math"/>
                      </a:rPr>
                      <m:t>𝒎𝒂𝒙</m:t>
                    </m:r>
                    <m:r>
                      <a:rPr lang="en-US" altLang="zh-CN" sz="2800" b="1" i="1" dirty="0" smtClean="0">
                        <a:latin typeface="Cambria Math"/>
                      </a:rPr>
                      <m:t>⁡(</m:t>
                    </m:r>
                    <m:r>
                      <a:rPr lang="el-GR" altLang="zh-CN" sz="2800" b="1" i="1" dirty="0" smtClean="0">
                        <a:latin typeface="Cambria Math"/>
                      </a:rPr>
                      <m:t>𝜺</m:t>
                    </m:r>
                    <m:r>
                      <a:rPr lang="en-US" altLang="zh-CN" sz="2800" b="1" i="1" baseline="-25000" dirty="0" err="1" smtClean="0">
                        <a:latin typeface="Cambria Math"/>
                      </a:rPr>
                      <m:t>𝒊</m:t>
                    </m:r>
                    <m:r>
                      <a:rPr lang="en-US" altLang="zh-CN" sz="2800" b="1" i="1" dirty="0" smtClean="0">
                        <a:latin typeface="Cambria Math"/>
                      </a:rPr>
                      <m:t>)</m:t>
                    </m:r>
                  </m:oMath>
                </a14:m>
                <a:r>
                  <a:rPr lang="en-US" altLang="zh-CN" sz="2800" dirty="0" smtClean="0">
                    <a:latin typeface="Calibri" pitchFamily="34" charset="0"/>
                  </a:rPr>
                  <a:t>–</a:t>
                </a:r>
                <a:r>
                  <a:rPr lang="zh-CN" altLang="en-US" sz="2800" smtClean="0">
                    <a:latin typeface="黑体" panose="02010609060101010101" pitchFamily="49" charset="-122"/>
                    <a:ea typeface="黑体" panose="02010609060101010101" pitchFamily="49" charset="-122"/>
                  </a:rPr>
                  <a:t>本地化差分隐私</a:t>
                </a:r>
                <a:endParaRPr lang="zh-CN" altLang="en-US" sz="2800" dirty="0">
                  <a:latin typeface="黑体" panose="02010609060101010101" pitchFamily="49" charset="-122"/>
                  <a:ea typeface="黑体" panose="02010609060101010101" pitchFamily="49" charset="-122"/>
                </a:endParaRPr>
              </a:p>
            </p:txBody>
          </p:sp>
        </mc:Choice>
        <mc:Fallback xmlns="">
          <p:sp>
            <p:nvSpPr>
              <p:cNvPr id="43" name="TextBox 12"/>
              <p:cNvSpPr txBox="1">
                <a:spLocks noRot="1" noChangeAspect="1" noMove="1" noResize="1" noEditPoints="1" noAdjustHandles="1" noChangeArrowheads="1" noChangeShapeType="1" noTextEdit="1"/>
              </p:cNvSpPr>
              <p:nvPr/>
            </p:nvSpPr>
            <p:spPr bwMode="auto">
              <a:xfrm>
                <a:off x="5448694" y="4715024"/>
                <a:ext cx="5690794" cy="954107"/>
              </a:xfrm>
              <a:prstGeom prst="rect">
                <a:avLst/>
              </a:prstGeom>
              <a:blipFill rotWithShape="1">
                <a:blip r:embed="rId6"/>
                <a:stretch>
                  <a:fillRect t="-7006" b="-178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15" name="文本框 14"/>
          <p:cNvSpPr txBox="1"/>
          <p:nvPr/>
        </p:nvSpPr>
        <p:spPr>
          <a:xfrm>
            <a:off x="4050906" y="5835223"/>
            <a:ext cx="3632201" cy="369332"/>
          </a:xfrm>
          <a:prstGeom prst="rect">
            <a:avLst/>
          </a:prstGeom>
          <a:noFill/>
        </p:spPr>
        <p:txBody>
          <a:bodyPr wrap="square" rtlCol="0">
            <a:spAutoFit/>
          </a:bodyPr>
          <a:lstStyle/>
          <a:p>
            <a:r>
              <a:rPr lang="zh-CN" altLang="en-US"/>
              <a:t>图</a:t>
            </a:r>
            <a:r>
              <a:rPr lang="en-US" altLang="zh-CN" smtClean="0"/>
              <a:t>2-2 </a:t>
            </a:r>
            <a:r>
              <a:rPr lang="zh-CN" altLang="en-US" smtClean="0"/>
              <a:t>本地化差分隐私的性质</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13</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74695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随机响应</a:t>
            </a:r>
            <a:r>
              <a:rPr lang="en-US" altLang="zh-CN" sz="4000" dirty="0" smtClean="0">
                <a:solidFill>
                  <a:srgbClr val="0070C0"/>
                </a:solidFill>
              </a:rPr>
              <a:t>(Random Response)</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椭圆形标注 13"/>
          <p:cNvSpPr/>
          <p:nvPr/>
        </p:nvSpPr>
        <p:spPr>
          <a:xfrm>
            <a:off x="6421772" y="1212277"/>
            <a:ext cx="5283200" cy="1219200"/>
          </a:xfrm>
          <a:prstGeom prst="wedgeEllipseCallout">
            <a:avLst>
              <a:gd name="adj1" fmla="val -50377"/>
              <a:gd name="adj2" fmla="val 6250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内容占位符 1"/>
          <p:cNvSpPr txBox="1"/>
          <p:nvPr/>
        </p:nvSpPr>
        <p:spPr>
          <a:xfrm>
            <a:off x="6631582" y="1597228"/>
            <a:ext cx="4863579" cy="812800"/>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7600" smtClean="0"/>
              <a:t>“</a:t>
            </a:r>
            <a:r>
              <a:rPr lang="zh-CN" altLang="en-US" sz="17600" smtClean="0"/>
              <a:t>您是乙肝患者吗</a:t>
            </a:r>
            <a:r>
              <a:rPr lang="en-US" altLang="zh-CN" sz="17600" smtClean="0"/>
              <a:t>?”   </a:t>
            </a:r>
          </a:p>
          <a:p>
            <a:endParaRPr lang="en-US" altLang="zh-CN" sz="3200" smtClean="0"/>
          </a:p>
          <a:p>
            <a:endParaRPr lang="en-US" altLang="zh-CN" smtClean="0"/>
          </a:p>
          <a:p>
            <a:endParaRPr lang="en-US" altLang="zh-CN" smtClean="0"/>
          </a:p>
          <a:p>
            <a:r>
              <a:rPr lang="en-US" altLang="zh-CN" smtClean="0"/>
              <a:t> </a:t>
            </a:r>
            <a:br>
              <a:rPr lang="en-US" altLang="zh-CN" smtClean="0"/>
            </a:br>
            <a:endParaRPr lang="zh-CN" altLang="en-US" dirty="0"/>
          </a:p>
        </p:txBody>
      </p:sp>
      <p:pic>
        <p:nvPicPr>
          <p:cNvPr id="16" name="图片 15"/>
          <p:cNvPicPr>
            <a:picLocks noChangeAspect="1"/>
          </p:cNvPicPr>
          <p:nvPr/>
        </p:nvPicPr>
        <p:blipFill rotWithShape="1">
          <a:blip r:embed="rId3"/>
          <a:srcRect b="29868"/>
          <a:stretch>
            <a:fillRect/>
          </a:stretch>
        </p:blipFill>
        <p:spPr>
          <a:xfrm>
            <a:off x="935372" y="1358286"/>
            <a:ext cx="1016000" cy="1016000"/>
          </a:xfrm>
          <a:prstGeom prst="rect">
            <a:avLst/>
          </a:prstGeom>
        </p:spPr>
      </p:pic>
      <p:pic>
        <p:nvPicPr>
          <p:cNvPr id="17" name="图片 16"/>
          <p:cNvPicPr>
            <a:picLocks noChangeAspect="1"/>
          </p:cNvPicPr>
          <p:nvPr/>
        </p:nvPicPr>
        <p:blipFill rotWithShape="1">
          <a:blip r:embed="rId3"/>
          <a:srcRect b="29868"/>
          <a:stretch>
            <a:fillRect/>
          </a:stretch>
        </p:blipFill>
        <p:spPr>
          <a:xfrm>
            <a:off x="935372" y="2780685"/>
            <a:ext cx="1016000" cy="1016000"/>
          </a:xfrm>
          <a:prstGeom prst="rect">
            <a:avLst/>
          </a:prstGeom>
        </p:spPr>
      </p:pic>
      <p:pic>
        <p:nvPicPr>
          <p:cNvPr id="18" name="图片 17"/>
          <p:cNvPicPr>
            <a:picLocks noChangeAspect="1"/>
          </p:cNvPicPr>
          <p:nvPr/>
        </p:nvPicPr>
        <p:blipFill rotWithShape="1">
          <a:blip r:embed="rId3"/>
          <a:srcRect b="29868"/>
          <a:stretch>
            <a:fillRect/>
          </a:stretch>
        </p:blipFill>
        <p:spPr>
          <a:xfrm>
            <a:off x="935372" y="4711085"/>
            <a:ext cx="1016000" cy="1016000"/>
          </a:xfrm>
          <a:prstGeom prst="rect">
            <a:avLst/>
          </a:prstGeom>
        </p:spPr>
      </p:pic>
      <p:sp>
        <p:nvSpPr>
          <p:cNvPr id="19" name="文本框 13"/>
          <p:cNvSpPr txBox="1"/>
          <p:nvPr/>
        </p:nvSpPr>
        <p:spPr>
          <a:xfrm>
            <a:off x="935372" y="2279525"/>
            <a:ext cx="1320800" cy="420564"/>
          </a:xfrm>
          <a:prstGeom prst="rect">
            <a:avLst/>
          </a:prstGeom>
          <a:noFill/>
        </p:spPr>
        <p:txBody>
          <a:bodyPr wrap="square" rtlCol="0">
            <a:spAutoFit/>
          </a:bodyPr>
          <a:lstStyle/>
          <a:p>
            <a:r>
              <a:rPr lang="zh-CN" altLang="en-US" sz="2135" b="1">
                <a:latin typeface="Calibri" panose="020F0502020204030204" pitchFamily="34" charset="0"/>
                <a:cs typeface="Calibri" panose="020F0502020204030204" pitchFamily="34" charset="0"/>
              </a:rPr>
              <a:t>用户</a:t>
            </a:r>
            <a:r>
              <a:rPr lang="en-US" altLang="zh-CN" sz="2135" b="1" smtClean="0">
                <a:latin typeface="Calibri" panose="020F0502020204030204" pitchFamily="34" charset="0"/>
                <a:cs typeface="Calibri" panose="020F0502020204030204" pitchFamily="34" charset="0"/>
              </a:rPr>
              <a:t>1</a:t>
            </a:r>
            <a:endParaRPr lang="zh-CN" altLang="en-US" sz="2135" b="1" dirty="0">
              <a:latin typeface="Calibri" panose="020F0502020204030204" pitchFamily="34" charset="0"/>
              <a:cs typeface="Calibri" panose="020F0502020204030204" pitchFamily="34" charset="0"/>
            </a:endParaRPr>
          </a:p>
        </p:txBody>
      </p:sp>
      <p:sp>
        <p:nvSpPr>
          <p:cNvPr id="20" name="文本框 14"/>
          <p:cNvSpPr txBox="1"/>
          <p:nvPr/>
        </p:nvSpPr>
        <p:spPr>
          <a:xfrm>
            <a:off x="935372" y="3650079"/>
            <a:ext cx="1320800" cy="420564"/>
          </a:xfrm>
          <a:prstGeom prst="rect">
            <a:avLst/>
          </a:prstGeom>
          <a:noFill/>
        </p:spPr>
        <p:txBody>
          <a:bodyPr wrap="square" rtlCol="0">
            <a:spAutoFit/>
          </a:bodyPr>
          <a:lstStyle/>
          <a:p>
            <a:r>
              <a:rPr lang="zh-CN" altLang="en-US" sz="2135" b="1">
                <a:latin typeface="Calibri" panose="020F0502020204030204" pitchFamily="34" charset="0"/>
                <a:cs typeface="Calibri" panose="020F0502020204030204" pitchFamily="34" charset="0"/>
              </a:rPr>
              <a:t>用户</a:t>
            </a:r>
            <a:r>
              <a:rPr lang="en-US" altLang="zh-CN" sz="2135" b="1" smtClean="0">
                <a:latin typeface="Calibri" panose="020F0502020204030204" pitchFamily="34" charset="0"/>
                <a:cs typeface="Calibri" panose="020F0502020204030204" pitchFamily="34" charset="0"/>
              </a:rPr>
              <a:t>2</a:t>
            </a:r>
            <a:endParaRPr lang="zh-CN" altLang="en-US" sz="2135" b="1" dirty="0">
              <a:latin typeface="Calibri" panose="020F0502020204030204" pitchFamily="34" charset="0"/>
              <a:cs typeface="Calibri" panose="020F0502020204030204" pitchFamily="34" charset="0"/>
            </a:endParaRPr>
          </a:p>
        </p:txBody>
      </p:sp>
      <p:sp>
        <p:nvSpPr>
          <p:cNvPr id="21" name="文本框 15"/>
          <p:cNvSpPr txBox="1"/>
          <p:nvPr/>
        </p:nvSpPr>
        <p:spPr>
          <a:xfrm>
            <a:off x="935372" y="5580479"/>
            <a:ext cx="1320800" cy="420564"/>
          </a:xfrm>
          <a:prstGeom prst="rect">
            <a:avLst/>
          </a:prstGeom>
          <a:noFill/>
        </p:spPr>
        <p:txBody>
          <a:bodyPr wrap="square" rtlCol="0">
            <a:spAutoFit/>
          </a:bodyPr>
          <a:lstStyle/>
          <a:p>
            <a:r>
              <a:rPr lang="zh-CN" altLang="en-US" sz="2135" b="1">
                <a:latin typeface="Calibri" panose="020F0502020204030204" pitchFamily="34" charset="0"/>
                <a:cs typeface="Calibri" panose="020F0502020204030204" pitchFamily="34" charset="0"/>
              </a:rPr>
              <a:t>用户</a:t>
            </a:r>
            <a:r>
              <a:rPr lang="en-US" altLang="zh-CN" sz="2135" b="1" smtClean="0">
                <a:latin typeface="Calibri" panose="020F0502020204030204" pitchFamily="34" charset="0"/>
                <a:cs typeface="Calibri" panose="020F0502020204030204" pitchFamily="34" charset="0"/>
              </a:rPr>
              <a:t>n</a:t>
            </a:r>
            <a:endParaRPr lang="zh-CN" altLang="en-US" sz="2135" b="1" dirty="0">
              <a:latin typeface="Calibri" panose="020F0502020204030204" pitchFamily="34" charset="0"/>
              <a:cs typeface="Calibri" panose="020F0502020204030204" pitchFamily="34" charset="0"/>
            </a:endParaRPr>
          </a:p>
        </p:txBody>
      </p:sp>
      <p:pic>
        <p:nvPicPr>
          <p:cNvPr id="22" name="图片 21"/>
          <p:cNvPicPr>
            <a:picLocks noChangeAspect="1"/>
          </p:cNvPicPr>
          <p:nvPr/>
        </p:nvPicPr>
        <p:blipFill>
          <a:blip r:embed="rId4"/>
          <a:stretch>
            <a:fillRect/>
          </a:stretch>
        </p:blipFill>
        <p:spPr>
          <a:xfrm>
            <a:off x="1443372" y="4144027"/>
            <a:ext cx="94800" cy="500663"/>
          </a:xfrm>
          <a:prstGeom prst="rect">
            <a:avLst/>
          </a:prstGeom>
        </p:spPr>
      </p:pic>
      <p:pic>
        <p:nvPicPr>
          <p:cNvPr id="23" name="图片 22"/>
          <p:cNvPicPr>
            <a:picLocks noChangeAspect="1"/>
          </p:cNvPicPr>
          <p:nvPr/>
        </p:nvPicPr>
        <p:blipFill rotWithShape="1">
          <a:blip r:embed="rId5"/>
          <a:srcRect b="22869"/>
          <a:stretch>
            <a:fillRect/>
          </a:stretch>
        </p:blipFill>
        <p:spPr>
          <a:xfrm>
            <a:off x="4710138" y="2349724"/>
            <a:ext cx="1781149" cy="2426865"/>
          </a:xfrm>
          <a:prstGeom prst="rect">
            <a:avLst/>
          </a:prstGeom>
        </p:spPr>
      </p:pic>
      <p:sp>
        <p:nvSpPr>
          <p:cNvPr id="24" name="文本框 14"/>
          <p:cNvSpPr txBox="1"/>
          <p:nvPr/>
        </p:nvSpPr>
        <p:spPr>
          <a:xfrm>
            <a:off x="4742698" y="4689291"/>
            <a:ext cx="1614074" cy="420564"/>
          </a:xfrm>
          <a:prstGeom prst="rect">
            <a:avLst/>
          </a:prstGeom>
          <a:noFill/>
        </p:spPr>
        <p:txBody>
          <a:bodyPr wrap="square" rtlCol="0">
            <a:spAutoFit/>
          </a:bodyPr>
          <a:lstStyle/>
          <a:p>
            <a:r>
              <a:rPr lang="zh-CN" altLang="en-US" sz="2135" b="1" smtClean="0">
                <a:latin typeface="Calibri" panose="020F0502020204030204" pitchFamily="34" charset="0"/>
                <a:cs typeface="Calibri" panose="020F0502020204030204" pitchFamily="34" charset="0"/>
              </a:rPr>
              <a:t>数据收集者</a:t>
            </a:r>
            <a:endParaRPr lang="zh-CN" altLang="en-US" sz="2135" b="1" dirty="0">
              <a:latin typeface="Calibri" panose="020F0502020204030204" pitchFamily="34" charset="0"/>
              <a:cs typeface="Calibri" panose="020F0502020204030204" pitchFamily="34" charset="0"/>
            </a:endParaRPr>
          </a:p>
        </p:txBody>
      </p:sp>
      <p:grpSp>
        <p:nvGrpSpPr>
          <p:cNvPr id="25" name="组合 24"/>
          <p:cNvGrpSpPr/>
          <p:nvPr/>
        </p:nvGrpSpPr>
        <p:grpSpPr>
          <a:xfrm>
            <a:off x="2154572" y="1256868"/>
            <a:ext cx="2765374" cy="3962217"/>
            <a:chOff x="1752600" y="1352686"/>
            <a:chExt cx="2074031" cy="2971663"/>
          </a:xfrm>
        </p:grpSpPr>
        <p:cxnSp>
          <p:nvCxnSpPr>
            <p:cNvPr id="26" name="直接箭头连接符 25"/>
            <p:cNvCxnSpPr/>
            <p:nvPr/>
          </p:nvCxnSpPr>
          <p:spPr>
            <a:xfrm>
              <a:off x="1752600" y="1762524"/>
              <a:ext cx="1916674" cy="6957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770647" y="3082402"/>
              <a:ext cx="182242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1770647" y="3638551"/>
              <a:ext cx="1752600" cy="6857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 name="文本框 14"/>
            <p:cNvSpPr txBox="1"/>
            <p:nvPr/>
          </p:nvSpPr>
          <p:spPr>
            <a:xfrm>
              <a:off x="2189927" y="1352686"/>
              <a:ext cx="1636704" cy="377075"/>
            </a:xfrm>
            <a:prstGeom prst="rect">
              <a:avLst/>
            </a:prstGeom>
            <a:noFill/>
          </p:spPr>
          <p:txBody>
            <a:bodyPr wrap="square" rtlCol="0">
              <a:spAutoFit/>
            </a:bodyPr>
            <a:lstStyle/>
            <a:p>
              <a:r>
                <a:rPr lang="zh-CN" altLang="en-US" sz="2665" b="1" smtClean="0">
                  <a:latin typeface="Calibri" panose="020F0502020204030204" pitchFamily="34" charset="0"/>
                  <a:cs typeface="Calibri" panose="020F0502020204030204" pitchFamily="34" charset="0"/>
                </a:rPr>
                <a:t>“是 ”或</a:t>
              </a:r>
              <a:r>
                <a:rPr lang="en-US" altLang="zh-CN" sz="2665" b="1" smtClean="0">
                  <a:latin typeface="Calibri" panose="020F0502020204030204" pitchFamily="34" charset="0"/>
                  <a:cs typeface="Calibri" panose="020F0502020204030204" pitchFamily="34" charset="0"/>
                </a:rPr>
                <a:t> </a:t>
              </a:r>
              <a:r>
                <a:rPr lang="zh-CN" altLang="en-US" sz="2665" b="1" smtClean="0">
                  <a:latin typeface="Calibri" panose="020F0502020204030204" pitchFamily="34" charset="0"/>
                  <a:cs typeface="Calibri" panose="020F0502020204030204" pitchFamily="34" charset="0"/>
                </a:rPr>
                <a:t>“否”</a:t>
              </a:r>
              <a:endParaRPr lang="zh-CN" altLang="en-US" sz="2665" b="1" dirty="0">
                <a:latin typeface="Calibri" panose="020F0502020204030204" pitchFamily="34" charset="0"/>
                <a:cs typeface="Calibri" panose="020F0502020204030204" pitchFamily="34" charset="0"/>
              </a:endParaRPr>
            </a:p>
          </p:txBody>
        </p:sp>
      </p:grpSp>
      <p:sp>
        <p:nvSpPr>
          <p:cNvPr id="30" name="内容占位符 1"/>
          <p:cNvSpPr txBox="1"/>
          <p:nvPr/>
        </p:nvSpPr>
        <p:spPr bwMode="auto">
          <a:xfrm>
            <a:off x="6684385" y="4557822"/>
            <a:ext cx="5957735" cy="1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lvl1pPr marL="0" indent="0" algn="l" rtl="0" eaLnBrk="0" fontAlgn="base" hangingPunct="0">
              <a:spcBef>
                <a:spcPts val="700"/>
              </a:spcBef>
              <a:spcAft>
                <a:spcPct val="0"/>
              </a:spcAft>
              <a:buClr>
                <a:schemeClr val="accent2"/>
              </a:buClr>
              <a:buSzPct val="60000"/>
              <a:buFont typeface="Wingdings" panose="05000000000000000000" pitchFamily="2" charset="2"/>
              <a:buNone/>
              <a:defRPr sz="3000" baseline="0">
                <a:solidFill>
                  <a:schemeClr val="tx1"/>
                </a:solidFill>
                <a:latin typeface="Calibri" panose="020F0502020204030204" pitchFamily="34" charset="0"/>
                <a:ea typeface="微软雅黑" panose="020B0503020204020204" pitchFamily="34" charset="-122"/>
                <a:cs typeface="Microsoft JhengHei" panose="020B0604030504040204" charset="-120"/>
              </a:defRPr>
            </a:lvl1pPr>
            <a:lvl2pPr marL="367030" indent="0" algn="l" rtl="0" eaLnBrk="0" fontAlgn="base" hangingPunct="0">
              <a:spcBef>
                <a:spcPts val="550"/>
              </a:spcBef>
              <a:spcAft>
                <a:spcPct val="0"/>
              </a:spcAft>
              <a:buClr>
                <a:schemeClr val="accent1"/>
              </a:buClr>
              <a:buSzPct val="70000"/>
              <a:buFont typeface="Wingdings 2" panose="05020102010507070707" pitchFamily="18" charset="2"/>
              <a:buNone/>
              <a:defRPr sz="2600">
                <a:solidFill>
                  <a:schemeClr val="tx1"/>
                </a:solidFill>
                <a:latin typeface="+mn-lt"/>
                <a:ea typeface="Microsoft JhengHei" panose="020B0604030504040204" charset="-120"/>
                <a:cs typeface="Microsoft JhengHei" panose="020B0604030504040204" charset="-120"/>
              </a:defRPr>
            </a:lvl2pPr>
            <a:lvl3pPr marL="685800" indent="0" algn="l" rtl="0" eaLnBrk="0" fontAlgn="base" hangingPunct="0">
              <a:spcBef>
                <a:spcPts val="500"/>
              </a:spcBef>
              <a:spcAft>
                <a:spcPct val="0"/>
              </a:spcAft>
              <a:buClr>
                <a:schemeClr val="accent2"/>
              </a:buClr>
              <a:buSzPct val="75000"/>
              <a:buFont typeface="Wingdings" panose="05000000000000000000" pitchFamily="2" charset="2"/>
              <a:buNone/>
              <a:defRPr sz="2300">
                <a:solidFill>
                  <a:schemeClr val="tx1"/>
                </a:solidFill>
                <a:latin typeface="+mn-lt"/>
                <a:ea typeface="Microsoft JhengHei" panose="020B0604030504040204" charset="-120"/>
                <a:cs typeface="Microsoft JhengHei" panose="020B0604030504040204" charset="-120"/>
              </a:defRPr>
            </a:lvl3pPr>
            <a:lvl4pPr marL="1143000" indent="0" algn="l" rtl="0" eaLnBrk="0" fontAlgn="base" hangingPunct="0">
              <a:spcBef>
                <a:spcPts val="400"/>
              </a:spcBef>
              <a:spcAft>
                <a:spcPct val="0"/>
              </a:spcAft>
              <a:buClr>
                <a:srgbClr val="9C007F"/>
              </a:buClr>
              <a:buSzPct val="75000"/>
              <a:buFont typeface="Wingdings" panose="05000000000000000000" pitchFamily="2" charset="2"/>
              <a:buNone/>
              <a:defRPr sz="2000">
                <a:solidFill>
                  <a:schemeClr val="tx1"/>
                </a:solidFill>
                <a:latin typeface="+mn-lt"/>
                <a:ea typeface="Microsoft JhengHei" panose="020B0604030504040204" charset="-120"/>
                <a:cs typeface="Microsoft JhengHei" panose="020B0604030504040204" charset="-120"/>
              </a:defRPr>
            </a:lvl4pPr>
            <a:lvl5pPr marL="1600200" indent="0" algn="l" rtl="0" eaLnBrk="0" fontAlgn="base" hangingPunct="0">
              <a:spcBef>
                <a:spcPts val="400"/>
              </a:spcBef>
              <a:spcAft>
                <a:spcPct val="0"/>
              </a:spcAft>
              <a:buClr>
                <a:srgbClr val="68007F"/>
              </a:buClr>
              <a:buSzPct val="65000"/>
              <a:buFont typeface="Wingdings" panose="05000000000000000000" pitchFamily="2" charset="2"/>
              <a:buNone/>
              <a:defRPr sz="2000">
                <a:solidFill>
                  <a:schemeClr val="tx1"/>
                </a:solidFill>
                <a:latin typeface="+mn-lt"/>
                <a:ea typeface="Microsoft JhengHei" panose="020B0604030504040204" charset="-120"/>
                <a:cs typeface="Microsoft JhengHei" panose="020B0604030504040204" charset="-120"/>
              </a:defRPr>
            </a:lvl5pPr>
            <a:lvl6pPr marL="2286000" indent="-228600" algn="l" rtl="0" fontAlgn="base">
              <a:spcBef>
                <a:spcPts val="400"/>
              </a:spcBef>
              <a:spcAft>
                <a:spcPct val="0"/>
              </a:spcAft>
              <a:buClr>
                <a:srgbClr val="68007F"/>
              </a:buClr>
              <a:buSzPct val="65000"/>
              <a:buFont typeface="Wingdings" panose="05000000000000000000" pitchFamily="2" charset="2"/>
              <a:buChar char=""/>
              <a:defRPr sz="2000">
                <a:solidFill>
                  <a:schemeClr val="tx1"/>
                </a:solidFill>
                <a:latin typeface="+mn-lt"/>
                <a:ea typeface="+mn-ea"/>
              </a:defRPr>
            </a:lvl6pPr>
            <a:lvl7pPr marL="2743200" indent="-228600" algn="l" rtl="0" fontAlgn="base">
              <a:spcBef>
                <a:spcPts val="400"/>
              </a:spcBef>
              <a:spcAft>
                <a:spcPct val="0"/>
              </a:spcAft>
              <a:buClr>
                <a:srgbClr val="68007F"/>
              </a:buClr>
              <a:buSzPct val="65000"/>
              <a:buFont typeface="Wingdings" panose="05000000000000000000" pitchFamily="2" charset="2"/>
              <a:buChar char=""/>
              <a:defRPr sz="2000">
                <a:solidFill>
                  <a:schemeClr val="tx1"/>
                </a:solidFill>
                <a:latin typeface="+mn-lt"/>
                <a:ea typeface="+mn-ea"/>
              </a:defRPr>
            </a:lvl7pPr>
            <a:lvl8pPr marL="3200400" indent="-228600" algn="l" rtl="0" fontAlgn="base">
              <a:spcBef>
                <a:spcPts val="400"/>
              </a:spcBef>
              <a:spcAft>
                <a:spcPct val="0"/>
              </a:spcAft>
              <a:buClr>
                <a:srgbClr val="68007F"/>
              </a:buClr>
              <a:buSzPct val="65000"/>
              <a:buFont typeface="Wingdings" panose="05000000000000000000" pitchFamily="2" charset="2"/>
              <a:buChar char=""/>
              <a:defRPr sz="2000">
                <a:solidFill>
                  <a:schemeClr val="tx1"/>
                </a:solidFill>
                <a:latin typeface="+mn-lt"/>
                <a:ea typeface="+mn-ea"/>
              </a:defRPr>
            </a:lvl8pPr>
            <a:lvl9pPr marL="3657600" indent="-228600" algn="l" rtl="0" fontAlgn="base">
              <a:spcBef>
                <a:spcPts val="400"/>
              </a:spcBef>
              <a:spcAft>
                <a:spcPct val="0"/>
              </a:spcAft>
              <a:buClr>
                <a:srgbClr val="68007F"/>
              </a:buClr>
              <a:buSzPct val="65000"/>
              <a:buFont typeface="Wingdings" panose="05000000000000000000" pitchFamily="2" charset="2"/>
              <a:buChar char=""/>
              <a:defRPr sz="2000">
                <a:solidFill>
                  <a:schemeClr val="tx1"/>
                </a:solidFill>
                <a:latin typeface="+mn-lt"/>
                <a:ea typeface="+mn-ea"/>
              </a:defRPr>
            </a:lvl9pPr>
          </a:lstStyle>
          <a:p>
            <a:r>
              <a:rPr lang="zh-CN" altLang="en-US" sz="3200" b="1"/>
              <a:t>目标</a:t>
            </a:r>
            <a:endParaRPr lang="en-US" altLang="zh-CN" sz="3200" b="1" dirty="0"/>
          </a:p>
          <a:p>
            <a:pPr marL="457200" indent="-457200">
              <a:buFont typeface="Wingdings" panose="05000000000000000000" pitchFamily="2" charset="2"/>
              <a:buChar char="p"/>
            </a:pPr>
            <a:r>
              <a:rPr lang="zh-CN" altLang="en-US" sz="2200">
                <a:ea typeface="MS PGothic" panose="020B0600070205080204" pitchFamily="34" charset="-128"/>
                <a:cs typeface="MS PGothic" panose="020B0600070205080204" pitchFamily="34" charset="-128"/>
              </a:rPr>
              <a:t>计算</a:t>
            </a:r>
            <a:r>
              <a:rPr lang="zh-CN" altLang="en-US" sz="2200" smtClean="0">
                <a:ea typeface="MS PGothic" panose="020B0600070205080204" pitchFamily="34" charset="-128"/>
                <a:cs typeface="MS PGothic" panose="020B0600070205080204" pitchFamily="34" charset="-128"/>
              </a:rPr>
              <a:t>出真实的乙肝患者比列的无偏估计</a:t>
            </a:r>
            <a:endParaRPr lang="en-US" altLang="zh-CN" sz="2200" smtClean="0">
              <a:ea typeface="MS PGothic" panose="020B0600070205080204" pitchFamily="34" charset="-128"/>
              <a:cs typeface="MS PGothic" panose="020B0600070205080204" pitchFamily="34" charset="-128"/>
            </a:endParaRPr>
          </a:p>
          <a:p>
            <a:pPr marL="457200" indent="-457200">
              <a:buFont typeface="Wingdings" panose="05000000000000000000" pitchFamily="2" charset="2"/>
              <a:buChar char="p"/>
            </a:pPr>
            <a:r>
              <a:rPr lang="zh-CN" altLang="en-US" sz="2200" smtClean="0"/>
              <a:t>保护用户的隐私</a:t>
            </a:r>
            <a:endParaRPr lang="en-US" altLang="zh-CN" sz="4000" dirty="0"/>
          </a:p>
          <a:p>
            <a:endParaRPr lang="en-US" altLang="zh-CN" sz="4000" dirty="0"/>
          </a:p>
          <a:p>
            <a:r>
              <a:rPr lang="en-US" altLang="zh-CN" sz="4000" dirty="0"/>
              <a:t> </a:t>
            </a:r>
            <a:br>
              <a:rPr lang="en-US" altLang="zh-CN" sz="4000" dirty="0"/>
            </a:br>
            <a:endParaRPr lang="zh-CN" altLang="en-US" sz="4000" dirty="0"/>
          </a:p>
        </p:txBody>
      </p:sp>
      <p:grpSp>
        <p:nvGrpSpPr>
          <p:cNvPr id="31" name="组合 30"/>
          <p:cNvGrpSpPr/>
          <p:nvPr/>
        </p:nvGrpSpPr>
        <p:grpSpPr>
          <a:xfrm>
            <a:off x="2009955" y="2101825"/>
            <a:ext cx="2700183" cy="3351949"/>
            <a:chOff x="1644137" y="1986404"/>
            <a:chExt cx="2025137" cy="2513962"/>
          </a:xfrm>
        </p:grpSpPr>
        <p:cxnSp>
          <p:nvCxnSpPr>
            <p:cNvPr id="32" name="直接箭头连接符 31"/>
            <p:cNvCxnSpPr/>
            <p:nvPr/>
          </p:nvCxnSpPr>
          <p:spPr>
            <a:xfrm flipH="1" flipV="1">
              <a:off x="1770647" y="1986404"/>
              <a:ext cx="1752600" cy="66154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1644137" y="3272119"/>
              <a:ext cx="1879110" cy="718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1819397" y="3757195"/>
              <a:ext cx="1849877" cy="74317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2463799" y="5718058"/>
            <a:ext cx="3632201" cy="369332"/>
          </a:xfrm>
          <a:prstGeom prst="rect">
            <a:avLst/>
          </a:prstGeom>
          <a:noFill/>
        </p:spPr>
        <p:txBody>
          <a:bodyPr wrap="square" rtlCol="0">
            <a:spAutoFit/>
          </a:bodyPr>
          <a:lstStyle/>
          <a:p>
            <a:r>
              <a:rPr lang="zh-CN" altLang="en-US"/>
              <a:t>图</a:t>
            </a:r>
            <a:r>
              <a:rPr lang="en-US" altLang="zh-CN" smtClean="0"/>
              <a:t>2-3 </a:t>
            </a:r>
            <a:r>
              <a:rPr lang="zh-CN" altLang="en-US" smtClean="0"/>
              <a:t>随机响应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wipe(down)">
                                      <p:cBhvr>
                                        <p:cTn id="14" dur="5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uiExpand="1" build="p"/>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14</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74695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随机响应</a:t>
            </a:r>
            <a:r>
              <a:rPr lang="en-US" altLang="zh-CN" sz="4000" dirty="0" smtClean="0">
                <a:solidFill>
                  <a:srgbClr val="0070C0"/>
                </a:solidFill>
              </a:rPr>
              <a:t>(Random Response)</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内容占位符 1"/>
          <p:cNvSpPr txBox="1"/>
          <p:nvPr/>
        </p:nvSpPr>
        <p:spPr>
          <a:xfrm>
            <a:off x="508000" y="1070493"/>
            <a:ext cx="3233556" cy="749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黑体" panose="02010609060101010101" pitchFamily="49" charset="-122"/>
                <a:ea typeface="黑体" panose="02010609060101010101" pitchFamily="49" charset="-122"/>
              </a:rPr>
              <a:t>对每个用户：</a:t>
            </a:r>
            <a:endParaRPr lang="en-US" altLang="zh-CN"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36" name="图片 35"/>
          <p:cNvPicPr>
            <a:picLocks noChangeAspect="1"/>
          </p:cNvPicPr>
          <p:nvPr/>
        </p:nvPicPr>
        <p:blipFill rotWithShape="1">
          <a:blip r:embed="rId3"/>
          <a:srcRect b="29868"/>
          <a:stretch>
            <a:fillRect/>
          </a:stretch>
        </p:blipFill>
        <p:spPr>
          <a:xfrm>
            <a:off x="508000" y="2114296"/>
            <a:ext cx="1016000" cy="1016000"/>
          </a:xfrm>
          <a:prstGeom prst="rect">
            <a:avLst/>
          </a:prstGeom>
        </p:spPr>
      </p:pic>
      <p:sp>
        <p:nvSpPr>
          <p:cNvPr id="37" name="右箭头 36"/>
          <p:cNvSpPr/>
          <p:nvPr/>
        </p:nvSpPr>
        <p:spPr>
          <a:xfrm>
            <a:off x="1524000" y="2385405"/>
            <a:ext cx="1727200" cy="227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TextBox 5"/>
          <p:cNvSpPr txBox="1"/>
          <p:nvPr/>
        </p:nvSpPr>
        <p:spPr>
          <a:xfrm>
            <a:off x="1371600" y="1927568"/>
            <a:ext cx="2133600" cy="461665"/>
          </a:xfrm>
          <a:prstGeom prst="rect">
            <a:avLst/>
          </a:prstGeom>
          <a:noFill/>
        </p:spPr>
        <p:txBody>
          <a:bodyPr wrap="square" rtlCol="0">
            <a:spAutoFit/>
          </a:bodyPr>
          <a:lstStyle/>
          <a:p>
            <a:r>
              <a:rPr lang="zh-CN" altLang="en-US" sz="2400" b="1" smtClean="0">
                <a:latin typeface="Calibri" panose="020F0502020204030204" pitchFamily="34" charset="0"/>
                <a:cs typeface="Calibri" panose="020F0502020204030204" pitchFamily="34" charset="0"/>
              </a:rPr>
              <a:t>投掷一枚硬币</a:t>
            </a:r>
            <a:endParaRPr lang="zh-CN" altLang="en-US" sz="2400" b="1" dirty="0">
              <a:latin typeface="Calibri" panose="020F0502020204030204" pitchFamily="34" charset="0"/>
              <a:cs typeface="Calibri" panose="020F0502020204030204" pitchFamily="34" charset="0"/>
            </a:endParaRPr>
          </a:p>
        </p:txBody>
      </p:sp>
      <p:sp>
        <p:nvSpPr>
          <p:cNvPr id="39" name="左大括号 38"/>
          <p:cNvSpPr/>
          <p:nvPr/>
        </p:nvSpPr>
        <p:spPr>
          <a:xfrm>
            <a:off x="3352800" y="1781636"/>
            <a:ext cx="406400" cy="13514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0" name="TextBox 7"/>
          <p:cNvSpPr txBox="1"/>
          <p:nvPr/>
        </p:nvSpPr>
        <p:spPr>
          <a:xfrm>
            <a:off x="8931436" y="1653929"/>
            <a:ext cx="2752564" cy="584775"/>
          </a:xfrm>
          <a:prstGeom prst="rect">
            <a:avLst/>
          </a:prstGeom>
          <a:noFill/>
        </p:spPr>
        <p:txBody>
          <a:bodyPr wrap="square" rtlCol="0">
            <a:spAutoFit/>
          </a:bodyPr>
          <a:lstStyle/>
          <a:p>
            <a:r>
              <a:rPr lang="zh-CN" altLang="en-US" sz="3200" b="1" smtClean="0">
                <a:latin typeface="Calibri" panose="020F0502020204030204" pitchFamily="34" charset="0"/>
                <a:cs typeface="Calibri" panose="020F0502020204030204" pitchFamily="34" charset="0"/>
              </a:rPr>
              <a:t>回答正确答案</a:t>
            </a:r>
            <a:endParaRPr lang="zh-CN" altLang="en-US" sz="32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1" name="TextBox 11"/>
              <p:cNvSpPr txBox="1"/>
              <p:nvPr/>
            </p:nvSpPr>
            <p:spPr>
              <a:xfrm>
                <a:off x="3860800" y="1518794"/>
                <a:ext cx="5582653" cy="666786"/>
              </a:xfrm>
              <a:prstGeom prst="rect">
                <a:avLst/>
              </a:prstGeom>
              <a:noFill/>
            </p:spPr>
            <p:txBody>
              <a:bodyPr wrap="square" rtlCol="0">
                <a:spAutoFit/>
              </a:bodyPr>
              <a:lstStyle/>
              <a:p>
                <a:r>
                  <a:rPr lang="zh-CN" altLang="en-US" sz="2667" b="1">
                    <a:latin typeface="Calibri" panose="020F0502020204030204" pitchFamily="34" charset="0"/>
                    <a:cs typeface="Calibri" panose="020F0502020204030204" pitchFamily="34" charset="0"/>
                  </a:rPr>
                  <a:t>正面朝上</a:t>
                </a:r>
                <a:r>
                  <a:rPr lang="en-US" altLang="zh-CN" sz="2667" b="1">
                    <a:latin typeface="Calibri" panose="020F0502020204030204" pitchFamily="34" charset="0"/>
                    <a:cs typeface="Calibri" panose="020F0502020204030204" pitchFamily="34" charset="0"/>
                  </a:rPr>
                  <a:t>,  </a:t>
                </a:r>
                <a:r>
                  <a:rPr lang="zh-CN" altLang="en-US" sz="2667" b="1">
                    <a:latin typeface="Calibri" panose="020F0502020204030204" pitchFamily="34" charset="0"/>
                    <a:cs typeface="Calibri" panose="020F0502020204030204" pitchFamily="34" charset="0"/>
                  </a:rPr>
                  <a:t>概率为</a:t>
                </a:r>
                <a14:m>
                  <m:oMath xmlns:m="http://schemas.openxmlformats.org/officeDocument/2006/math">
                    <m:r>
                      <a:rPr lang="en-US" altLang="zh-CN" sz="3733" b="1" i="1">
                        <a:latin typeface="Cambria Math"/>
                        <a:cs typeface="Calibri" panose="020F0502020204030204" pitchFamily="34" charset="0"/>
                      </a:rPr>
                      <m:t>𝒑</m:t>
                    </m:r>
                  </m:oMath>
                </a14:m>
                <a:endParaRPr lang="zh-CN" altLang="en-US" sz="4800" b="1" dirty="0">
                  <a:latin typeface="Calibri" panose="020F0502020204030204" pitchFamily="34" charset="0"/>
                  <a:cs typeface="Calibri" panose="020F0502020204030204" pitchFamily="34" charset="0"/>
                </a:endParaRPr>
              </a:p>
            </p:txBody>
          </p:sp>
        </mc:Choice>
        <mc:Fallback xmlns="">
          <p:sp>
            <p:nvSpPr>
              <p:cNvPr id="41" name="TextBox 11"/>
              <p:cNvSpPr txBox="1">
                <a:spLocks noRot="1" noChangeAspect="1" noMove="1" noResize="1" noEditPoints="1" noAdjustHandles="1" noChangeArrowheads="1" noChangeShapeType="1" noTextEdit="1"/>
              </p:cNvSpPr>
              <p:nvPr/>
            </p:nvSpPr>
            <p:spPr>
              <a:xfrm>
                <a:off x="3860800" y="1518794"/>
                <a:ext cx="5582653" cy="666786"/>
              </a:xfrm>
              <a:prstGeom prst="rect">
                <a:avLst/>
              </a:prstGeom>
              <a:blipFill rotWithShape="1">
                <a:blip r:embed="rId4"/>
                <a:stretch>
                  <a:fillRect l="-2074" b="-1818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2" name="TextBox 12"/>
              <p:cNvSpPr txBox="1"/>
              <p:nvPr/>
            </p:nvSpPr>
            <p:spPr>
              <a:xfrm>
                <a:off x="3860800" y="2688530"/>
                <a:ext cx="6206744" cy="666786"/>
              </a:xfrm>
              <a:prstGeom prst="rect">
                <a:avLst/>
              </a:prstGeom>
              <a:noFill/>
            </p:spPr>
            <p:txBody>
              <a:bodyPr wrap="square" rtlCol="0">
                <a:spAutoFit/>
              </a:bodyPr>
              <a:lstStyle/>
              <a:p>
                <a:r>
                  <a:rPr lang="zh-CN" altLang="en-US" sz="2667" b="1">
                    <a:latin typeface="Calibri" panose="020F0502020204030204" pitchFamily="34" charset="0"/>
                    <a:cs typeface="Calibri" panose="020F0502020204030204" pitchFamily="34" charset="0"/>
                  </a:rPr>
                  <a:t>背面朝上</a:t>
                </a:r>
                <a:r>
                  <a:rPr lang="en-US" altLang="zh-CN" sz="2667" b="1">
                    <a:latin typeface="Calibri" panose="020F0502020204030204" pitchFamily="34" charset="0"/>
                    <a:cs typeface="Calibri" panose="020F0502020204030204" pitchFamily="34" charset="0"/>
                  </a:rPr>
                  <a:t>, </a:t>
                </a:r>
                <a:r>
                  <a:rPr lang="zh-CN" altLang="en-US" sz="2667" b="1" dirty="0">
                    <a:latin typeface="Calibri" panose="020F0502020204030204" pitchFamily="34" charset="0"/>
                    <a:cs typeface="Calibri" panose="020F0502020204030204" pitchFamily="34" charset="0"/>
                  </a:rPr>
                  <a:t>概率</a:t>
                </a:r>
                <a:r>
                  <a:rPr lang="zh-CN" altLang="en-US" sz="2667" b="1" dirty="0" smtClean="0">
                    <a:latin typeface="Calibri" panose="020F0502020204030204" pitchFamily="34" charset="0"/>
                    <a:cs typeface="Calibri" panose="020F0502020204030204" pitchFamily="34" charset="0"/>
                  </a:rPr>
                  <a:t>为</a:t>
                </a:r>
                <a14:m>
                  <m:oMath xmlns:m="http://schemas.openxmlformats.org/officeDocument/2006/math">
                    <m:r>
                      <a:rPr lang="en-US" altLang="zh-CN" sz="3733" b="1">
                        <a:latin typeface="Cambria Math" panose="02040503050406030204" pitchFamily="18" charset="0"/>
                        <a:cs typeface="Calibri" panose="020F0502020204030204" pitchFamily="34" charset="0"/>
                      </a:rPr>
                      <m:t>𝟏</m:t>
                    </m:r>
                    <m:r>
                      <a:rPr lang="en-US" altLang="zh-CN" sz="3733" b="1">
                        <a:latin typeface="Cambria Math" panose="02040503050406030204" pitchFamily="18" charset="0"/>
                        <a:cs typeface="Calibri" panose="020F0502020204030204" pitchFamily="34" charset="0"/>
                      </a:rPr>
                      <m:t>−</m:t>
                    </m:r>
                    <m:r>
                      <a:rPr lang="en-US" altLang="zh-CN" sz="3733" b="1" i="1">
                        <a:latin typeface="Cambria Math"/>
                        <a:cs typeface="Calibri" panose="020F0502020204030204" pitchFamily="34" charset="0"/>
                      </a:rPr>
                      <m:t>𝒑</m:t>
                    </m:r>
                  </m:oMath>
                </a14:m>
                <a:r>
                  <a:rPr lang="en-US" altLang="zh-CN" sz="3733" b="1" dirty="0">
                    <a:latin typeface="Calibri" panose="020F0502020204030204" pitchFamily="34" charset="0"/>
                    <a:cs typeface="Calibri" panose="020F0502020204030204" pitchFamily="34" charset="0"/>
                  </a:rPr>
                  <a:t> </a:t>
                </a:r>
                <a:endParaRPr lang="zh-CN" altLang="en-US" sz="3200" b="1" dirty="0">
                  <a:latin typeface="Calibri" panose="020F0502020204030204" pitchFamily="34" charset="0"/>
                  <a:cs typeface="Calibri" panose="020F0502020204030204" pitchFamily="34" charset="0"/>
                </a:endParaRPr>
              </a:p>
            </p:txBody>
          </p:sp>
        </mc:Choice>
        <mc:Fallback xmlns="">
          <p:sp>
            <p:nvSpPr>
              <p:cNvPr id="42" name="TextBox 12"/>
              <p:cNvSpPr txBox="1">
                <a:spLocks noRot="1" noChangeAspect="1" noMove="1" noResize="1" noEditPoints="1" noAdjustHandles="1" noChangeArrowheads="1" noChangeShapeType="1" noTextEdit="1"/>
              </p:cNvSpPr>
              <p:nvPr/>
            </p:nvSpPr>
            <p:spPr>
              <a:xfrm>
                <a:off x="3860800" y="2688530"/>
                <a:ext cx="6206744" cy="666786"/>
              </a:xfrm>
              <a:prstGeom prst="rect">
                <a:avLst/>
              </a:prstGeom>
              <a:blipFill rotWithShape="1">
                <a:blip r:embed="rId5"/>
                <a:stretch>
                  <a:fillRect l="-1865" b="-19266"/>
                </a:stretch>
              </a:blipFill>
            </p:spPr>
            <p:txBody>
              <a:bodyPr/>
              <a:lstStyle/>
              <a:p>
                <a:r>
                  <a:rPr lang="zh-CN" altLang="en-US">
                    <a:noFill/>
                  </a:rPr>
                  <a:t> </a:t>
                </a:r>
                <a:endParaRPr lang="zh-CN" altLang="en-US">
                  <a:noFill/>
                </a:endParaRPr>
              </a:p>
            </p:txBody>
          </p:sp>
        </mc:Fallback>
      </mc:AlternateContent>
      <p:sp>
        <p:nvSpPr>
          <p:cNvPr id="43" name="右箭头 42"/>
          <p:cNvSpPr/>
          <p:nvPr/>
        </p:nvSpPr>
        <p:spPr>
          <a:xfrm>
            <a:off x="8068945" y="1862875"/>
            <a:ext cx="609600" cy="296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4" name="右箭头 43"/>
          <p:cNvSpPr/>
          <p:nvPr/>
        </p:nvSpPr>
        <p:spPr>
          <a:xfrm>
            <a:off x="8068945" y="2926254"/>
            <a:ext cx="609600" cy="337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mc:AlternateContent xmlns:mc="http://schemas.openxmlformats.org/markup-compatibility/2006" xmlns:a14="http://schemas.microsoft.com/office/drawing/2010/main">
        <mc:Choice Requires="a14">
          <p:sp>
            <p:nvSpPr>
              <p:cNvPr id="45" name="TextBox 9"/>
              <p:cNvSpPr txBox="1"/>
              <p:nvPr/>
            </p:nvSpPr>
            <p:spPr>
              <a:xfrm>
                <a:off x="609600" y="3424567"/>
                <a:ext cx="8940800" cy="962636"/>
              </a:xfrm>
              <a:prstGeom prst="rect">
                <a:avLst/>
              </a:prstGeom>
              <a:noFill/>
            </p:spPr>
            <p:txBody>
              <a:bodyPr wrap="square" rtlCol="0">
                <a:spAutoFit/>
              </a:bodyPr>
              <a:lstStyle/>
              <a:p>
                <a:r>
                  <a:rPr lang="zh-CN" altLang="en-US" sz="3200" b="1" smtClean="0">
                    <a:ea typeface="Cambria Math" panose="02040503050406030204" pitchFamily="18" charset="0"/>
                    <a:cs typeface="Calibri" panose="020F0502020204030204" pitchFamily="34" charset="0"/>
                  </a:rPr>
                  <a:t>为了满足</a:t>
                </a:r>
                <a:r>
                  <a:rPr lang="en-US" altLang="zh-CN" sz="3200" b="1" smtClean="0">
                    <a:ea typeface="Cambria Math" panose="02040503050406030204" pitchFamily="18" charset="0"/>
                    <a:cs typeface="Calibri" panose="020F0502020204030204" pitchFamily="34" charset="0"/>
                  </a:rPr>
                  <a:t> </a:t>
                </a:r>
                <a14:m>
                  <m:oMath xmlns:m="http://schemas.openxmlformats.org/officeDocument/2006/math">
                    <m:r>
                      <a:rPr lang="el-GR" altLang="zh-CN" sz="3200" b="1" i="1">
                        <a:latin typeface="Cambria Math" panose="02040503050406030204" pitchFamily="18" charset="0"/>
                        <a:ea typeface="Cambria Math" panose="02040503050406030204" pitchFamily="18" charset="0"/>
                        <a:cs typeface="Calibri" panose="020F0502020204030204" pitchFamily="34" charset="0"/>
                      </a:rPr>
                      <m:t>𝜺</m:t>
                    </m:r>
                    <m:r>
                      <a:rPr lang="en-US" altLang="zh-CN" sz="3200" b="1" i="1">
                        <a:latin typeface="Cambria Math" panose="02040503050406030204" pitchFamily="18" charset="0"/>
                        <a:ea typeface="Cambria Math" panose="02040503050406030204" pitchFamily="18" charset="0"/>
                        <a:cs typeface="Calibri" panose="020F0502020204030204" pitchFamily="34" charset="0"/>
                      </a:rPr>
                      <m:t>−</m:t>
                    </m:r>
                  </m:oMath>
                </a14:m>
                <a:r>
                  <a:rPr lang="en-US" altLang="zh-CN" sz="3200" b="1" dirty="0">
                    <a:latin typeface="Calibri" panose="020F0502020204030204" pitchFamily="34" charset="0"/>
                    <a:cs typeface="Calibri" panose="020F0502020204030204" pitchFamily="34" charset="0"/>
                  </a:rPr>
                  <a:t>LDP :          </a:t>
                </a:r>
                <a14:m>
                  <m:oMath xmlns:m="http://schemas.openxmlformats.org/officeDocument/2006/math">
                    <m:r>
                      <a:rPr lang="en-US" altLang="zh-CN" sz="3733" b="1" i="1">
                        <a:latin typeface="Cambria Math"/>
                        <a:cs typeface="Calibri" panose="020F0502020204030204" pitchFamily="34" charset="0"/>
                      </a:rPr>
                      <m:t>𝒑</m:t>
                    </m:r>
                  </m:oMath>
                </a14:m>
                <a:r>
                  <a:rPr lang="zh-CN" altLang="en-US" sz="3733" b="1" dirty="0">
                    <a:latin typeface="Calibri" panose="020F0502020204030204" pitchFamily="34" charset="0"/>
                    <a:cs typeface="Calibri" panose="020F0502020204030204" pitchFamily="34" charset="0"/>
                  </a:rPr>
                  <a:t> </a:t>
                </a:r>
                <a14:m>
                  <m:oMath xmlns:m="http://schemas.openxmlformats.org/officeDocument/2006/math">
                    <m:r>
                      <a:rPr lang="en-US" altLang="zh-CN" sz="3733">
                        <a:latin typeface="Cambria Math" panose="02040503050406030204" pitchFamily="18" charset="0"/>
                      </a:rPr>
                      <m:t>= </m:t>
                    </m:r>
                    <m:f>
                      <m:fPr>
                        <m:ctrlPr>
                          <a:rPr lang="zh-CN" altLang="zh-CN" sz="3733" i="1">
                            <a:latin typeface="Cambria Math" panose="02040503050406030204" pitchFamily="18" charset="0"/>
                          </a:rPr>
                        </m:ctrlPr>
                      </m:fPr>
                      <m:num>
                        <m:sSup>
                          <m:sSupPr>
                            <m:ctrlPr>
                              <a:rPr lang="zh-CN" altLang="zh-CN" sz="3733" i="1">
                                <a:latin typeface="Cambria Math" panose="02040503050406030204" pitchFamily="18" charset="0"/>
                              </a:rPr>
                            </m:ctrlPr>
                          </m:sSupPr>
                          <m:e>
                            <m:r>
                              <a:rPr lang="en-US" altLang="zh-CN" sz="3733" i="1">
                                <a:latin typeface="Cambria Math" panose="02040503050406030204" pitchFamily="18" charset="0"/>
                              </a:rPr>
                              <m:t>𝑒</m:t>
                            </m:r>
                          </m:e>
                          <m:sup>
                            <m:r>
                              <a:rPr lang="en-US" altLang="zh-CN" sz="3733" i="1">
                                <a:latin typeface="Cambria Math" panose="02040503050406030204" pitchFamily="18" charset="0"/>
                              </a:rPr>
                              <m:t>𝜀</m:t>
                            </m:r>
                          </m:sup>
                        </m:sSup>
                      </m:num>
                      <m:den>
                        <m:r>
                          <a:rPr lang="en-US" altLang="zh-CN" sz="3733" i="1">
                            <a:latin typeface="Cambria Math" panose="02040503050406030204" pitchFamily="18" charset="0"/>
                          </a:rPr>
                          <m:t>1+</m:t>
                        </m:r>
                        <m:sSup>
                          <m:sSupPr>
                            <m:ctrlPr>
                              <a:rPr lang="zh-CN" altLang="zh-CN" sz="3733" i="1">
                                <a:latin typeface="Cambria Math" panose="02040503050406030204" pitchFamily="18" charset="0"/>
                              </a:rPr>
                            </m:ctrlPr>
                          </m:sSupPr>
                          <m:e>
                            <m:r>
                              <a:rPr lang="en-US" altLang="zh-CN" sz="3733" i="1">
                                <a:latin typeface="Cambria Math" panose="02040503050406030204" pitchFamily="18" charset="0"/>
                              </a:rPr>
                              <m:t>𝑒</m:t>
                            </m:r>
                          </m:e>
                          <m:sup>
                            <m:r>
                              <a:rPr lang="en-US" altLang="zh-CN" sz="3733" i="1">
                                <a:latin typeface="Cambria Math" panose="02040503050406030204" pitchFamily="18" charset="0"/>
                              </a:rPr>
                              <m:t>𝜀</m:t>
                            </m:r>
                          </m:sup>
                        </m:sSup>
                      </m:den>
                    </m:f>
                  </m:oMath>
                </a14:m>
                <a:endParaRPr lang="zh-CN" altLang="en-US" sz="3733" b="1" dirty="0">
                  <a:latin typeface="Calibri" panose="020F0502020204030204" pitchFamily="34" charset="0"/>
                  <a:cs typeface="Calibri" panose="020F0502020204030204" pitchFamily="34" charset="0"/>
                </a:endParaRPr>
              </a:p>
            </p:txBody>
          </p:sp>
        </mc:Choice>
        <mc:Fallback xmlns="">
          <p:sp>
            <p:nvSpPr>
              <p:cNvPr id="45" name="TextBox 9"/>
              <p:cNvSpPr txBox="1">
                <a:spLocks noRot="1" noChangeAspect="1" noMove="1" noResize="1" noEditPoints="1" noAdjustHandles="1" noChangeArrowheads="1" noChangeShapeType="1" noTextEdit="1"/>
              </p:cNvSpPr>
              <p:nvPr/>
            </p:nvSpPr>
            <p:spPr>
              <a:xfrm>
                <a:off x="609600" y="3424567"/>
                <a:ext cx="8940800" cy="962636"/>
              </a:xfrm>
              <a:prstGeom prst="rect">
                <a:avLst/>
              </a:prstGeom>
              <a:blipFill rotWithShape="1">
                <a:blip r:embed="rId6"/>
                <a:stretch>
                  <a:fillRect l="-1704" b="-632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6" name="TextBox 9"/>
              <p:cNvSpPr txBox="1"/>
              <p:nvPr/>
            </p:nvSpPr>
            <p:spPr>
              <a:xfrm>
                <a:off x="513191" y="4678659"/>
                <a:ext cx="11226800" cy="584775"/>
              </a:xfrm>
              <a:prstGeom prst="rect">
                <a:avLst/>
              </a:prstGeom>
              <a:noFill/>
            </p:spPr>
            <p:txBody>
              <a:bodyPr wrap="square" rtlCol="0">
                <a:spAutoFit/>
              </a:bodyPr>
              <a:lstStyle/>
              <a:p>
                <a14:m>
                  <m:oMath xmlns:m="http://schemas.openxmlformats.org/officeDocument/2006/math">
                    <m:r>
                      <a:rPr lang="zh-CN" altLang="en-US" sz="3200">
                        <a:latin typeface="Cambria Math" panose="02040503050406030204" pitchFamily="18" charset="0"/>
                        <a:ea typeface="黑体" panose="02010609060101010101" pitchFamily="49" charset="-122"/>
                        <a:cs typeface="Calibri" panose="020F0502020204030204" pitchFamily="34" charset="0"/>
                      </a:rPr>
                      <m:t>估计</m:t>
                    </m:r>
                  </m:oMath>
                </a14:m>
                <a:r>
                  <a:rPr lang="zh-CN" altLang="en-US" sz="3200">
                    <a:latin typeface="黑体" panose="02010609060101010101" pitchFamily="49" charset="-122"/>
                    <a:ea typeface="黑体" panose="02010609060101010101" pitchFamily="49" charset="-122"/>
                    <a:cs typeface="Calibri" panose="020F0502020204030204" pitchFamily="34" charset="0"/>
                  </a:rPr>
                  <a:t>真实患</a:t>
                </a:r>
                <a:r>
                  <a:rPr lang="zh-CN" altLang="en-US" sz="3200" smtClean="0">
                    <a:latin typeface="黑体" panose="02010609060101010101" pitchFamily="49" charset="-122"/>
                    <a:ea typeface="黑体" panose="02010609060101010101" pitchFamily="49" charset="-122"/>
                    <a:cs typeface="Calibri" panose="020F0502020204030204" pitchFamily="34" charset="0"/>
                  </a:rPr>
                  <a:t>者的频率：</a:t>
                </a:r>
                <a:endParaRPr lang="zh-CN" altLang="en-US" sz="3200" dirty="0">
                  <a:latin typeface="黑体" panose="02010609060101010101" pitchFamily="49" charset="-122"/>
                  <a:ea typeface="黑体" panose="02010609060101010101" pitchFamily="49" charset="-122"/>
                  <a:cs typeface="Calibri" panose="020F0502020204030204" pitchFamily="34" charset="0"/>
                </a:endParaRPr>
              </a:p>
            </p:txBody>
          </p:sp>
        </mc:Choice>
        <mc:Fallback xmlns="">
          <p:sp>
            <p:nvSpPr>
              <p:cNvPr id="46" name="TextBox 9"/>
              <p:cNvSpPr txBox="1">
                <a:spLocks noRot="1" noChangeAspect="1" noMove="1" noResize="1" noEditPoints="1" noAdjustHandles="1" noChangeArrowheads="1" noChangeShapeType="1" noTextEdit="1"/>
              </p:cNvSpPr>
              <p:nvPr/>
            </p:nvSpPr>
            <p:spPr>
              <a:xfrm>
                <a:off x="513191" y="4678659"/>
                <a:ext cx="11226800" cy="584775"/>
              </a:xfrm>
              <a:prstGeom prst="rect">
                <a:avLst/>
              </a:prstGeom>
              <a:blipFill rotWithShape="1">
                <a:blip r:embed="rId7"/>
                <a:stretch>
                  <a:fillRect t="-16667" b="-30208"/>
                </a:stretch>
              </a:blipFill>
            </p:spPr>
            <p:txBody>
              <a:bodyPr/>
              <a:lstStyle/>
              <a:p>
                <a:r>
                  <a:rPr lang="zh-CN" altLang="en-US">
                    <a:noFill/>
                  </a:rPr>
                  <a:t> </a:t>
                </a:r>
                <a:endParaRPr lang="zh-CN" altLang="en-US">
                  <a:noFill/>
                </a:endParaRPr>
              </a:p>
            </p:txBody>
          </p:sp>
        </mc:Fallback>
      </mc:AlternateContent>
      <p:cxnSp>
        <p:nvCxnSpPr>
          <p:cNvPr id="47" name="直接连接符 46"/>
          <p:cNvCxnSpPr/>
          <p:nvPr/>
        </p:nvCxnSpPr>
        <p:spPr>
          <a:xfrm flipV="1">
            <a:off x="629897" y="4642233"/>
            <a:ext cx="10993389" cy="1858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9"/>
              <p:cNvSpPr txBox="1"/>
              <p:nvPr/>
            </p:nvSpPr>
            <p:spPr>
              <a:xfrm>
                <a:off x="3149599" y="4929581"/>
                <a:ext cx="7327769" cy="11004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3200" b="1" i="1">
                              <a:latin typeface="Cambria Math" panose="02040503050406030204" pitchFamily="18" charset="0"/>
                            </a:rPr>
                          </m:ctrlPr>
                        </m:sSupPr>
                        <m:e>
                          <m:r>
                            <a:rPr lang="en-US" altLang="zh-CN" sz="3200" b="1" i="1">
                              <a:latin typeface="Cambria Math" panose="02040503050406030204" pitchFamily="18" charset="0"/>
                            </a:rPr>
                            <m:t>𝒄</m:t>
                          </m:r>
                        </m:e>
                        <m:sup>
                          <m:r>
                            <a:rPr lang="en-US" altLang="zh-CN" sz="3200" b="1" i="1">
                              <a:latin typeface="Cambria Math" panose="02040503050406030204" pitchFamily="18" charset="0"/>
                            </a:rPr>
                            <m:t>′</m:t>
                          </m:r>
                        </m:sup>
                      </m:sSup>
                      <m:r>
                        <a:rPr lang="en-US" altLang="zh-CN" sz="3200">
                          <a:latin typeface="Cambria Math" panose="02040503050406030204" pitchFamily="18" charset="0"/>
                        </a:rPr>
                        <m:t>=</m:t>
                      </m:r>
                      <m:r>
                        <a:rPr lang="en-US" altLang="zh-CN" sz="3200" b="1" i="1">
                          <a:latin typeface="Cambria Math" panose="02040503050406030204" pitchFamily="18" charset="0"/>
                        </a:rPr>
                        <m:t>𝒄</m:t>
                      </m:r>
                      <m:r>
                        <a:rPr lang="en-US" altLang="zh-CN" sz="3200" i="1">
                          <a:latin typeface="Cambria Math" panose="02040503050406030204" pitchFamily="18" charset="0"/>
                          <a:ea typeface="Cambria Math" panose="02040503050406030204" pitchFamily="18" charset="0"/>
                        </a:rPr>
                        <m:t>×</m:t>
                      </m:r>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𝒄</m:t>
                          </m:r>
                        </m:e>
                        <m:sub>
                          <m:r>
                            <a:rPr lang="zh-CN" altLang="en-US" sz="3200" b="1" i="1">
                              <a:latin typeface="Cambria Math" panose="02040503050406030204" pitchFamily="18" charset="0"/>
                            </a:rPr>
                            <m:t>𝜺</m:t>
                          </m:r>
                        </m:sub>
                      </m:sSub>
                      <m:r>
                        <a:rPr lang="en-US" altLang="zh-CN" sz="3200" i="1">
                          <a:latin typeface="Cambria Math" panose="02040503050406030204" pitchFamily="18" charset="0"/>
                        </a:rPr>
                        <m:t>,  </m:t>
                      </m:r>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𝒄</m:t>
                          </m:r>
                        </m:e>
                        <m:sub>
                          <m:r>
                            <a:rPr lang="zh-CN" altLang="en-US" sz="3200" b="1" i="1">
                              <a:latin typeface="Cambria Math" panose="02040503050406030204" pitchFamily="18" charset="0"/>
                            </a:rPr>
                            <m:t>𝜺</m:t>
                          </m:r>
                        </m:sub>
                      </m:sSub>
                      <m:r>
                        <a:rPr lang="en-US" altLang="zh-CN" sz="3200" i="1">
                          <a:latin typeface="Cambria Math" panose="02040503050406030204" pitchFamily="18" charset="0"/>
                        </a:rPr>
                        <m:t>=</m:t>
                      </m:r>
                      <m:f>
                        <m:fPr>
                          <m:ctrlPr>
                            <a:rPr lang="zh-CN" altLang="zh-CN" sz="3200" b="1" i="1">
                              <a:latin typeface="Cambria Math" panose="02040503050406030204" pitchFamily="18" charset="0"/>
                            </a:rPr>
                          </m:ctrlPr>
                        </m:fPr>
                        <m:num>
                          <m:r>
                            <a:rPr lang="en-US" altLang="zh-CN" sz="3200" b="1" i="1">
                              <a:latin typeface="Cambria Math" panose="02040503050406030204" pitchFamily="18" charset="0"/>
                            </a:rPr>
                            <m:t>𝒄</m:t>
                          </m:r>
                          <m:r>
                            <a:rPr lang="en-US" altLang="zh-CN" sz="3200" b="1" i="1">
                              <a:latin typeface="Cambria Math" panose="02040503050406030204" pitchFamily="18" charset="0"/>
                            </a:rPr>
                            <m:t>−</m:t>
                          </m:r>
                          <m:r>
                            <a:rPr lang="en-US" altLang="zh-CN" sz="3200" b="1" i="1">
                              <a:latin typeface="Cambria Math" panose="02040503050406030204" pitchFamily="18" charset="0"/>
                            </a:rPr>
                            <m:t>𝟏</m:t>
                          </m:r>
                          <m:r>
                            <a:rPr lang="en-US" altLang="zh-CN" sz="3200" b="1" i="1">
                              <a:latin typeface="Cambria Math" panose="02040503050406030204" pitchFamily="18" charset="0"/>
                            </a:rPr>
                            <m:t>+</m:t>
                          </m:r>
                          <m:r>
                            <a:rPr lang="en-US" altLang="zh-CN" sz="3200" b="1" i="1">
                              <a:latin typeface="Cambria Math" panose="02040503050406030204" pitchFamily="18" charset="0"/>
                            </a:rPr>
                            <m:t>𝒑</m:t>
                          </m:r>
                        </m:num>
                        <m:den>
                          <m:r>
                            <a:rPr lang="en-US" altLang="zh-CN" sz="3200" b="1" i="1">
                              <a:latin typeface="Cambria Math" panose="02040503050406030204" pitchFamily="18" charset="0"/>
                            </a:rPr>
                            <m:t>𝟐</m:t>
                          </m:r>
                          <m:r>
                            <a:rPr lang="en-US" altLang="zh-CN" sz="3200" b="1" i="1">
                              <a:latin typeface="Cambria Math" panose="02040503050406030204" pitchFamily="18" charset="0"/>
                            </a:rPr>
                            <m:t>𝒑</m:t>
                          </m:r>
                          <m:r>
                            <a:rPr lang="en-US" altLang="zh-CN" sz="3200" b="1" i="1">
                              <a:latin typeface="Cambria Math" panose="02040503050406030204" pitchFamily="18" charset="0"/>
                            </a:rPr>
                            <m:t>−</m:t>
                          </m:r>
                          <m:r>
                            <a:rPr lang="en-US" altLang="zh-CN" sz="3200" b="1" i="1">
                              <a:latin typeface="Cambria Math" panose="02040503050406030204" pitchFamily="18" charset="0"/>
                            </a:rPr>
                            <m:t>𝟏</m:t>
                          </m:r>
                        </m:den>
                      </m:f>
                    </m:oMath>
                  </m:oMathPara>
                </a14:m>
                <a:endParaRPr lang="zh-CN" altLang="en-US" sz="3200" b="1" dirty="0">
                  <a:latin typeface="Calibri" panose="020F0502020204030204" pitchFamily="34" charset="0"/>
                  <a:cs typeface="Calibri" panose="020F0502020204030204" pitchFamily="34" charset="0"/>
                </a:endParaRPr>
              </a:p>
            </p:txBody>
          </p:sp>
        </mc:Choice>
        <mc:Fallback xmlns="">
          <p:sp>
            <p:nvSpPr>
              <p:cNvPr id="48" name="TextBox 9"/>
              <p:cNvSpPr txBox="1">
                <a:spLocks noRot="1" noChangeAspect="1" noMove="1" noResize="1" noEditPoints="1" noAdjustHandles="1" noChangeArrowheads="1" noChangeShapeType="1" noTextEdit="1"/>
              </p:cNvSpPr>
              <p:nvPr/>
            </p:nvSpPr>
            <p:spPr>
              <a:xfrm>
                <a:off x="3149599" y="4929581"/>
                <a:ext cx="7327769" cy="1100494"/>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49" name="矩形 48"/>
          <p:cNvSpPr/>
          <p:nvPr/>
        </p:nvSpPr>
        <p:spPr>
          <a:xfrm>
            <a:off x="4679884" y="3498525"/>
            <a:ext cx="2133600" cy="935651"/>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0" name="组合 49"/>
          <p:cNvGrpSpPr/>
          <p:nvPr/>
        </p:nvGrpSpPr>
        <p:grpSpPr>
          <a:xfrm>
            <a:off x="1256515" y="5714125"/>
            <a:ext cx="4190197" cy="536828"/>
            <a:chOff x="942386" y="4410258"/>
            <a:chExt cx="3142648" cy="402621"/>
          </a:xfrm>
        </p:grpSpPr>
        <p:sp>
          <p:nvSpPr>
            <p:cNvPr id="51" name="文本框 50"/>
            <p:cNvSpPr txBox="1"/>
            <p:nvPr/>
          </p:nvSpPr>
          <p:spPr>
            <a:xfrm>
              <a:off x="2062290" y="4497456"/>
              <a:ext cx="2022744" cy="315423"/>
            </a:xfrm>
            <a:prstGeom prst="rect">
              <a:avLst/>
            </a:prstGeom>
            <a:noFill/>
          </p:spPr>
          <p:txBody>
            <a:bodyPr wrap="square" rtlCol="0">
              <a:spAutoFit/>
            </a:bodyPr>
            <a:lstStyle/>
            <a:p>
              <a:r>
                <a:rPr lang="zh-CN" altLang="en-US" sz="2135" b="1" smtClean="0">
                  <a:solidFill>
                    <a:srgbClr val="FF0000"/>
                  </a:solidFill>
                  <a:latin typeface="Calibri" panose="020F0502020204030204" pitchFamily="34" charset="0"/>
                  <a:cs typeface="Calibri" panose="020F0502020204030204" pitchFamily="34" charset="0"/>
                </a:rPr>
                <a:t>观察频率</a:t>
              </a:r>
              <a:endParaRPr lang="zh-CN" altLang="en-US" sz="2135" b="1" dirty="0">
                <a:latin typeface="Calibri" panose="020F0502020204030204" pitchFamily="34" charset="0"/>
                <a:cs typeface="Calibri" panose="020F0502020204030204" pitchFamily="34" charset="0"/>
              </a:endParaRPr>
            </a:p>
          </p:txBody>
        </p:sp>
        <p:grpSp>
          <p:nvGrpSpPr>
            <p:cNvPr id="52" name="组合 51"/>
            <p:cNvGrpSpPr/>
            <p:nvPr/>
          </p:nvGrpSpPr>
          <p:grpSpPr>
            <a:xfrm>
              <a:off x="942386" y="4410258"/>
              <a:ext cx="3020014" cy="352811"/>
              <a:chOff x="942386" y="4410258"/>
              <a:chExt cx="3020014" cy="352811"/>
            </a:xfrm>
          </p:grpSpPr>
          <p:sp>
            <p:nvSpPr>
              <p:cNvPr id="53" name="线形标注 1(带强调线) 52"/>
              <p:cNvSpPr/>
              <p:nvPr/>
            </p:nvSpPr>
            <p:spPr>
              <a:xfrm flipH="1" flipV="1">
                <a:off x="942386" y="4567969"/>
                <a:ext cx="1953214" cy="195100"/>
              </a:xfrm>
              <a:prstGeom prst="accentCallout1">
                <a:avLst>
                  <a:gd name="adj1" fmla="val 55430"/>
                  <a:gd name="adj2" fmla="val -8332"/>
                  <a:gd name="adj3" fmla="val 169558"/>
                  <a:gd name="adj4" fmla="val -482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54" name="直接连接符 53"/>
              <p:cNvCxnSpPr/>
              <p:nvPr/>
            </p:nvCxnSpPr>
            <p:spPr>
              <a:xfrm>
                <a:off x="3657600" y="4410258"/>
                <a:ext cx="304800" cy="0"/>
              </a:xfrm>
              <a:prstGeom prst="line">
                <a:avLst/>
              </a:prstGeom>
              <a:ln w="28575">
                <a:solidFill>
                  <a:srgbClr val="085091"/>
                </a:solidFill>
              </a:ln>
            </p:spPr>
            <p:style>
              <a:lnRef idx="1">
                <a:schemeClr val="accent1"/>
              </a:lnRef>
              <a:fillRef idx="0">
                <a:schemeClr val="accent1"/>
              </a:fillRef>
              <a:effectRef idx="0">
                <a:schemeClr val="accent1"/>
              </a:effectRef>
              <a:fontRef idx="minor">
                <a:schemeClr val="tx1"/>
              </a:fontRef>
            </p:style>
          </p:cxnSp>
        </p:grpSp>
      </p:grpSp>
      <p:sp>
        <p:nvSpPr>
          <p:cNvPr id="55" name="TextBox 7"/>
          <p:cNvSpPr txBox="1"/>
          <p:nvPr/>
        </p:nvSpPr>
        <p:spPr>
          <a:xfrm>
            <a:off x="8906559" y="2792913"/>
            <a:ext cx="2752564" cy="584775"/>
          </a:xfrm>
          <a:prstGeom prst="rect">
            <a:avLst/>
          </a:prstGeom>
          <a:noFill/>
        </p:spPr>
        <p:txBody>
          <a:bodyPr wrap="square" rtlCol="0">
            <a:spAutoFit/>
          </a:bodyPr>
          <a:lstStyle/>
          <a:p>
            <a:r>
              <a:rPr lang="zh-CN" altLang="en-US" sz="3200" b="1" smtClean="0">
                <a:latin typeface="Calibri" panose="020F0502020204030204" pitchFamily="34" charset="0"/>
                <a:cs typeface="Calibri" panose="020F0502020204030204" pitchFamily="34" charset="0"/>
              </a:rPr>
              <a:t>回答错误答案</a:t>
            </a:r>
            <a:endParaRPr lang="zh-CN" altLang="en-US" sz="3200" b="1" dirty="0">
              <a:latin typeface="Calibri" panose="020F0502020204030204" pitchFamily="34" charset="0"/>
              <a:cs typeface="Calibri" panose="020F0502020204030204" pitchFamily="34" charset="0"/>
            </a:endParaRPr>
          </a:p>
        </p:txBody>
      </p:sp>
      <p:sp>
        <p:nvSpPr>
          <p:cNvPr id="56" name="文本框 55"/>
          <p:cNvSpPr txBox="1"/>
          <p:nvPr/>
        </p:nvSpPr>
        <p:spPr>
          <a:xfrm>
            <a:off x="8265048" y="3820802"/>
            <a:ext cx="3394075" cy="368300"/>
          </a:xfrm>
          <a:prstGeom prst="rect">
            <a:avLst/>
          </a:prstGeom>
          <a:noFill/>
        </p:spPr>
        <p:txBody>
          <a:bodyPr wrap="square" rtlCol="0">
            <a:spAutoFit/>
          </a:bodyPr>
          <a:lstStyle/>
          <a:p>
            <a:r>
              <a:rPr lang="zh-CN" altLang="en-US"/>
              <a:t>式</a:t>
            </a:r>
            <a:r>
              <a:rPr lang="en-US" altLang="zh-CN" smtClean="0"/>
              <a:t>2-2</a:t>
            </a:r>
            <a:endParaRPr lang="en-US" altLang="zh-CN"/>
          </a:p>
        </p:txBody>
      </p:sp>
      <p:sp>
        <p:nvSpPr>
          <p:cNvPr id="57" name="文本框 56"/>
          <p:cNvSpPr txBox="1"/>
          <p:nvPr/>
        </p:nvSpPr>
        <p:spPr>
          <a:xfrm>
            <a:off x="10039350" y="5288084"/>
            <a:ext cx="3394075" cy="368300"/>
          </a:xfrm>
          <a:prstGeom prst="rect">
            <a:avLst/>
          </a:prstGeom>
          <a:noFill/>
        </p:spPr>
        <p:txBody>
          <a:bodyPr wrap="square" rtlCol="0">
            <a:spAutoFit/>
          </a:bodyPr>
          <a:lstStyle/>
          <a:p>
            <a:r>
              <a:rPr lang="zh-CN" altLang="en-US"/>
              <a:t>式</a:t>
            </a:r>
            <a:r>
              <a:rPr lang="en-US" altLang="zh-CN" smtClean="0"/>
              <a:t>2-3</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34925" y="6394450"/>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15</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738695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a:solidFill>
                  <a:srgbClr val="0070C0"/>
                </a:solidFill>
              </a:rPr>
              <a:t>扰动机制</a:t>
            </a:r>
            <a:r>
              <a:rPr lang="en-US" altLang="zh-CN" sz="4000" dirty="0">
                <a:solidFill>
                  <a:srgbClr val="0070C0"/>
                </a:solidFill>
              </a:rPr>
              <a:t>-S-Hist</a:t>
            </a: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图片 9"/>
          <p:cNvPicPr/>
          <p:nvPr/>
        </p:nvPicPr>
        <p:blipFill>
          <a:blip r:embed="rId3">
            <a:extLst>
              <a:ext uri="{28A0092B-C50C-407E-A947-70E740481C1C}">
                <a14:useLocalDpi xmlns:a14="http://schemas.microsoft.com/office/drawing/2010/main" val="0"/>
              </a:ext>
            </a:extLst>
          </a:blip>
          <a:stretch>
            <a:fillRect/>
          </a:stretch>
        </p:blipFill>
        <p:spPr>
          <a:xfrm>
            <a:off x="6296641" y="1063626"/>
            <a:ext cx="4151816" cy="4628071"/>
          </a:xfrm>
          <a:prstGeom prst="rect">
            <a:avLst/>
          </a:prstGeom>
        </p:spPr>
      </p:pic>
      <p:sp>
        <p:nvSpPr>
          <p:cNvPr id="30" name="文本框 29"/>
          <p:cNvSpPr txBox="1"/>
          <p:nvPr/>
        </p:nvSpPr>
        <p:spPr>
          <a:xfrm>
            <a:off x="6925818" y="5856042"/>
            <a:ext cx="3216275" cy="368300"/>
          </a:xfrm>
          <a:prstGeom prst="rect">
            <a:avLst/>
          </a:prstGeom>
          <a:noFill/>
        </p:spPr>
        <p:txBody>
          <a:bodyPr wrap="square" rtlCol="0">
            <a:spAutoFit/>
          </a:bodyPr>
          <a:lstStyle/>
          <a:p>
            <a:r>
              <a:rPr lang="zh-CN" altLang="en-US"/>
              <a:t>图</a:t>
            </a:r>
            <a:r>
              <a:rPr lang="en-US" altLang="zh-CN" smtClean="0"/>
              <a:t>2-4 </a:t>
            </a:r>
            <a:r>
              <a:rPr lang="en-US" altLang="zh-CN"/>
              <a:t>S-Hist</a:t>
            </a:r>
            <a:r>
              <a:rPr lang="zh-CN" altLang="en-US"/>
              <a:t>算法的整体框图</a:t>
            </a:r>
          </a:p>
        </p:txBody>
      </p:sp>
      <p:sp>
        <p:nvSpPr>
          <p:cNvPr id="3" name="AutoShape 2" descr="âç©éµ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815" y="1995280"/>
            <a:ext cx="3048000" cy="228600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307975" y="1451755"/>
                <a:ext cx="5339144" cy="646331"/>
              </a:xfrm>
              <a:prstGeom prst="rect">
                <a:avLst/>
              </a:prstGeom>
              <a:noFill/>
            </p:spPr>
            <p:txBody>
              <a:bodyPr wrap="square" rtlCol="0">
                <a:spAutoFit/>
              </a:bodyPr>
              <a:lstStyle/>
              <a:p>
                <a:r>
                  <a:rPr lang="zh-CN" altLang="en-US" smtClean="0"/>
                  <a:t>（</a:t>
                </a:r>
                <a:r>
                  <a:rPr lang="en-US" altLang="zh-CN" smtClean="0"/>
                  <a:t>1</a:t>
                </a:r>
                <a:r>
                  <a:rPr lang="zh-CN" altLang="en-US" smtClean="0"/>
                  <a:t>）服务器生成大小为</a:t>
                </a:r>
                <a:r>
                  <a:rPr lang="en-US" altLang="zh-CN" smtClean="0"/>
                  <a:t>M</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smtClean="0"/>
                  <a:t>N</a:t>
                </a:r>
                <a:r>
                  <a:rPr lang="zh-CN" altLang="en-US" smtClean="0"/>
                  <a:t>的随机矩阵，</a:t>
                </a:r>
                <a:r>
                  <a:rPr lang="en-US" altLang="zh-CN" smtClean="0"/>
                  <a:t>N</a:t>
                </a:r>
                <a:r>
                  <a:rPr lang="zh-CN" altLang="en-US" smtClean="0"/>
                  <a:t>为项的取值大小，不同列列代表不同项；</a:t>
                </a:r>
                <a:endParaRPr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307975" y="1451755"/>
                <a:ext cx="5339144" cy="646331"/>
              </a:xfrm>
              <a:prstGeom prst="rect">
                <a:avLst/>
              </a:prstGeom>
              <a:blipFill rotWithShape="1">
                <a:blip r:embed="rId5"/>
                <a:stretch>
                  <a:fillRect l="-1029" t="-4717" b="-14151"/>
                </a:stretch>
              </a:blipFill>
            </p:spPr>
            <p:txBody>
              <a:bodyPr/>
              <a:lstStyle/>
              <a:p>
                <a:r>
                  <a:rPr lang="zh-CN" altLang="en-US">
                    <a:noFill/>
                  </a:rPr>
                  <a:t> </a:t>
                </a:r>
                <a:endParaRPr lang="zh-CN" altLang="en-US">
                  <a:noFill/>
                </a:endParaRPr>
              </a:p>
            </p:txBody>
          </p:sp>
        </mc:Fallback>
      </mc:AlternateContent>
      <p:sp>
        <p:nvSpPr>
          <p:cNvPr id="45" name="文本框 44"/>
          <p:cNvSpPr txBox="1"/>
          <p:nvPr/>
        </p:nvSpPr>
        <p:spPr>
          <a:xfrm>
            <a:off x="307975" y="4368592"/>
            <a:ext cx="5339144" cy="1754326"/>
          </a:xfrm>
          <a:prstGeom prst="rect">
            <a:avLst/>
          </a:prstGeom>
          <a:noFill/>
        </p:spPr>
        <p:txBody>
          <a:bodyPr wrap="square" rtlCol="0">
            <a:spAutoFit/>
          </a:bodyPr>
          <a:lstStyle/>
          <a:p>
            <a:r>
              <a:rPr lang="zh-CN" altLang="en-US" smtClean="0"/>
              <a:t>（</a:t>
            </a:r>
            <a:r>
              <a:rPr lang="en-US" altLang="zh-CN" smtClean="0"/>
              <a:t>2</a:t>
            </a:r>
            <a:r>
              <a:rPr lang="zh-CN" altLang="en-US" smtClean="0"/>
              <a:t>）服务器随机从</a:t>
            </a:r>
            <a:r>
              <a:rPr lang="en-US" altLang="zh-CN" smtClean="0"/>
              <a:t>M</a:t>
            </a:r>
            <a:r>
              <a:rPr lang="zh-CN" altLang="en-US" smtClean="0"/>
              <a:t>行中选出一行发送给客户端；</a:t>
            </a:r>
            <a:endParaRPr lang="en-US" altLang="zh-CN" smtClean="0"/>
          </a:p>
          <a:p>
            <a:endParaRPr lang="en-US" altLang="zh-CN"/>
          </a:p>
          <a:p>
            <a:r>
              <a:rPr lang="zh-CN" altLang="en-US" smtClean="0"/>
              <a:t>（</a:t>
            </a:r>
            <a:r>
              <a:rPr lang="en-US" altLang="zh-CN" smtClean="0"/>
              <a:t>3</a:t>
            </a:r>
            <a:r>
              <a:rPr lang="zh-CN" altLang="en-US" smtClean="0"/>
              <a:t>）客户端选取与拥有项对应的比特进行扰动，然后发送扰动比特给服务器</a:t>
            </a:r>
            <a:endParaRPr lang="en-US" altLang="zh-CN" smtClean="0"/>
          </a:p>
          <a:p>
            <a:endParaRPr lang="en-US" altLang="zh-CN"/>
          </a:p>
          <a:p>
            <a:r>
              <a:rPr lang="zh-CN" altLang="en-US" smtClean="0"/>
              <a:t>（</a:t>
            </a:r>
            <a:r>
              <a:rPr lang="en-US" altLang="zh-CN" smtClean="0"/>
              <a:t>4</a:t>
            </a:r>
            <a:r>
              <a:rPr lang="zh-CN" altLang="en-US" smtClean="0"/>
              <a:t>）服务器根据收集到的扰动比特估计各项的频率。</a:t>
            </a:r>
            <a:endParaRPr lang="zh-CN" altLang="en-US"/>
          </a:p>
        </p:txBody>
      </p:sp>
      <p:sp>
        <p:nvSpPr>
          <p:cNvPr id="6" name="矩形 5"/>
          <p:cNvSpPr/>
          <p:nvPr/>
        </p:nvSpPr>
        <p:spPr>
          <a:xfrm>
            <a:off x="1536192" y="3675888"/>
            <a:ext cx="2953512" cy="448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0711239">
            <a:off x="7470703" y="1450729"/>
            <a:ext cx="1689944" cy="3169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489704" y="4855272"/>
            <a:ext cx="813816" cy="475680"/>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719184" y="5560706"/>
            <a:ext cx="2696992" cy="420564"/>
          </a:xfrm>
          <a:prstGeom prst="rect">
            <a:avLst/>
          </a:prstGeom>
          <a:noFill/>
        </p:spPr>
        <p:txBody>
          <a:bodyPr wrap="square" rtlCol="0">
            <a:spAutoFit/>
          </a:bodyPr>
          <a:lstStyle/>
          <a:p>
            <a:r>
              <a:rPr lang="zh-CN" altLang="en-US" sz="2135" b="1" smtClean="0">
                <a:solidFill>
                  <a:srgbClr val="0070C0"/>
                </a:solidFill>
                <a:latin typeface="Calibri" panose="020F0502020204030204" pitchFamily="34" charset="0"/>
                <a:cs typeface="Calibri" panose="020F0502020204030204" pitchFamily="34" charset="0"/>
              </a:rPr>
              <a:t>随机响应</a:t>
            </a:r>
            <a:endParaRPr lang="zh-CN" altLang="en-US" sz="2135" b="1" dirty="0">
              <a:solidFill>
                <a:srgbClr val="0070C0"/>
              </a:solidFill>
              <a:latin typeface="Calibri" panose="020F0502020204030204" pitchFamily="34" charset="0"/>
              <a:cs typeface="Calibri" panose="020F0502020204030204" pitchFamily="34" charset="0"/>
            </a:endParaRPr>
          </a:p>
        </p:txBody>
      </p:sp>
      <p:grpSp>
        <p:nvGrpSpPr>
          <p:cNvPr id="21" name="组合 20"/>
          <p:cNvGrpSpPr/>
          <p:nvPr/>
        </p:nvGrpSpPr>
        <p:grpSpPr>
          <a:xfrm>
            <a:off x="1095031" y="5423283"/>
            <a:ext cx="4026685" cy="470415"/>
            <a:chOff x="942386" y="4410258"/>
            <a:chExt cx="3020014" cy="352811"/>
          </a:xfrm>
        </p:grpSpPr>
        <p:sp>
          <p:nvSpPr>
            <p:cNvPr id="22" name="线形标注 1(带强调线) 21"/>
            <p:cNvSpPr/>
            <p:nvPr/>
          </p:nvSpPr>
          <p:spPr>
            <a:xfrm flipH="1" flipV="1">
              <a:off x="942386" y="4567969"/>
              <a:ext cx="1953214" cy="195100"/>
            </a:xfrm>
            <a:prstGeom prst="accentCallout1">
              <a:avLst>
                <a:gd name="adj1" fmla="val 56651"/>
                <a:gd name="adj2" fmla="val -79164"/>
                <a:gd name="adj3" fmla="val 169558"/>
                <a:gd name="adj4" fmla="val -482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3" name="直接连接符 22"/>
            <p:cNvCxnSpPr/>
            <p:nvPr/>
          </p:nvCxnSpPr>
          <p:spPr>
            <a:xfrm>
              <a:off x="3657600" y="4410258"/>
              <a:ext cx="304800" cy="0"/>
            </a:xfrm>
            <a:prstGeom prst="line">
              <a:avLst/>
            </a:prstGeom>
            <a:ln w="28575">
              <a:solidFill>
                <a:srgbClr val="08509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par>
                                <p:cTn id="16" presetID="14" presetClass="entr" presetSubtype="1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177801" y="1239044"/>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 name="矩形 1"/>
          <p:cNvSpPr/>
          <p:nvPr/>
        </p:nvSpPr>
        <p:spPr>
          <a:xfrm>
            <a:off x="5074197" y="1836629"/>
            <a:ext cx="2219325" cy="314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任意多边形 2"/>
          <p:cNvSpPr/>
          <p:nvPr/>
        </p:nvSpPr>
        <p:spPr>
          <a:xfrm>
            <a:off x="4969422" y="1954104"/>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3</a:t>
            </a:r>
            <a:endParaRPr lang="zh-CN" altLang="en-US" dirty="0"/>
          </a:p>
        </p:txBody>
      </p:sp>
      <p:sp>
        <p:nvSpPr>
          <p:cNvPr id="17416" name="矩形 6"/>
          <p:cNvSpPr>
            <a:spLocks noChangeArrowheads="1"/>
          </p:cNvSpPr>
          <p:nvPr/>
        </p:nvSpPr>
        <p:spPr bwMode="auto">
          <a:xfrm>
            <a:off x="5616665" y="415437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dirty="0" smtClean="0">
                <a:solidFill>
                  <a:schemeClr val="accent5">
                    <a:lumMod val="75000"/>
                  </a:schemeClr>
                </a:solidFill>
              </a:rPr>
              <a:t>问题描述</a:t>
            </a:r>
            <a:endParaRPr lang="zh-CN" altLang="en-US" sz="2000" dirty="0">
              <a:solidFill>
                <a:schemeClr val="accent5">
                  <a:lumMod val="75000"/>
                </a:schemeClr>
              </a:solidFill>
            </a:endParaRPr>
          </a:p>
        </p:txBody>
      </p:sp>
      <p:sp>
        <p:nvSpPr>
          <p:cNvPr id="9" name="直角三角形 8"/>
          <p:cNvSpPr/>
          <p:nvPr/>
        </p:nvSpPr>
        <p:spPr>
          <a:xfrm flipH="1" flipV="1">
            <a:off x="4863060" y="4597291"/>
            <a:ext cx="209550" cy="39211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p:nvSpPr>
        <p:spPr>
          <a:xfrm flipH="1" flipV="1">
            <a:off x="4977360" y="2331929"/>
            <a:ext cx="104775" cy="1047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pic>
        <p:nvPicPr>
          <p:cNvPr id="21" name="图片 2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723241" y="2730167"/>
            <a:ext cx="1019624" cy="101962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17</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a:solidFill>
                  <a:srgbClr val="0070C0"/>
                </a:solidFill>
              </a:rPr>
              <a:t>问题描述</a:t>
            </a: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3</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85" name="矩形 2797"/>
              <p:cNvSpPr>
                <a:spLocks noChangeArrowheads="1"/>
              </p:cNvSpPr>
              <p:nvPr/>
            </p:nvSpPr>
            <p:spPr bwMode="auto">
              <a:xfrm>
                <a:off x="1070991" y="1270350"/>
                <a:ext cx="9194165" cy="13722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Arial" panose="020B0604020202020204" pitchFamily="34" charset="0"/>
                  <a:buChar char="•"/>
                </a:pPr>
                <a:r>
                  <a:rPr lang="zh-CN" altLang="zh-CN" smtClean="0"/>
                  <a:t>假设</a:t>
                </a:r>
                <a:r>
                  <a:rPr lang="zh-CN" altLang="zh-CN"/>
                  <a:t>有</a:t>
                </a:r>
                <a:r>
                  <a:rPr lang="en-US" altLang="zh-CN"/>
                  <a:t>n</a:t>
                </a:r>
                <a:r>
                  <a:rPr lang="zh-CN" altLang="zh-CN"/>
                  <a:t>个用户，第</a:t>
                </a:r>
                <a:r>
                  <a:rPr lang="en-US" altLang="zh-CN"/>
                  <a:t>i</a:t>
                </a:r>
                <a:r>
                  <a:rPr lang="zh-CN" altLang="zh-CN"/>
                  <a:t>个用户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oMath>
                </a14:m>
                <a:r>
                  <a:rPr lang="zh-CN" altLang="zh-CN"/>
                  <a:t>拥有项集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zh-CN"/>
                  <a:t>，大小为</a:t>
                </a:r>
                <a14:m>
                  <m:oMath xmlns:m="http://schemas.openxmlformats.org/officeDocument/2006/math">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e>
                    </m:d>
                  </m:oMath>
                </a14:m>
                <a:r>
                  <a:rPr lang="en-US" altLang="zh-CN" smtClean="0"/>
                  <a:t>=</a:t>
                </a:r>
                <a:r>
                  <a:rPr lang="en-US" altLang="zh-CN">
                    <a:ea typeface="Cambria Math" panose="02040503050406030204" pitchFamily="18" charset="0"/>
                    <a:sym typeface="+mn-ea"/>
                  </a:rPr>
                  <a:t> </a:t>
                </a:r>
                <a14:m>
                  <m:oMath xmlns:m="http://schemas.openxmlformats.org/officeDocument/2006/math">
                    <m:r>
                      <a:rPr lang="en-US" altLang="zh-CN" i="1">
                        <a:latin typeface="Cambria Math" panose="02040503050406030204" pitchFamily="18" charset="0"/>
                        <a:ea typeface="Cambria Math" panose="02040503050406030204" pitchFamily="18" charset="0"/>
                        <a:sym typeface="+mn-ea"/>
                      </a:rPr>
                      <m:t>ℓ </m:t>
                    </m:r>
                  </m:oMath>
                </a14:m>
                <a:r>
                  <a:rPr lang="zh-CN" altLang="zh-CN" smtClean="0"/>
                  <a:t>，</a:t>
                </a:r>
                <a:r>
                  <a:rPr lang="zh-CN" altLang="zh-CN"/>
                  <a:t>每个用户的项集内部的项各不相同，所有用户拥有的项的取值集合为</a:t>
                </a:r>
                <a:r>
                  <a:rPr lang="en-US" altLang="zh-CN"/>
                  <a:t>D</a:t>
                </a:r>
                <a:r>
                  <a:rPr lang="zh-CN" altLang="zh-CN"/>
                  <a:t>，大小为</a:t>
                </a:r>
                <a14:m>
                  <m:oMath xmlns:m="http://schemas.openxmlformats.org/officeDocument/2006/math">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r>
                      <a:rPr lang="en-US" altLang="zh-CN" i="1">
                        <a:latin typeface="Cambria Math" panose="02040503050406030204" pitchFamily="18" charset="0"/>
                      </a:rPr>
                      <m:t>𝑑</m:t>
                    </m:r>
                  </m:oMath>
                </a14:m>
                <a:r>
                  <a:rPr lang="zh-CN" altLang="zh-CN"/>
                  <a:t>，要求的是出现频率为前</a:t>
                </a:r>
                <a:r>
                  <a:rPr lang="en-US" altLang="zh-CN"/>
                  <a:t>k</a:t>
                </a:r>
                <a:r>
                  <a:rPr lang="zh-CN" altLang="zh-CN"/>
                  <a:t>位的项及其频率，其中，项</a:t>
                </a:r>
                <a:r>
                  <a:rPr lang="en-US" altLang="zh-CN"/>
                  <a:t>j</a:t>
                </a:r>
                <a:r>
                  <a:rPr lang="zh-CN" altLang="zh-CN"/>
                  <a:t>的频率表示为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oMath>
                </a14:m>
                <a:r>
                  <a:rPr lang="zh-CN" altLang="zh-CN"/>
                  <a:t>，频率定义如下</a:t>
                </a:r>
                <a:r>
                  <a:rPr lang="zh-CN" altLang="zh-CN" smtClean="0"/>
                  <a:t>：</a:t>
                </a:r>
                <a:endParaRPr lang="zh-CN" altLang="zh-CN"/>
              </a:p>
            </p:txBody>
          </p:sp>
        </mc:Choice>
        <mc:Fallback xmlns="">
          <p:sp>
            <p:nvSpPr>
              <p:cNvPr id="7185" name="矩形 2797"/>
              <p:cNvSpPr>
                <a:spLocks noRot="1" noChangeAspect="1" noMove="1" noResize="1" noEditPoints="1" noAdjustHandles="1" noChangeArrowheads="1" noChangeShapeType="1" noTextEdit="1"/>
              </p:cNvSpPr>
              <p:nvPr/>
            </p:nvSpPr>
            <p:spPr bwMode="auto">
              <a:xfrm>
                <a:off x="1070991" y="1270350"/>
                <a:ext cx="9194165" cy="1372299"/>
              </a:xfrm>
              <a:prstGeom prst="rect">
                <a:avLst/>
              </a:prstGeom>
              <a:blipFill>
                <a:blip r:embed="rId3"/>
                <a:stretch>
                  <a:fillRect l="-464" r="-464" b="-13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2" name="图片 11"/>
          <p:cNvPicPr>
            <a:picLocks noChangeAspect="1"/>
          </p:cNvPicPr>
          <p:nvPr/>
        </p:nvPicPr>
        <p:blipFill>
          <a:blip r:embed="rId4"/>
          <a:stretch>
            <a:fillRect/>
          </a:stretch>
        </p:blipFill>
        <p:spPr>
          <a:xfrm>
            <a:off x="2254567" y="2771439"/>
            <a:ext cx="5378450" cy="1689100"/>
          </a:xfrm>
          <a:prstGeom prst="rect">
            <a:avLst/>
          </a:prstGeom>
        </p:spPr>
      </p:pic>
      <p:sp>
        <p:nvSpPr>
          <p:cNvPr id="8" name="文本框 7"/>
          <p:cNvSpPr txBox="1"/>
          <p:nvPr/>
        </p:nvSpPr>
        <p:spPr>
          <a:xfrm>
            <a:off x="969645" y="4527496"/>
            <a:ext cx="9958705" cy="923330"/>
          </a:xfrm>
          <a:prstGeom prst="rect">
            <a:avLst/>
          </a:prstGeom>
          <a:noFill/>
        </p:spPr>
        <p:txBody>
          <a:bodyPr wrap="square" rtlCol="0" anchor="t">
            <a:spAutoFit/>
          </a:bodyPr>
          <a:lstStyle/>
          <a:p>
            <a:pPr marL="342900" indent="-342900" fontAlgn="auto">
              <a:lnSpc>
                <a:spcPct val="150000"/>
              </a:lnSpc>
              <a:buFont typeface="Arial" panose="020B0604020202020204" pitchFamily="34" charset="0"/>
              <a:buChar char="•"/>
            </a:pPr>
            <a:r>
              <a:rPr lang="zh-CN" altLang="en-US" dirty="0">
                <a:latin typeface="Microsoft YaHei UI" panose="020B0503020204020204" pitchFamily="34" charset="-122"/>
                <a:ea typeface="微软雅黑" panose="020B0503020204020204" pitchFamily="34" charset="-122"/>
                <a:sym typeface="+mn-ea"/>
              </a:rPr>
              <a:t>即拥有项j的用户比例。一般地，我们假设k≪d，d</a:t>
            </a:r>
            <a:r>
              <a:rPr lang="zh-CN" altLang="en-US">
                <a:latin typeface="Microsoft YaHei UI" panose="020B0503020204020204" pitchFamily="34" charset="-122"/>
                <a:ea typeface="微软雅黑" panose="020B0503020204020204" pitchFamily="34" charset="-122"/>
                <a:sym typeface="+mn-ea"/>
              </a:rPr>
              <a:t>≪</a:t>
            </a:r>
            <a:r>
              <a:rPr lang="zh-CN" altLang="en-US" smtClean="0">
                <a:latin typeface="Microsoft YaHei UI" panose="020B0503020204020204" pitchFamily="34" charset="-122"/>
                <a:ea typeface="微软雅黑" panose="020B0503020204020204" pitchFamily="34" charset="-122"/>
                <a:sym typeface="+mn-ea"/>
              </a:rPr>
              <a:t>n，</a:t>
            </a:r>
            <a:endParaRPr lang="zh-CN" altLang="en-US" dirty="0">
              <a:latin typeface="Microsoft YaHei UI" panose="020B0503020204020204" pitchFamily="34" charset="-122"/>
              <a:ea typeface="微软雅黑" panose="020B0503020204020204" pitchFamily="34" charset="-122"/>
              <a:sym typeface="+mn-ea"/>
            </a:endParaRPr>
          </a:p>
          <a:p>
            <a:pPr fontAlgn="auto">
              <a:lnSpc>
                <a:spcPct val="150000"/>
              </a:lnSpc>
            </a:pPr>
            <a:endParaRPr lang="zh-CN" altLang="en-US" dirty="0">
              <a:latin typeface="Microsoft YaHei UI" panose="020B0503020204020204" pitchFamily="34" charset="-122"/>
              <a:ea typeface="微软雅黑" panose="020B0503020204020204" pitchFamily="34" charset="-122"/>
            </a:endParaRPr>
          </a:p>
        </p:txBody>
      </p:sp>
      <p:sp>
        <p:nvSpPr>
          <p:cNvPr id="25" name="文本框 24"/>
          <p:cNvSpPr txBox="1"/>
          <p:nvPr/>
        </p:nvSpPr>
        <p:spPr>
          <a:xfrm>
            <a:off x="8401050" y="3738048"/>
            <a:ext cx="3216275" cy="368300"/>
          </a:xfrm>
          <a:prstGeom prst="rect">
            <a:avLst/>
          </a:prstGeom>
          <a:noFill/>
        </p:spPr>
        <p:txBody>
          <a:bodyPr wrap="square" rtlCol="0">
            <a:spAutoFit/>
          </a:bodyPr>
          <a:lstStyle/>
          <a:p>
            <a:r>
              <a:rPr lang="zh-CN" altLang="en-US" smtClean="0"/>
              <a:t>式</a:t>
            </a:r>
            <a:r>
              <a:rPr lang="en-US" altLang="zh-CN" smtClean="0"/>
              <a:t>3-1</a:t>
            </a:r>
            <a:endParaRPr lang="zh-CN" altLang="en-US"/>
          </a:p>
        </p:txBody>
      </p:sp>
      <p:sp>
        <p:nvSpPr>
          <p:cNvPr id="38" name="矩形 37"/>
          <p:cNvSpPr/>
          <p:nvPr/>
        </p:nvSpPr>
        <p:spPr>
          <a:xfrm>
            <a:off x="0" y="5168473"/>
            <a:ext cx="12192000" cy="8959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72248" y="5122752"/>
            <a:ext cx="10953497" cy="923330"/>
          </a:xfrm>
          <a:prstGeom prst="rect">
            <a:avLst/>
          </a:prstGeom>
          <a:noFill/>
        </p:spPr>
        <p:txBody>
          <a:bodyPr wrap="square" rtlCol="0" anchor="t">
            <a:spAutoFit/>
          </a:bodyPr>
          <a:lstStyle/>
          <a:p>
            <a:pPr fontAlgn="auto">
              <a:lnSpc>
                <a:spcPct val="150000"/>
              </a:lnSpc>
            </a:pPr>
            <a:r>
              <a:rPr lang="zh-CN" altLang="en-US" sz="3600" b="1" smtClean="0">
                <a:solidFill>
                  <a:schemeClr val="bg1"/>
                </a:solidFill>
                <a:latin typeface="Microsoft YaHei UI" panose="020B0503020204020204" pitchFamily="34" charset="-122"/>
                <a:ea typeface="微软雅黑" panose="020B0503020204020204" pitchFamily="34" charset="-122"/>
              </a:rPr>
              <a:t>目标</a:t>
            </a:r>
            <a:r>
              <a:rPr lang="zh-CN" altLang="en-US" sz="3600" b="1" dirty="0" smtClean="0">
                <a:solidFill>
                  <a:schemeClr val="bg1"/>
                </a:solidFill>
                <a:latin typeface="Microsoft YaHei UI" panose="020B0503020204020204" pitchFamily="34" charset="-122"/>
                <a:ea typeface="微软雅黑" panose="020B0503020204020204" pitchFamily="34" charset="-122"/>
              </a:rPr>
              <a:t>：</a:t>
            </a:r>
            <a:r>
              <a:rPr lang="zh-CN" altLang="en-US" sz="3600" smtClean="0">
                <a:solidFill>
                  <a:schemeClr val="bg1"/>
                </a:solidFill>
                <a:latin typeface="Microsoft YaHei UI" panose="020B0503020204020204" pitchFamily="34" charset="-122"/>
                <a:ea typeface="微软雅黑" panose="020B0503020204020204" pitchFamily="34" charset="-122"/>
              </a:rPr>
              <a:t>满足</a:t>
            </a:r>
            <a:r>
              <a:rPr lang="en-US" altLang="zh-CN" sz="3600" smtClean="0">
                <a:solidFill>
                  <a:schemeClr val="bg1"/>
                </a:solidFill>
                <a:latin typeface="Microsoft YaHei UI" panose="020B0503020204020204" pitchFamily="34" charset="-122"/>
                <a:ea typeface="微软雅黑" panose="020B0503020204020204" pitchFamily="34" charset="-122"/>
              </a:rPr>
              <a:t>LDP</a:t>
            </a:r>
            <a:r>
              <a:rPr lang="zh-CN" altLang="en-US" sz="3600" smtClean="0">
                <a:solidFill>
                  <a:schemeClr val="bg1"/>
                </a:solidFill>
                <a:latin typeface="Microsoft YaHei UI" panose="020B0503020204020204" pitchFamily="34" charset="-122"/>
                <a:ea typeface="微软雅黑" panose="020B0503020204020204" pitchFamily="34" charset="-122"/>
              </a:rPr>
              <a:t>的同时，尽可能准确地挖掘频繁项。</a:t>
            </a:r>
            <a:endParaRPr lang="zh-CN" altLang="en-US" sz="3600" dirty="0">
              <a:solidFill>
                <a:schemeClr val="bg1"/>
              </a:solidFill>
              <a:latin typeface="Microsoft YaHei UI"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177801" y="1239044"/>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 name="矩形 1"/>
          <p:cNvSpPr/>
          <p:nvPr/>
        </p:nvSpPr>
        <p:spPr>
          <a:xfrm>
            <a:off x="4829832" y="1789332"/>
            <a:ext cx="2219325" cy="314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任意多边形 2"/>
          <p:cNvSpPr/>
          <p:nvPr/>
        </p:nvSpPr>
        <p:spPr>
          <a:xfrm>
            <a:off x="4725057" y="1906807"/>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endParaRPr lang="zh-CN" altLang="en-US" dirty="0"/>
          </a:p>
        </p:txBody>
      </p:sp>
      <p:sp>
        <p:nvSpPr>
          <p:cNvPr id="17416" name="矩形 6"/>
          <p:cNvSpPr>
            <a:spLocks noChangeArrowheads="1"/>
          </p:cNvSpPr>
          <p:nvPr/>
        </p:nvSpPr>
        <p:spPr bwMode="auto">
          <a:xfrm>
            <a:off x="5378155" y="4107082"/>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dirty="0">
                <a:solidFill>
                  <a:schemeClr val="accent5">
                    <a:lumMod val="75000"/>
                  </a:schemeClr>
                </a:solidFill>
              </a:rPr>
              <a:t>算法设计</a:t>
            </a:r>
          </a:p>
        </p:txBody>
      </p:sp>
      <p:sp>
        <p:nvSpPr>
          <p:cNvPr id="9" name="直角三角形 8"/>
          <p:cNvSpPr/>
          <p:nvPr/>
        </p:nvSpPr>
        <p:spPr>
          <a:xfrm flipH="1" flipV="1">
            <a:off x="4618695" y="4549994"/>
            <a:ext cx="209550" cy="39211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9"/>
          <p:cNvSpPr/>
          <p:nvPr/>
        </p:nvSpPr>
        <p:spPr>
          <a:xfrm flipH="1" flipV="1">
            <a:off x="4732995" y="2284632"/>
            <a:ext cx="104775" cy="1047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pic>
        <p:nvPicPr>
          <p:cNvPr id="64" name="图片 63" descr="F:\Download\智能算法.png智能算法"/>
          <p:cNvPicPr>
            <a:picLocks noChangeAspect="1"/>
          </p:cNvPicPr>
          <p:nvPr/>
        </p:nvPicPr>
        <p:blipFill>
          <a:blip r:embed="rId2">
            <a:duotone>
              <a:schemeClr val="accent3">
                <a:shade val="45000"/>
                <a:satMod val="135000"/>
              </a:schemeClr>
              <a:prstClr val="white"/>
            </a:duotone>
          </a:blip>
          <a:srcRect/>
          <a:stretch>
            <a:fillRect/>
          </a:stretch>
        </p:blipFill>
        <p:spPr>
          <a:xfrm>
            <a:off x="5421652" y="2704684"/>
            <a:ext cx="1155700" cy="115633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19</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en-US" altLang="zh-CN" sz="4000" dirty="0" smtClean="0">
                <a:solidFill>
                  <a:srgbClr val="0070C0"/>
                </a:solidFill>
              </a:rPr>
              <a:t>Baseline</a:t>
            </a:r>
            <a:r>
              <a:rPr lang="zh-CN" altLang="en-US" sz="4000" dirty="0" smtClean="0">
                <a:solidFill>
                  <a:srgbClr val="0070C0"/>
                </a:solidFill>
              </a:rPr>
              <a:t>算法</a:t>
            </a:r>
            <a:r>
              <a:rPr lang="en-US" altLang="zh-CN" sz="4000" dirty="0" smtClean="0">
                <a:solidFill>
                  <a:srgbClr val="0070C0"/>
                </a:solidFill>
              </a:rPr>
              <a:t>-</a:t>
            </a:r>
            <a:r>
              <a:rPr lang="en-US" altLang="zh-CN" sz="4000" dirty="0" err="1" smtClean="0">
                <a:solidFill>
                  <a:srgbClr val="0070C0"/>
                </a:solidFill>
              </a:rPr>
              <a:t>LDPMiner</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419726" y="5942717"/>
            <a:ext cx="3216275" cy="368300"/>
          </a:xfrm>
          <a:prstGeom prst="rect">
            <a:avLst/>
          </a:prstGeom>
          <a:noFill/>
        </p:spPr>
        <p:txBody>
          <a:bodyPr wrap="square" rtlCol="0">
            <a:spAutoFit/>
          </a:bodyPr>
          <a:lstStyle/>
          <a:p>
            <a:r>
              <a:rPr lang="zh-CN" altLang="en-US" smtClean="0"/>
              <a:t>图</a:t>
            </a:r>
            <a:r>
              <a:rPr lang="en-US" altLang="zh-CN" dirty="0"/>
              <a:t>4</a:t>
            </a:r>
            <a:r>
              <a:rPr lang="en-US" altLang="zh-CN" smtClean="0"/>
              <a:t>-1 </a:t>
            </a:r>
            <a:r>
              <a:rPr lang="en-US" altLang="zh-CN" dirty="0" smtClean="0"/>
              <a:t>LDP</a:t>
            </a:r>
            <a:r>
              <a:rPr lang="zh-CN" altLang="en-US" dirty="0" smtClean="0"/>
              <a:t>整体框架</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327" y="1116477"/>
            <a:ext cx="9938261" cy="464208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任意多边形 68"/>
          <p:cNvSpPr/>
          <p:nvPr/>
        </p:nvSpPr>
        <p:spPr>
          <a:xfrm flipH="1">
            <a:off x="0" y="1379538"/>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1" name="矩形 20"/>
          <p:cNvSpPr/>
          <p:nvPr/>
        </p:nvSpPr>
        <p:spPr>
          <a:xfrm>
            <a:off x="1260516" y="2583264"/>
            <a:ext cx="1365209" cy="193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17"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sp>
        <p:nvSpPr>
          <p:cNvPr id="39" name="任意多边形 38"/>
          <p:cNvSpPr/>
          <p:nvPr/>
        </p:nvSpPr>
        <p:spPr>
          <a:xfrm>
            <a:off x="1154154" y="2700740"/>
            <a:ext cx="474602" cy="228512"/>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sp>
        <p:nvSpPr>
          <p:cNvPr id="4126" name="矩形 59"/>
          <p:cNvSpPr>
            <a:spLocks noChangeArrowheads="1"/>
          </p:cNvSpPr>
          <p:nvPr/>
        </p:nvSpPr>
        <p:spPr bwMode="auto">
          <a:xfrm>
            <a:off x="1297148" y="3975394"/>
            <a:ext cx="129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dirty="0">
                <a:solidFill>
                  <a:srgbClr val="0070C0"/>
                </a:solidFill>
              </a:rPr>
              <a:t>研究背景</a:t>
            </a:r>
            <a:r>
              <a:rPr lang="en-US" altLang="zh-CN" sz="2000" dirty="0">
                <a:solidFill>
                  <a:srgbClr val="0070C0"/>
                </a:solidFill>
              </a:rPr>
              <a:t> </a:t>
            </a:r>
            <a:endParaRPr lang="zh-CN" altLang="en-US" sz="2000" dirty="0">
              <a:solidFill>
                <a:srgbClr val="0070C0"/>
              </a:solidFill>
            </a:endParaRPr>
          </a:p>
        </p:txBody>
      </p:sp>
      <p:sp>
        <p:nvSpPr>
          <p:cNvPr id="70" name="直角三角形 69"/>
          <p:cNvSpPr/>
          <p:nvPr/>
        </p:nvSpPr>
        <p:spPr>
          <a:xfrm flipH="1" flipV="1">
            <a:off x="1130635" y="4275063"/>
            <a:ext cx="129881" cy="24023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5" name="直角三角形 74"/>
          <p:cNvSpPr/>
          <p:nvPr/>
        </p:nvSpPr>
        <p:spPr>
          <a:xfrm flipH="1" flipV="1">
            <a:off x="1195087" y="2934425"/>
            <a:ext cx="65429" cy="6445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图片 10" descr="隐私策略"/>
          <p:cNvPicPr>
            <a:picLocks noChangeAspect="1"/>
          </p:cNvPicPr>
          <p:nvPr/>
        </p:nvPicPr>
        <p:blipFill>
          <a:blip r:embed="rId3"/>
          <a:stretch>
            <a:fillRect/>
          </a:stretch>
        </p:blipFill>
        <p:spPr>
          <a:xfrm>
            <a:off x="1596747" y="3120173"/>
            <a:ext cx="706237" cy="706237"/>
          </a:xfrm>
          <a:prstGeom prst="rect">
            <a:avLst/>
          </a:prstGeom>
        </p:spPr>
      </p:pic>
      <p:sp>
        <p:nvSpPr>
          <p:cNvPr id="121" name="矩形 120"/>
          <p:cNvSpPr/>
          <p:nvPr/>
        </p:nvSpPr>
        <p:spPr>
          <a:xfrm>
            <a:off x="3006936" y="2586983"/>
            <a:ext cx="1365209" cy="193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任意多边形 121"/>
          <p:cNvSpPr/>
          <p:nvPr/>
        </p:nvSpPr>
        <p:spPr>
          <a:xfrm>
            <a:off x="2900574" y="2704459"/>
            <a:ext cx="474602" cy="228512"/>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endParaRPr lang="zh-CN" altLang="en-US" dirty="0"/>
          </a:p>
        </p:txBody>
      </p:sp>
      <p:sp>
        <p:nvSpPr>
          <p:cNvPr id="123" name="矩形 59"/>
          <p:cNvSpPr>
            <a:spLocks noChangeArrowheads="1"/>
          </p:cNvSpPr>
          <p:nvPr/>
        </p:nvSpPr>
        <p:spPr bwMode="auto">
          <a:xfrm>
            <a:off x="3043568" y="3979113"/>
            <a:ext cx="129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smtClean="0">
                <a:solidFill>
                  <a:srgbClr val="0070C0"/>
                </a:solidFill>
              </a:rPr>
              <a:t>相关知识</a:t>
            </a:r>
            <a:r>
              <a:rPr lang="en-US" altLang="zh-CN" sz="2000" smtClean="0">
                <a:solidFill>
                  <a:srgbClr val="0070C0"/>
                </a:solidFill>
              </a:rPr>
              <a:t> </a:t>
            </a:r>
            <a:endParaRPr lang="zh-CN" altLang="en-US" sz="2000" dirty="0">
              <a:solidFill>
                <a:srgbClr val="0070C0"/>
              </a:solidFill>
            </a:endParaRPr>
          </a:p>
        </p:txBody>
      </p:sp>
      <p:sp>
        <p:nvSpPr>
          <p:cNvPr id="124" name="直角三角形 123"/>
          <p:cNvSpPr/>
          <p:nvPr/>
        </p:nvSpPr>
        <p:spPr>
          <a:xfrm flipH="1" flipV="1">
            <a:off x="2877055" y="4278782"/>
            <a:ext cx="129881" cy="24023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直角三角形 124"/>
          <p:cNvSpPr/>
          <p:nvPr/>
        </p:nvSpPr>
        <p:spPr>
          <a:xfrm flipH="1" flipV="1">
            <a:off x="2941507" y="2938144"/>
            <a:ext cx="65429" cy="6445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矩形 126"/>
          <p:cNvSpPr/>
          <p:nvPr/>
        </p:nvSpPr>
        <p:spPr>
          <a:xfrm>
            <a:off x="4753356" y="2586853"/>
            <a:ext cx="1365209" cy="193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任意多边形 127"/>
          <p:cNvSpPr/>
          <p:nvPr/>
        </p:nvSpPr>
        <p:spPr>
          <a:xfrm>
            <a:off x="4646994" y="2704329"/>
            <a:ext cx="474602" cy="228512"/>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3</a:t>
            </a:r>
            <a:endParaRPr lang="zh-CN" altLang="en-US" dirty="0"/>
          </a:p>
        </p:txBody>
      </p:sp>
      <p:sp>
        <p:nvSpPr>
          <p:cNvPr id="129" name="矩形 59"/>
          <p:cNvSpPr>
            <a:spLocks noChangeArrowheads="1"/>
          </p:cNvSpPr>
          <p:nvPr/>
        </p:nvSpPr>
        <p:spPr bwMode="auto">
          <a:xfrm>
            <a:off x="4789988" y="3978983"/>
            <a:ext cx="129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smtClean="0">
                <a:solidFill>
                  <a:srgbClr val="0070C0"/>
                </a:solidFill>
              </a:rPr>
              <a:t>问题描述</a:t>
            </a:r>
            <a:r>
              <a:rPr lang="en-US" altLang="zh-CN" sz="2000" smtClean="0">
                <a:solidFill>
                  <a:srgbClr val="0070C0"/>
                </a:solidFill>
              </a:rPr>
              <a:t> </a:t>
            </a:r>
            <a:endParaRPr lang="zh-CN" altLang="en-US" sz="2000" dirty="0">
              <a:solidFill>
                <a:srgbClr val="0070C0"/>
              </a:solidFill>
            </a:endParaRPr>
          </a:p>
        </p:txBody>
      </p:sp>
      <p:sp>
        <p:nvSpPr>
          <p:cNvPr id="130" name="直角三角形 129"/>
          <p:cNvSpPr/>
          <p:nvPr/>
        </p:nvSpPr>
        <p:spPr>
          <a:xfrm flipH="1" flipV="1">
            <a:off x="4623475" y="4278652"/>
            <a:ext cx="129881" cy="24023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1" name="直角三角形 130"/>
          <p:cNvSpPr/>
          <p:nvPr/>
        </p:nvSpPr>
        <p:spPr>
          <a:xfrm flipH="1" flipV="1">
            <a:off x="4687927" y="2938014"/>
            <a:ext cx="65429" cy="6445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2" name="图片 131"/>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89587" y="3123762"/>
            <a:ext cx="706237" cy="706237"/>
          </a:xfrm>
          <a:prstGeom prst="rect">
            <a:avLst/>
          </a:prstGeom>
        </p:spPr>
      </p:pic>
      <p:sp>
        <p:nvSpPr>
          <p:cNvPr id="133" name="矩形 132"/>
          <p:cNvSpPr/>
          <p:nvPr/>
        </p:nvSpPr>
        <p:spPr>
          <a:xfrm>
            <a:off x="6590365" y="2583264"/>
            <a:ext cx="1365209" cy="193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任意多边形 133"/>
          <p:cNvSpPr/>
          <p:nvPr/>
        </p:nvSpPr>
        <p:spPr>
          <a:xfrm>
            <a:off x="6484003" y="2700740"/>
            <a:ext cx="474602" cy="228512"/>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endParaRPr lang="zh-CN" altLang="en-US" dirty="0"/>
          </a:p>
        </p:txBody>
      </p:sp>
      <p:sp>
        <p:nvSpPr>
          <p:cNvPr id="135" name="矩形 59"/>
          <p:cNvSpPr>
            <a:spLocks noChangeArrowheads="1"/>
          </p:cNvSpPr>
          <p:nvPr/>
        </p:nvSpPr>
        <p:spPr bwMode="auto">
          <a:xfrm>
            <a:off x="6626997" y="3975394"/>
            <a:ext cx="129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smtClean="0">
                <a:solidFill>
                  <a:srgbClr val="0070C0"/>
                </a:solidFill>
              </a:rPr>
              <a:t>算法设计</a:t>
            </a:r>
            <a:r>
              <a:rPr lang="en-US" altLang="zh-CN" sz="2000" smtClean="0">
                <a:solidFill>
                  <a:srgbClr val="0070C0"/>
                </a:solidFill>
              </a:rPr>
              <a:t> </a:t>
            </a:r>
            <a:endParaRPr lang="zh-CN" altLang="en-US" sz="2000" dirty="0">
              <a:solidFill>
                <a:srgbClr val="0070C0"/>
              </a:solidFill>
            </a:endParaRPr>
          </a:p>
        </p:txBody>
      </p:sp>
      <p:sp>
        <p:nvSpPr>
          <p:cNvPr id="136" name="直角三角形 135"/>
          <p:cNvSpPr/>
          <p:nvPr/>
        </p:nvSpPr>
        <p:spPr>
          <a:xfrm flipH="1" flipV="1">
            <a:off x="6460484" y="4275063"/>
            <a:ext cx="129881" cy="24023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7" name="直角三角形 136"/>
          <p:cNvSpPr/>
          <p:nvPr/>
        </p:nvSpPr>
        <p:spPr>
          <a:xfrm flipH="1" flipV="1">
            <a:off x="6524936" y="2934425"/>
            <a:ext cx="65429" cy="6445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9" name="矩形 138"/>
          <p:cNvSpPr/>
          <p:nvPr/>
        </p:nvSpPr>
        <p:spPr>
          <a:xfrm>
            <a:off x="8329272" y="2583264"/>
            <a:ext cx="1365209" cy="193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0" name="任意多边形 139"/>
          <p:cNvSpPr/>
          <p:nvPr/>
        </p:nvSpPr>
        <p:spPr>
          <a:xfrm>
            <a:off x="8222910" y="2700740"/>
            <a:ext cx="474602" cy="228512"/>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endParaRPr lang="zh-CN" altLang="en-US" dirty="0"/>
          </a:p>
        </p:txBody>
      </p:sp>
      <p:sp>
        <p:nvSpPr>
          <p:cNvPr id="141" name="矩形 59"/>
          <p:cNvSpPr>
            <a:spLocks noChangeArrowheads="1"/>
          </p:cNvSpPr>
          <p:nvPr/>
        </p:nvSpPr>
        <p:spPr bwMode="auto">
          <a:xfrm>
            <a:off x="8365904" y="3975394"/>
            <a:ext cx="129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smtClean="0">
                <a:solidFill>
                  <a:srgbClr val="0070C0"/>
                </a:solidFill>
              </a:rPr>
              <a:t>实验结果</a:t>
            </a:r>
            <a:r>
              <a:rPr lang="en-US" altLang="zh-CN" sz="2000" smtClean="0">
                <a:solidFill>
                  <a:srgbClr val="0070C0"/>
                </a:solidFill>
              </a:rPr>
              <a:t> </a:t>
            </a:r>
            <a:endParaRPr lang="zh-CN" altLang="en-US" sz="2000" dirty="0">
              <a:solidFill>
                <a:srgbClr val="0070C0"/>
              </a:solidFill>
            </a:endParaRPr>
          </a:p>
        </p:txBody>
      </p:sp>
      <p:sp>
        <p:nvSpPr>
          <p:cNvPr id="142" name="直角三角形 141"/>
          <p:cNvSpPr/>
          <p:nvPr/>
        </p:nvSpPr>
        <p:spPr>
          <a:xfrm flipH="1" flipV="1">
            <a:off x="8199391" y="4275063"/>
            <a:ext cx="129881" cy="24023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 name="直角三角形 142"/>
          <p:cNvSpPr/>
          <p:nvPr/>
        </p:nvSpPr>
        <p:spPr>
          <a:xfrm flipH="1" flipV="1">
            <a:off x="8263843" y="2934425"/>
            <a:ext cx="65429" cy="6445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5" name="矩形 144"/>
          <p:cNvSpPr/>
          <p:nvPr/>
        </p:nvSpPr>
        <p:spPr>
          <a:xfrm>
            <a:off x="10201154" y="2583264"/>
            <a:ext cx="1365209" cy="193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6" name="任意多边形 145"/>
          <p:cNvSpPr/>
          <p:nvPr/>
        </p:nvSpPr>
        <p:spPr>
          <a:xfrm>
            <a:off x="10094792" y="2700740"/>
            <a:ext cx="474602" cy="228512"/>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6</a:t>
            </a:r>
            <a:endParaRPr lang="zh-CN" altLang="en-US" dirty="0"/>
          </a:p>
        </p:txBody>
      </p:sp>
      <p:sp>
        <p:nvSpPr>
          <p:cNvPr id="147" name="矩形 59"/>
          <p:cNvSpPr>
            <a:spLocks noChangeArrowheads="1"/>
          </p:cNvSpPr>
          <p:nvPr/>
        </p:nvSpPr>
        <p:spPr bwMode="auto">
          <a:xfrm>
            <a:off x="10237786" y="3975394"/>
            <a:ext cx="1291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smtClean="0">
                <a:solidFill>
                  <a:srgbClr val="0070C0"/>
                </a:solidFill>
              </a:rPr>
              <a:t>总结</a:t>
            </a:r>
            <a:r>
              <a:rPr lang="en-US" altLang="zh-CN" sz="2000" smtClean="0">
                <a:solidFill>
                  <a:srgbClr val="0070C0"/>
                </a:solidFill>
              </a:rPr>
              <a:t> </a:t>
            </a:r>
            <a:endParaRPr lang="zh-CN" altLang="en-US" sz="2000" dirty="0">
              <a:solidFill>
                <a:srgbClr val="0070C0"/>
              </a:solidFill>
            </a:endParaRPr>
          </a:p>
        </p:txBody>
      </p:sp>
      <p:sp>
        <p:nvSpPr>
          <p:cNvPr id="148" name="直角三角形 147"/>
          <p:cNvSpPr/>
          <p:nvPr/>
        </p:nvSpPr>
        <p:spPr>
          <a:xfrm flipH="1" flipV="1">
            <a:off x="10071273" y="4275063"/>
            <a:ext cx="129881" cy="24023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直角三角形 148"/>
          <p:cNvSpPr/>
          <p:nvPr/>
        </p:nvSpPr>
        <p:spPr>
          <a:xfrm flipH="1" flipV="1">
            <a:off x="10135725" y="2934425"/>
            <a:ext cx="65429" cy="6445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50" name="图片 1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7385" y="3146330"/>
            <a:ext cx="706237" cy="653923"/>
          </a:xfrm>
          <a:prstGeom prst="rect">
            <a:avLst/>
          </a:prstGeom>
        </p:spPr>
      </p:pic>
      <p:pic>
        <p:nvPicPr>
          <p:cNvPr id="8" name="图片 7" descr="知识"/>
          <p:cNvPicPr>
            <a:picLocks noChangeAspect="1"/>
          </p:cNvPicPr>
          <p:nvPr/>
        </p:nvPicPr>
        <p:blipFill>
          <a:blip r:embed="rId6"/>
          <a:stretch>
            <a:fillRect/>
          </a:stretch>
        </p:blipFill>
        <p:spPr>
          <a:xfrm>
            <a:off x="3265425" y="3098904"/>
            <a:ext cx="868154" cy="868154"/>
          </a:xfrm>
          <a:prstGeom prst="rect">
            <a:avLst/>
          </a:prstGeom>
        </p:spPr>
      </p:pic>
      <p:pic>
        <p:nvPicPr>
          <p:cNvPr id="64" name="图片 63" descr="F:\Download\智能算法.png智能算法"/>
          <p:cNvPicPr>
            <a:picLocks noChangeAspect="1"/>
          </p:cNvPicPr>
          <p:nvPr/>
        </p:nvPicPr>
        <p:blipFill>
          <a:blip r:embed="rId7">
            <a:duotone>
              <a:schemeClr val="accent3">
                <a:shade val="45000"/>
                <a:satMod val="135000"/>
              </a:schemeClr>
              <a:prstClr val="white"/>
            </a:duotone>
          </a:blip>
          <a:srcRect/>
          <a:stretch>
            <a:fillRect/>
          </a:stretch>
        </p:blipFill>
        <p:spPr>
          <a:xfrm>
            <a:off x="6914265" y="3079734"/>
            <a:ext cx="744769" cy="745178"/>
          </a:xfrm>
          <a:prstGeom prst="rect">
            <a:avLst/>
          </a:prstGeom>
        </p:spPr>
      </p:pic>
      <p:pic>
        <p:nvPicPr>
          <p:cNvPr id="68" name="图片 67" descr="F:\Download\巩固结果.png巩固结果"/>
          <p:cNvPicPr>
            <a:picLocks noChangeAspect="1"/>
          </p:cNvPicPr>
          <p:nvPr/>
        </p:nvPicPr>
        <p:blipFill>
          <a:blip r:embed="rId8">
            <a:duotone>
              <a:schemeClr val="accent3">
                <a:shade val="45000"/>
                <a:satMod val="135000"/>
              </a:schemeClr>
              <a:prstClr val="white"/>
            </a:duotone>
          </a:blip>
          <a:srcRect/>
          <a:stretch>
            <a:fillRect/>
          </a:stretch>
        </p:blipFill>
        <p:spPr>
          <a:xfrm>
            <a:off x="8553792" y="3014726"/>
            <a:ext cx="916168" cy="91712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20</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en-US" altLang="zh-CN" sz="4000" dirty="0" err="1" smtClean="0">
                <a:solidFill>
                  <a:srgbClr val="0070C0"/>
                </a:solidFill>
              </a:rPr>
              <a:t>LDPMiner</a:t>
            </a:r>
            <a:r>
              <a:rPr lang="en-US" altLang="zh-CN" sz="4000" dirty="0" smtClean="0">
                <a:solidFill>
                  <a:srgbClr val="0070C0"/>
                </a:solidFill>
              </a:rPr>
              <a:t> </a:t>
            </a:r>
            <a:r>
              <a:rPr lang="zh-CN" altLang="en-US" sz="4000" dirty="0" smtClean="0">
                <a:solidFill>
                  <a:srgbClr val="0070C0"/>
                </a:solidFill>
              </a:rPr>
              <a:t>缺陷</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矩形 2797"/>
          <p:cNvSpPr>
            <a:spLocks noChangeArrowheads="1"/>
          </p:cNvSpPr>
          <p:nvPr/>
        </p:nvSpPr>
        <p:spPr bwMode="auto">
          <a:xfrm>
            <a:off x="625108" y="2312422"/>
            <a:ext cx="1040912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nSpc>
                <a:spcPct val="150000"/>
              </a:lnSpc>
            </a:pPr>
            <a:r>
              <a:rPr lang="en-US" altLang="zh-CN" sz="2800"/>
              <a:t> </a:t>
            </a:r>
            <a:r>
              <a:rPr lang="en-US" altLang="zh-CN" sz="2800" smtClean="0"/>
              <a:t>      </a:t>
            </a:r>
            <a:r>
              <a:rPr lang="zh-CN" altLang="en-US" sz="2800" smtClean="0"/>
              <a:t>然而，由于</a:t>
            </a:r>
            <a:r>
              <a:rPr lang="en-US" altLang="zh-CN" sz="2800" smtClean="0"/>
              <a:t>LDPMiner</a:t>
            </a:r>
            <a:r>
              <a:rPr lang="zh-CN" altLang="en-US" sz="2800" smtClean="0"/>
              <a:t>对同一群用户采用两次随机算法，根据隐私参数的顺序组合性，</a:t>
            </a:r>
            <a:r>
              <a:rPr lang="en-US" altLang="zh-CN" sz="2800" smtClean="0"/>
              <a:t>LDPMiner</a:t>
            </a:r>
            <a:r>
              <a:rPr lang="zh-CN" altLang="en-US" sz="2800" smtClean="0"/>
              <a:t>必须把隐私参数划分给两个阶段，由此导致每个阶段频繁项挖掘的准确性下降。</a:t>
            </a:r>
            <a:r>
              <a:rPr lang="zh-CN" altLang="en-US" sz="2800"/>
              <a:t>实验证明，每个阶段均满足</a:t>
            </a:r>
            <a:r>
              <a:rPr lang="el-GR" altLang="zh-CN" sz="2800"/>
              <a:t>ε</a:t>
            </a:r>
            <a:r>
              <a:rPr lang="en-US" altLang="zh-CN" sz="2800"/>
              <a:t>/2-</a:t>
            </a:r>
            <a:r>
              <a:rPr lang="zh-CN" altLang="en-US" sz="2800"/>
              <a:t>本地化差分隐私时，</a:t>
            </a:r>
            <a:r>
              <a:rPr lang="en-US" altLang="zh-CN" sz="2800"/>
              <a:t>LDPMiner</a:t>
            </a:r>
            <a:r>
              <a:rPr lang="zh-CN" altLang="en-US" sz="2800"/>
              <a:t>的准确性最高。</a:t>
            </a:r>
            <a:endParaRPr lang="en-US" altLang="zh-CN"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21</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108321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en-US" altLang="zh-CN" sz="4000" smtClean="0">
                <a:solidFill>
                  <a:srgbClr val="0070C0"/>
                </a:solidFill>
              </a:rPr>
              <a:t>GFIM</a:t>
            </a:r>
            <a:r>
              <a:rPr lang="zh-CN" altLang="en-US" sz="4000" smtClean="0">
                <a:solidFill>
                  <a:srgbClr val="0070C0"/>
                </a:solidFill>
              </a:rPr>
              <a:t>（</a:t>
            </a:r>
            <a:r>
              <a:rPr lang="en-US" altLang="zh-CN" sz="4000" smtClean="0">
                <a:solidFill>
                  <a:srgbClr val="0070C0"/>
                </a:solidFill>
              </a:rPr>
              <a:t>Grouping Frequent Items Mining</a:t>
            </a:r>
            <a:r>
              <a:rPr lang="zh-CN" altLang="en-US" sz="4000">
                <a:solidFill>
                  <a:srgbClr val="0070C0"/>
                </a:solidFill>
              </a:rPr>
              <a:t>）</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419726" y="5942717"/>
            <a:ext cx="3216275" cy="368300"/>
          </a:xfrm>
          <a:prstGeom prst="rect">
            <a:avLst/>
          </a:prstGeom>
          <a:noFill/>
        </p:spPr>
        <p:txBody>
          <a:bodyPr wrap="square" rtlCol="0">
            <a:spAutoFit/>
          </a:bodyPr>
          <a:lstStyle/>
          <a:p>
            <a:r>
              <a:rPr lang="zh-CN" altLang="en-US" smtClean="0"/>
              <a:t>图</a:t>
            </a:r>
            <a:r>
              <a:rPr lang="en-US" altLang="zh-CN"/>
              <a:t>4</a:t>
            </a:r>
            <a:r>
              <a:rPr lang="en-US" altLang="zh-CN" smtClean="0"/>
              <a:t>-2 GFIM</a:t>
            </a:r>
            <a:r>
              <a:rPr lang="zh-CN" altLang="en-US" smtClean="0"/>
              <a:t>整体框架</a:t>
            </a:r>
            <a:endParaRPr lang="zh-CN" altLang="en-US"/>
          </a:p>
        </p:txBody>
      </p:sp>
      <p:pic>
        <p:nvPicPr>
          <p:cNvPr id="26" name="图片 25"/>
          <p:cNvPicPr/>
          <p:nvPr/>
        </p:nvPicPr>
        <p:blipFill>
          <a:blip r:embed="rId3" cstate="print">
            <a:extLst>
              <a:ext uri="{28A0092B-C50C-407E-A947-70E740481C1C}">
                <a14:useLocalDpi xmlns:a14="http://schemas.microsoft.com/office/drawing/2010/main" val="0"/>
              </a:ext>
            </a:extLst>
          </a:blip>
          <a:stretch>
            <a:fillRect/>
          </a:stretch>
        </p:blipFill>
        <p:spPr>
          <a:xfrm>
            <a:off x="2174874" y="1088232"/>
            <a:ext cx="6923406" cy="464572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22</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阶段一设计</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85" name="矩形 2797"/>
              <p:cNvSpPr>
                <a:spLocks noChangeArrowheads="1"/>
              </p:cNvSpPr>
              <p:nvPr/>
            </p:nvSpPr>
            <p:spPr bwMode="auto">
              <a:xfrm>
                <a:off x="388684" y="1063626"/>
                <a:ext cx="10407904" cy="13388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Wingdings" panose="05000000000000000000" pitchFamily="2" charset="2"/>
                  <a:buChar char="n"/>
                </a:pPr>
                <a:r>
                  <a:rPr lang="zh-CN" altLang="en-US"/>
                  <a:t>原始</a:t>
                </a:r>
                <a:r>
                  <a:rPr lang="zh-CN" altLang="en-US" smtClean="0"/>
                  <a:t>的</a:t>
                </a:r>
                <a:r>
                  <a:rPr lang="en-US" altLang="zh-CN" dirty="0" smtClean="0"/>
                  <a:t>S-</a:t>
                </a:r>
                <a:r>
                  <a:rPr lang="en-US" altLang="zh-CN" dirty="0" err="1" smtClean="0"/>
                  <a:t>Hist</a:t>
                </a:r>
                <a:r>
                  <a:rPr lang="zh-CN" altLang="en-US" dirty="0" smtClean="0"/>
                  <a:t>算法无法直接用于集值数据的频繁项挖掘。对此</a:t>
                </a:r>
                <a:r>
                  <a:rPr lang="zh-CN" altLang="en-US" smtClean="0"/>
                  <a:t>，我们应用抽样</a:t>
                </a:r>
                <a:r>
                  <a:rPr lang="zh-CN" altLang="en-US" dirty="0" smtClean="0"/>
                  <a:t>思想解决这个问题。每个用户</a:t>
                </a:r>
                <a:r>
                  <a:rPr lang="zh-CN" altLang="en-US" smtClean="0"/>
                  <a:t>的项集大小</a:t>
                </a:r>
                <a:r>
                  <a:rPr lang="zh-CN" altLang="en-US" dirty="0" smtClean="0"/>
                  <a:t>都为</a:t>
                </a:r>
                <a14:m>
                  <m:oMath xmlns:m="http://schemas.openxmlformats.org/officeDocument/2006/math">
                    <m:r>
                      <a:rPr lang="en-US" altLang="zh-CN" i="1" smtClean="0">
                        <a:latin typeface="Cambria Math" panose="02040503050406030204" pitchFamily="18" charset="0"/>
                        <a:ea typeface="Cambria Math" panose="02040503050406030204" pitchFamily="18" charset="0"/>
                      </a:rPr>
                      <m:t>ℓ</m:t>
                    </m:r>
                  </m:oMath>
                </a14:m>
                <a:r>
                  <a:rPr lang="zh-CN" altLang="en-US" dirty="0" smtClean="0"/>
                  <a:t>，我们让每个用户从自身项集中随机抽选一个项，然后再使用</a:t>
                </a:r>
                <a:r>
                  <a:rPr lang="en-US" altLang="zh-CN" dirty="0" smtClean="0"/>
                  <a:t>S-</a:t>
                </a:r>
                <a:r>
                  <a:rPr lang="en-US" altLang="zh-CN" dirty="0" err="1" smtClean="0"/>
                  <a:t>Hist</a:t>
                </a:r>
                <a:r>
                  <a:rPr lang="zh-CN" altLang="en-US" dirty="0" smtClean="0"/>
                  <a:t>，由此得到抽样</a:t>
                </a:r>
                <a:r>
                  <a:rPr lang="en-US" altLang="zh-CN" dirty="0" smtClean="0"/>
                  <a:t>S-</a:t>
                </a:r>
                <a:r>
                  <a:rPr lang="en-US" altLang="zh-CN" dirty="0" err="1" smtClean="0"/>
                  <a:t>Hist</a:t>
                </a:r>
                <a:r>
                  <a:rPr lang="zh-CN" altLang="en-US" dirty="0" smtClean="0"/>
                  <a:t>。</a:t>
                </a:r>
                <a:r>
                  <a:rPr lang="zh-CN" altLang="en-US" dirty="0" smtClean="0">
                    <a:solidFill>
                      <a:srgbClr val="FF0000"/>
                    </a:solidFill>
                  </a:rPr>
                  <a:t>注意，为了达到无偏估计，由此得到的估计频率必需乘以</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ℓ</m:t>
                    </m:r>
                  </m:oMath>
                </a14:m>
                <a:r>
                  <a:rPr lang="zh-CN" altLang="en-US" dirty="0" smtClean="0">
                    <a:solidFill>
                      <a:srgbClr val="FF0000"/>
                    </a:solidFill>
                  </a:rPr>
                  <a:t>。</a:t>
                </a:r>
                <a:endParaRPr lang="en-US" altLang="zh-CN" dirty="0" smtClean="0">
                  <a:solidFill>
                    <a:srgbClr val="FF0000"/>
                  </a:solidFill>
                </a:endParaRPr>
              </a:p>
            </p:txBody>
          </p:sp>
        </mc:Choice>
        <mc:Fallback xmlns="">
          <p:sp>
            <p:nvSpPr>
              <p:cNvPr id="7185" name="矩形 2797"/>
              <p:cNvSpPr>
                <a:spLocks noRot="1" noChangeAspect="1" noMove="1" noResize="1" noEditPoints="1" noAdjustHandles="1" noChangeArrowheads="1" noChangeShapeType="1" noTextEdit="1"/>
              </p:cNvSpPr>
              <p:nvPr/>
            </p:nvSpPr>
            <p:spPr bwMode="auto">
              <a:xfrm>
                <a:off x="388684" y="1063626"/>
                <a:ext cx="10407904" cy="1338828"/>
              </a:xfrm>
              <a:prstGeom prst="rect">
                <a:avLst/>
              </a:prstGeom>
              <a:blipFill rotWithShape="1">
                <a:blip r:embed="rId3"/>
                <a:stretch>
                  <a:fillRect l="-410" b="-2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5" name="文本框 24"/>
          <p:cNvSpPr txBox="1"/>
          <p:nvPr/>
        </p:nvSpPr>
        <p:spPr>
          <a:xfrm>
            <a:off x="3239325" y="5927072"/>
            <a:ext cx="2941891" cy="369332"/>
          </a:xfrm>
          <a:prstGeom prst="rect">
            <a:avLst/>
          </a:prstGeom>
          <a:noFill/>
        </p:spPr>
        <p:txBody>
          <a:bodyPr wrap="square" rtlCol="0">
            <a:spAutoFit/>
          </a:bodyPr>
          <a:lstStyle/>
          <a:p>
            <a:r>
              <a:rPr lang="zh-CN" altLang="en-US" smtClean="0"/>
              <a:t>图</a:t>
            </a:r>
            <a:r>
              <a:rPr lang="en-US" altLang="zh-CN"/>
              <a:t>4</a:t>
            </a:r>
            <a:r>
              <a:rPr lang="en-US" altLang="zh-CN" smtClean="0"/>
              <a:t>-3 </a:t>
            </a:r>
            <a:r>
              <a:rPr lang="zh-CN" altLang="en-US" smtClean="0"/>
              <a:t>抽样</a:t>
            </a:r>
            <a:r>
              <a:rPr lang="en-US" altLang="zh-CN" smtClean="0"/>
              <a:t>S-Hist</a:t>
            </a:r>
            <a:r>
              <a:rPr lang="zh-CN" altLang="en-US" smtClean="0"/>
              <a:t> </a:t>
            </a:r>
            <a:r>
              <a:rPr lang="en-US" altLang="zh-CN" smtClean="0"/>
              <a:t>LR</a:t>
            </a:r>
            <a:r>
              <a:rPr lang="zh-CN" altLang="en-US" smtClean="0"/>
              <a:t>伪代码</a:t>
            </a:r>
            <a:endParaRPr lang="zh-CN" altLang="en-US"/>
          </a:p>
        </p:txBody>
      </p:sp>
      <p:pic>
        <p:nvPicPr>
          <p:cNvPr id="28" name="图片 27" descr="C:\Users\Jun\AppData\Local\Temp\1527911576(1).png"/>
          <p:cNvPicPr/>
          <p:nvPr/>
        </p:nvPicPr>
        <p:blipFill>
          <a:blip r:embed="rId4">
            <a:extLst>
              <a:ext uri="{28A0092B-C50C-407E-A947-70E740481C1C}">
                <a14:useLocalDpi xmlns:a14="http://schemas.microsoft.com/office/drawing/2010/main" val="0"/>
              </a:ext>
            </a:extLst>
          </a:blip>
          <a:srcRect/>
          <a:stretch>
            <a:fillRect/>
          </a:stretch>
        </p:blipFill>
        <p:spPr bwMode="auto">
          <a:xfrm>
            <a:off x="904240" y="2384405"/>
            <a:ext cx="7612063" cy="3558312"/>
          </a:xfrm>
          <a:prstGeom prst="rect">
            <a:avLst/>
          </a:prstGeom>
          <a:noFill/>
          <a:ln>
            <a:noFill/>
          </a:ln>
        </p:spPr>
      </p:pic>
      <p:sp>
        <p:nvSpPr>
          <p:cNvPr id="45" name="文本框 44"/>
          <p:cNvSpPr txBox="1"/>
          <p:nvPr/>
        </p:nvSpPr>
        <p:spPr>
          <a:xfrm>
            <a:off x="2356103" y="6519839"/>
            <a:ext cx="3607594" cy="276999"/>
          </a:xfrm>
          <a:prstGeom prst="rect">
            <a:avLst/>
          </a:prstGeom>
          <a:noFill/>
        </p:spPr>
        <p:txBody>
          <a:bodyPr wrap="square" rtlCol="0">
            <a:spAutoFit/>
          </a:bodyPr>
          <a:lstStyle/>
          <a:p>
            <a:r>
              <a:rPr lang="zh-CN" altLang="en-US" sz="1200" smtClean="0">
                <a:latin typeface="微软雅黑" panose="020B0503020204020204" pitchFamily="34" charset="-122"/>
                <a:ea typeface="微软雅黑" panose="020B0503020204020204" pitchFamily="34" charset="-122"/>
              </a:rPr>
              <a:t>注：伪代码及证明见</a:t>
            </a:r>
            <a:r>
              <a:rPr lang="en-US" altLang="zh-CN" sz="1200" smtClean="0">
                <a:latin typeface="微软雅黑" panose="020B0503020204020204" pitchFamily="34" charset="-122"/>
                <a:ea typeface="微软雅黑" panose="020B0503020204020204" pitchFamily="34" charset="-122"/>
              </a:rPr>
              <a:t>P16</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23</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阶段二设计</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85" name="矩形 2797"/>
          <p:cNvSpPr>
            <a:spLocks noChangeArrowheads="1"/>
          </p:cNvSpPr>
          <p:nvPr/>
        </p:nvSpPr>
        <p:spPr bwMode="auto">
          <a:xfrm>
            <a:off x="642112" y="1094145"/>
            <a:ext cx="9606788" cy="101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Arial" panose="020B0604020202020204" pitchFamily="34" charset="0"/>
              <a:buChar char="•"/>
            </a:pPr>
            <a:r>
              <a:rPr lang="zh-CN" altLang="en-US" sz="2400" smtClean="0"/>
              <a:t>与阶段一相比，阶段二面对的场景有两点不同：</a:t>
            </a:r>
            <a:endParaRPr lang="en-US" altLang="zh-CN" sz="2400" smtClean="0"/>
          </a:p>
          <a:p>
            <a:pPr marL="342900" indent="-342900">
              <a:lnSpc>
                <a:spcPct val="150000"/>
              </a:lnSpc>
              <a:buFont typeface="Arial" panose="020B0604020202020204" pitchFamily="34" charset="0"/>
              <a:buChar char="•"/>
            </a:pPr>
            <a:endParaRPr lang="zh-CN" altLang="zh-CN"/>
          </a:p>
        </p:txBody>
      </p:sp>
      <p:sp>
        <p:nvSpPr>
          <p:cNvPr id="32" name="矩形 2797"/>
          <p:cNvSpPr>
            <a:spLocks noChangeArrowheads="1"/>
          </p:cNvSpPr>
          <p:nvPr/>
        </p:nvSpPr>
        <p:spPr bwMode="auto">
          <a:xfrm>
            <a:off x="1189800" y="1682420"/>
            <a:ext cx="96067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mj-ea"/>
              <a:buAutoNum type="circleNumDbPlain"/>
            </a:pPr>
            <a:r>
              <a:rPr lang="zh-CN" altLang="zh-CN" smtClean="0"/>
              <a:t>项</a:t>
            </a:r>
            <a:r>
              <a:rPr lang="zh-CN" altLang="zh-CN"/>
              <a:t>的取值集合从</a:t>
            </a:r>
            <a:r>
              <a:rPr lang="en-US" altLang="zh-CN"/>
              <a:t>D</a:t>
            </a:r>
            <a:r>
              <a:rPr lang="zh-CN" altLang="zh-CN"/>
              <a:t>变为</a:t>
            </a:r>
            <a:r>
              <a:rPr lang="en-US" altLang="zh-CN" smtClean="0"/>
              <a:t>C</a:t>
            </a:r>
            <a:r>
              <a:rPr lang="zh-CN" altLang="zh-CN" smtClean="0"/>
              <a:t>；</a:t>
            </a:r>
            <a:endParaRPr lang="en-US" altLang="zh-CN" smtClean="0"/>
          </a:p>
          <a:p>
            <a:pPr marL="342900" indent="-342900">
              <a:lnSpc>
                <a:spcPct val="150000"/>
              </a:lnSpc>
              <a:buFont typeface="+mj-ea"/>
              <a:buAutoNum type="circleNumDbPlain"/>
            </a:pPr>
            <a:r>
              <a:rPr lang="zh-CN" altLang="zh-CN" smtClean="0"/>
              <a:t>每个用户</a:t>
            </a:r>
            <a:r>
              <a:rPr lang="zh-CN" altLang="en-US" smtClean="0"/>
              <a:t>根据候选集修剪自身的项集</a:t>
            </a:r>
            <a:r>
              <a:rPr lang="zh-CN" altLang="zh-CN" smtClean="0"/>
              <a:t>。</a:t>
            </a:r>
            <a:endParaRPr lang="zh-CN" altLang="zh-CN"/>
          </a:p>
        </p:txBody>
      </p:sp>
      <p:sp>
        <p:nvSpPr>
          <p:cNvPr id="33" name="矩形 2797"/>
          <p:cNvSpPr>
            <a:spLocks noChangeArrowheads="1"/>
          </p:cNvSpPr>
          <p:nvPr/>
        </p:nvSpPr>
        <p:spPr bwMode="auto">
          <a:xfrm>
            <a:off x="759587" y="2970476"/>
            <a:ext cx="9606788" cy="101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Arial" panose="020B0604020202020204" pitchFamily="34" charset="0"/>
              <a:buChar char="•"/>
            </a:pPr>
            <a:r>
              <a:rPr lang="zh-CN" altLang="en-US" sz="2400" smtClean="0"/>
              <a:t>对此，我们需要对阶段一中的抽样</a:t>
            </a:r>
            <a:r>
              <a:rPr lang="en-US" altLang="zh-CN" sz="2400" smtClean="0"/>
              <a:t>S-Hist</a:t>
            </a:r>
            <a:r>
              <a:rPr lang="zh-CN" altLang="en-US" sz="2400" smtClean="0"/>
              <a:t>作以下调整：</a:t>
            </a:r>
            <a:endParaRPr lang="en-US" altLang="zh-CN" sz="2400" smtClean="0"/>
          </a:p>
          <a:p>
            <a:pPr marL="342900" indent="-342900">
              <a:lnSpc>
                <a:spcPct val="150000"/>
              </a:lnSpc>
              <a:buFont typeface="Arial" panose="020B0604020202020204" pitchFamily="34" charset="0"/>
              <a:buChar char="•"/>
            </a:pPr>
            <a:endParaRPr lang="zh-CN" altLang="zh-CN"/>
          </a:p>
        </p:txBody>
      </p:sp>
      <mc:AlternateContent xmlns:mc="http://schemas.openxmlformats.org/markup-compatibility/2006" xmlns:a14="http://schemas.microsoft.com/office/drawing/2010/main">
        <mc:Choice Requires="a14">
          <p:sp>
            <p:nvSpPr>
              <p:cNvPr id="34" name="矩形 2797"/>
              <p:cNvSpPr>
                <a:spLocks noChangeArrowheads="1"/>
              </p:cNvSpPr>
              <p:nvPr/>
            </p:nvSpPr>
            <p:spPr bwMode="auto">
              <a:xfrm>
                <a:off x="1189800" y="3566117"/>
                <a:ext cx="9606788" cy="21698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mj-ea"/>
                  <a:buAutoNum type="circleNumDbPlain"/>
                </a:pPr>
                <a:r>
                  <a:rPr lang="zh-CN" altLang="en-US" smtClean="0"/>
                  <a:t>抽样</a:t>
                </a:r>
                <a:r>
                  <a:rPr lang="en-US" altLang="zh-CN" smtClean="0"/>
                  <a:t>S-Hist</a:t>
                </a:r>
                <a:r>
                  <a:rPr lang="zh-CN" altLang="en-US" smtClean="0"/>
                  <a:t>中的随机矩阵的列数缩小为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𝑚𝑎𝑥</m:t>
                        </m:r>
                      </m:sub>
                    </m:sSub>
                  </m:oMath>
                </a14:m>
                <a:r>
                  <a:rPr lang="zh-CN" altLang="zh-CN" smtClean="0"/>
                  <a:t>；</a:t>
                </a:r>
                <a:endParaRPr lang="en-US" altLang="zh-CN" smtClean="0"/>
              </a:p>
              <a:p>
                <a:pPr marL="342900" indent="-342900">
                  <a:lnSpc>
                    <a:spcPct val="150000"/>
                  </a:lnSpc>
                  <a:buFont typeface="+mj-ea"/>
                  <a:buAutoNum type="circleNumDbPlain"/>
                </a:pPr>
                <a:r>
                  <a:rPr lang="zh-CN" altLang="zh-CN" smtClean="0"/>
                  <a:t>用户</a:t>
                </a:r>
                <a:r>
                  <a:rPr lang="zh-CN" altLang="zh-CN"/>
                  <a:t>在收到来自数据收集者的候选集</a:t>
                </a:r>
                <a:r>
                  <a:rPr lang="zh-CN" altLang="zh-CN" smtClean="0"/>
                  <a:t>后</a:t>
                </a:r>
                <a:r>
                  <a:rPr lang="zh-CN" altLang="en-US" smtClean="0"/>
                  <a:t>，</a:t>
                </a:r>
                <a:r>
                  <a:rPr lang="zh-CN" altLang="zh-CN" smtClean="0"/>
                  <a:t>修剪</a:t>
                </a:r>
                <a:r>
                  <a:rPr lang="zh-CN" altLang="zh-CN"/>
                  <a:t>原项集得到新的大小为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𝑚𝑎𝑥</m:t>
                        </m:r>
                      </m:sub>
                    </m:sSub>
                  </m:oMath>
                </a14:m>
                <a:r>
                  <a:rPr lang="zh-CN" altLang="zh-CN"/>
                  <a:t>的</a:t>
                </a:r>
                <a:r>
                  <a:rPr lang="zh-CN" altLang="zh-CN" smtClean="0"/>
                  <a:t>项集</a:t>
                </a:r>
                <a:r>
                  <a:rPr lang="zh-CN" altLang="en-US" smtClean="0"/>
                  <a:t>：</a:t>
                </a:r>
                <a:endParaRPr lang="en-US" altLang="zh-CN" smtClean="0"/>
              </a:p>
              <a:p>
                <a:pPr marL="342900" indent="-342900">
                  <a:lnSpc>
                    <a:spcPct val="150000"/>
                  </a:lnSpc>
                  <a:buFont typeface="+mj-lt"/>
                  <a:buAutoNum type="alphaLcParenR"/>
                </a:pPr>
                <a:r>
                  <a:rPr lang="en-US" altLang="zh-CN" smtClean="0"/>
                  <a:t>LR</a:t>
                </a:r>
                <a:r>
                  <a:rPr lang="zh-CN" altLang="zh-CN"/>
                  <a:t>收到候选集</a:t>
                </a:r>
                <a:r>
                  <a:rPr lang="en-US" altLang="zh-CN"/>
                  <a:t>C</a:t>
                </a:r>
                <a:r>
                  <a:rPr lang="zh-CN" altLang="zh-CN"/>
                  <a:t>后，先求出用户原本的项集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oMath>
                </a14:m>
                <a:r>
                  <a:rPr lang="zh-CN" altLang="zh-CN"/>
                  <a:t>与候选集</a:t>
                </a:r>
                <a:r>
                  <a:rPr lang="en-US" altLang="zh-CN"/>
                  <a:t>C</a:t>
                </a:r>
                <a:r>
                  <a:rPr lang="zh-CN" altLang="zh-CN"/>
                  <a:t>的交集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m:t>
                        </m:r>
                      </m:sub>
                    </m:sSub>
                  </m:oMath>
                </a14:m>
                <a:r>
                  <a:rPr lang="zh-CN" altLang="zh-CN" smtClean="0"/>
                  <a:t>；</a:t>
                </a:r>
                <a:endParaRPr lang="en-US" altLang="zh-CN" smtClean="0"/>
              </a:p>
              <a:p>
                <a:pPr marL="342900" indent="-342900">
                  <a:lnSpc>
                    <a:spcPct val="150000"/>
                  </a:lnSpc>
                  <a:buFont typeface="+mj-lt"/>
                  <a:buAutoNum type="alphaLcParenR"/>
                </a:pPr>
                <a:r>
                  <a:rPr lang="zh-CN" altLang="zh-CN" smtClean="0"/>
                  <a:t>如果</a:t>
                </a:r>
                <a:r>
                  <a:rPr lang="zh-CN" altLang="zh-CN"/>
                  <a:t>交集</a:t>
                </a:r>
                <a:r>
                  <a:rPr lang="en-US" altLang="zh-CN"/>
                  <a:t>N</a:t>
                </a:r>
                <a:r>
                  <a:rPr lang="zh-CN" altLang="zh-CN"/>
                  <a:t>的大小小于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𝑚𝑎𝑥</m:t>
                        </m:r>
                      </m:sub>
                    </m:sSub>
                  </m:oMath>
                </a14:m>
                <a:r>
                  <a:rPr lang="zh-CN" altLang="zh-CN"/>
                  <a:t>，补充若干个冗余项使其大小变为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𝑚𝑎𝑥</m:t>
                        </m:r>
                      </m:sub>
                    </m:sSub>
                  </m:oMath>
                </a14:m>
                <a:r>
                  <a:rPr lang="zh-CN" altLang="zh-CN"/>
                  <a:t>，得到新项集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oMath>
                </a14:m>
                <a:r>
                  <a:rPr lang="zh-CN" altLang="zh-CN" smtClean="0"/>
                  <a:t>；</a:t>
                </a:r>
                <a:endParaRPr lang="en-US" altLang="zh-CN" smtClean="0"/>
              </a:p>
              <a:p>
                <a:pPr marL="342900" indent="-342900">
                  <a:lnSpc>
                    <a:spcPct val="150000"/>
                  </a:lnSpc>
                  <a:buFont typeface="+mj-lt"/>
                  <a:buAutoNum type="alphaLcParenR"/>
                </a:pPr>
                <a:r>
                  <a:rPr lang="zh-CN" altLang="zh-CN" smtClean="0"/>
                  <a:t>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oMath>
                </a14:m>
                <a:r>
                  <a:rPr lang="zh-CN" altLang="zh-CN"/>
                  <a:t>中随机选取一个项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𝑖</m:t>
                        </m:r>
                      </m:sub>
                    </m:sSub>
                  </m:oMath>
                </a14:m>
                <a:r>
                  <a:rPr lang="zh-CN" altLang="zh-CN"/>
                  <a:t>应用随机响应技术。（详细步骤见图</a:t>
                </a:r>
                <a:r>
                  <a:rPr lang="en-US" altLang="zh-CN"/>
                  <a:t>3-4</a:t>
                </a:r>
                <a:r>
                  <a:rPr lang="zh-CN" altLang="zh-CN"/>
                  <a:t>第一步到第三步）</a:t>
                </a:r>
              </a:p>
            </p:txBody>
          </p:sp>
        </mc:Choice>
        <mc:Fallback xmlns="">
          <p:sp>
            <p:nvSpPr>
              <p:cNvPr id="34" name="矩形 2797"/>
              <p:cNvSpPr>
                <a:spLocks noRot="1" noChangeAspect="1" noMove="1" noResize="1" noEditPoints="1" noAdjustHandles="1" noChangeArrowheads="1" noChangeShapeType="1" noTextEdit="1"/>
              </p:cNvSpPr>
              <p:nvPr/>
            </p:nvSpPr>
            <p:spPr bwMode="auto">
              <a:xfrm>
                <a:off x="1189800" y="3566117"/>
                <a:ext cx="9606788" cy="2169825"/>
              </a:xfrm>
              <a:prstGeom prst="rect">
                <a:avLst/>
              </a:prstGeom>
              <a:blipFill rotWithShape="1">
                <a:blip r:embed="rId3"/>
                <a:stretch>
                  <a:fillRect l="-635" b="-1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24</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阶段二设计</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76691" y="5807582"/>
            <a:ext cx="3216275" cy="368300"/>
          </a:xfrm>
          <a:prstGeom prst="rect">
            <a:avLst/>
          </a:prstGeom>
          <a:noFill/>
        </p:spPr>
        <p:txBody>
          <a:bodyPr wrap="square" rtlCol="0">
            <a:spAutoFit/>
          </a:bodyPr>
          <a:lstStyle/>
          <a:p>
            <a:r>
              <a:rPr lang="zh-CN" altLang="en-US" smtClean="0"/>
              <a:t>图</a:t>
            </a:r>
            <a:r>
              <a:rPr lang="en-US" altLang="zh-CN"/>
              <a:t>4</a:t>
            </a:r>
            <a:r>
              <a:rPr lang="en-US" altLang="zh-CN" smtClean="0"/>
              <a:t>-4 GFIM</a:t>
            </a:r>
            <a:r>
              <a:rPr lang="zh-CN" altLang="en-US"/>
              <a:t> </a:t>
            </a:r>
            <a:r>
              <a:rPr lang="en-US" altLang="zh-CN" smtClean="0"/>
              <a:t>LR</a:t>
            </a:r>
            <a:r>
              <a:rPr lang="zh-CN" altLang="en-US" smtClean="0"/>
              <a:t>伪代码</a:t>
            </a:r>
            <a:endParaRPr lang="zh-CN" altLang="en-US"/>
          </a:p>
        </p:txBody>
      </p:sp>
      <p:pic>
        <p:nvPicPr>
          <p:cNvPr id="31" name="图片 30" descr="C:\Users\Jun\AppData\Local\Temp\1527919704(1).png"/>
          <p:cNvPicPr/>
          <p:nvPr/>
        </p:nvPicPr>
        <p:blipFill>
          <a:blip r:embed="rId3">
            <a:extLst>
              <a:ext uri="{28A0092B-C50C-407E-A947-70E740481C1C}">
                <a14:useLocalDpi xmlns:a14="http://schemas.microsoft.com/office/drawing/2010/main" val="0"/>
              </a:ext>
            </a:extLst>
          </a:blip>
          <a:srcRect/>
          <a:stretch>
            <a:fillRect/>
          </a:stretch>
        </p:blipFill>
        <p:spPr bwMode="auto">
          <a:xfrm>
            <a:off x="336549" y="1049846"/>
            <a:ext cx="6009072" cy="4757736"/>
          </a:xfrm>
          <a:prstGeom prst="rect">
            <a:avLst/>
          </a:prstGeom>
          <a:noFill/>
          <a:ln>
            <a:noFill/>
          </a:ln>
        </p:spPr>
      </p:pic>
      <p:sp>
        <p:nvSpPr>
          <p:cNvPr id="47" name="矩形 46"/>
          <p:cNvSpPr/>
          <p:nvPr/>
        </p:nvSpPr>
        <p:spPr>
          <a:xfrm>
            <a:off x="4934607" y="1036063"/>
            <a:ext cx="1474076" cy="5260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2797"/>
          <p:cNvSpPr>
            <a:spLocks noChangeArrowheads="1"/>
          </p:cNvSpPr>
          <p:nvPr/>
        </p:nvSpPr>
        <p:spPr bwMode="auto">
          <a:xfrm>
            <a:off x="5498989" y="2082104"/>
            <a:ext cx="498699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nSpc>
                <a:spcPct val="150000"/>
              </a:lnSpc>
            </a:pPr>
            <a:r>
              <a:rPr lang="zh-CN" altLang="en-US" smtClean="0"/>
              <a:t>最后，综合两个阶段的成果，按以下公式求得各项的估计的频率：</a:t>
            </a:r>
            <a:endParaRPr lang="zh-CN" altLang="zh-CN"/>
          </a:p>
        </p:txBody>
      </p:sp>
      <mc:AlternateContent xmlns:mc="http://schemas.openxmlformats.org/markup-compatibility/2006" xmlns:a14="http://schemas.microsoft.com/office/drawing/2010/main">
        <mc:Choice Requires="a14">
          <p:sp>
            <p:nvSpPr>
              <p:cNvPr id="10" name="矩形 9"/>
              <p:cNvSpPr/>
              <p:nvPr/>
            </p:nvSpPr>
            <p:spPr>
              <a:xfrm>
                <a:off x="5498988" y="3291724"/>
                <a:ext cx="5297599" cy="8117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zh-CN" i="1" smtClean="0">
                              <a:latin typeface="Cambria Math" panose="02040503050406030204" pitchFamily="18" charset="0"/>
                            </a:rPr>
                          </m:ctrlPr>
                        </m:accPr>
                        <m:e>
                          <m:r>
                            <a:rPr lang="en-US" altLang="zh-CN" i="1">
                              <a:latin typeface="Cambria Math" panose="02040503050406030204" pitchFamily="18" charset="0"/>
                            </a:rPr>
                            <m:t>𝑓</m:t>
                          </m:r>
                        </m:e>
                      </m:acc>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      </m:t>
                              </m:r>
                              <m:acc>
                                <m:accPr>
                                  <m:chr m:val="̂"/>
                                  <m:ctrlPr>
                                    <a:rPr lang="zh-CN" altLang="zh-CN" i="1">
                                      <a:latin typeface="Cambria Math" panose="02040503050406030204" pitchFamily="18" charset="0"/>
                                    </a:rPr>
                                  </m:ctrlPr>
                                </m:accPr>
                                <m:e>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e>
                              </m:acc>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𝐶</m:t>
                              </m:r>
                            </m:e>
                            <m:e>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e>
                              </m:acc>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𝓁</m:t>
                                  </m:r>
                                  <m:r>
                                    <a:rPr lang="en-US" altLang="zh-CN" i="1">
                                      <a:latin typeface="Cambria Math" panose="02040503050406030204" pitchFamily="18" charset="0"/>
                                    </a:rPr>
                                    <m:t>−1</m:t>
                                  </m:r>
                                </m:e>
                              </m:d>
                              <m:acc>
                                <m:accPr>
                                  <m:chr m:val="̂"/>
                                  <m:ctrlPr>
                                    <a:rPr lang="zh-CN" altLang="zh-CN" i="1">
                                      <a:latin typeface="Cambria Math" panose="02040503050406030204" pitchFamily="18" charset="0"/>
                                    </a:rPr>
                                  </m:ctrlPr>
                                </m:accPr>
                                <m:e>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e>
                              </m:acc>
                              <m:r>
                                <a:rPr lang="en-US" altLang="zh-CN" i="1">
                                  <a:latin typeface="Cambria Math" panose="02040503050406030204" pitchFamily="18" charset="0"/>
                                </a:rPr>
                                <m:t>)/</m:t>
                              </m:r>
                              <m:r>
                                <a:rPr lang="en-US" altLang="zh-CN" i="1">
                                  <a:latin typeface="Cambria Math" panose="02040503050406030204" pitchFamily="18" charset="0"/>
                                </a:rPr>
                                <m:t>𝓁</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𝐶</m:t>
                              </m:r>
                            </m:e>
                          </m:eqArr>
                        </m:e>
                      </m:d>
                    </m:oMath>
                  </m:oMathPara>
                </a14:m>
                <a:endParaRPr lang="zh-CN" altLang="en-US"/>
              </a:p>
            </p:txBody>
          </p:sp>
        </mc:Choice>
        <mc:Fallback xmlns="">
          <p:sp>
            <p:nvSpPr>
              <p:cNvPr id="10" name="矩形 9"/>
              <p:cNvSpPr>
                <a:spLocks noRot="1" noChangeAspect="1" noMove="1" noResize="1" noEditPoints="1" noAdjustHandles="1" noChangeArrowheads="1" noChangeShapeType="1" noTextEdit="1"/>
              </p:cNvSpPr>
              <p:nvPr/>
            </p:nvSpPr>
            <p:spPr>
              <a:xfrm>
                <a:off x="5498988" y="3291724"/>
                <a:ext cx="5297599" cy="811761"/>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50" name="文本框 49"/>
          <p:cNvSpPr txBox="1"/>
          <p:nvPr/>
        </p:nvSpPr>
        <p:spPr>
          <a:xfrm>
            <a:off x="2356103" y="6519839"/>
            <a:ext cx="3607594" cy="276999"/>
          </a:xfrm>
          <a:prstGeom prst="rect">
            <a:avLst/>
          </a:prstGeom>
          <a:noFill/>
        </p:spPr>
        <p:txBody>
          <a:bodyPr wrap="square" rtlCol="0">
            <a:spAutoFit/>
          </a:bodyPr>
          <a:lstStyle/>
          <a:p>
            <a:r>
              <a:rPr lang="zh-CN" altLang="en-US" sz="1200" smtClean="0">
                <a:latin typeface="微软雅黑" panose="020B0503020204020204" pitchFamily="34" charset="-122"/>
                <a:ea typeface="微软雅黑" panose="020B0503020204020204" pitchFamily="34" charset="-122"/>
              </a:rPr>
              <a:t>注：伪代码见</a:t>
            </a:r>
            <a:r>
              <a:rPr lang="en-US" altLang="zh-CN" sz="1200" smtClean="0">
                <a:latin typeface="微软雅黑" panose="020B0503020204020204" pitchFamily="34" charset="-122"/>
                <a:ea typeface="微软雅黑" panose="020B0503020204020204" pitchFamily="34" charset="-122"/>
              </a:rPr>
              <a:t>P17</a:t>
            </a:r>
            <a:endParaRPr lang="zh-CN" altLang="en-US" sz="1200">
              <a:latin typeface="微软雅黑" panose="020B0503020204020204" pitchFamily="34" charset="-122"/>
              <a:ea typeface="微软雅黑" panose="020B0503020204020204" pitchFamily="34" charset="-122"/>
            </a:endParaRPr>
          </a:p>
        </p:txBody>
      </p:sp>
      <p:sp>
        <p:nvSpPr>
          <p:cNvPr id="49" name="文本框 48"/>
          <p:cNvSpPr txBox="1"/>
          <p:nvPr/>
        </p:nvSpPr>
        <p:spPr>
          <a:xfrm>
            <a:off x="10009187" y="3513454"/>
            <a:ext cx="3216275" cy="368300"/>
          </a:xfrm>
          <a:prstGeom prst="rect">
            <a:avLst/>
          </a:prstGeom>
          <a:noFill/>
        </p:spPr>
        <p:txBody>
          <a:bodyPr wrap="square" rtlCol="0">
            <a:spAutoFit/>
          </a:bodyPr>
          <a:lstStyle/>
          <a:p>
            <a:r>
              <a:rPr lang="zh-CN" altLang="en-US" smtClean="0"/>
              <a:t>式</a:t>
            </a:r>
            <a:r>
              <a:rPr lang="en-US" altLang="zh-CN" smtClean="0"/>
              <a:t>4-1</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25</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en-US" altLang="zh-CN" sz="4000" dirty="0" smtClean="0">
                <a:solidFill>
                  <a:srgbClr val="0070C0"/>
                </a:solidFill>
              </a:rPr>
              <a:t>GFIM</a:t>
            </a:r>
            <a:r>
              <a:rPr lang="zh-CN" altLang="en-US" sz="4000" dirty="0" smtClean="0">
                <a:solidFill>
                  <a:srgbClr val="0070C0"/>
                </a:solidFill>
              </a:rPr>
              <a:t>算法</a:t>
            </a:r>
            <a:r>
              <a:rPr lang="en-US" altLang="zh-CN" sz="4000" dirty="0">
                <a:solidFill>
                  <a:srgbClr val="0070C0"/>
                </a:solidFill>
              </a:rPr>
              <a:t>-</a:t>
            </a:r>
            <a:r>
              <a:rPr lang="zh-CN" altLang="en-US" sz="4000" dirty="0" smtClean="0">
                <a:solidFill>
                  <a:srgbClr val="0070C0"/>
                </a:solidFill>
              </a:rPr>
              <a:t>优越性</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4</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797"/>
          <p:cNvSpPr>
            <a:spLocks noChangeArrowheads="1"/>
          </p:cNvSpPr>
          <p:nvPr/>
        </p:nvSpPr>
        <p:spPr bwMode="auto">
          <a:xfrm>
            <a:off x="642112" y="1094145"/>
            <a:ext cx="9606788" cy="110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Wingdings" panose="05000000000000000000" pitchFamily="2" charset="2"/>
              <a:buChar char="n"/>
            </a:pPr>
            <a:r>
              <a:rPr lang="zh-CN" altLang="en-US" sz="2800" smtClean="0"/>
              <a:t>为什么这样设计可以提高频繁项挖掘的准确性？</a:t>
            </a:r>
            <a:endParaRPr lang="en-US" altLang="zh-CN" sz="2800" smtClean="0"/>
          </a:p>
          <a:p>
            <a:pPr marL="342900" indent="-342900">
              <a:lnSpc>
                <a:spcPct val="150000"/>
              </a:lnSpc>
              <a:buFont typeface="Arial" panose="020B0604020202020204" pitchFamily="34" charset="0"/>
              <a:buChar char="•"/>
            </a:pPr>
            <a:endParaRPr lang="zh-CN" altLang="zh-CN"/>
          </a:p>
        </p:txBody>
      </p:sp>
      <p:sp>
        <p:nvSpPr>
          <p:cNvPr id="27" name="矩形 2797"/>
          <p:cNvSpPr>
            <a:spLocks noChangeArrowheads="1"/>
          </p:cNvSpPr>
          <p:nvPr/>
        </p:nvSpPr>
        <p:spPr bwMode="auto">
          <a:xfrm>
            <a:off x="1033272" y="1940944"/>
            <a:ext cx="98887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mj-ea"/>
              <a:buAutoNum type="circleNumDbPlain"/>
            </a:pPr>
            <a:r>
              <a:rPr lang="zh-CN" altLang="en-US" smtClean="0"/>
              <a:t>由阶段一我们得到候选集</a:t>
            </a:r>
            <a:r>
              <a:rPr lang="en-US" altLang="zh-CN" smtClean="0"/>
              <a:t>C</a:t>
            </a:r>
            <a:r>
              <a:rPr lang="zh-CN" altLang="en-US" smtClean="0"/>
              <a:t>，由</a:t>
            </a:r>
            <a:r>
              <a:rPr lang="en-US" altLang="zh-CN" smtClean="0"/>
              <a:t>C</a:t>
            </a:r>
            <a:r>
              <a:rPr lang="zh-CN" altLang="en-US" smtClean="0"/>
              <a:t>我们把阶段二中抽样</a:t>
            </a:r>
            <a:r>
              <a:rPr lang="en-US" altLang="zh-CN" smtClean="0"/>
              <a:t>S-Hist</a:t>
            </a:r>
            <a:r>
              <a:rPr lang="zh-CN" altLang="en-US" smtClean="0"/>
              <a:t>矩阵大为缩小，减少了噪音引入</a:t>
            </a:r>
            <a:r>
              <a:rPr lang="zh-CN" altLang="zh-CN" smtClean="0"/>
              <a:t>；</a:t>
            </a:r>
            <a:endParaRPr lang="en-US" altLang="zh-CN" smtClean="0"/>
          </a:p>
          <a:p>
            <a:pPr marL="342900" indent="-342900">
              <a:lnSpc>
                <a:spcPct val="150000"/>
              </a:lnSpc>
              <a:buFont typeface="+mj-ea"/>
              <a:buAutoNum type="circleNumDbPlain"/>
            </a:pPr>
            <a:r>
              <a:rPr lang="zh-CN" altLang="en-US" smtClean="0"/>
              <a:t>阶段二中重新修剪每个用户的项集大大提高了候选集中各项被抽中的概率。</a:t>
            </a:r>
            <a:endParaRPr lang="zh-CN" altLang="zh-CN"/>
          </a:p>
        </p:txBody>
      </p:sp>
      <p:sp>
        <p:nvSpPr>
          <p:cNvPr id="28" name="矩形 2797"/>
          <p:cNvSpPr>
            <a:spLocks noChangeArrowheads="1"/>
          </p:cNvSpPr>
          <p:nvPr/>
        </p:nvSpPr>
        <p:spPr bwMode="auto">
          <a:xfrm>
            <a:off x="642112" y="3307150"/>
            <a:ext cx="9606788"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Wingdings" panose="05000000000000000000" pitchFamily="2" charset="2"/>
              <a:buChar char="n"/>
            </a:pPr>
            <a:r>
              <a:rPr lang="en-US" altLang="zh-CN" sz="2800" smtClean="0"/>
              <a:t>GFIM</a:t>
            </a:r>
            <a:r>
              <a:rPr lang="zh-CN" altLang="en-US" sz="2800" smtClean="0"/>
              <a:t>满足</a:t>
            </a:r>
            <a:r>
              <a:rPr lang="el-GR" altLang="zh-CN" sz="2800" smtClean="0"/>
              <a:t>ε</a:t>
            </a:r>
            <a:r>
              <a:rPr lang="en-US" altLang="zh-CN" sz="2800" smtClean="0"/>
              <a:t>-</a:t>
            </a:r>
            <a:r>
              <a:rPr lang="zh-CN" altLang="en-US" sz="2800" smtClean="0"/>
              <a:t>本地化差分隐私</a:t>
            </a:r>
            <a:endParaRPr lang="en-US" altLang="zh-CN" sz="2800" smtClean="0"/>
          </a:p>
          <a:p>
            <a:pPr marL="342900" indent="-342900">
              <a:lnSpc>
                <a:spcPct val="150000"/>
              </a:lnSpc>
              <a:buFont typeface="Arial" panose="020B0604020202020204" pitchFamily="34" charset="0"/>
              <a:buChar char="•"/>
            </a:pPr>
            <a:endParaRPr lang="zh-CN" altLang="zh-CN"/>
          </a:p>
        </p:txBody>
      </p:sp>
      <p:sp>
        <p:nvSpPr>
          <p:cNvPr id="29" name="矩形 2797"/>
          <p:cNvSpPr>
            <a:spLocks noChangeArrowheads="1"/>
          </p:cNvSpPr>
          <p:nvPr/>
        </p:nvSpPr>
        <p:spPr bwMode="auto">
          <a:xfrm>
            <a:off x="1033272" y="4178694"/>
            <a:ext cx="96067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nSpc>
                <a:spcPct val="150000"/>
              </a:lnSpc>
            </a:pPr>
            <a:r>
              <a:rPr lang="zh-CN" altLang="en-US" smtClean="0"/>
              <a:t>阶段一和阶段二均采用了抽样</a:t>
            </a:r>
            <a:r>
              <a:rPr lang="en-US" altLang="zh-CN" smtClean="0"/>
              <a:t>S-Hist</a:t>
            </a:r>
            <a:r>
              <a:rPr lang="zh-CN" altLang="en-US" smtClean="0"/>
              <a:t>，因为抽样</a:t>
            </a:r>
            <a:r>
              <a:rPr lang="en-US" altLang="zh-CN" smtClean="0"/>
              <a:t>S-Hist</a:t>
            </a:r>
            <a:r>
              <a:rPr lang="zh-CN" altLang="en-US" smtClean="0"/>
              <a:t>满足</a:t>
            </a:r>
            <a:r>
              <a:rPr lang="el-GR" altLang="zh-CN"/>
              <a:t>ε</a:t>
            </a:r>
            <a:r>
              <a:rPr lang="en-US" altLang="zh-CN"/>
              <a:t>-</a:t>
            </a:r>
            <a:r>
              <a:rPr lang="zh-CN" altLang="en-US"/>
              <a:t>本地化差分</a:t>
            </a:r>
            <a:r>
              <a:rPr lang="zh-CN" altLang="en-US" smtClean="0"/>
              <a:t>隐私，又阶段一和阶段二对应等大</a:t>
            </a:r>
            <a:r>
              <a:rPr lang="zh-CN" altLang="en-US"/>
              <a:t>且</a:t>
            </a:r>
            <a:r>
              <a:rPr lang="zh-CN" altLang="en-US" smtClean="0"/>
              <a:t>不相交的数据集，根据隐私参数的并行组合性，</a:t>
            </a:r>
            <a:r>
              <a:rPr lang="en-US" altLang="zh-CN" smtClean="0"/>
              <a:t>GFIM</a:t>
            </a:r>
            <a:r>
              <a:rPr lang="zh-CN" altLang="en-US" smtClean="0"/>
              <a:t>满足</a:t>
            </a:r>
            <a:r>
              <a:rPr lang="el-GR" altLang="zh-CN"/>
              <a:t>ε</a:t>
            </a:r>
            <a:r>
              <a:rPr lang="en-US" altLang="zh-CN"/>
              <a:t>-</a:t>
            </a:r>
            <a:r>
              <a:rPr lang="zh-CN" altLang="en-US"/>
              <a:t>本地化差分</a:t>
            </a:r>
            <a:r>
              <a:rPr lang="zh-CN" altLang="en-US" smtClean="0"/>
              <a:t>隐私。</a:t>
            </a:r>
            <a:endParaRPr lang="zh-CN"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0" y="1275398"/>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1" name="矩形 20"/>
          <p:cNvSpPr/>
          <p:nvPr/>
        </p:nvSpPr>
        <p:spPr>
          <a:xfrm>
            <a:off x="5006537" y="1844511"/>
            <a:ext cx="2219325" cy="314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a:off x="4893825" y="1961986"/>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endParaRPr lang="zh-CN" altLang="en-US" dirty="0"/>
          </a:p>
        </p:txBody>
      </p:sp>
      <p:sp>
        <p:nvSpPr>
          <p:cNvPr id="24588" name="矩形 25"/>
          <p:cNvSpPr>
            <a:spLocks noChangeArrowheads="1"/>
          </p:cNvSpPr>
          <p:nvPr/>
        </p:nvSpPr>
        <p:spPr bwMode="auto">
          <a:xfrm>
            <a:off x="5408315" y="414977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400" smtClean="0">
                <a:solidFill>
                  <a:schemeClr val="accent5">
                    <a:lumMod val="75000"/>
                  </a:schemeClr>
                </a:solidFill>
              </a:rPr>
              <a:t>实验结果</a:t>
            </a:r>
            <a:endParaRPr lang="en-US" altLang="zh-CN" sz="2400" dirty="0">
              <a:solidFill>
                <a:schemeClr val="accent5">
                  <a:lumMod val="75000"/>
                </a:schemeClr>
              </a:solidFill>
            </a:endParaRPr>
          </a:p>
        </p:txBody>
      </p:sp>
      <p:sp>
        <p:nvSpPr>
          <p:cNvPr id="29" name="直角三角形 28"/>
          <p:cNvSpPr/>
          <p:nvPr/>
        </p:nvSpPr>
        <p:spPr>
          <a:xfrm flipH="1" flipV="1">
            <a:off x="4792225" y="4606761"/>
            <a:ext cx="211137" cy="3921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直角三角形 29"/>
          <p:cNvSpPr/>
          <p:nvPr/>
        </p:nvSpPr>
        <p:spPr>
          <a:xfrm flipH="1" flipV="1">
            <a:off x="4898587" y="2346161"/>
            <a:ext cx="104775" cy="1047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pic>
        <p:nvPicPr>
          <p:cNvPr id="17" name="图片 16" descr="F:\Download\巩固结果.png巩固结果"/>
          <p:cNvPicPr>
            <a:picLocks noChangeAspect="1"/>
          </p:cNvPicPr>
          <p:nvPr/>
        </p:nvPicPr>
        <p:blipFill>
          <a:blip r:embed="rId3">
            <a:duotone>
              <a:schemeClr val="accent3">
                <a:shade val="45000"/>
                <a:satMod val="135000"/>
              </a:schemeClr>
              <a:prstClr val="white"/>
            </a:duotone>
          </a:blip>
          <a:srcRect/>
          <a:stretch>
            <a:fillRect/>
          </a:stretch>
        </p:blipFill>
        <p:spPr>
          <a:xfrm>
            <a:off x="5510726" y="2736856"/>
            <a:ext cx="1210945" cy="121221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27</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实验数据集</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2797"/>
          <p:cNvSpPr>
            <a:spLocks noChangeArrowheads="1"/>
          </p:cNvSpPr>
          <p:nvPr/>
        </p:nvSpPr>
        <p:spPr bwMode="auto">
          <a:xfrm>
            <a:off x="479425" y="1111929"/>
            <a:ext cx="7648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en-US" altLang="zh-CN" sz="2400" dirty="0" smtClean="0"/>
              <a:t>1</a:t>
            </a:r>
            <a:r>
              <a:rPr lang="en-US" sz="2400" dirty="0" smtClean="0"/>
              <a:t>. </a:t>
            </a:r>
            <a:r>
              <a:rPr lang="zh-CN" altLang="en-US" sz="2400" dirty="0"/>
              <a:t>合成</a:t>
            </a:r>
            <a:r>
              <a:rPr lang="zh-CN" altLang="en-US" sz="2400" smtClean="0"/>
              <a:t>数据集</a:t>
            </a:r>
            <a:endParaRPr lang="zh-CN" altLang="en-US" sz="2400" dirty="0">
              <a:solidFill>
                <a:srgbClr val="FF0000"/>
              </a:solidFill>
            </a:endParaRPr>
          </a:p>
        </p:txBody>
      </p:sp>
      <p:sp>
        <p:nvSpPr>
          <p:cNvPr id="37" name="矩形 2797"/>
          <p:cNvSpPr>
            <a:spLocks noChangeArrowheads="1"/>
          </p:cNvSpPr>
          <p:nvPr/>
        </p:nvSpPr>
        <p:spPr bwMode="auto">
          <a:xfrm>
            <a:off x="479426" y="3927198"/>
            <a:ext cx="7648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en-US" altLang="zh-CN" sz="2400"/>
              <a:t>2</a:t>
            </a:r>
            <a:r>
              <a:rPr lang="en-US" altLang="zh-CN" sz="2400" smtClean="0"/>
              <a:t>.</a:t>
            </a:r>
            <a:r>
              <a:rPr lang="en-US" sz="2400" smtClean="0"/>
              <a:t> </a:t>
            </a:r>
            <a:r>
              <a:rPr lang="zh-CN" altLang="en-US" sz="2400" smtClean="0"/>
              <a:t>真实数据集</a:t>
            </a:r>
            <a:endParaRPr lang="zh-CN" altLang="en-US" sz="2400" dirty="0"/>
          </a:p>
        </p:txBody>
      </p:sp>
      <p:graphicFrame>
        <p:nvGraphicFramePr>
          <p:cNvPr id="2" name="表格 1"/>
          <p:cNvGraphicFramePr>
            <a:graphicFrameLocks noGrp="1"/>
          </p:cNvGraphicFramePr>
          <p:nvPr/>
        </p:nvGraphicFramePr>
        <p:xfrm>
          <a:off x="717272" y="1753724"/>
          <a:ext cx="10079316" cy="1849120"/>
        </p:xfrm>
        <a:graphic>
          <a:graphicData uri="http://schemas.openxmlformats.org/drawingml/2006/table">
            <a:tbl>
              <a:tblPr firstRow="1" bandRow="1">
                <a:tableStyleId>{5C22544A-7EE6-4342-B048-85BDC9FD1C3A}</a:tableStyleId>
              </a:tblPr>
              <a:tblGrid>
                <a:gridCol w="1679886">
                  <a:extLst>
                    <a:ext uri="{9D8B030D-6E8A-4147-A177-3AD203B41FA5}">
                      <a16:colId xmlns:a16="http://schemas.microsoft.com/office/drawing/2014/main" val="20000"/>
                    </a:ext>
                  </a:extLst>
                </a:gridCol>
                <a:gridCol w="1679886">
                  <a:extLst>
                    <a:ext uri="{9D8B030D-6E8A-4147-A177-3AD203B41FA5}">
                      <a16:colId xmlns:a16="http://schemas.microsoft.com/office/drawing/2014/main" val="20001"/>
                    </a:ext>
                  </a:extLst>
                </a:gridCol>
                <a:gridCol w="1679886">
                  <a:extLst>
                    <a:ext uri="{9D8B030D-6E8A-4147-A177-3AD203B41FA5}">
                      <a16:colId xmlns:a16="http://schemas.microsoft.com/office/drawing/2014/main" val="20002"/>
                    </a:ext>
                  </a:extLst>
                </a:gridCol>
                <a:gridCol w="914954">
                  <a:extLst>
                    <a:ext uri="{9D8B030D-6E8A-4147-A177-3AD203B41FA5}">
                      <a16:colId xmlns:a16="http://schemas.microsoft.com/office/drawing/2014/main" val="20003"/>
                    </a:ext>
                  </a:extLst>
                </a:gridCol>
                <a:gridCol w="1753929">
                  <a:extLst>
                    <a:ext uri="{9D8B030D-6E8A-4147-A177-3AD203B41FA5}">
                      <a16:colId xmlns:a16="http://schemas.microsoft.com/office/drawing/2014/main" val="20004"/>
                    </a:ext>
                  </a:extLst>
                </a:gridCol>
                <a:gridCol w="2370775">
                  <a:extLst>
                    <a:ext uri="{9D8B030D-6E8A-4147-A177-3AD203B41FA5}">
                      <a16:colId xmlns:a16="http://schemas.microsoft.com/office/drawing/2014/main" val="20005"/>
                    </a:ext>
                  </a:extLst>
                </a:gridCol>
              </a:tblGrid>
              <a:tr h="307326">
                <a:tc>
                  <a:txBody>
                    <a:bodyPr/>
                    <a:lstStyle/>
                    <a:p>
                      <a:pPr algn="ctr"/>
                      <a:r>
                        <a:rPr lang="zh-CN" altLang="en-US" smtClean="0"/>
                        <a:t>用户数量</a:t>
                      </a:r>
                      <a:endParaRPr lang="zh-CN" altLang="en-US"/>
                    </a:p>
                  </a:txBody>
                  <a:tcPr anchor="ctr"/>
                </a:tc>
                <a:tc>
                  <a:txBody>
                    <a:bodyPr/>
                    <a:lstStyle/>
                    <a:p>
                      <a:pPr algn="ctr"/>
                      <a:r>
                        <a:rPr lang="zh-CN" altLang="en-US" smtClean="0"/>
                        <a:t>分布</a:t>
                      </a:r>
                      <a:endParaRPr lang="zh-CN" altLang="en-US"/>
                    </a:p>
                  </a:txBody>
                  <a:tcPr anchor="ctr"/>
                </a:tc>
                <a:tc>
                  <a:txBody>
                    <a:bodyPr/>
                    <a:lstStyle/>
                    <a:p>
                      <a:pPr algn="ctr"/>
                      <a:r>
                        <a:rPr lang="zh-CN" altLang="en-US" smtClean="0"/>
                        <a:t>数学期望</a:t>
                      </a:r>
                      <a:endParaRPr lang="zh-CN" altLang="en-US"/>
                    </a:p>
                  </a:txBody>
                  <a:tcPr anchor="ctr"/>
                </a:tc>
                <a:tc>
                  <a:txBody>
                    <a:bodyPr/>
                    <a:lstStyle/>
                    <a:p>
                      <a:pPr algn="ctr"/>
                      <a:r>
                        <a:rPr lang="zh-CN" altLang="en-US" smtClean="0"/>
                        <a:t>方差</a:t>
                      </a:r>
                      <a:endParaRPr lang="zh-CN" altLang="en-US"/>
                    </a:p>
                  </a:txBody>
                  <a:tcPr anchor="ctr"/>
                </a:tc>
                <a:tc>
                  <a:txBody>
                    <a:bodyPr/>
                    <a:lstStyle/>
                    <a:p>
                      <a:pPr algn="ctr"/>
                      <a:r>
                        <a:rPr lang="zh-CN" altLang="en-US" smtClean="0"/>
                        <a:t>项的取集大小</a:t>
                      </a:r>
                      <a:endParaRPr lang="zh-CN" altLang="en-US"/>
                    </a:p>
                  </a:txBody>
                  <a:tcPr anchor="ctr"/>
                </a:tc>
                <a:tc>
                  <a:txBody>
                    <a:bodyPr/>
                    <a:lstStyle/>
                    <a:p>
                      <a:pPr algn="ctr"/>
                      <a:r>
                        <a:rPr lang="zh-CN" altLang="en-US" smtClean="0"/>
                        <a:t>每个用户的项集大小</a:t>
                      </a:r>
                      <a:endParaRPr lang="zh-CN" altLang="en-US"/>
                    </a:p>
                  </a:txBody>
                  <a:tcPr anchor="ctr"/>
                </a:tc>
                <a:extLst>
                  <a:ext uri="{0D108BD9-81ED-4DB2-BD59-A6C34878D82A}">
                    <a16:rowId xmlns:a16="http://schemas.microsoft.com/office/drawing/2014/main" val="10000"/>
                  </a:ext>
                </a:extLst>
              </a:tr>
              <a:tr h="370840">
                <a:tc>
                  <a:txBody>
                    <a:bodyPr/>
                    <a:lstStyle/>
                    <a:p>
                      <a:pPr algn="ctr"/>
                      <a:r>
                        <a:rPr lang="en-US" altLang="zh-CN" smtClean="0"/>
                        <a:t>50000</a:t>
                      </a:r>
                      <a:endParaRPr lang="zh-CN" altLang="en-US"/>
                    </a:p>
                  </a:txBody>
                  <a:tcPr anchor="ctr"/>
                </a:tc>
                <a:tc>
                  <a:txBody>
                    <a:bodyPr/>
                    <a:lstStyle/>
                    <a:p>
                      <a:pPr algn="ctr"/>
                      <a:r>
                        <a:rPr lang="zh-CN" altLang="en-US" smtClean="0"/>
                        <a:t>拉普拉斯分布</a:t>
                      </a:r>
                      <a:endParaRPr lang="zh-CN" altLang="en-US"/>
                    </a:p>
                  </a:txBody>
                  <a:tcPr anchor="ctr"/>
                </a:tc>
                <a:tc>
                  <a:txBody>
                    <a:bodyPr/>
                    <a:lstStyle/>
                    <a:p>
                      <a:pPr algn="ctr"/>
                      <a:r>
                        <a:rPr lang="en-US" altLang="zh-CN" smtClean="0"/>
                        <a:t>500</a:t>
                      </a:r>
                      <a:endParaRPr lang="zh-CN" altLang="en-US"/>
                    </a:p>
                  </a:txBody>
                  <a:tcPr anchor="ctr"/>
                </a:tc>
                <a:tc>
                  <a:txBody>
                    <a:bodyPr/>
                    <a:lstStyle/>
                    <a:p>
                      <a:pPr algn="ctr"/>
                      <a:r>
                        <a:rPr lang="en-US" altLang="zh-CN" smtClean="0"/>
                        <a:t>1800</a:t>
                      </a:r>
                      <a:endParaRPr lang="zh-CN" altLang="en-US"/>
                    </a:p>
                  </a:txBody>
                  <a:tcPr anchor="ctr"/>
                </a:tc>
                <a:tc>
                  <a:txBody>
                    <a:bodyPr/>
                    <a:lstStyle/>
                    <a:p>
                      <a:pPr algn="ctr"/>
                      <a:r>
                        <a:rPr lang="en-US" altLang="zh-CN" smtClean="0"/>
                        <a:t>1000</a:t>
                      </a:r>
                      <a:endParaRPr lang="zh-CN" altLang="en-US"/>
                    </a:p>
                  </a:txBody>
                  <a:tcPr anchor="ctr"/>
                </a:tc>
                <a:tc>
                  <a:txBody>
                    <a:bodyPr/>
                    <a:lstStyle/>
                    <a:p>
                      <a:pPr algn="ctr"/>
                      <a:r>
                        <a:rPr lang="en-US" altLang="zh-CN" smtClean="0"/>
                        <a:t>50</a:t>
                      </a:r>
                    </a:p>
                  </a:txBody>
                  <a:tcPr anchor="ctr"/>
                </a:tc>
                <a:extLst>
                  <a:ext uri="{0D108BD9-81ED-4DB2-BD59-A6C34878D82A}">
                    <a16:rowId xmlns:a16="http://schemas.microsoft.com/office/drawing/2014/main" val="10001"/>
                  </a:ext>
                </a:extLst>
              </a:tr>
              <a:tr h="370840">
                <a:tc>
                  <a:txBody>
                    <a:bodyPr/>
                    <a:lstStyle/>
                    <a:p>
                      <a:pPr algn="ctr"/>
                      <a:r>
                        <a:rPr lang="en-US" altLang="zh-CN" smtClean="0"/>
                        <a:t>50000</a:t>
                      </a:r>
                    </a:p>
                  </a:txBody>
                  <a:tcPr anchor="ctr"/>
                </a:tc>
                <a:tc>
                  <a:txBody>
                    <a:bodyPr/>
                    <a:lstStyle/>
                    <a:p>
                      <a:pPr algn="ctr"/>
                      <a:r>
                        <a:rPr lang="zh-CN" altLang="en-US" smtClean="0"/>
                        <a:t>正态分布</a:t>
                      </a:r>
                      <a:endParaRPr lang="zh-CN" altLang="en-US"/>
                    </a:p>
                  </a:txBody>
                  <a:tcPr anchor="ctr"/>
                </a:tc>
                <a:tc>
                  <a:txBody>
                    <a:bodyPr/>
                    <a:lstStyle/>
                    <a:p>
                      <a:pPr algn="ctr"/>
                      <a:r>
                        <a:rPr lang="en-US" altLang="zh-CN" smtClean="0"/>
                        <a:t>500</a:t>
                      </a:r>
                      <a:endParaRPr lang="zh-CN" altLang="en-US"/>
                    </a:p>
                  </a:txBody>
                  <a:tcPr anchor="ctr"/>
                </a:tc>
                <a:tc>
                  <a:txBody>
                    <a:bodyPr/>
                    <a:lstStyle/>
                    <a:p>
                      <a:pPr algn="ctr"/>
                      <a:r>
                        <a:rPr lang="en-US" altLang="zh-CN" smtClean="0"/>
                        <a:t>1800</a:t>
                      </a:r>
                      <a:endParaRPr lang="zh-CN" altLang="en-US"/>
                    </a:p>
                  </a:txBody>
                  <a:tcPr anchor="ctr"/>
                </a:tc>
                <a:tc>
                  <a:txBody>
                    <a:bodyPr/>
                    <a:lstStyle/>
                    <a:p>
                      <a:pPr algn="ctr"/>
                      <a:r>
                        <a:rPr lang="en-US" altLang="zh-CN" smtClean="0"/>
                        <a:t>1000</a:t>
                      </a:r>
                      <a:endParaRPr lang="zh-CN" altLang="en-US"/>
                    </a:p>
                  </a:txBody>
                  <a:tcPr anchor="ctr"/>
                </a:tc>
                <a:tc>
                  <a:txBody>
                    <a:bodyPr/>
                    <a:lstStyle/>
                    <a:p>
                      <a:pPr algn="ctr"/>
                      <a:r>
                        <a:rPr lang="en-US" altLang="zh-CN" smtClean="0"/>
                        <a:t>50</a:t>
                      </a:r>
                    </a:p>
                  </a:txBody>
                  <a:tcPr anchor="ctr"/>
                </a:tc>
                <a:extLst>
                  <a:ext uri="{0D108BD9-81ED-4DB2-BD59-A6C34878D82A}">
                    <a16:rowId xmlns:a16="http://schemas.microsoft.com/office/drawing/2014/main" val="10002"/>
                  </a:ext>
                </a:extLst>
              </a:tr>
              <a:tr h="370840">
                <a:tc>
                  <a:txBody>
                    <a:bodyPr/>
                    <a:lstStyle/>
                    <a:p>
                      <a:pPr algn="ctr"/>
                      <a:r>
                        <a:rPr lang="en-US" altLang="zh-CN" smtClean="0"/>
                        <a:t>500000</a:t>
                      </a:r>
                      <a:endParaRPr lang="zh-CN" altLang="en-US"/>
                    </a:p>
                  </a:txBody>
                  <a:tcPr anchor="ctr"/>
                </a:tc>
                <a:tc>
                  <a:txBody>
                    <a:bodyPr/>
                    <a:lstStyle/>
                    <a:p>
                      <a:pPr algn="ctr"/>
                      <a:r>
                        <a:rPr lang="zh-CN" altLang="en-US" smtClean="0"/>
                        <a:t>拉普拉斯分布</a:t>
                      </a:r>
                      <a:endParaRPr lang="zh-CN" altLang="en-US"/>
                    </a:p>
                  </a:txBody>
                  <a:tcPr anchor="ctr"/>
                </a:tc>
                <a:tc>
                  <a:txBody>
                    <a:bodyPr/>
                    <a:lstStyle/>
                    <a:p>
                      <a:pPr algn="ctr"/>
                      <a:r>
                        <a:rPr lang="en-US" altLang="zh-CN" smtClean="0"/>
                        <a:t>500</a:t>
                      </a:r>
                      <a:endParaRPr lang="zh-CN" altLang="en-US"/>
                    </a:p>
                  </a:txBody>
                  <a:tcPr anchor="ctr"/>
                </a:tc>
                <a:tc>
                  <a:txBody>
                    <a:bodyPr/>
                    <a:lstStyle/>
                    <a:p>
                      <a:pPr algn="ctr"/>
                      <a:r>
                        <a:rPr lang="en-US" altLang="zh-CN" smtClean="0"/>
                        <a:t>1800</a:t>
                      </a:r>
                      <a:endParaRPr lang="zh-CN" altLang="en-US"/>
                    </a:p>
                  </a:txBody>
                  <a:tcPr anchor="ctr"/>
                </a:tc>
                <a:tc>
                  <a:txBody>
                    <a:bodyPr/>
                    <a:lstStyle/>
                    <a:p>
                      <a:pPr algn="ctr"/>
                      <a:r>
                        <a:rPr lang="en-US" altLang="zh-CN" smtClean="0"/>
                        <a:t>1000</a:t>
                      </a:r>
                      <a:endParaRPr lang="zh-CN" altLang="en-US"/>
                    </a:p>
                  </a:txBody>
                  <a:tcPr anchor="ctr"/>
                </a:tc>
                <a:tc>
                  <a:txBody>
                    <a:bodyPr/>
                    <a:lstStyle/>
                    <a:p>
                      <a:pPr algn="ctr"/>
                      <a:r>
                        <a:rPr lang="en-US" altLang="zh-CN" smtClean="0"/>
                        <a:t>50</a:t>
                      </a:r>
                    </a:p>
                  </a:txBody>
                  <a:tcPr anchor="ctr"/>
                </a:tc>
                <a:extLst>
                  <a:ext uri="{0D108BD9-81ED-4DB2-BD59-A6C34878D82A}">
                    <a16:rowId xmlns:a16="http://schemas.microsoft.com/office/drawing/2014/main" val="10003"/>
                  </a:ext>
                </a:extLst>
              </a:tr>
              <a:tr h="370840">
                <a:tc>
                  <a:txBody>
                    <a:bodyPr/>
                    <a:lstStyle/>
                    <a:p>
                      <a:pPr algn="ctr"/>
                      <a:r>
                        <a:rPr lang="en-US" altLang="zh-CN" smtClean="0"/>
                        <a:t>500000</a:t>
                      </a:r>
                      <a:endParaRPr lang="zh-CN" altLang="en-US"/>
                    </a:p>
                  </a:txBody>
                  <a:tcPr anchor="ctr"/>
                </a:tc>
                <a:tc>
                  <a:txBody>
                    <a:bodyPr/>
                    <a:lstStyle/>
                    <a:p>
                      <a:pPr algn="ctr"/>
                      <a:r>
                        <a:rPr lang="zh-CN" altLang="en-US" smtClean="0"/>
                        <a:t>正态分布</a:t>
                      </a:r>
                      <a:endParaRPr lang="zh-CN" altLang="en-US"/>
                    </a:p>
                  </a:txBody>
                  <a:tcPr anchor="ctr"/>
                </a:tc>
                <a:tc>
                  <a:txBody>
                    <a:bodyPr/>
                    <a:lstStyle/>
                    <a:p>
                      <a:pPr algn="ctr"/>
                      <a:r>
                        <a:rPr lang="en-US" altLang="zh-CN" smtClean="0"/>
                        <a:t>500</a:t>
                      </a:r>
                      <a:endParaRPr lang="zh-CN" altLang="en-US"/>
                    </a:p>
                  </a:txBody>
                  <a:tcPr anchor="ctr"/>
                </a:tc>
                <a:tc>
                  <a:txBody>
                    <a:bodyPr/>
                    <a:lstStyle/>
                    <a:p>
                      <a:pPr algn="ctr"/>
                      <a:r>
                        <a:rPr lang="en-US" altLang="zh-CN" smtClean="0"/>
                        <a:t>1800</a:t>
                      </a:r>
                      <a:endParaRPr lang="zh-CN" altLang="en-US"/>
                    </a:p>
                  </a:txBody>
                  <a:tcPr anchor="ctr"/>
                </a:tc>
                <a:tc>
                  <a:txBody>
                    <a:bodyPr/>
                    <a:lstStyle/>
                    <a:p>
                      <a:pPr algn="ctr"/>
                      <a:r>
                        <a:rPr lang="en-US" altLang="zh-CN" smtClean="0"/>
                        <a:t>1000</a:t>
                      </a:r>
                      <a:endParaRPr lang="zh-CN" altLang="en-US"/>
                    </a:p>
                  </a:txBody>
                  <a:tcPr anchor="ctr"/>
                </a:tc>
                <a:tc>
                  <a:txBody>
                    <a:bodyPr/>
                    <a:lstStyle/>
                    <a:p>
                      <a:pPr algn="ctr"/>
                      <a:r>
                        <a:rPr lang="en-US" altLang="zh-CN" smtClean="0"/>
                        <a:t>50</a:t>
                      </a:r>
                    </a:p>
                  </a:txBody>
                  <a:tcPr anchor="ctr"/>
                </a:tc>
                <a:extLst>
                  <a:ext uri="{0D108BD9-81ED-4DB2-BD59-A6C34878D82A}">
                    <a16:rowId xmlns:a16="http://schemas.microsoft.com/office/drawing/2014/main" val="10004"/>
                  </a:ext>
                </a:extLst>
              </a:tr>
            </a:tbl>
          </a:graphicData>
        </a:graphic>
      </p:graphicFrame>
      <p:sp>
        <p:nvSpPr>
          <p:cNvPr id="3" name="矩形 2"/>
          <p:cNvSpPr/>
          <p:nvPr/>
        </p:nvSpPr>
        <p:spPr>
          <a:xfrm>
            <a:off x="730249" y="4482559"/>
            <a:ext cx="9604099" cy="707886"/>
          </a:xfrm>
          <a:prstGeom prst="rect">
            <a:avLst/>
          </a:prstGeom>
        </p:spPr>
        <p:txBody>
          <a:bodyPr wrap="square">
            <a:spAutoFit/>
          </a:bodyPr>
          <a:lstStyle/>
          <a:p>
            <a:r>
              <a:rPr lang="zh-CN" altLang="zh-CN" sz="2000"/>
              <a:t>本文选取了</a:t>
            </a:r>
            <a:r>
              <a:rPr lang="en-US" altLang="zh-CN" sz="2000"/>
              <a:t>US Census 1990 dataset</a:t>
            </a:r>
            <a:r>
              <a:rPr lang="zh-CN" altLang="zh-CN" sz="2000"/>
              <a:t>数据集作为测试用的真实数据集。该数据集可从</a:t>
            </a:r>
            <a:r>
              <a:rPr lang="en-US" altLang="zh-CN" sz="2000" u="sng">
                <a:hlinkClick r:id="rId3"/>
              </a:rPr>
              <a:t>http://www.philippe-fournier-viger.com/spmf/index.php?link=datasets.php</a:t>
            </a:r>
            <a:r>
              <a:rPr lang="zh-CN" altLang="zh-CN" sz="2000"/>
              <a:t>获得</a:t>
            </a:r>
            <a:r>
              <a:rPr lang="zh-CN" altLang="zh-CN"/>
              <a:t>。</a:t>
            </a:r>
            <a:endParaRPr lang="zh-CN" altLang="en-US"/>
          </a:p>
        </p:txBody>
      </p:sp>
      <p:graphicFrame>
        <p:nvGraphicFramePr>
          <p:cNvPr id="4" name="表格 3"/>
          <p:cNvGraphicFramePr>
            <a:graphicFrameLocks noGrp="1"/>
          </p:cNvGraphicFramePr>
          <p:nvPr/>
        </p:nvGraphicFramePr>
        <p:xfrm>
          <a:off x="730249" y="5260267"/>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zh-CN" altLang="en-US" smtClean="0"/>
                        <a:t>用户数量</a:t>
                      </a:r>
                      <a:endParaRPr lang="zh-CN" altLang="en-US"/>
                    </a:p>
                  </a:txBody>
                  <a:tcPr/>
                </a:tc>
                <a:tc>
                  <a:txBody>
                    <a:bodyPr/>
                    <a:lstStyle/>
                    <a:p>
                      <a:pPr algn="ctr"/>
                      <a:r>
                        <a:rPr lang="zh-CN" altLang="en-US" smtClean="0"/>
                        <a:t>项 的取值大小</a:t>
                      </a:r>
                      <a:endParaRPr lang="zh-CN" altLang="en-US"/>
                    </a:p>
                  </a:txBody>
                  <a:tcPr/>
                </a:tc>
                <a:tc>
                  <a:txBody>
                    <a:bodyPr/>
                    <a:lstStyle/>
                    <a:p>
                      <a:pPr algn="ctr"/>
                      <a:r>
                        <a:rPr lang="zh-CN" altLang="en-US" smtClean="0"/>
                        <a:t>每个用户的项集大小</a:t>
                      </a:r>
                      <a:endParaRPr lang="zh-CN" altLang="en-US"/>
                    </a:p>
                  </a:txBody>
                  <a:tcPr/>
                </a:tc>
                <a:extLst>
                  <a:ext uri="{0D108BD9-81ED-4DB2-BD59-A6C34878D82A}">
                    <a16:rowId xmlns:a16="http://schemas.microsoft.com/office/drawing/2014/main" val="10000"/>
                  </a:ext>
                </a:extLst>
              </a:tr>
              <a:tr h="370840">
                <a:tc>
                  <a:txBody>
                    <a:bodyPr/>
                    <a:lstStyle/>
                    <a:p>
                      <a:pPr algn="ctr"/>
                      <a:r>
                        <a:rPr lang="en-US" altLang="zh-CN" smtClean="0"/>
                        <a:t>1000000</a:t>
                      </a:r>
                      <a:endParaRPr lang="zh-CN" altLang="en-US"/>
                    </a:p>
                  </a:txBody>
                  <a:tcPr/>
                </a:tc>
                <a:tc>
                  <a:txBody>
                    <a:bodyPr/>
                    <a:lstStyle/>
                    <a:p>
                      <a:pPr algn="ctr"/>
                      <a:r>
                        <a:rPr lang="en-US" altLang="zh-CN" smtClean="0"/>
                        <a:t>397</a:t>
                      </a:r>
                      <a:endParaRPr lang="zh-CN" altLang="en-US"/>
                    </a:p>
                  </a:txBody>
                  <a:tcPr/>
                </a:tc>
                <a:tc>
                  <a:txBody>
                    <a:bodyPr/>
                    <a:lstStyle/>
                    <a:p>
                      <a:pPr algn="ctr"/>
                      <a:r>
                        <a:rPr lang="en-US" altLang="zh-CN" smtClean="0"/>
                        <a:t>47</a:t>
                      </a:r>
                      <a:endParaRPr lang="zh-CN" altLang="en-US"/>
                    </a:p>
                  </a:txBody>
                  <a:tcPr/>
                </a:tc>
                <a:extLst>
                  <a:ext uri="{0D108BD9-81ED-4DB2-BD59-A6C34878D82A}">
                    <a16:rowId xmlns:a16="http://schemas.microsoft.com/office/drawing/2014/main" val="10001"/>
                  </a:ext>
                </a:extLst>
              </a:tr>
            </a:tbl>
          </a:graphicData>
        </a:graphic>
      </p:graphicFrame>
      <p:sp>
        <p:nvSpPr>
          <p:cNvPr id="30" name="文本框 29"/>
          <p:cNvSpPr txBox="1"/>
          <p:nvPr/>
        </p:nvSpPr>
        <p:spPr>
          <a:xfrm>
            <a:off x="4409450" y="6009004"/>
            <a:ext cx="3216275" cy="368300"/>
          </a:xfrm>
          <a:prstGeom prst="rect">
            <a:avLst/>
          </a:prstGeom>
          <a:noFill/>
        </p:spPr>
        <p:txBody>
          <a:bodyPr wrap="square" rtlCol="0">
            <a:spAutoFit/>
          </a:bodyPr>
          <a:lstStyle/>
          <a:p>
            <a:r>
              <a:rPr lang="zh-CN" altLang="en-US" smtClean="0"/>
              <a:t>表</a:t>
            </a:r>
            <a:r>
              <a:rPr lang="en-US" altLang="zh-CN" smtClean="0"/>
              <a:t>5-2 </a:t>
            </a:r>
            <a:r>
              <a:rPr lang="zh-CN" altLang="en-US" smtClean="0"/>
              <a:t>真实数据集</a:t>
            </a:r>
            <a:endParaRPr lang="zh-CN" altLang="en-US"/>
          </a:p>
        </p:txBody>
      </p:sp>
      <p:sp>
        <p:nvSpPr>
          <p:cNvPr id="31" name="文本框 30"/>
          <p:cNvSpPr txBox="1"/>
          <p:nvPr/>
        </p:nvSpPr>
        <p:spPr>
          <a:xfrm>
            <a:off x="4409451" y="3580871"/>
            <a:ext cx="3216275" cy="368300"/>
          </a:xfrm>
          <a:prstGeom prst="rect">
            <a:avLst/>
          </a:prstGeom>
          <a:noFill/>
        </p:spPr>
        <p:txBody>
          <a:bodyPr wrap="square" rtlCol="0">
            <a:spAutoFit/>
          </a:bodyPr>
          <a:lstStyle/>
          <a:p>
            <a:r>
              <a:rPr lang="zh-CN" altLang="en-US" smtClean="0"/>
              <a:t>表</a:t>
            </a:r>
            <a:r>
              <a:rPr lang="en-US" altLang="zh-CN" smtClean="0"/>
              <a:t>5-1 </a:t>
            </a:r>
            <a:r>
              <a:rPr lang="zh-CN" altLang="en-US"/>
              <a:t>合成</a:t>
            </a:r>
            <a:r>
              <a:rPr lang="zh-CN" altLang="en-US" smtClean="0"/>
              <a:t>数据集</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28</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评标标准</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矩形 2797"/>
              <p:cNvSpPr>
                <a:spLocks noChangeArrowheads="1"/>
              </p:cNvSpPr>
              <p:nvPr/>
            </p:nvSpPr>
            <p:spPr bwMode="auto">
              <a:xfrm>
                <a:off x="479513" y="1309126"/>
                <a:ext cx="10721975" cy="7461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en-US" altLang="zh-CN" sz="2400" smtClean="0"/>
                  <a:t>1</a:t>
                </a:r>
                <a:r>
                  <a:rPr lang="en-US" sz="2400" smtClean="0"/>
                  <a:t>. </a:t>
                </a:r>
                <a:r>
                  <a:rPr lang="zh-CN" altLang="en-US" sz="2400" smtClean="0"/>
                  <a:t>准确率</a:t>
                </a:r>
                <a:r>
                  <a:rPr lang="zh-CN" altLang="en-US" sz="2400"/>
                  <a:t>（</a:t>
                </a:r>
                <a:r>
                  <a:rPr lang="en-US" altLang="zh-CN" sz="2400"/>
                  <a:t>Precision</a:t>
                </a:r>
                <a:r>
                  <a:rPr lang="zh-CN" altLang="en-US" sz="2400"/>
                  <a:t>）</a:t>
                </a:r>
              </a:p>
              <a:p>
                <a:r>
                  <a:rPr lang="en-US" altLang="zh-CN" smtClean="0"/>
                  <a:t>     </a:t>
                </a:r>
                <a:r>
                  <a:rPr lang="zh-CN" altLang="zh-CN" smtClean="0"/>
                  <a:t>假设</a:t>
                </a:r>
                <a14:m>
                  <m:oMath xmlns:m="http://schemas.openxmlformats.org/officeDocument/2006/math">
                    <m:r>
                      <a:rPr lang="en-US" altLang="zh-CN" i="1">
                        <a:latin typeface="Cambria Math" panose="02040503050406030204" pitchFamily="18" charset="0"/>
                      </a:rPr>
                      <m:t>𝑉</m:t>
                    </m:r>
                  </m:oMath>
                </a14:m>
                <a:r>
                  <a:rPr lang="zh-CN" altLang="zh-CN"/>
                  <a:t>为真实的</a:t>
                </a:r>
                <a:r>
                  <a:rPr lang="en-US" altLang="zh-CN"/>
                  <a:t>top-k</a:t>
                </a:r>
                <a:r>
                  <a:rPr lang="zh-CN" altLang="zh-CN"/>
                  <a:t>项构成的集合，</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𝑉</m:t>
                        </m:r>
                      </m:e>
                    </m:acc>
                  </m:oMath>
                </a14:m>
                <a:r>
                  <a:rPr lang="zh-CN" altLang="zh-CN"/>
                  <a:t>为估计的</a:t>
                </a:r>
                <a:r>
                  <a:rPr lang="en-US" altLang="zh-CN"/>
                  <a:t>top-k</a:t>
                </a:r>
                <a:r>
                  <a:rPr lang="zh-CN" altLang="zh-CN"/>
                  <a:t>项构成的集合，</a:t>
                </a:r>
                <a:r>
                  <a:rPr lang="zh-CN" altLang="zh-CN" smtClean="0"/>
                  <a:t>有</a:t>
                </a:r>
                <a:endParaRPr lang="zh-CN" altLang="zh-CN"/>
              </a:p>
            </p:txBody>
          </p:sp>
        </mc:Choice>
        <mc:Fallback xmlns="">
          <p:sp>
            <p:nvSpPr>
              <p:cNvPr id="33" name="矩形 2797"/>
              <p:cNvSpPr>
                <a:spLocks noRot="1" noChangeAspect="1" noMove="1" noResize="1" noEditPoints="1" noAdjustHandles="1" noChangeArrowheads="1" noChangeShapeType="1" noTextEdit="1"/>
              </p:cNvSpPr>
              <p:nvPr/>
            </p:nvSpPr>
            <p:spPr bwMode="auto">
              <a:xfrm>
                <a:off x="479513" y="1309126"/>
                <a:ext cx="10721975" cy="746102"/>
              </a:xfrm>
              <a:prstGeom prst="rect">
                <a:avLst/>
              </a:prstGeom>
              <a:blipFill rotWithShape="1">
                <a:blip r:embed="rId3"/>
                <a:stretch>
                  <a:fillRect l="-910" t="-6557" b="-122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4" name="矩形 2797"/>
              <p:cNvSpPr>
                <a:spLocks noChangeArrowheads="1"/>
              </p:cNvSpPr>
              <p:nvPr/>
            </p:nvSpPr>
            <p:spPr bwMode="auto">
              <a:xfrm>
                <a:off x="876895" y="2098114"/>
                <a:ext cx="8647265" cy="9815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14:m>
                  <m:oMathPara xmlns:m="http://schemas.openxmlformats.org/officeDocument/2006/math">
                    <m:oMathParaPr>
                      <m:jc m:val="centerGroup"/>
                    </m:oMathParaPr>
                    <m:oMath xmlns:m="http://schemas.openxmlformats.org/officeDocument/2006/math">
                      <m:r>
                        <m:rPr>
                          <m:sty m:val="p"/>
                        </m:rPr>
                        <a:rPr lang="en-US" altLang="zh-CN" sz="2800">
                          <a:latin typeface="Cambria Math" panose="02040503050406030204" pitchFamily="18" charset="0"/>
                        </a:rPr>
                        <m:t>Precision</m:t>
                      </m:r>
                      <m:r>
                        <a:rPr lang="en-US" altLang="zh-CN" sz="2800">
                          <a:latin typeface="Cambria Math" panose="02040503050406030204" pitchFamily="18" charset="0"/>
                        </a:rPr>
                        <m:t>=</m:t>
                      </m:r>
                      <m:f>
                        <m:fPr>
                          <m:ctrlPr>
                            <a:rPr lang="zh-CN" altLang="zh-CN" sz="2800" i="1">
                              <a:latin typeface="Cambria Math" panose="02040503050406030204" pitchFamily="18" charset="0"/>
                            </a:rPr>
                          </m:ctrlPr>
                        </m:fPr>
                        <m:num>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𝑉</m:t>
                              </m:r>
                              <m:r>
                                <a:rPr lang="en-US" altLang="zh-CN" sz="2800" i="1">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𝑉</m:t>
                                  </m:r>
                                </m:e>
                              </m:acc>
                            </m:e>
                          </m:d>
                        </m:num>
                        <m:den>
                          <m:r>
                            <a:rPr lang="en-US" altLang="zh-CN" sz="2800" i="1">
                              <a:latin typeface="Cambria Math" panose="02040503050406030204" pitchFamily="18" charset="0"/>
                            </a:rPr>
                            <m:t>𝑘</m:t>
                          </m:r>
                        </m:den>
                      </m:f>
                    </m:oMath>
                  </m:oMathPara>
                </a14:m>
                <a:endParaRPr lang="zh-CN" altLang="zh-CN"/>
              </a:p>
            </p:txBody>
          </p:sp>
        </mc:Choice>
        <mc:Fallback xmlns="">
          <p:sp>
            <p:nvSpPr>
              <p:cNvPr id="34" name="矩形 2797"/>
              <p:cNvSpPr>
                <a:spLocks noRot="1" noChangeAspect="1" noMove="1" noResize="1" noEditPoints="1" noAdjustHandles="1" noChangeArrowheads="1" noChangeShapeType="1" noTextEdit="1"/>
              </p:cNvSpPr>
              <p:nvPr/>
            </p:nvSpPr>
            <p:spPr bwMode="auto">
              <a:xfrm>
                <a:off x="876895" y="2098114"/>
                <a:ext cx="8647265" cy="981551"/>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5" name="矩形 2797"/>
              <p:cNvSpPr>
                <a:spLocks noChangeArrowheads="1"/>
              </p:cNvSpPr>
              <p:nvPr/>
            </p:nvSpPr>
            <p:spPr bwMode="auto">
              <a:xfrm>
                <a:off x="479513" y="3293381"/>
                <a:ext cx="11498263" cy="11235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en-US" altLang="zh-CN" sz="2400" smtClean="0"/>
                  <a:t>2.</a:t>
                </a:r>
                <a:r>
                  <a:rPr lang="en-US" sz="2400" smtClean="0"/>
                  <a:t> </a:t>
                </a:r>
                <a:r>
                  <a:rPr lang="zh-CN" altLang="en-US" sz="2400" smtClean="0"/>
                  <a:t>相对误差</a:t>
                </a:r>
                <a:r>
                  <a:rPr lang="zh-CN" altLang="en-US" sz="2400"/>
                  <a:t>（</a:t>
                </a:r>
                <a:r>
                  <a:rPr lang="en-US" altLang="zh-CN" sz="2400"/>
                  <a:t>Relative Error</a:t>
                </a:r>
                <a:r>
                  <a:rPr lang="zh-CN" altLang="en-US" sz="2400"/>
                  <a:t>，</a:t>
                </a:r>
                <a:r>
                  <a:rPr lang="en-US" altLang="zh-CN" sz="2400"/>
                  <a:t>RE</a:t>
                </a:r>
                <a:r>
                  <a:rPr lang="zh-CN" altLang="en-US" sz="2400" smtClean="0"/>
                  <a:t>）</a:t>
                </a:r>
                <a:endParaRPr lang="en-US" altLang="zh-CN" sz="2400" smtClean="0"/>
              </a:p>
              <a:p>
                <a:r>
                  <a:rPr lang="en-US" altLang="zh-CN" smtClean="0"/>
                  <a:t>     </a:t>
                </a:r>
                <a:r>
                  <a:rPr lang="zh-CN" altLang="zh-CN" smtClean="0"/>
                  <a:t>假设</a:t>
                </a:r>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a:t>为真实的</a:t>
                </a:r>
                <a:r>
                  <a:rPr lang="en-US" altLang="zh-CN"/>
                  <a:t>top-k</a:t>
                </a:r>
                <a:r>
                  <a:rPr lang="zh-CN" altLang="zh-CN"/>
                  <a:t>项构成的集合，</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𝑓</m:t>
                        </m:r>
                      </m:e>
                    </m:acc>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zh-CN"/>
                  <a:t>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zh-CN"/>
                  <a:t>的估计频率，</a:t>
                </a:r>
                <a14:m>
                  <m:oMath xmlns:m="http://schemas.openxmlformats.org/officeDocument/2006/math">
                    <m:r>
                      <a:rPr lang="en-US" altLang="zh-CN" i="1">
                        <a:latin typeface="Cambria Math" panose="02040503050406030204" pitchFamily="18" charset="0"/>
                      </a:rPr>
                      <m:t>𝑓</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zh-CN"/>
                  <a:t>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zh-CN"/>
                  <a:t>的</a:t>
                </a:r>
                <a:r>
                  <a:rPr lang="zh-CN" altLang="zh-CN" smtClean="0"/>
                  <a:t>真实</a:t>
                </a:r>
                <a:r>
                  <a:rPr lang="zh-CN" altLang="zh-CN"/>
                  <a:t>频率，有</a:t>
                </a:r>
              </a:p>
              <a:p>
                <a:endParaRPr lang="zh-CN" altLang="en-US" sz="2400" dirty="0"/>
              </a:p>
            </p:txBody>
          </p:sp>
        </mc:Choice>
        <mc:Fallback xmlns="">
          <p:sp>
            <p:nvSpPr>
              <p:cNvPr id="35" name="矩形 2797"/>
              <p:cNvSpPr>
                <a:spLocks noRot="1" noChangeAspect="1" noMove="1" noResize="1" noEditPoints="1" noAdjustHandles="1" noChangeArrowheads="1" noChangeShapeType="1" noTextEdit="1"/>
              </p:cNvSpPr>
              <p:nvPr/>
            </p:nvSpPr>
            <p:spPr bwMode="auto">
              <a:xfrm>
                <a:off x="479513" y="3293381"/>
                <a:ext cx="11498263" cy="1123577"/>
              </a:xfrm>
              <a:prstGeom prst="rect">
                <a:avLst/>
              </a:prstGeom>
              <a:blipFill rotWithShape="1">
                <a:blip r:embed="rId5"/>
                <a:stretch>
                  <a:fillRect l="-848" t="-43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6" name="矩形 2797"/>
              <p:cNvSpPr>
                <a:spLocks noChangeArrowheads="1"/>
              </p:cNvSpPr>
              <p:nvPr/>
            </p:nvSpPr>
            <p:spPr bwMode="auto">
              <a:xfrm>
                <a:off x="786853" y="4094515"/>
                <a:ext cx="8607108" cy="10613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14:m>
                  <m:oMathPara xmlns:m="http://schemas.openxmlformats.org/officeDocument/2006/math">
                    <m:oMathParaPr>
                      <m:jc m:val="centerGroup"/>
                    </m:oMathParaPr>
                    <m:oMath xmlns:m="http://schemas.openxmlformats.org/officeDocument/2006/math">
                      <m:r>
                        <m:rPr>
                          <m:sty m:val="p"/>
                        </m:rPr>
                        <a:rPr lang="en-US" altLang="zh-CN" sz="2800">
                          <a:latin typeface="Cambria Math" panose="02040503050406030204" pitchFamily="18" charset="0"/>
                        </a:rPr>
                        <m:t>RE</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𝑀𝑒𝑑𝑖𝑎𝑛</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𝑉</m:t>
                          </m:r>
                        </m:sub>
                      </m:sSub>
                      <m:f>
                        <m:fPr>
                          <m:ctrlPr>
                            <a:rPr lang="zh-CN" altLang="zh-CN" sz="2800" i="1">
                              <a:latin typeface="Cambria Math" panose="02040503050406030204" pitchFamily="18" charset="0"/>
                            </a:rPr>
                          </m:ctrlPr>
                        </m:fPr>
                        <m:num>
                          <m:d>
                            <m:dPr>
                              <m:begChr m:val="|"/>
                              <m:endChr m:val="|"/>
                              <m:ctrlPr>
                                <a:rPr lang="zh-CN" altLang="zh-CN" sz="2800" i="1">
                                  <a:latin typeface="Cambria Math" panose="02040503050406030204" pitchFamily="18" charset="0"/>
                                </a:rPr>
                              </m:ctrlPr>
                            </m:dPr>
                            <m:e>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𝑓</m:t>
                                  </m:r>
                                </m:e>
                              </m:acc>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e>
                              </m:d>
                              <m:r>
                                <a:rPr lang="en-US" altLang="zh-CN" sz="2800" i="1">
                                  <a:latin typeface="Cambria Math" panose="02040503050406030204" pitchFamily="18" charset="0"/>
                                </a:rPr>
                                <m:t>−</m:t>
                              </m:r>
                              <m:r>
                                <a:rPr lang="en-US" altLang="zh-CN" sz="2800" i="1">
                                  <a:latin typeface="Cambria Math" panose="02040503050406030204" pitchFamily="18" charset="0"/>
                                </a:rPr>
                                <m:t>𝑓</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e>
                          </m:d>
                        </m:num>
                        <m:den>
                          <m:r>
                            <a:rPr lang="en-US" altLang="zh-CN" sz="2800" i="1">
                              <a:latin typeface="Cambria Math" panose="02040503050406030204" pitchFamily="18" charset="0"/>
                            </a:rPr>
                            <m:t>𝑓</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den>
                      </m:f>
                      <m:r>
                        <a:rPr lang="en-US" altLang="zh-CN" sz="2800">
                          <a:latin typeface="Cambria Math" panose="02040503050406030204" pitchFamily="18" charset="0"/>
                        </a:rPr>
                        <m:t> </m:t>
                      </m:r>
                    </m:oMath>
                  </m:oMathPara>
                </a14:m>
                <a:endParaRPr lang="zh-CN" altLang="zh-CN"/>
              </a:p>
            </p:txBody>
          </p:sp>
        </mc:Choice>
        <mc:Fallback xmlns="">
          <p:sp>
            <p:nvSpPr>
              <p:cNvPr id="36" name="矩形 2797"/>
              <p:cNvSpPr>
                <a:spLocks noRot="1" noChangeAspect="1" noMove="1" noResize="1" noEditPoints="1" noAdjustHandles="1" noChangeArrowheads="1" noChangeShapeType="1" noTextEdit="1"/>
              </p:cNvSpPr>
              <p:nvPr/>
            </p:nvSpPr>
            <p:spPr bwMode="auto">
              <a:xfrm>
                <a:off x="786853" y="4094515"/>
                <a:ext cx="8607108" cy="1061316"/>
              </a:xfrm>
              <a:prstGeom prst="rect">
                <a:avLst/>
              </a:prstGeom>
              <a:blipFill rotWithShape="1">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37" name="矩形 36"/>
          <p:cNvSpPr/>
          <p:nvPr/>
        </p:nvSpPr>
        <p:spPr>
          <a:xfrm>
            <a:off x="566359" y="5456030"/>
            <a:ext cx="1642855" cy="583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66359" y="5464202"/>
            <a:ext cx="1755076" cy="523220"/>
          </a:xfrm>
          <a:prstGeom prst="rect">
            <a:avLst/>
          </a:prstGeom>
          <a:noFill/>
        </p:spPr>
        <p:txBody>
          <a:bodyPr wrap="square" rtlCol="0">
            <a:spAutoFit/>
          </a:bodyPr>
          <a:lstStyle/>
          <a:p>
            <a:r>
              <a:rPr lang="zh-CN" altLang="en-US" sz="2800" b="1" smtClean="0">
                <a:solidFill>
                  <a:schemeClr val="bg1"/>
                </a:solidFill>
              </a:rPr>
              <a:t>对比算法</a:t>
            </a:r>
            <a:endParaRPr lang="zh-CN" altLang="en-US" sz="2800" b="1">
              <a:solidFill>
                <a:schemeClr val="bg1"/>
              </a:solidFill>
            </a:endParaRPr>
          </a:p>
        </p:txBody>
      </p:sp>
      <p:sp>
        <p:nvSpPr>
          <p:cNvPr id="40" name="矩形 2797"/>
          <p:cNvSpPr>
            <a:spLocks noChangeArrowheads="1"/>
          </p:cNvSpPr>
          <p:nvPr/>
        </p:nvSpPr>
        <p:spPr bwMode="auto">
          <a:xfrm>
            <a:off x="2458999" y="5516353"/>
            <a:ext cx="6563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en-US" altLang="zh-CN" sz="2800" smtClean="0"/>
              <a:t>LDPMiner</a:t>
            </a:r>
            <a:endParaRPr lang="zh-CN" altLang="en-US" sz="2800" dirty="0"/>
          </a:p>
        </p:txBody>
      </p:sp>
      <p:sp>
        <p:nvSpPr>
          <p:cNvPr id="39" name="矩形 38"/>
          <p:cNvSpPr/>
          <p:nvPr/>
        </p:nvSpPr>
        <p:spPr>
          <a:xfrm>
            <a:off x="566359" y="5474050"/>
            <a:ext cx="1642855" cy="583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66359" y="5482222"/>
            <a:ext cx="1755076" cy="523220"/>
          </a:xfrm>
          <a:prstGeom prst="rect">
            <a:avLst/>
          </a:prstGeom>
          <a:noFill/>
        </p:spPr>
        <p:txBody>
          <a:bodyPr wrap="square" rtlCol="0">
            <a:spAutoFit/>
          </a:bodyPr>
          <a:lstStyle/>
          <a:p>
            <a:r>
              <a:rPr lang="zh-CN" altLang="en-US" sz="2800" b="1" smtClean="0">
                <a:solidFill>
                  <a:schemeClr val="bg1"/>
                </a:solidFill>
              </a:rPr>
              <a:t>对比算法</a:t>
            </a:r>
            <a:endParaRPr lang="zh-CN" altLang="en-US" sz="2800" b="1">
              <a:solidFill>
                <a:schemeClr val="bg1"/>
              </a:solidFill>
            </a:endParaRPr>
          </a:p>
        </p:txBody>
      </p:sp>
      <p:sp>
        <p:nvSpPr>
          <p:cNvPr id="57" name="文本框 56"/>
          <p:cNvSpPr txBox="1"/>
          <p:nvPr/>
        </p:nvSpPr>
        <p:spPr>
          <a:xfrm>
            <a:off x="8329557" y="2381204"/>
            <a:ext cx="2598793" cy="338554"/>
          </a:xfrm>
          <a:prstGeom prst="rect">
            <a:avLst/>
          </a:prstGeom>
          <a:noFill/>
        </p:spPr>
        <p:txBody>
          <a:bodyPr wrap="square" rtlCol="0">
            <a:spAutoFit/>
          </a:bodyPr>
          <a:lstStyle/>
          <a:p>
            <a:r>
              <a:rPr lang="zh-CN" altLang="en-US" sz="1600"/>
              <a:t>式</a:t>
            </a:r>
            <a:r>
              <a:rPr lang="en-US" altLang="zh-CN" sz="1600" smtClean="0"/>
              <a:t>5-1</a:t>
            </a:r>
            <a:endParaRPr lang="zh-CN" altLang="en-US" sz="1600"/>
          </a:p>
        </p:txBody>
      </p:sp>
      <p:sp>
        <p:nvSpPr>
          <p:cNvPr id="58" name="文本框 57"/>
          <p:cNvSpPr txBox="1"/>
          <p:nvPr/>
        </p:nvSpPr>
        <p:spPr>
          <a:xfrm>
            <a:off x="8401904" y="4374925"/>
            <a:ext cx="2598793" cy="338554"/>
          </a:xfrm>
          <a:prstGeom prst="rect">
            <a:avLst/>
          </a:prstGeom>
          <a:noFill/>
        </p:spPr>
        <p:txBody>
          <a:bodyPr wrap="square" rtlCol="0">
            <a:spAutoFit/>
          </a:bodyPr>
          <a:lstStyle/>
          <a:p>
            <a:r>
              <a:rPr lang="zh-CN" altLang="en-US" sz="1600"/>
              <a:t>式</a:t>
            </a:r>
            <a:r>
              <a:rPr lang="en-US" altLang="zh-CN" sz="1600" smtClean="0"/>
              <a:t>5-2</a:t>
            </a:r>
            <a:endParaRPr lang="zh-CN" altLang="en-US" sz="1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29</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关键参数</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2797"/>
          <p:cNvSpPr>
            <a:spLocks noChangeArrowheads="1"/>
          </p:cNvSpPr>
          <p:nvPr/>
        </p:nvSpPr>
        <p:spPr bwMode="auto">
          <a:xfrm>
            <a:off x="479425" y="1363277"/>
            <a:ext cx="7648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buFont typeface="Wingdings" panose="05000000000000000000" pitchFamily="2" charset="2"/>
              <a:buChar char="n"/>
            </a:pPr>
            <a:r>
              <a:rPr lang="en-US" altLang="zh-CN" sz="2400" smtClean="0"/>
              <a:t>GFIM</a:t>
            </a:r>
            <a:r>
              <a:rPr lang="zh-CN" altLang="en-US" sz="2400" smtClean="0"/>
              <a:t>的性能受以下参数影响：</a:t>
            </a:r>
            <a:endParaRPr lang="zh-CN" altLang="en-US" sz="2400" dirty="0"/>
          </a:p>
        </p:txBody>
      </p:sp>
      <mc:AlternateContent xmlns:mc="http://schemas.openxmlformats.org/markup-compatibility/2006" xmlns:a14="http://schemas.microsoft.com/office/drawing/2010/main">
        <mc:Choice Requires="a14">
          <p:sp>
            <p:nvSpPr>
              <p:cNvPr id="12" name="矩形 2797"/>
              <p:cNvSpPr>
                <a:spLocks noChangeArrowheads="1"/>
              </p:cNvSpPr>
              <p:nvPr/>
            </p:nvSpPr>
            <p:spPr bwMode="auto">
              <a:xfrm>
                <a:off x="808830" y="1975404"/>
                <a:ext cx="10119520"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a:lnSpc>
                    <a:spcPct val="150000"/>
                  </a:lnSpc>
                  <a:buFont typeface="Wingdings" panose="05000000000000000000" pitchFamily="2" charset="2"/>
                  <a:buChar char="ü"/>
                </a:pPr>
                <a:r>
                  <a:rPr lang="en-US" altLang="zh-CN" sz="2000" dirty="0" smtClean="0"/>
                  <a:t>n</a:t>
                </a:r>
                <a:r>
                  <a:rPr lang="en-US" altLang="zh-CN" sz="2000" dirty="0"/>
                  <a:t>, </a:t>
                </a:r>
                <a:r>
                  <a:rPr lang="zh-CN" altLang="en-US" sz="2000" dirty="0"/>
                  <a:t>用户</a:t>
                </a:r>
                <a:r>
                  <a:rPr lang="zh-CN" altLang="en-US" sz="2000" dirty="0" smtClean="0"/>
                  <a:t>数量。</a:t>
                </a:r>
                <a:endParaRPr lang="en-US" altLang="zh-CN" sz="2000" dirty="0" smtClean="0"/>
              </a:p>
              <a:p>
                <a:pPr>
                  <a:lnSpc>
                    <a:spcPct val="150000"/>
                  </a:lnSpc>
                </a:pPr>
                <a:r>
                  <a:rPr lang="zh-CN" altLang="en-US" sz="2000" dirty="0"/>
                  <a:t>	</a:t>
                </a:r>
                <a:endParaRPr lang="en-US" altLang="zh-CN" sz="2000" dirty="0" smtClean="0"/>
              </a:p>
              <a:p>
                <a:pPr marL="342900" indent="-342900">
                  <a:lnSpc>
                    <a:spcPct val="150000"/>
                  </a:lnSpc>
                  <a:buFont typeface="Wingdings" panose="05000000000000000000" pitchFamily="2" charset="2"/>
                  <a:buChar char="ü"/>
                </a:pPr>
                <a:r>
                  <a:rPr lang="en-US" altLang="zh-CN" sz="2000" smtClean="0"/>
                  <a:t>ε, </a:t>
                </a:r>
                <a:r>
                  <a:rPr lang="zh-CN" altLang="en-US" sz="2000" smtClean="0"/>
                  <a:t>隐私</a:t>
                </a:r>
                <a:r>
                  <a:rPr lang="zh-CN" altLang="en-US" sz="2000" dirty="0"/>
                  <a:t>参数</a:t>
                </a:r>
                <a:r>
                  <a:rPr lang="zh-CN" altLang="en-US" sz="2000" dirty="0" smtClean="0"/>
                  <a:t>。</a:t>
                </a:r>
                <a:endParaRPr lang="en-US" altLang="zh-CN" sz="2000" dirty="0" smtClean="0"/>
              </a:p>
              <a:p>
                <a:pPr marL="285750" indent="-285750">
                  <a:lnSpc>
                    <a:spcPct val="150000"/>
                  </a:lnSpc>
                  <a:buFont typeface="Wingdings" panose="05000000000000000000" pitchFamily="2" charset="2"/>
                  <a:buChar char="ü"/>
                </a:pPr>
                <a:endParaRPr lang="en-US" altLang="zh-CN" sz="2000" dirty="0" smtClean="0"/>
              </a:p>
              <a:p>
                <a:pPr marL="342900" indent="-342900">
                  <a:lnSpc>
                    <a:spcPct val="150000"/>
                  </a:lnSpc>
                  <a:buFont typeface="Wingdings" panose="05000000000000000000" pitchFamily="2" charset="2"/>
                  <a:buChar char="ü"/>
                </a:pPr>
                <a:r>
                  <a:rPr lang="en-US" altLang="zh-CN" sz="2000" dirty="0" smtClean="0"/>
                  <a:t>k</a:t>
                </a:r>
                <a:r>
                  <a:rPr lang="zh-CN" altLang="en-US" sz="2000" dirty="0"/>
                  <a:t>，要求出的频繁项的数量</a:t>
                </a:r>
                <a:r>
                  <a:rPr lang="zh-CN" altLang="en-US" sz="2000" dirty="0" smtClean="0"/>
                  <a:t>。</a:t>
                </a:r>
                <a:endParaRPr lang="en-US" altLang="zh-CN" sz="2000" dirty="0" smtClean="0"/>
              </a:p>
              <a:p>
                <a:pPr marL="285750" indent="-285750">
                  <a:lnSpc>
                    <a:spcPct val="150000"/>
                  </a:lnSpc>
                  <a:buFont typeface="Wingdings" panose="05000000000000000000" pitchFamily="2" charset="2"/>
                  <a:buChar char="ü"/>
                </a:pPr>
                <a:endParaRPr lang="en-US" altLang="zh-CN" sz="2000" dirty="0" smtClean="0"/>
              </a:p>
              <a:p>
                <a:pPr marL="342900" indent="-342900">
                  <a:lnSpc>
                    <a:spcPct val="150000"/>
                  </a:lnSpc>
                  <a:buFont typeface="Wingdings" panose="05000000000000000000" pitchFamily="2" charset="2"/>
                  <a:buChar char="ü"/>
                </a:pP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k</m:t>
                        </m:r>
                      </m:e>
                      <m:sub>
                        <m:r>
                          <a:rPr lang="en-US" altLang="zh-CN" sz="2000" b="0" i="1" smtClean="0">
                            <a:latin typeface="Cambria Math" panose="02040503050406030204" pitchFamily="18" charset="0"/>
                          </a:rPr>
                          <m:t>𝑚𝑎𝑥</m:t>
                        </m:r>
                      </m:sub>
                    </m:sSub>
                  </m:oMath>
                </a14:m>
                <a:r>
                  <a:rPr lang="zh-CN" altLang="en-US" sz="2000" smtClean="0"/>
                  <a:t>，</a:t>
                </a:r>
                <a:r>
                  <a:rPr lang="zh-CN" altLang="en-US" sz="2000" dirty="0"/>
                  <a:t>候选集的大小</a:t>
                </a:r>
                <a:r>
                  <a:rPr lang="zh-CN" altLang="en-US" sz="2000" dirty="0" smtClean="0"/>
                  <a:t>。</a:t>
                </a:r>
                <a:endParaRPr lang="en-US" altLang="zh-CN" sz="2000" dirty="0" smtClean="0"/>
              </a:p>
              <a:p>
                <a:pPr>
                  <a:lnSpc>
                    <a:spcPct val="150000"/>
                  </a:lnSpc>
                </a:pPr>
                <a:r>
                  <a:rPr lang="zh-CN" altLang="en-US" sz="2000" dirty="0" smtClean="0">
                    <a:solidFill>
                      <a:srgbClr val="FF0000"/>
                    </a:solidFill>
                  </a:rPr>
                  <a:t>如何</a:t>
                </a:r>
                <a:r>
                  <a:rPr lang="zh-CN" altLang="en-US" sz="2000" dirty="0">
                    <a:solidFill>
                      <a:srgbClr val="FF0000"/>
                    </a:solidFill>
                  </a:rPr>
                  <a:t>选择合适的</a:t>
                </a:r>
                <a14:m>
                  <m:oMath xmlns:m="http://schemas.openxmlformats.org/officeDocument/2006/math">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𝑘</m:t>
                        </m:r>
                      </m:e>
                      <m:sub>
                        <m:r>
                          <a:rPr lang="en-US" altLang="zh-CN" sz="2000" i="1">
                            <a:solidFill>
                              <a:srgbClr val="FF0000"/>
                            </a:solidFill>
                            <a:latin typeface="Cambria Math" panose="02040503050406030204" pitchFamily="18" charset="0"/>
                          </a:rPr>
                          <m:t>𝑚𝑎𝑥</m:t>
                        </m:r>
                      </m:sub>
                    </m:sSub>
                  </m:oMath>
                </a14:m>
                <a:r>
                  <a:rPr lang="zh-CN" altLang="en-US" sz="2000" dirty="0">
                    <a:solidFill>
                      <a:srgbClr val="FF0000"/>
                    </a:solidFill>
                  </a:rPr>
                  <a:t>不在本文的研究范围中。毕业设计的各次实验</a:t>
                </a:r>
                <a:r>
                  <a:rPr lang="zh-CN" altLang="en-US" sz="2000">
                    <a:solidFill>
                      <a:srgbClr val="FF0000"/>
                    </a:solidFill>
                  </a:rPr>
                  <a:t>均</a:t>
                </a:r>
                <a:r>
                  <a:rPr lang="zh-CN" altLang="en-US" sz="2000" smtClean="0">
                    <a:solidFill>
                      <a:srgbClr val="FF0000"/>
                    </a:solidFill>
                  </a:rPr>
                  <a:t>取取</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𝑘</m:t>
                        </m:r>
                      </m:e>
                      <m:sub>
                        <m:r>
                          <a:rPr lang="en-US" altLang="zh-CN" sz="2000" b="0" i="1" smtClean="0">
                            <a:solidFill>
                              <a:srgbClr val="FF0000"/>
                            </a:solidFill>
                            <a:latin typeface="Cambria Math" panose="02040503050406030204" pitchFamily="18" charset="0"/>
                          </a:rPr>
                          <m:t>𝑚𝑎𝑥</m:t>
                        </m:r>
                      </m:sub>
                    </m:sSub>
                  </m:oMath>
                </a14:m>
                <a:r>
                  <a:rPr lang="en-US" altLang="zh-CN" sz="2000" smtClean="0">
                    <a:solidFill>
                      <a:srgbClr val="FF0000"/>
                    </a:solidFill>
                  </a:rPr>
                  <a:t>=2k</a:t>
                </a:r>
                <a:r>
                  <a:rPr lang="zh-CN" altLang="en-US" sz="2000" dirty="0" smtClean="0">
                    <a:solidFill>
                      <a:srgbClr val="FF0000"/>
                    </a:solidFill>
                  </a:rPr>
                  <a:t>。</a:t>
                </a:r>
                <a:endParaRPr lang="zh-CN" altLang="en-US" sz="2000" dirty="0">
                  <a:solidFill>
                    <a:srgbClr val="FF0000"/>
                  </a:solidFill>
                </a:endParaRPr>
              </a:p>
            </p:txBody>
          </p:sp>
        </mc:Choice>
        <mc:Fallback xmlns="">
          <p:sp>
            <p:nvSpPr>
              <p:cNvPr id="12" name="矩形 2797"/>
              <p:cNvSpPr>
                <a:spLocks noRot="1" noChangeAspect="1" noMove="1" noResize="1" noEditPoints="1" noAdjustHandles="1" noChangeArrowheads="1" noChangeShapeType="1" noTextEdit="1"/>
              </p:cNvSpPr>
              <p:nvPr/>
            </p:nvSpPr>
            <p:spPr bwMode="auto">
              <a:xfrm>
                <a:off x="808830" y="1975404"/>
                <a:ext cx="10119520" cy="3785652"/>
              </a:xfrm>
              <a:prstGeom prst="rect">
                <a:avLst/>
              </a:prstGeom>
              <a:blipFill rotWithShape="1">
                <a:blip r:embed="rId3"/>
                <a:stretch>
                  <a:fillRect l="-663" b="-4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0" y="1379538"/>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1" name="矩形 20"/>
          <p:cNvSpPr/>
          <p:nvPr/>
        </p:nvSpPr>
        <p:spPr>
          <a:xfrm>
            <a:off x="4982633" y="1905530"/>
            <a:ext cx="2219325" cy="314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877858" y="2023005"/>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sp>
        <p:nvSpPr>
          <p:cNvPr id="29" name="直角三角形 28"/>
          <p:cNvSpPr/>
          <p:nvPr/>
        </p:nvSpPr>
        <p:spPr>
          <a:xfrm flipH="1" flipV="1">
            <a:off x="4771496" y="4667780"/>
            <a:ext cx="211137" cy="3921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直角三角形 29"/>
          <p:cNvSpPr/>
          <p:nvPr/>
        </p:nvSpPr>
        <p:spPr>
          <a:xfrm flipH="1" flipV="1">
            <a:off x="4877858" y="2407180"/>
            <a:ext cx="104775" cy="1047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sp>
        <p:nvSpPr>
          <p:cNvPr id="4126" name="矩形 59"/>
          <p:cNvSpPr>
            <a:spLocks noChangeArrowheads="1"/>
          </p:cNvSpPr>
          <p:nvPr/>
        </p:nvSpPr>
        <p:spPr bwMode="auto">
          <a:xfrm>
            <a:off x="5501586" y="4221692"/>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000" dirty="0">
                <a:solidFill>
                  <a:srgbClr val="0070C0"/>
                </a:solidFill>
              </a:rPr>
              <a:t>研究背景</a:t>
            </a:r>
          </a:p>
        </p:txBody>
      </p:sp>
      <p:pic>
        <p:nvPicPr>
          <p:cNvPr id="11" name="图片 10" descr="隐私策略"/>
          <p:cNvPicPr>
            <a:picLocks noChangeAspect="1"/>
          </p:cNvPicPr>
          <p:nvPr/>
        </p:nvPicPr>
        <p:blipFill>
          <a:blip r:embed="rId2"/>
          <a:stretch>
            <a:fillRect/>
          </a:stretch>
        </p:blipFill>
        <p:spPr>
          <a:xfrm>
            <a:off x="5507778" y="2734522"/>
            <a:ext cx="1148080" cy="114808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30</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测试环境与测试程序</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904240" y="1569463"/>
          <a:ext cx="8376920" cy="835408"/>
        </p:xfrm>
        <a:graphic>
          <a:graphicData uri="http://schemas.openxmlformats.org/drawingml/2006/table">
            <a:tbl>
              <a:tblPr firstRow="1" bandRow="1">
                <a:tableStyleId>{5C22544A-7EE6-4342-B048-85BDC9FD1C3A}</a:tableStyleId>
              </a:tblPr>
              <a:tblGrid>
                <a:gridCol w="2094230">
                  <a:extLst>
                    <a:ext uri="{9D8B030D-6E8A-4147-A177-3AD203B41FA5}">
                      <a16:colId xmlns:a16="http://schemas.microsoft.com/office/drawing/2014/main" val="20000"/>
                    </a:ext>
                  </a:extLst>
                </a:gridCol>
                <a:gridCol w="2094230">
                  <a:extLst>
                    <a:ext uri="{9D8B030D-6E8A-4147-A177-3AD203B41FA5}">
                      <a16:colId xmlns:a16="http://schemas.microsoft.com/office/drawing/2014/main" val="20001"/>
                    </a:ext>
                  </a:extLst>
                </a:gridCol>
                <a:gridCol w="2094230">
                  <a:extLst>
                    <a:ext uri="{9D8B030D-6E8A-4147-A177-3AD203B41FA5}">
                      <a16:colId xmlns:a16="http://schemas.microsoft.com/office/drawing/2014/main" val="20002"/>
                    </a:ext>
                  </a:extLst>
                </a:gridCol>
                <a:gridCol w="2094230">
                  <a:extLst>
                    <a:ext uri="{9D8B030D-6E8A-4147-A177-3AD203B41FA5}">
                      <a16:colId xmlns:a16="http://schemas.microsoft.com/office/drawing/2014/main" val="20003"/>
                    </a:ext>
                  </a:extLst>
                </a:gridCol>
              </a:tblGrid>
              <a:tr h="417704">
                <a:tc>
                  <a:txBody>
                    <a:bodyPr/>
                    <a:lstStyle/>
                    <a:p>
                      <a:pPr algn="ctr"/>
                      <a:r>
                        <a:rPr lang="zh-CN" altLang="en-US" b="1" smtClean="0"/>
                        <a:t>操作系统</a:t>
                      </a:r>
                      <a:endParaRPr lang="zh-CN" altLang="en-US" b="1"/>
                    </a:p>
                  </a:txBody>
                  <a:tcPr/>
                </a:tc>
                <a:tc>
                  <a:txBody>
                    <a:bodyPr/>
                    <a:lstStyle/>
                    <a:p>
                      <a:r>
                        <a:rPr lang="zh-CN" altLang="en-US" smtClean="0"/>
                        <a:t>编译环境</a:t>
                      </a:r>
                      <a:endParaRPr lang="zh-CN" altLang="en-US"/>
                    </a:p>
                  </a:txBody>
                  <a:tcPr/>
                </a:tc>
                <a:tc>
                  <a:txBody>
                    <a:bodyPr/>
                    <a:lstStyle/>
                    <a:p>
                      <a:r>
                        <a:rPr lang="zh-CN" altLang="en-US" smtClean="0"/>
                        <a:t>处理器</a:t>
                      </a:r>
                      <a:endParaRPr lang="zh-CN" altLang="en-US"/>
                    </a:p>
                  </a:txBody>
                  <a:tcPr/>
                </a:tc>
                <a:tc>
                  <a:txBody>
                    <a:bodyPr/>
                    <a:lstStyle/>
                    <a:p>
                      <a:r>
                        <a:rPr lang="zh-CN" altLang="en-US" smtClean="0"/>
                        <a:t>内存</a:t>
                      </a:r>
                      <a:endParaRPr lang="zh-CN" altLang="en-US"/>
                    </a:p>
                  </a:txBody>
                  <a:tcPr/>
                </a:tc>
                <a:extLst>
                  <a:ext uri="{0D108BD9-81ED-4DB2-BD59-A6C34878D82A}">
                    <a16:rowId xmlns:a16="http://schemas.microsoft.com/office/drawing/2014/main" val="10000"/>
                  </a:ext>
                </a:extLst>
              </a:tr>
              <a:tr h="417704">
                <a:tc>
                  <a:txBody>
                    <a:bodyPr/>
                    <a:lstStyle/>
                    <a:p>
                      <a:r>
                        <a:rPr lang="en-US" altLang="zh-CN" smtClean="0"/>
                        <a:t>Windows10</a:t>
                      </a:r>
                      <a:endParaRPr lang="zh-CN" altLang="en-US"/>
                    </a:p>
                  </a:txBody>
                  <a:tcPr/>
                </a:tc>
                <a:tc>
                  <a:txBody>
                    <a:bodyPr/>
                    <a:lstStyle/>
                    <a:p>
                      <a:r>
                        <a:rPr lang="en-US" altLang="zh-CN" smtClean="0"/>
                        <a:t>Python2.7</a:t>
                      </a:r>
                      <a:endParaRPr lang="zh-CN" altLang="en-US"/>
                    </a:p>
                  </a:txBody>
                  <a:tcPr/>
                </a:tc>
                <a:tc>
                  <a:txBody>
                    <a:bodyPr/>
                    <a:lstStyle/>
                    <a:p>
                      <a:r>
                        <a:rPr lang="en-US" altLang="zh-CN" smtClean="0"/>
                        <a:t>i5 7200u</a:t>
                      </a:r>
                      <a:endParaRPr lang="zh-CN" altLang="en-US"/>
                    </a:p>
                  </a:txBody>
                  <a:tcPr/>
                </a:tc>
                <a:tc>
                  <a:txBody>
                    <a:bodyPr/>
                    <a:lstStyle/>
                    <a:p>
                      <a:r>
                        <a:rPr lang="en-US" altLang="zh-CN" smtClean="0"/>
                        <a:t>8G </a:t>
                      </a:r>
                      <a:endParaRPr lang="zh-CN" altLang="en-US"/>
                    </a:p>
                  </a:txBody>
                  <a:tcPr/>
                </a:tc>
                <a:extLst>
                  <a:ext uri="{0D108BD9-81ED-4DB2-BD59-A6C34878D82A}">
                    <a16:rowId xmlns:a16="http://schemas.microsoft.com/office/drawing/2014/main" val="10001"/>
                  </a:ext>
                </a:extLst>
              </a:tr>
            </a:tbl>
          </a:graphicData>
        </a:graphic>
      </p:graphicFrame>
      <p:graphicFrame>
        <p:nvGraphicFramePr>
          <p:cNvPr id="25" name="表格 24"/>
          <p:cNvGraphicFramePr>
            <a:graphicFrameLocks noGrp="1"/>
          </p:cNvGraphicFramePr>
          <p:nvPr/>
        </p:nvGraphicFramePr>
        <p:xfrm>
          <a:off x="904240" y="3297996"/>
          <a:ext cx="9675370" cy="2103188"/>
        </p:xfrm>
        <a:graphic>
          <a:graphicData uri="http://schemas.openxmlformats.org/drawingml/2006/table">
            <a:tbl>
              <a:tblPr firstRow="1" bandRow="1">
                <a:tableStyleId>{5C22544A-7EE6-4342-B048-85BDC9FD1C3A}</a:tableStyleId>
              </a:tblPr>
              <a:tblGrid>
                <a:gridCol w="1935074">
                  <a:extLst>
                    <a:ext uri="{9D8B030D-6E8A-4147-A177-3AD203B41FA5}">
                      <a16:colId xmlns:a16="http://schemas.microsoft.com/office/drawing/2014/main" val="20000"/>
                    </a:ext>
                  </a:extLst>
                </a:gridCol>
                <a:gridCol w="1935074">
                  <a:extLst>
                    <a:ext uri="{9D8B030D-6E8A-4147-A177-3AD203B41FA5}">
                      <a16:colId xmlns:a16="http://schemas.microsoft.com/office/drawing/2014/main" val="20001"/>
                    </a:ext>
                  </a:extLst>
                </a:gridCol>
                <a:gridCol w="1935074">
                  <a:extLst>
                    <a:ext uri="{9D8B030D-6E8A-4147-A177-3AD203B41FA5}">
                      <a16:colId xmlns:a16="http://schemas.microsoft.com/office/drawing/2014/main" val="20002"/>
                    </a:ext>
                  </a:extLst>
                </a:gridCol>
                <a:gridCol w="1935074">
                  <a:extLst>
                    <a:ext uri="{9D8B030D-6E8A-4147-A177-3AD203B41FA5}">
                      <a16:colId xmlns:a16="http://schemas.microsoft.com/office/drawing/2014/main" val="20003"/>
                    </a:ext>
                  </a:extLst>
                </a:gridCol>
                <a:gridCol w="1935074">
                  <a:extLst>
                    <a:ext uri="{9D8B030D-6E8A-4147-A177-3AD203B41FA5}">
                      <a16:colId xmlns:a16="http://schemas.microsoft.com/office/drawing/2014/main" val="20004"/>
                    </a:ext>
                  </a:extLst>
                </a:gridCol>
              </a:tblGrid>
              <a:tr h="417704">
                <a:tc>
                  <a:txBody>
                    <a:bodyPr/>
                    <a:lstStyle/>
                    <a:p>
                      <a:pPr algn="ctr"/>
                      <a:r>
                        <a:rPr lang="zh-CN" altLang="en-US" b="1" smtClean="0"/>
                        <a:t>测试程序</a:t>
                      </a:r>
                      <a:endParaRPr lang="zh-CN" altLang="en-US" b="1"/>
                    </a:p>
                  </a:txBody>
                  <a:tcPr/>
                </a:tc>
                <a:tc>
                  <a:txBody>
                    <a:bodyPr/>
                    <a:lstStyle/>
                    <a:p>
                      <a:r>
                        <a:rPr lang="zh-CN" altLang="en-US" smtClean="0"/>
                        <a:t>编程语言</a:t>
                      </a:r>
                      <a:endParaRPr lang="zh-CN" altLang="en-US"/>
                    </a:p>
                  </a:txBody>
                  <a:tcPr/>
                </a:tc>
                <a:tc>
                  <a:txBody>
                    <a:bodyPr/>
                    <a:lstStyle/>
                    <a:p>
                      <a:r>
                        <a:rPr lang="zh-CN" altLang="en-US" smtClean="0"/>
                        <a:t>来源</a:t>
                      </a:r>
                      <a:endParaRPr lang="zh-CN" altLang="en-US"/>
                    </a:p>
                  </a:txBody>
                  <a:tcPr/>
                </a:tc>
                <a:tc>
                  <a:txBody>
                    <a:bodyPr/>
                    <a:lstStyle/>
                    <a:p>
                      <a:r>
                        <a:rPr lang="zh-CN" altLang="en-US" smtClean="0"/>
                        <a:t>功能</a:t>
                      </a:r>
                      <a:endParaRPr lang="zh-CN" altLang="en-US"/>
                    </a:p>
                  </a:txBody>
                  <a:tcPr/>
                </a:tc>
                <a:tc>
                  <a:txBody>
                    <a:bodyPr/>
                    <a:lstStyle/>
                    <a:p>
                      <a:r>
                        <a:rPr lang="zh-CN" altLang="en-US" smtClean="0"/>
                        <a:t>代码量</a:t>
                      </a:r>
                      <a:endParaRPr lang="zh-CN" altLang="en-US"/>
                    </a:p>
                  </a:txBody>
                  <a:tcPr/>
                </a:tc>
                <a:extLst>
                  <a:ext uri="{0D108BD9-81ED-4DB2-BD59-A6C34878D82A}">
                    <a16:rowId xmlns:a16="http://schemas.microsoft.com/office/drawing/2014/main" val="10000"/>
                  </a:ext>
                </a:extLst>
              </a:tr>
              <a:tr h="417704">
                <a:tc>
                  <a:txBody>
                    <a:bodyPr/>
                    <a:lstStyle/>
                    <a:p>
                      <a:r>
                        <a:rPr lang="en-US" altLang="zh-CN" smtClean="0"/>
                        <a:t>SynthesisData.py</a:t>
                      </a:r>
                      <a:endParaRPr lang="zh-CN" altLang="en-US"/>
                    </a:p>
                  </a:txBody>
                  <a:tcPr/>
                </a:tc>
                <a:tc>
                  <a:txBody>
                    <a:bodyPr/>
                    <a:lstStyle/>
                    <a:p>
                      <a:r>
                        <a:rPr lang="en-US" altLang="zh-CN" smtClean="0"/>
                        <a:t>Python2.7</a:t>
                      </a:r>
                      <a:endParaRPr lang="zh-CN" altLang="en-US"/>
                    </a:p>
                  </a:txBody>
                  <a:tcPr/>
                </a:tc>
                <a:tc>
                  <a:txBody>
                    <a:bodyPr/>
                    <a:lstStyle/>
                    <a:p>
                      <a:r>
                        <a:rPr lang="zh-CN" altLang="en-US" smtClean="0"/>
                        <a:t>自编写</a:t>
                      </a:r>
                      <a:endParaRPr lang="zh-CN" altLang="en-US"/>
                    </a:p>
                  </a:txBody>
                  <a:tcPr/>
                </a:tc>
                <a:tc>
                  <a:txBody>
                    <a:bodyPr/>
                    <a:lstStyle/>
                    <a:p>
                      <a:r>
                        <a:rPr lang="zh-CN" altLang="en-US" smtClean="0"/>
                        <a:t>合成数据集</a:t>
                      </a:r>
                      <a:endParaRPr lang="zh-CN" altLang="en-US"/>
                    </a:p>
                  </a:txBody>
                  <a:tcPr/>
                </a:tc>
                <a:tc>
                  <a:txBody>
                    <a:bodyPr/>
                    <a:lstStyle/>
                    <a:p>
                      <a:r>
                        <a:rPr lang="en-US" altLang="zh-CN" smtClean="0"/>
                        <a:t>263</a:t>
                      </a:r>
                      <a:r>
                        <a:rPr lang="zh-CN" altLang="en-US" smtClean="0"/>
                        <a:t>行</a:t>
                      </a:r>
                      <a:endParaRPr lang="zh-CN" altLang="en-US"/>
                    </a:p>
                  </a:txBody>
                  <a:tcPr/>
                </a:tc>
                <a:extLst>
                  <a:ext uri="{0D108BD9-81ED-4DB2-BD59-A6C34878D82A}">
                    <a16:rowId xmlns:a16="http://schemas.microsoft.com/office/drawing/2014/main" val="10001"/>
                  </a:ext>
                </a:extLst>
              </a:tr>
              <a:tr h="417704">
                <a:tc>
                  <a:txBody>
                    <a:bodyPr/>
                    <a:lstStyle/>
                    <a:p>
                      <a:r>
                        <a:rPr lang="en-US" altLang="zh-CN" smtClean="0"/>
                        <a:t>Prepocessing.py</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Python2.7</a:t>
                      </a:r>
                      <a:endParaRPr lang="zh-CN" alt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自编写</a:t>
                      </a:r>
                    </a:p>
                  </a:txBody>
                  <a:tcPr/>
                </a:tc>
                <a:tc>
                  <a:txBody>
                    <a:bodyPr/>
                    <a:lstStyle/>
                    <a:p>
                      <a:r>
                        <a:rPr lang="zh-CN" altLang="en-US" smtClean="0"/>
                        <a:t>数据预处理</a:t>
                      </a:r>
                      <a:endParaRPr lang="zh-CN" altLang="en-US"/>
                    </a:p>
                  </a:txBody>
                  <a:tcPr/>
                </a:tc>
                <a:tc>
                  <a:txBody>
                    <a:bodyPr/>
                    <a:lstStyle/>
                    <a:p>
                      <a:r>
                        <a:rPr lang="en-US" altLang="zh-CN" smtClean="0"/>
                        <a:t>93</a:t>
                      </a:r>
                      <a:r>
                        <a:rPr lang="zh-CN" altLang="en-US" smtClean="0"/>
                        <a:t>行</a:t>
                      </a:r>
                      <a:endParaRPr lang="zh-CN" altLang="en-US"/>
                    </a:p>
                  </a:txBody>
                  <a:tcPr/>
                </a:tc>
                <a:extLst>
                  <a:ext uri="{0D108BD9-81ED-4DB2-BD59-A6C34878D82A}">
                    <a16:rowId xmlns:a16="http://schemas.microsoft.com/office/drawing/2014/main" val="10002"/>
                  </a:ext>
                </a:extLst>
              </a:tr>
              <a:tr h="432372">
                <a:tc>
                  <a:txBody>
                    <a:bodyPr/>
                    <a:lstStyle/>
                    <a:p>
                      <a:r>
                        <a:rPr lang="en-US" altLang="zh-CN" smtClean="0"/>
                        <a:t>LDPMiner.py</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Python2.7</a:t>
                      </a:r>
                      <a:endParaRPr lang="zh-CN" alt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自编写</a:t>
                      </a:r>
                    </a:p>
                  </a:txBody>
                  <a:tcPr/>
                </a:tc>
                <a:tc>
                  <a:txBody>
                    <a:bodyPr/>
                    <a:lstStyle/>
                    <a:p>
                      <a:r>
                        <a:rPr lang="en-US" altLang="zh-CN" smtClean="0"/>
                        <a:t>LDPMiner</a:t>
                      </a:r>
                      <a:endParaRPr lang="zh-CN" altLang="en-US"/>
                    </a:p>
                  </a:txBody>
                  <a:tcPr/>
                </a:tc>
                <a:tc>
                  <a:txBody>
                    <a:bodyPr/>
                    <a:lstStyle/>
                    <a:p>
                      <a:r>
                        <a:rPr lang="en-US" altLang="zh-CN" smtClean="0"/>
                        <a:t>726</a:t>
                      </a:r>
                      <a:r>
                        <a:rPr lang="zh-CN" altLang="en-US" smtClean="0"/>
                        <a:t>行</a:t>
                      </a:r>
                      <a:endParaRPr lang="zh-CN" altLang="en-US"/>
                    </a:p>
                  </a:txBody>
                  <a:tcPr/>
                </a:tc>
                <a:extLst>
                  <a:ext uri="{0D108BD9-81ED-4DB2-BD59-A6C34878D82A}">
                    <a16:rowId xmlns:a16="http://schemas.microsoft.com/office/drawing/2014/main" val="10003"/>
                  </a:ext>
                </a:extLst>
              </a:tr>
              <a:tr h="417704">
                <a:tc>
                  <a:txBody>
                    <a:bodyPr/>
                    <a:lstStyle/>
                    <a:p>
                      <a:r>
                        <a:rPr lang="en-US" altLang="zh-CN" smtClean="0"/>
                        <a:t>GFIM.py</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mtClean="0"/>
                        <a:t>Python2.7</a:t>
                      </a:r>
                      <a:endParaRPr lang="zh-CN" alt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自编写</a:t>
                      </a:r>
                    </a:p>
                  </a:txBody>
                  <a:tcPr/>
                </a:tc>
                <a:tc>
                  <a:txBody>
                    <a:bodyPr/>
                    <a:lstStyle/>
                    <a:p>
                      <a:r>
                        <a:rPr lang="en-US" altLang="zh-CN" smtClean="0"/>
                        <a:t>GFIM</a:t>
                      </a:r>
                      <a:endParaRPr lang="zh-CN" altLang="en-US"/>
                    </a:p>
                  </a:txBody>
                  <a:tcPr/>
                </a:tc>
                <a:tc>
                  <a:txBody>
                    <a:bodyPr/>
                    <a:lstStyle/>
                    <a:p>
                      <a:r>
                        <a:rPr lang="en-US" altLang="zh-CN" smtClean="0"/>
                        <a:t>865</a:t>
                      </a:r>
                      <a:r>
                        <a:rPr lang="zh-CN" altLang="en-US" smtClean="0"/>
                        <a:t>行</a:t>
                      </a:r>
                      <a:endParaRPr lang="zh-CN" altLang="en-US"/>
                    </a:p>
                  </a:txBody>
                  <a:tcPr/>
                </a:tc>
                <a:extLst>
                  <a:ext uri="{0D108BD9-81ED-4DB2-BD59-A6C34878D82A}">
                    <a16:rowId xmlns:a16="http://schemas.microsoft.com/office/drawing/2014/main" val="10004"/>
                  </a:ext>
                </a:extLst>
              </a:tr>
            </a:tbl>
          </a:graphicData>
        </a:graphic>
      </p:graphicFrame>
      <p:sp>
        <p:nvSpPr>
          <p:cNvPr id="26" name="文本框 25"/>
          <p:cNvSpPr txBox="1"/>
          <p:nvPr/>
        </p:nvSpPr>
        <p:spPr>
          <a:xfrm>
            <a:off x="3943107" y="2404871"/>
            <a:ext cx="3216275" cy="368300"/>
          </a:xfrm>
          <a:prstGeom prst="rect">
            <a:avLst/>
          </a:prstGeom>
          <a:noFill/>
        </p:spPr>
        <p:txBody>
          <a:bodyPr wrap="square" rtlCol="0">
            <a:spAutoFit/>
          </a:bodyPr>
          <a:lstStyle/>
          <a:p>
            <a:r>
              <a:rPr lang="zh-CN" altLang="en-US" smtClean="0"/>
              <a:t>表</a:t>
            </a:r>
            <a:r>
              <a:rPr lang="en-US" altLang="zh-CN" smtClean="0"/>
              <a:t>5-3 </a:t>
            </a:r>
            <a:r>
              <a:rPr lang="zh-CN" altLang="en-US" smtClean="0"/>
              <a:t>测试环境</a:t>
            </a:r>
            <a:endParaRPr lang="zh-CN" altLang="en-US"/>
          </a:p>
        </p:txBody>
      </p:sp>
      <p:sp>
        <p:nvSpPr>
          <p:cNvPr id="27" name="文本框 26"/>
          <p:cNvSpPr txBox="1"/>
          <p:nvPr/>
        </p:nvSpPr>
        <p:spPr>
          <a:xfrm>
            <a:off x="3943107" y="5401184"/>
            <a:ext cx="3216275" cy="368300"/>
          </a:xfrm>
          <a:prstGeom prst="rect">
            <a:avLst/>
          </a:prstGeom>
          <a:noFill/>
        </p:spPr>
        <p:txBody>
          <a:bodyPr wrap="square" rtlCol="0">
            <a:spAutoFit/>
          </a:bodyPr>
          <a:lstStyle/>
          <a:p>
            <a:r>
              <a:rPr lang="zh-CN" altLang="en-US" smtClean="0"/>
              <a:t>表</a:t>
            </a:r>
            <a:r>
              <a:rPr lang="en-US" altLang="zh-CN" smtClean="0"/>
              <a:t>5-4 </a:t>
            </a:r>
            <a:r>
              <a:rPr lang="zh-CN" altLang="en-US" smtClean="0"/>
              <a:t>测试程序</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31</a:t>
            </a:fld>
            <a:r>
              <a:rPr lang="en-US" altLang="zh-CN" sz="1200" smtClean="0">
                <a:solidFill>
                  <a:srgbClr val="898989"/>
                </a:solidFill>
              </a:rPr>
              <a:t>/42</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4728991" y="2996193"/>
            <a:ext cx="30083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800" dirty="0" smtClean="0">
                <a:solidFill>
                  <a:srgbClr val="0070C0"/>
                </a:solidFill>
              </a:rPr>
              <a:t>实验结果</a:t>
            </a:r>
            <a:endParaRPr lang="zh-CN" altLang="en-US" sz="48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32</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合成数据集</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矩形 2797"/>
          <p:cNvSpPr>
            <a:spLocks noChangeArrowheads="1"/>
          </p:cNvSpPr>
          <p:nvPr/>
        </p:nvSpPr>
        <p:spPr bwMode="auto">
          <a:xfrm>
            <a:off x="526965" y="5251075"/>
            <a:ext cx="111293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indent="0" eaLnBrk="1" hangingPunct="1">
              <a:buFont typeface="Arial" panose="020B0604020202020204" pitchFamily="34" charset="0"/>
              <a:buNone/>
            </a:pPr>
            <a:r>
              <a:rPr lang="zh-CN" altLang="en-US" sz="2800" b="1" smtClean="0">
                <a:solidFill>
                  <a:schemeClr val="bg1"/>
                </a:solidFill>
              </a:rPr>
              <a:t>总结：目前看思路对原算法没有明显的改善！</a:t>
            </a:r>
            <a:endParaRPr lang="zh-CN" altLang="en-US" sz="2800" b="1" dirty="0">
              <a:solidFill>
                <a:schemeClr val="bg1"/>
              </a:solidFill>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891" y="945783"/>
            <a:ext cx="4792412" cy="2348850"/>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2565" y="945783"/>
            <a:ext cx="4965683" cy="2348850"/>
          </a:xfrm>
          <a:prstGeom prst="rect">
            <a:avLst/>
          </a:prstGeom>
        </p:spPr>
      </p:pic>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0891" y="3566160"/>
            <a:ext cx="4792412" cy="2430486"/>
          </a:xfrm>
          <a:prstGeom prst="rect">
            <a:avLst/>
          </a:prstGeom>
        </p:spPr>
      </p:pic>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2565" y="3566160"/>
            <a:ext cx="4965683" cy="2430486"/>
          </a:xfrm>
          <a:prstGeom prst="rect">
            <a:avLst/>
          </a:prstGeom>
        </p:spPr>
      </p:pic>
      <p:sp>
        <p:nvSpPr>
          <p:cNvPr id="28" name="文本框 27"/>
          <p:cNvSpPr txBox="1"/>
          <p:nvPr/>
        </p:nvSpPr>
        <p:spPr>
          <a:xfrm>
            <a:off x="210312" y="2697480"/>
            <a:ext cx="316653" cy="1200329"/>
          </a:xfrm>
          <a:prstGeom prst="rect">
            <a:avLst/>
          </a:prstGeom>
          <a:noFill/>
        </p:spPr>
        <p:txBody>
          <a:bodyPr wrap="square" rtlCol="0">
            <a:spAutoFit/>
          </a:bodyPr>
          <a:lstStyle/>
          <a:p>
            <a:pPr algn="ctr"/>
            <a:r>
              <a:rPr lang="en-US" altLang="zh-CN" smtClean="0"/>
              <a:t>GFIM</a:t>
            </a:r>
            <a:endParaRPr lang="zh-CN" altLang="en-US"/>
          </a:p>
        </p:txBody>
      </p:sp>
      <p:sp>
        <p:nvSpPr>
          <p:cNvPr id="30" name="文本框 29"/>
          <p:cNvSpPr txBox="1"/>
          <p:nvPr/>
        </p:nvSpPr>
        <p:spPr>
          <a:xfrm>
            <a:off x="2224586" y="3260520"/>
            <a:ext cx="3364501" cy="338554"/>
          </a:xfrm>
          <a:prstGeom prst="rect">
            <a:avLst/>
          </a:prstGeom>
          <a:noFill/>
        </p:spPr>
        <p:txBody>
          <a:bodyPr wrap="square" rtlCol="0">
            <a:spAutoFit/>
          </a:bodyPr>
          <a:lstStyle/>
          <a:p>
            <a:r>
              <a:rPr lang="zh-CN" altLang="en-US" sz="1600" smtClean="0"/>
              <a:t>图</a:t>
            </a:r>
            <a:r>
              <a:rPr lang="en-US" altLang="zh-CN" sz="1600"/>
              <a:t>5</a:t>
            </a:r>
            <a:r>
              <a:rPr lang="en-US" altLang="zh-CN" sz="1600" smtClean="0"/>
              <a:t>-1 Precesion=0.4</a:t>
            </a:r>
            <a:endParaRPr lang="zh-CN" altLang="en-US" sz="1600"/>
          </a:p>
        </p:txBody>
      </p:sp>
      <p:sp>
        <p:nvSpPr>
          <p:cNvPr id="46" name="文本框 45"/>
          <p:cNvSpPr txBox="1"/>
          <p:nvPr/>
        </p:nvSpPr>
        <p:spPr>
          <a:xfrm>
            <a:off x="7737220" y="3266447"/>
            <a:ext cx="2558923" cy="338554"/>
          </a:xfrm>
          <a:prstGeom prst="rect">
            <a:avLst/>
          </a:prstGeom>
          <a:noFill/>
        </p:spPr>
        <p:txBody>
          <a:bodyPr wrap="square" rtlCol="0">
            <a:spAutoFit/>
          </a:bodyPr>
          <a:lstStyle/>
          <a:p>
            <a:r>
              <a:rPr lang="zh-CN" altLang="en-US" sz="1600" smtClean="0"/>
              <a:t>图</a:t>
            </a:r>
            <a:r>
              <a:rPr lang="en-US" altLang="zh-CN" sz="1600"/>
              <a:t>5</a:t>
            </a:r>
            <a:r>
              <a:rPr lang="en-US" altLang="zh-CN" sz="1600" smtClean="0"/>
              <a:t>-2 Precesion=0.267</a:t>
            </a:r>
            <a:endParaRPr lang="zh-CN" altLang="en-US" sz="1600"/>
          </a:p>
        </p:txBody>
      </p:sp>
      <p:sp>
        <p:nvSpPr>
          <p:cNvPr id="47" name="文本框 46"/>
          <p:cNvSpPr txBox="1"/>
          <p:nvPr/>
        </p:nvSpPr>
        <p:spPr>
          <a:xfrm>
            <a:off x="2224586" y="5977580"/>
            <a:ext cx="2615184" cy="338554"/>
          </a:xfrm>
          <a:prstGeom prst="rect">
            <a:avLst/>
          </a:prstGeom>
          <a:noFill/>
        </p:spPr>
        <p:txBody>
          <a:bodyPr wrap="square" rtlCol="0">
            <a:spAutoFit/>
          </a:bodyPr>
          <a:lstStyle/>
          <a:p>
            <a:r>
              <a:rPr lang="zh-CN" altLang="en-US" sz="1600" smtClean="0"/>
              <a:t>图</a:t>
            </a:r>
            <a:r>
              <a:rPr lang="en-US" altLang="zh-CN" sz="1600"/>
              <a:t>5</a:t>
            </a:r>
            <a:r>
              <a:rPr lang="en-US" altLang="zh-CN" sz="1600" smtClean="0"/>
              <a:t>-3 Precesion=0.967</a:t>
            </a:r>
            <a:endParaRPr lang="zh-CN" altLang="en-US" sz="1600"/>
          </a:p>
        </p:txBody>
      </p:sp>
      <p:sp>
        <p:nvSpPr>
          <p:cNvPr id="48" name="文本框 47"/>
          <p:cNvSpPr txBox="1"/>
          <p:nvPr/>
        </p:nvSpPr>
        <p:spPr>
          <a:xfrm>
            <a:off x="7747635" y="6003509"/>
            <a:ext cx="2598793" cy="338554"/>
          </a:xfrm>
          <a:prstGeom prst="rect">
            <a:avLst/>
          </a:prstGeom>
          <a:noFill/>
        </p:spPr>
        <p:txBody>
          <a:bodyPr wrap="square" rtlCol="0">
            <a:spAutoFit/>
          </a:bodyPr>
          <a:lstStyle/>
          <a:p>
            <a:r>
              <a:rPr lang="zh-CN" altLang="en-US" sz="1600" smtClean="0"/>
              <a:t>图</a:t>
            </a:r>
            <a:r>
              <a:rPr lang="en-US" altLang="zh-CN" sz="1600" smtClean="0"/>
              <a:t>5-4 Precesion=0.7</a:t>
            </a:r>
            <a:endParaRPr lang="zh-CN" altLang="en-US" sz="1600"/>
          </a:p>
        </p:txBody>
      </p:sp>
      <p:sp>
        <p:nvSpPr>
          <p:cNvPr id="64" name="文本框 63"/>
          <p:cNvSpPr txBox="1"/>
          <p:nvPr/>
        </p:nvSpPr>
        <p:spPr>
          <a:xfrm>
            <a:off x="2356103" y="6519839"/>
            <a:ext cx="3607594" cy="276999"/>
          </a:xfrm>
          <a:prstGeom prst="rect">
            <a:avLst/>
          </a:prstGeom>
          <a:noFill/>
        </p:spPr>
        <p:txBody>
          <a:bodyPr wrap="square" rtlCol="0">
            <a:spAutoFit/>
          </a:bodyPr>
          <a:lstStyle/>
          <a:p>
            <a:r>
              <a:rPr lang="zh-CN" altLang="en-US" sz="1200" smtClean="0">
                <a:latin typeface="微软雅黑" panose="020B0503020204020204" pitchFamily="34" charset="-122"/>
                <a:ea typeface="微软雅黑" panose="020B0503020204020204" pitchFamily="34" charset="-122"/>
              </a:rPr>
              <a:t>注：实验结果见</a:t>
            </a:r>
            <a:r>
              <a:rPr lang="en-US" altLang="zh-CN" sz="1200" smtClean="0">
                <a:latin typeface="微软雅黑" panose="020B0503020204020204" pitchFamily="34" charset="-122"/>
                <a:ea typeface="微软雅黑" panose="020B0503020204020204" pitchFamily="34" charset="-122"/>
              </a:rPr>
              <a:t>P21-P22</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33</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真实数据集</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矩形 2797"/>
          <p:cNvSpPr>
            <a:spLocks noChangeArrowheads="1"/>
          </p:cNvSpPr>
          <p:nvPr/>
        </p:nvSpPr>
        <p:spPr bwMode="auto">
          <a:xfrm>
            <a:off x="487997" y="5015784"/>
            <a:ext cx="11129328"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lnSpc>
                <a:spcPts val="4000"/>
              </a:lnSpc>
            </a:pPr>
            <a:r>
              <a:rPr lang="en-US" altLang="zh-CN" sz="2400" smtClean="0"/>
              <a:t>1.  </a:t>
            </a:r>
            <a:r>
              <a:rPr lang="zh-CN" altLang="en-US" sz="2400" smtClean="0"/>
              <a:t>随着</a:t>
            </a:r>
            <a:r>
              <a:rPr lang="en-US" altLang="zh-CN" sz="2400" smtClean="0"/>
              <a:t>k</a:t>
            </a:r>
            <a:r>
              <a:rPr lang="zh-CN" altLang="en-US" sz="2400" smtClean="0"/>
              <a:t>的增大，</a:t>
            </a:r>
            <a:r>
              <a:rPr lang="en-US" altLang="zh-CN" sz="2400" smtClean="0"/>
              <a:t>GFIM</a:t>
            </a:r>
            <a:r>
              <a:rPr lang="zh-CN" altLang="en-US" sz="2400" smtClean="0"/>
              <a:t>和</a:t>
            </a:r>
            <a:r>
              <a:rPr lang="en-US" altLang="zh-CN" sz="2400" smtClean="0"/>
              <a:t>LDMPMiner</a:t>
            </a:r>
            <a:r>
              <a:rPr lang="zh-CN" altLang="en-US" sz="2400" smtClean="0"/>
              <a:t>的</a:t>
            </a:r>
            <a:r>
              <a:rPr lang="en-US" altLang="zh-CN" sz="2400" smtClean="0"/>
              <a:t>RE</a:t>
            </a:r>
            <a:r>
              <a:rPr lang="zh-CN" altLang="en-US" sz="2400" smtClean="0"/>
              <a:t>均不断增大，</a:t>
            </a:r>
            <a:r>
              <a:rPr lang="en-US" altLang="zh-CN" sz="2400" smtClean="0"/>
              <a:t>Precision</a:t>
            </a:r>
            <a:r>
              <a:rPr lang="zh-CN" altLang="en-US" sz="2400" smtClean="0"/>
              <a:t>不断提高</a:t>
            </a:r>
            <a:endParaRPr lang="en-US" altLang="zh-CN" sz="2400" smtClean="0"/>
          </a:p>
          <a:p>
            <a:pPr eaLnBrk="1" hangingPunct="1">
              <a:lnSpc>
                <a:spcPts val="4000"/>
              </a:lnSpc>
            </a:pPr>
            <a:r>
              <a:rPr lang="en-US" altLang="zh-CN" sz="2400"/>
              <a:t>2. </a:t>
            </a:r>
            <a:r>
              <a:rPr lang="en-US" altLang="zh-CN" sz="2400" smtClean="0"/>
              <a:t> GFIM</a:t>
            </a:r>
            <a:r>
              <a:rPr lang="zh-CN" altLang="en-US" sz="2400"/>
              <a:t>在</a:t>
            </a:r>
            <a:r>
              <a:rPr lang="en-US" altLang="zh-CN" sz="2400"/>
              <a:t>RE</a:t>
            </a:r>
            <a:r>
              <a:rPr lang="zh-CN" altLang="en-US" sz="2400"/>
              <a:t>和</a:t>
            </a:r>
            <a:r>
              <a:rPr lang="en-US" altLang="zh-CN" sz="2400"/>
              <a:t>Precision</a:t>
            </a:r>
            <a:r>
              <a:rPr lang="zh-CN" altLang="en-US" sz="2400"/>
              <a:t>上的表现均优于</a:t>
            </a:r>
            <a:r>
              <a:rPr lang="en-US" altLang="zh-CN" sz="2400" smtClean="0"/>
              <a:t>LDPMiner</a:t>
            </a:r>
            <a:endParaRPr lang="zh-CN" altLang="en-US" sz="2800" b="1" dirty="0">
              <a:solidFill>
                <a:schemeClr val="bg1"/>
              </a:solidFill>
            </a:endParaRPr>
          </a:p>
        </p:txBody>
      </p:sp>
      <p:sp>
        <p:nvSpPr>
          <p:cNvPr id="40" name="文本框 39"/>
          <p:cNvSpPr txBox="1"/>
          <p:nvPr/>
        </p:nvSpPr>
        <p:spPr>
          <a:xfrm>
            <a:off x="2569194" y="4333870"/>
            <a:ext cx="2468880" cy="338554"/>
          </a:xfrm>
          <a:prstGeom prst="rect">
            <a:avLst/>
          </a:prstGeom>
          <a:noFill/>
        </p:spPr>
        <p:txBody>
          <a:bodyPr wrap="square" rtlCol="0">
            <a:spAutoFit/>
          </a:bodyPr>
          <a:lstStyle/>
          <a:p>
            <a:r>
              <a:rPr lang="zh-CN" altLang="en-US" sz="1600" smtClean="0"/>
              <a:t>图 </a:t>
            </a:r>
            <a:r>
              <a:rPr lang="en-US" altLang="zh-CN" sz="1600" smtClean="0"/>
              <a:t>5-5</a:t>
            </a:r>
            <a:endParaRPr lang="zh-CN" altLang="en-US" sz="1600"/>
          </a:p>
        </p:txBody>
      </p:sp>
      <p:sp>
        <p:nvSpPr>
          <p:cNvPr id="41" name="文本框 40"/>
          <p:cNvSpPr txBox="1"/>
          <p:nvPr/>
        </p:nvSpPr>
        <p:spPr>
          <a:xfrm>
            <a:off x="8171165" y="4333870"/>
            <a:ext cx="2468880" cy="338554"/>
          </a:xfrm>
          <a:prstGeom prst="rect">
            <a:avLst/>
          </a:prstGeom>
          <a:noFill/>
        </p:spPr>
        <p:txBody>
          <a:bodyPr wrap="square" rtlCol="0">
            <a:spAutoFit/>
          </a:bodyPr>
          <a:lstStyle/>
          <a:p>
            <a:r>
              <a:rPr lang="zh-CN" altLang="en-US" sz="1600" smtClean="0"/>
              <a:t>图 </a:t>
            </a:r>
            <a:r>
              <a:rPr lang="en-US" altLang="zh-CN" sz="1600" smtClean="0"/>
              <a:t>5-6</a:t>
            </a:r>
            <a:endParaRPr lang="zh-CN" altLang="en-US" sz="160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712" y="1745338"/>
            <a:ext cx="5318743" cy="2369591"/>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6480" y="1780331"/>
            <a:ext cx="5002636" cy="2447877"/>
          </a:xfrm>
          <a:prstGeom prst="rect">
            <a:avLst/>
          </a:prstGeom>
        </p:spPr>
      </p:pic>
      <p:sp>
        <p:nvSpPr>
          <p:cNvPr id="61" name="文本框 60"/>
          <p:cNvSpPr txBox="1"/>
          <p:nvPr/>
        </p:nvSpPr>
        <p:spPr>
          <a:xfrm>
            <a:off x="2356103" y="6519839"/>
            <a:ext cx="3607594" cy="276999"/>
          </a:xfrm>
          <a:prstGeom prst="rect">
            <a:avLst/>
          </a:prstGeom>
          <a:noFill/>
        </p:spPr>
        <p:txBody>
          <a:bodyPr wrap="square" rtlCol="0">
            <a:spAutoFit/>
          </a:bodyPr>
          <a:lstStyle/>
          <a:p>
            <a:r>
              <a:rPr lang="zh-CN" altLang="en-US" sz="1200" smtClean="0">
                <a:latin typeface="微软雅黑" panose="020B0503020204020204" pitchFamily="34" charset="-122"/>
                <a:ea typeface="微软雅黑" panose="020B0503020204020204" pitchFamily="34" charset="-122"/>
              </a:rPr>
              <a:t>注：实验结果见</a:t>
            </a:r>
            <a:r>
              <a:rPr lang="en-US" altLang="zh-CN" sz="1200" smtClean="0">
                <a:latin typeface="微软雅黑" panose="020B0503020204020204" pitchFamily="34" charset="-122"/>
                <a:ea typeface="微软雅黑" panose="020B0503020204020204" pitchFamily="34" charset="-122"/>
              </a:rPr>
              <a:t>P25</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34</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真实数据集</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矩形 2797"/>
          <p:cNvSpPr>
            <a:spLocks noChangeArrowheads="1"/>
          </p:cNvSpPr>
          <p:nvPr/>
        </p:nvSpPr>
        <p:spPr bwMode="auto">
          <a:xfrm>
            <a:off x="200025" y="4883676"/>
            <a:ext cx="117919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lnSpc>
                <a:spcPts val="4000"/>
              </a:lnSpc>
            </a:pPr>
            <a:r>
              <a:rPr lang="en-US" altLang="zh-CN" sz="2400" smtClean="0"/>
              <a:t>1.  </a:t>
            </a:r>
            <a:r>
              <a:rPr lang="zh-CN" altLang="en-US" sz="2400" smtClean="0"/>
              <a:t>随着隐私参数</a:t>
            </a:r>
            <a:r>
              <a:rPr lang="el-GR" altLang="zh-CN" sz="2400" smtClean="0"/>
              <a:t>ε</a:t>
            </a:r>
            <a:r>
              <a:rPr lang="zh-CN" altLang="en-US" sz="2400" smtClean="0"/>
              <a:t>的增大，</a:t>
            </a:r>
            <a:r>
              <a:rPr lang="en-US" altLang="zh-CN" sz="2400" smtClean="0"/>
              <a:t>GFIM</a:t>
            </a:r>
            <a:r>
              <a:rPr lang="zh-CN" altLang="en-US" sz="2400" smtClean="0"/>
              <a:t>和</a:t>
            </a:r>
            <a:r>
              <a:rPr lang="en-US" altLang="zh-CN" sz="2400" smtClean="0"/>
              <a:t>LDMPMiner</a:t>
            </a:r>
            <a:r>
              <a:rPr lang="zh-CN" altLang="en-US" sz="2400" smtClean="0"/>
              <a:t>的</a:t>
            </a:r>
            <a:r>
              <a:rPr lang="en-US" altLang="zh-CN" sz="2400" smtClean="0"/>
              <a:t>RE</a:t>
            </a:r>
            <a:r>
              <a:rPr lang="zh-CN" altLang="en-US" sz="2400" smtClean="0"/>
              <a:t>均不断减小，</a:t>
            </a:r>
            <a:r>
              <a:rPr lang="en-US" altLang="zh-CN" sz="2400" smtClean="0"/>
              <a:t>Precision</a:t>
            </a:r>
            <a:r>
              <a:rPr lang="zh-CN" altLang="en-US" sz="2400" smtClean="0"/>
              <a:t>不断提高</a:t>
            </a:r>
            <a:endParaRPr lang="en-US" altLang="zh-CN" sz="2400" smtClean="0"/>
          </a:p>
          <a:p>
            <a:pPr>
              <a:lnSpc>
                <a:spcPts val="4000"/>
              </a:lnSpc>
            </a:pPr>
            <a:r>
              <a:rPr lang="en-US" altLang="zh-CN" sz="2400" smtClean="0"/>
              <a:t>2.  GFIM</a:t>
            </a:r>
            <a:r>
              <a:rPr lang="zh-CN" altLang="en-US" sz="2400"/>
              <a:t>在</a:t>
            </a:r>
            <a:r>
              <a:rPr lang="en-US" altLang="zh-CN" sz="2400"/>
              <a:t>RE</a:t>
            </a:r>
            <a:r>
              <a:rPr lang="zh-CN" altLang="en-US" sz="2400"/>
              <a:t>和</a:t>
            </a:r>
            <a:r>
              <a:rPr lang="en-US" altLang="zh-CN" sz="2400"/>
              <a:t>Precision</a:t>
            </a:r>
            <a:r>
              <a:rPr lang="zh-CN" altLang="en-US" sz="2400"/>
              <a:t>上的表现均优于</a:t>
            </a:r>
            <a:r>
              <a:rPr lang="en-US" altLang="zh-CN" sz="2400" smtClean="0"/>
              <a:t>LDPMiner</a:t>
            </a:r>
            <a:endParaRPr lang="zh-CN" altLang="en-US" sz="2800" b="1">
              <a:solidFill>
                <a:schemeClr val="bg1"/>
              </a:solidFill>
            </a:endParaRPr>
          </a:p>
          <a:p>
            <a:pPr eaLnBrk="1" hangingPunct="1">
              <a:lnSpc>
                <a:spcPts val="4000"/>
              </a:lnSpc>
            </a:pPr>
            <a:endParaRPr lang="en-US" altLang="zh-CN" sz="2400" smtClean="0"/>
          </a:p>
        </p:txBody>
      </p:sp>
      <p:sp>
        <p:nvSpPr>
          <p:cNvPr id="40" name="文本框 39"/>
          <p:cNvSpPr txBox="1"/>
          <p:nvPr/>
        </p:nvSpPr>
        <p:spPr>
          <a:xfrm>
            <a:off x="2789745" y="4206103"/>
            <a:ext cx="2468880" cy="338554"/>
          </a:xfrm>
          <a:prstGeom prst="rect">
            <a:avLst/>
          </a:prstGeom>
          <a:noFill/>
        </p:spPr>
        <p:txBody>
          <a:bodyPr wrap="square" rtlCol="0">
            <a:spAutoFit/>
          </a:bodyPr>
          <a:lstStyle/>
          <a:p>
            <a:r>
              <a:rPr lang="zh-CN" altLang="en-US" sz="1600" smtClean="0"/>
              <a:t>图 </a:t>
            </a:r>
            <a:r>
              <a:rPr lang="en-US" altLang="zh-CN" sz="1600" smtClean="0"/>
              <a:t>5-7</a:t>
            </a:r>
            <a:endParaRPr lang="zh-CN" altLang="en-US" sz="1600"/>
          </a:p>
        </p:txBody>
      </p:sp>
      <p:sp>
        <p:nvSpPr>
          <p:cNvPr id="41" name="文本框 40"/>
          <p:cNvSpPr txBox="1"/>
          <p:nvPr/>
        </p:nvSpPr>
        <p:spPr>
          <a:xfrm>
            <a:off x="8450326" y="4206103"/>
            <a:ext cx="2468880" cy="338554"/>
          </a:xfrm>
          <a:prstGeom prst="rect">
            <a:avLst/>
          </a:prstGeom>
          <a:noFill/>
        </p:spPr>
        <p:txBody>
          <a:bodyPr wrap="square" rtlCol="0">
            <a:spAutoFit/>
          </a:bodyPr>
          <a:lstStyle/>
          <a:p>
            <a:r>
              <a:rPr lang="zh-CN" altLang="en-US" sz="1600" smtClean="0"/>
              <a:t>图 </a:t>
            </a:r>
            <a:r>
              <a:rPr lang="en-US" altLang="zh-CN" sz="1600" smtClean="0"/>
              <a:t>5-8</a:t>
            </a:r>
            <a:endParaRPr lang="zh-CN" altLang="en-US" sz="160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841" y="1569296"/>
            <a:ext cx="4966871" cy="2649437"/>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3857" y="1569297"/>
            <a:ext cx="5175631" cy="2631859"/>
          </a:xfrm>
          <a:prstGeom prst="rect">
            <a:avLst/>
          </a:prstGeom>
        </p:spPr>
      </p:pic>
      <p:sp>
        <p:nvSpPr>
          <p:cNvPr id="76" name="文本框 75"/>
          <p:cNvSpPr txBox="1"/>
          <p:nvPr/>
        </p:nvSpPr>
        <p:spPr>
          <a:xfrm>
            <a:off x="2356103" y="6519839"/>
            <a:ext cx="3607594" cy="276999"/>
          </a:xfrm>
          <a:prstGeom prst="rect">
            <a:avLst/>
          </a:prstGeom>
          <a:noFill/>
        </p:spPr>
        <p:txBody>
          <a:bodyPr wrap="square" rtlCol="0">
            <a:spAutoFit/>
          </a:bodyPr>
          <a:lstStyle/>
          <a:p>
            <a:r>
              <a:rPr lang="zh-CN" altLang="en-US" sz="1200" smtClean="0">
                <a:latin typeface="微软雅黑" panose="020B0503020204020204" pitchFamily="34" charset="-122"/>
                <a:ea typeface="微软雅黑" panose="020B0503020204020204" pitchFamily="34" charset="-122"/>
              </a:rPr>
              <a:t>注：实验结果见</a:t>
            </a:r>
            <a:r>
              <a:rPr lang="en-US" altLang="zh-CN" sz="1200" smtClean="0">
                <a:latin typeface="微软雅黑" panose="020B0503020204020204" pitchFamily="34" charset="-122"/>
                <a:ea typeface="微软雅黑" panose="020B0503020204020204" pitchFamily="34" charset="-122"/>
              </a:rPr>
              <a:t>P26</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35</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实验分析</a:t>
            </a:r>
            <a:endParaRPr lang="zh-CN" altLang="en-US" sz="4000" dirty="0">
              <a:solidFill>
                <a:srgbClr val="FF000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5</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90719" y="1397863"/>
            <a:ext cx="10205869" cy="3416320"/>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en-US" altLang="zh-CN" dirty="0">
                <a:latin typeface="微软雅黑" panose="020B0503020204020204" pitchFamily="34" charset="-122"/>
                <a:ea typeface="微软雅黑" panose="020B0503020204020204" pitchFamily="34" charset="-122"/>
                <a:cs typeface="宋体" panose="02010600030101010101" pitchFamily="2" charset="-122"/>
              </a:rPr>
              <a:t>1</a:t>
            </a:r>
            <a:r>
              <a:rPr lang="zh-CN" altLang="en-US" dirty="0">
                <a:latin typeface="微软雅黑" panose="020B0503020204020204" pitchFamily="34" charset="-122"/>
                <a:ea typeface="微软雅黑" panose="020B0503020204020204" pitchFamily="34" charset="-122"/>
                <a:cs typeface="宋体" panose="02010600030101010101" pitchFamily="2" charset="-122"/>
              </a:rPr>
              <a:t>）	随着数据集的增大，频繁项越容易被挖掘出来；</a:t>
            </a:r>
          </a:p>
          <a:p>
            <a:pPr>
              <a:lnSpc>
                <a:spcPct val="200000"/>
              </a:lnSpc>
            </a:pP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en-US" altLang="zh-CN" dirty="0">
                <a:latin typeface="微软雅黑" panose="020B0503020204020204" pitchFamily="34" charset="-122"/>
                <a:ea typeface="微软雅黑" panose="020B0503020204020204" pitchFamily="34" charset="-122"/>
                <a:cs typeface="宋体" panose="02010600030101010101" pitchFamily="2" charset="-122"/>
              </a:rPr>
              <a:t>2</a:t>
            </a:r>
            <a:r>
              <a:rPr lang="zh-CN" altLang="en-US" dirty="0">
                <a:latin typeface="微软雅黑" panose="020B0503020204020204" pitchFamily="34" charset="-122"/>
                <a:ea typeface="微软雅黑" panose="020B0503020204020204" pitchFamily="34" charset="-122"/>
                <a:cs typeface="宋体" panose="02010600030101010101" pitchFamily="2" charset="-122"/>
              </a:rPr>
              <a:t>）	数据集的分布会影响频繁项挖掘的准确性，分布模型对应的概率密度曲线越倾斜，频繁项挖掘的准确性越高；</a:t>
            </a:r>
          </a:p>
          <a:p>
            <a:pPr>
              <a:lnSpc>
                <a:spcPct val="200000"/>
              </a:lnSpc>
            </a:pP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en-US" altLang="zh-CN" dirty="0">
                <a:latin typeface="微软雅黑" panose="020B0503020204020204" pitchFamily="34" charset="-122"/>
                <a:ea typeface="微软雅黑" panose="020B0503020204020204" pitchFamily="34" charset="-122"/>
                <a:cs typeface="宋体" panose="02010600030101010101" pitchFamily="2" charset="-122"/>
              </a:rPr>
              <a:t>3</a:t>
            </a:r>
            <a:r>
              <a:rPr lang="zh-CN" altLang="en-US" dirty="0">
                <a:latin typeface="微软雅黑" panose="020B0503020204020204" pitchFamily="34" charset="-122"/>
                <a:ea typeface="微软雅黑" panose="020B0503020204020204" pitchFamily="34" charset="-122"/>
                <a:cs typeface="宋体" panose="02010600030101010101" pitchFamily="2" charset="-122"/>
              </a:rPr>
              <a:t>）	随着</a:t>
            </a:r>
            <a:r>
              <a:rPr lang="en-US" altLang="zh-CN" dirty="0">
                <a:latin typeface="微软雅黑" panose="020B0503020204020204" pitchFamily="34" charset="-122"/>
                <a:ea typeface="微软雅黑" panose="020B0503020204020204" pitchFamily="34" charset="-122"/>
                <a:cs typeface="宋体" panose="02010600030101010101" pitchFamily="2" charset="-122"/>
              </a:rPr>
              <a:t>k</a:t>
            </a:r>
            <a:r>
              <a:rPr lang="zh-CN" altLang="en-US" dirty="0">
                <a:latin typeface="微软雅黑" panose="020B0503020204020204" pitchFamily="34" charset="-122"/>
                <a:ea typeface="微软雅黑" panose="020B0503020204020204" pitchFamily="34" charset="-122"/>
                <a:cs typeface="宋体" panose="02010600030101010101" pitchFamily="2" charset="-122"/>
              </a:rPr>
              <a:t>的增大，</a:t>
            </a:r>
            <a:r>
              <a:rPr lang="en-US" altLang="zh-CN" dirty="0">
                <a:latin typeface="微软雅黑" panose="020B0503020204020204" pitchFamily="34" charset="-122"/>
                <a:ea typeface="微软雅黑" panose="020B0503020204020204" pitchFamily="34" charset="-122"/>
                <a:cs typeface="宋体" panose="02010600030101010101" pitchFamily="2" charset="-122"/>
              </a:rPr>
              <a:t>GFIM</a:t>
            </a:r>
            <a:r>
              <a:rPr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lang="en-US" altLang="zh-CN" dirty="0" err="1">
                <a:latin typeface="微软雅黑" panose="020B0503020204020204" pitchFamily="34" charset="-122"/>
                <a:ea typeface="微软雅黑" panose="020B0503020204020204" pitchFamily="34" charset="-122"/>
                <a:cs typeface="宋体" panose="02010600030101010101" pitchFamily="2" charset="-122"/>
              </a:rPr>
              <a:t>LDPMiner</a:t>
            </a:r>
            <a:r>
              <a:rPr lang="zh-CN" altLang="en-US" dirty="0">
                <a:latin typeface="微软雅黑" panose="020B0503020204020204" pitchFamily="34" charset="-122"/>
                <a:ea typeface="微软雅黑" panose="020B0503020204020204" pitchFamily="34" charset="-122"/>
                <a:cs typeface="宋体" panose="02010600030101010101" pitchFamily="2" charset="-122"/>
              </a:rPr>
              <a:t>的相对误差不断增大，准确率不断提高；</a:t>
            </a:r>
          </a:p>
          <a:p>
            <a:pPr>
              <a:lnSpc>
                <a:spcPct val="200000"/>
              </a:lnSpc>
            </a:pP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en-US" altLang="zh-CN" dirty="0">
                <a:latin typeface="微软雅黑" panose="020B0503020204020204" pitchFamily="34" charset="-122"/>
                <a:ea typeface="微软雅黑" panose="020B0503020204020204" pitchFamily="34" charset="-122"/>
                <a:cs typeface="宋体" panose="02010600030101010101" pitchFamily="2" charset="-122"/>
              </a:rPr>
              <a:t>4</a:t>
            </a:r>
            <a:r>
              <a:rPr lang="zh-CN" altLang="en-US" dirty="0">
                <a:latin typeface="微软雅黑" panose="020B0503020204020204" pitchFamily="34" charset="-122"/>
                <a:ea typeface="微软雅黑" panose="020B0503020204020204" pitchFamily="34" charset="-122"/>
                <a:cs typeface="宋体" panose="02010600030101010101" pitchFamily="2" charset="-122"/>
              </a:rPr>
              <a:t>）	随着</a:t>
            </a:r>
            <a:r>
              <a:rPr lang="en-US" altLang="zh-CN" dirty="0">
                <a:latin typeface="微软雅黑" panose="020B0503020204020204" pitchFamily="34" charset="-122"/>
                <a:ea typeface="微软雅黑" panose="020B0503020204020204" pitchFamily="34" charset="-122"/>
                <a:cs typeface="宋体" panose="02010600030101010101" pitchFamily="2" charset="-122"/>
              </a:rPr>
              <a:t>ε</a:t>
            </a:r>
            <a:r>
              <a:rPr lang="zh-CN" altLang="en-US" dirty="0">
                <a:latin typeface="微软雅黑" panose="020B0503020204020204" pitchFamily="34" charset="-122"/>
                <a:ea typeface="微软雅黑" panose="020B0503020204020204" pitchFamily="34" charset="-122"/>
                <a:cs typeface="宋体" panose="02010600030101010101" pitchFamily="2" charset="-122"/>
              </a:rPr>
              <a:t>的增大，</a:t>
            </a:r>
            <a:r>
              <a:rPr lang="en-US" altLang="zh-CN" dirty="0">
                <a:latin typeface="微软雅黑" panose="020B0503020204020204" pitchFamily="34" charset="-122"/>
                <a:ea typeface="微软雅黑" panose="020B0503020204020204" pitchFamily="34" charset="-122"/>
                <a:cs typeface="宋体" panose="02010600030101010101" pitchFamily="2" charset="-122"/>
              </a:rPr>
              <a:t>GFIM</a:t>
            </a:r>
            <a:r>
              <a:rPr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lang="en-US" altLang="zh-CN" dirty="0" err="1">
                <a:latin typeface="微软雅黑" panose="020B0503020204020204" pitchFamily="34" charset="-122"/>
                <a:ea typeface="微软雅黑" panose="020B0503020204020204" pitchFamily="34" charset="-122"/>
                <a:cs typeface="宋体" panose="02010600030101010101" pitchFamily="2" charset="-122"/>
              </a:rPr>
              <a:t>LDPMiner</a:t>
            </a:r>
            <a:r>
              <a:rPr lang="zh-CN" altLang="en-US" dirty="0">
                <a:latin typeface="微软雅黑" panose="020B0503020204020204" pitchFamily="34" charset="-122"/>
                <a:ea typeface="微软雅黑" panose="020B0503020204020204" pitchFamily="34" charset="-122"/>
                <a:cs typeface="宋体" panose="02010600030101010101" pitchFamily="2" charset="-122"/>
              </a:rPr>
              <a:t>的相对误差不断减小，准确率不断提高；</a:t>
            </a:r>
          </a:p>
          <a:p>
            <a:pPr>
              <a:lnSpc>
                <a:spcPct val="200000"/>
              </a:lnSpc>
            </a:pPr>
            <a:r>
              <a:rPr lang="zh-CN" altLang="en-US" dirty="0">
                <a:latin typeface="微软雅黑" panose="020B0503020204020204" pitchFamily="34" charset="-122"/>
                <a:ea typeface="微软雅黑" panose="020B0503020204020204" pitchFamily="34" charset="-122"/>
                <a:cs typeface="宋体" panose="02010600030101010101" pitchFamily="2" charset="-122"/>
              </a:rPr>
              <a:t>（</a:t>
            </a:r>
            <a:r>
              <a:rPr lang="en-US" altLang="zh-CN" dirty="0">
                <a:latin typeface="微软雅黑" panose="020B0503020204020204" pitchFamily="34" charset="-122"/>
                <a:ea typeface="微软雅黑" panose="020B0503020204020204" pitchFamily="34" charset="-122"/>
                <a:cs typeface="宋体" panose="02010600030101010101" pitchFamily="2" charset="-122"/>
              </a:rPr>
              <a:t>5</a:t>
            </a:r>
            <a:r>
              <a:rPr lang="zh-CN" altLang="en-US" dirty="0">
                <a:latin typeface="微软雅黑" panose="020B0503020204020204" pitchFamily="34" charset="-122"/>
                <a:ea typeface="微软雅黑" panose="020B0503020204020204" pitchFamily="34" charset="-122"/>
                <a:cs typeface="宋体" panose="02010600030101010101" pitchFamily="2" charset="-122"/>
              </a:rPr>
              <a:t>）	总体而言，</a:t>
            </a:r>
            <a:r>
              <a:rPr lang="en-US" altLang="zh-CN" dirty="0">
                <a:latin typeface="微软雅黑" panose="020B0503020204020204" pitchFamily="34" charset="-122"/>
                <a:ea typeface="微软雅黑" panose="020B0503020204020204" pitchFamily="34" charset="-122"/>
                <a:cs typeface="宋体" panose="02010600030101010101" pitchFamily="2" charset="-122"/>
              </a:rPr>
              <a:t>GFIM</a:t>
            </a:r>
            <a:r>
              <a:rPr lang="zh-CN" altLang="en-US" dirty="0">
                <a:latin typeface="微软雅黑" panose="020B0503020204020204" pitchFamily="34" charset="-122"/>
                <a:ea typeface="微软雅黑" panose="020B0503020204020204" pitchFamily="34" charset="-122"/>
                <a:cs typeface="宋体" panose="02010600030101010101" pitchFamily="2" charset="-122"/>
              </a:rPr>
              <a:t>的性能优于</a:t>
            </a:r>
            <a:r>
              <a:rPr lang="en-US" altLang="zh-CN" dirty="0" err="1">
                <a:latin typeface="微软雅黑" panose="020B0503020204020204" pitchFamily="34" charset="-122"/>
                <a:ea typeface="微软雅黑" panose="020B0503020204020204" pitchFamily="34" charset="-122"/>
                <a:cs typeface="宋体" panose="02010600030101010101" pitchFamily="2" charset="-122"/>
              </a:rPr>
              <a:t>LDPMiner</a:t>
            </a:r>
            <a:r>
              <a:rPr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0" y="1275398"/>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1" name="矩形 20"/>
          <p:cNvSpPr/>
          <p:nvPr/>
        </p:nvSpPr>
        <p:spPr>
          <a:xfrm>
            <a:off x="5006537" y="1844511"/>
            <a:ext cx="2219325" cy="314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a:off x="4893825" y="1961986"/>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588" name="矩形 25"/>
          <p:cNvSpPr>
            <a:spLocks noChangeArrowheads="1"/>
          </p:cNvSpPr>
          <p:nvPr/>
        </p:nvSpPr>
        <p:spPr bwMode="auto">
          <a:xfrm>
            <a:off x="5716092" y="4149774"/>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2400">
                <a:solidFill>
                  <a:schemeClr val="accent5">
                    <a:lumMod val="75000"/>
                  </a:schemeClr>
                </a:solidFill>
              </a:rPr>
              <a:t>总结</a:t>
            </a:r>
            <a:endParaRPr lang="en-US" altLang="zh-CN" sz="2400" dirty="0">
              <a:solidFill>
                <a:schemeClr val="accent5">
                  <a:lumMod val="75000"/>
                </a:schemeClr>
              </a:solidFill>
            </a:endParaRPr>
          </a:p>
        </p:txBody>
      </p:sp>
      <p:sp>
        <p:nvSpPr>
          <p:cNvPr id="29" name="直角三角形 28"/>
          <p:cNvSpPr/>
          <p:nvPr/>
        </p:nvSpPr>
        <p:spPr>
          <a:xfrm flipH="1" flipV="1">
            <a:off x="4792225" y="4606761"/>
            <a:ext cx="211137" cy="3921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直角三角形 29"/>
          <p:cNvSpPr/>
          <p:nvPr/>
        </p:nvSpPr>
        <p:spPr>
          <a:xfrm flipH="1" flipV="1">
            <a:off x="4898587" y="2346161"/>
            <a:ext cx="104775" cy="1047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pic>
        <p:nvPicPr>
          <p:cNvPr id="17" name="图片 16" descr="F:\Download\巩固结果.png巩固结果"/>
          <p:cNvPicPr>
            <a:picLocks noChangeAspect="1"/>
          </p:cNvPicPr>
          <p:nvPr/>
        </p:nvPicPr>
        <p:blipFill>
          <a:blip r:embed="rId3">
            <a:duotone>
              <a:schemeClr val="accent3">
                <a:shade val="45000"/>
                <a:satMod val="135000"/>
              </a:schemeClr>
              <a:prstClr val="white"/>
            </a:duotone>
          </a:blip>
          <a:srcRect/>
          <a:stretch>
            <a:fillRect/>
          </a:stretch>
        </p:blipFill>
        <p:spPr>
          <a:xfrm>
            <a:off x="5510726" y="2736856"/>
            <a:ext cx="1210945" cy="1212215"/>
          </a:xfrm>
          <a:prstGeom prst="rect">
            <a:avLst/>
          </a:prstGeom>
        </p:spPr>
      </p:pic>
      <p:sp>
        <p:nvSpPr>
          <p:cNvPr id="2" name="矩形 1"/>
          <p:cNvSpPr/>
          <p:nvPr/>
        </p:nvSpPr>
        <p:spPr>
          <a:xfrm>
            <a:off x="5126339" y="1945424"/>
            <a:ext cx="306495" cy="369332"/>
          </a:xfrm>
          <a:prstGeom prst="rect">
            <a:avLst/>
          </a:prstGeom>
        </p:spPr>
        <p:txBody>
          <a:bodyPr wrap="none">
            <a:spAutoFit/>
          </a:bodyPr>
          <a:lstStyle/>
          <a:p>
            <a:pPr algn="ctr">
              <a:defRPr/>
            </a:pPr>
            <a:r>
              <a:rPr lang="en-US" altLang="zh-CN" smtClean="0">
                <a:solidFill>
                  <a:schemeClr val="bg1"/>
                </a:solidFill>
              </a:rPr>
              <a:t>6</a:t>
            </a:r>
            <a:endParaRPr lang="en-US" altLang="zh-CN"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37</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smtClean="0">
                <a:solidFill>
                  <a:srgbClr val="0070C0"/>
                </a:solidFill>
              </a:rPr>
              <a:t>总结</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t>6</a:t>
            </a:r>
            <a:endParaRPr lang="en-US" altLang="zh-CN" dirty="0"/>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506232" y="1858139"/>
                <a:ext cx="11179536" cy="2862322"/>
              </a:xfrm>
              <a:prstGeom prst="rect">
                <a:avLst/>
              </a:prstGeom>
            </p:spPr>
            <p:txBody>
              <a:bodyPr wrap="square">
                <a:spAutoFit/>
              </a:bodyPr>
              <a:lstStyle/>
              <a:p>
                <a:pPr marL="285750" indent="-285750">
                  <a:lnSpc>
                    <a:spcPct val="200000"/>
                  </a:lnSpc>
                  <a:buFont typeface="Wingdings" panose="05000000000000000000" pitchFamily="2" charset="2"/>
                  <a:buChar char="ü"/>
                </a:pPr>
                <a:r>
                  <a:rPr lang="zh-CN" altLang="en-US" smtClean="0">
                    <a:latin typeface="黑体" panose="02010609060101010101" pitchFamily="49" charset="-122"/>
                    <a:ea typeface="黑体" panose="02010609060101010101" pitchFamily="49" charset="-122"/>
                    <a:cs typeface="宋体" panose="02010600030101010101" pitchFamily="2" charset="-122"/>
                  </a:rPr>
                  <a:t>近年来，隐私安全事故层出不穷。如何在保证用户隐私安全的前提下挖掘有效信息成为企业关心的问题。</a:t>
                </a:r>
                <a:endParaRPr lang="en-US" altLang="zh-CN" smtClean="0">
                  <a:latin typeface="黑体" panose="02010609060101010101" pitchFamily="49" charset="-122"/>
                  <a:ea typeface="黑体" panose="02010609060101010101" pitchFamily="49" charset="-122"/>
                  <a:cs typeface="宋体" panose="02010600030101010101" pitchFamily="2" charset="-122"/>
                </a:endParaRPr>
              </a:p>
              <a:p>
                <a:pPr marL="285750" indent="-285750">
                  <a:lnSpc>
                    <a:spcPct val="200000"/>
                  </a:lnSpc>
                  <a:buFont typeface="Wingdings" panose="05000000000000000000" pitchFamily="2" charset="2"/>
                  <a:buChar char="ü"/>
                </a:pPr>
                <a:r>
                  <a:rPr lang="zh-CN" altLang="en-US" smtClean="0">
                    <a:latin typeface="黑体" panose="02010609060101010101" pitchFamily="49" charset="-122"/>
                    <a:ea typeface="黑体" panose="02010609060101010101" pitchFamily="49" charset="-122"/>
                    <a:cs typeface="宋体" panose="02010600030101010101" pitchFamily="2" charset="-122"/>
                  </a:rPr>
                  <a:t>对此，我们提出</a:t>
                </a:r>
                <a:r>
                  <a:rPr lang="zh-CN" altLang="en-US" dirty="0" smtClean="0">
                    <a:latin typeface="黑体" panose="02010609060101010101" pitchFamily="49" charset="-122"/>
                    <a:ea typeface="黑体" panose="02010609060101010101" pitchFamily="49" charset="-122"/>
                    <a:cs typeface="宋体" panose="02010600030101010101" pitchFamily="2" charset="-122"/>
                  </a:rPr>
                  <a:t>了一种基于抽样思想的两阶段</a:t>
                </a:r>
                <a:r>
                  <a:rPr lang="zh-CN" altLang="en-US" smtClean="0">
                    <a:latin typeface="黑体" panose="02010609060101010101" pitchFamily="49" charset="-122"/>
                    <a:ea typeface="黑体" panose="02010609060101010101" pitchFamily="49" charset="-122"/>
                    <a:cs typeface="宋体" panose="02010600030101010101" pitchFamily="2" charset="-122"/>
                  </a:rPr>
                  <a:t>的满足本地化差分</a:t>
                </a:r>
                <a:r>
                  <a:rPr lang="zh-CN" altLang="en-US" dirty="0" smtClean="0">
                    <a:latin typeface="黑体" panose="02010609060101010101" pitchFamily="49" charset="-122"/>
                    <a:ea typeface="黑体" panose="02010609060101010101" pitchFamily="49" charset="-122"/>
                    <a:cs typeface="宋体" panose="02010600030101010101" pitchFamily="2" charset="-122"/>
                  </a:rPr>
                  <a:t>隐私的频繁项挖掘算法，</a:t>
                </a:r>
                <a:r>
                  <a:rPr lang="zh-CN" altLang="en-US" smtClean="0">
                    <a:latin typeface="黑体" panose="02010609060101010101" pitchFamily="49" charset="-122"/>
                    <a:ea typeface="黑体" panose="02010609060101010101" pitchFamily="49" charset="-122"/>
                    <a:cs typeface="宋体" panose="02010600030101010101" pitchFamily="2" charset="-122"/>
                  </a:rPr>
                  <a:t>名为</a:t>
                </a:r>
                <a:r>
                  <a:rPr lang="en-US" altLang="zh-CN" smtClean="0">
                    <a:latin typeface="黑体" panose="02010609060101010101" pitchFamily="49" charset="-122"/>
                    <a:ea typeface="黑体" panose="02010609060101010101" pitchFamily="49" charset="-122"/>
                    <a:cs typeface="宋体" panose="02010600030101010101" pitchFamily="2" charset="-122"/>
                  </a:rPr>
                  <a:t>GFIM</a:t>
                </a:r>
                <a:r>
                  <a:rPr lang="zh-CN" altLang="en-US" smtClean="0">
                    <a:latin typeface="黑体" panose="02010609060101010101" pitchFamily="49" charset="-122"/>
                    <a:ea typeface="黑体" panose="02010609060101010101" pitchFamily="49" charset="-122"/>
                    <a:cs typeface="宋体" panose="02010600030101010101" pitchFamily="2" charset="-122"/>
                  </a:rPr>
                  <a:t>。</a:t>
                </a:r>
                <a:endParaRPr lang="en-US" altLang="zh-CN" smtClean="0">
                  <a:latin typeface="黑体" panose="02010609060101010101" pitchFamily="49" charset="-122"/>
                  <a:ea typeface="黑体" panose="02010609060101010101" pitchFamily="49" charset="-122"/>
                  <a:cs typeface="宋体" panose="02010600030101010101" pitchFamily="2" charset="-122"/>
                </a:endParaRPr>
              </a:p>
              <a:p>
                <a:pPr marL="285750" indent="-285750">
                  <a:lnSpc>
                    <a:spcPct val="200000"/>
                  </a:lnSpc>
                  <a:buFont typeface="Wingdings" panose="05000000000000000000" pitchFamily="2" charset="2"/>
                  <a:buChar char="ü"/>
                </a:pPr>
                <a:r>
                  <a:rPr lang="zh-CN" altLang="en-US">
                    <a:latin typeface="黑体" panose="02010609060101010101" pitchFamily="49" charset="-122"/>
                    <a:ea typeface="黑体" panose="02010609060101010101" pitchFamily="49" charset="-122"/>
                    <a:cs typeface="宋体" panose="02010600030101010101" pitchFamily="2" charset="-122"/>
                  </a:rPr>
                  <a:t>本文</a:t>
                </a:r>
                <a:r>
                  <a:rPr lang="zh-CN" altLang="en-US" smtClean="0">
                    <a:latin typeface="黑体" panose="02010609060101010101" pitchFamily="49" charset="-122"/>
                    <a:ea typeface="黑体" panose="02010609060101010101" pitchFamily="49" charset="-122"/>
                    <a:cs typeface="宋体" panose="02010600030101010101" pitchFamily="2" charset="-122"/>
                  </a:rPr>
                  <a:t>从</a:t>
                </a:r>
                <a:r>
                  <a:rPr lang="zh-CN" altLang="en-US">
                    <a:latin typeface="黑体" panose="02010609060101010101" pitchFamily="49" charset="-122"/>
                    <a:ea typeface="黑体" panose="02010609060101010101" pitchFamily="49" charset="-122"/>
                    <a:cs typeface="宋体" panose="02010600030101010101" pitchFamily="2" charset="-122"/>
                  </a:rPr>
                  <a:t>理论上证明了</a:t>
                </a:r>
                <a:r>
                  <a:rPr lang="en-US" altLang="zh-CN">
                    <a:latin typeface="黑体" panose="02010609060101010101" pitchFamily="49" charset="-122"/>
                    <a:ea typeface="黑体" panose="02010609060101010101" pitchFamily="49" charset="-122"/>
                    <a:cs typeface="宋体" panose="02010600030101010101" pitchFamily="2" charset="-122"/>
                  </a:rPr>
                  <a:t>GFIM</a:t>
                </a:r>
                <a:r>
                  <a:rPr lang="zh-CN" altLang="en-US">
                    <a:latin typeface="黑体" panose="02010609060101010101" pitchFamily="49" charset="-122"/>
                    <a:ea typeface="黑体" panose="02010609060101010101" pitchFamily="49" charset="-122"/>
                    <a:cs typeface="宋体" panose="02010600030101010101" pitchFamily="2" charset="-122"/>
                  </a:rPr>
                  <a:t>满足</a:t>
                </a:r>
                <a:r>
                  <a:rPr lang="en-US" altLang="zh-CN">
                    <a:latin typeface="黑体" panose="02010609060101010101" pitchFamily="49" charset="-122"/>
                    <a:ea typeface="黑体" panose="02010609060101010101" pitchFamily="49" charset="-122"/>
                    <a:cs typeface="宋体" panose="02010600030101010101" pitchFamily="2" charset="-122"/>
                  </a:rPr>
                  <a:t>ε-</a:t>
                </a:r>
                <a:r>
                  <a:rPr lang="zh-CN" altLang="en-US">
                    <a:latin typeface="黑体" panose="02010609060101010101" pitchFamily="49" charset="-122"/>
                    <a:ea typeface="黑体" panose="02010609060101010101" pitchFamily="49" charset="-122"/>
                    <a:cs typeface="宋体" panose="02010600030101010101" pitchFamily="2" charset="-122"/>
                  </a:rPr>
                  <a:t>本地化差分隐私</a:t>
                </a:r>
                <a:r>
                  <a:rPr lang="zh-CN" altLang="en-US" smtClean="0">
                    <a:latin typeface="黑体" panose="02010609060101010101" pitchFamily="49" charset="-122"/>
                    <a:ea typeface="黑体" panose="02010609060101010101" pitchFamily="49" charset="-122"/>
                    <a:cs typeface="宋体" panose="02010600030101010101" pitchFamily="2" charset="-122"/>
                  </a:rPr>
                  <a:t>。本地化差分隐私是当前最为先进的隐私保护模型。</a:t>
                </a:r>
                <a:endParaRPr lang="en-US" altLang="zh-CN" smtClean="0">
                  <a:latin typeface="黑体" panose="02010609060101010101" pitchFamily="49" charset="-122"/>
                  <a:ea typeface="黑体" panose="02010609060101010101" pitchFamily="49" charset="-122"/>
                  <a:cs typeface="宋体" panose="02010600030101010101" pitchFamily="2" charset="-122"/>
                </a:endParaRPr>
              </a:p>
              <a:p>
                <a:pPr marL="285750" indent="-285750">
                  <a:lnSpc>
                    <a:spcPct val="200000"/>
                  </a:lnSpc>
                  <a:buFont typeface="Wingdings" panose="05000000000000000000" pitchFamily="2" charset="2"/>
                  <a:buChar char="ü"/>
                </a:pPr>
                <a:r>
                  <a:rPr lang="zh-CN" altLang="en-US" smtClean="0">
                    <a:latin typeface="黑体" panose="02010609060101010101" pitchFamily="49" charset="-122"/>
                    <a:ea typeface="黑体" panose="02010609060101010101" pitchFamily="49" charset="-122"/>
                    <a:cs typeface="宋体" panose="02010600030101010101" pitchFamily="2" charset="-122"/>
                  </a:rPr>
                  <a:t>并且</a:t>
                </a:r>
                <a:r>
                  <a:rPr lang="zh-CN" altLang="en-US">
                    <a:latin typeface="黑体" panose="02010609060101010101" pitchFamily="49" charset="-122"/>
                    <a:ea typeface="黑体" panose="02010609060101010101" pitchFamily="49" charset="-122"/>
                    <a:cs typeface="宋体" panose="02010600030101010101" pitchFamily="2" charset="-122"/>
                  </a:rPr>
                  <a:t>，基于合成数据集和真实数据集的实验结果证明了该算法的合理性和优越性</a:t>
                </a:r>
                <a:r>
                  <a:rPr lang="zh-CN" altLang="en-US" smtClean="0">
                    <a:latin typeface="黑体" panose="02010609060101010101" pitchFamily="49" charset="-122"/>
                    <a:ea typeface="黑体" panose="02010609060101010101" pitchFamily="49" charset="-122"/>
                    <a:cs typeface="宋体" panose="02010600030101010101" pitchFamily="2" charset="-122"/>
                  </a:rPr>
                  <a:t>。</a:t>
                </a:r>
                <a:endParaRPr lang="en-US" altLang="zh-CN" smtClean="0">
                  <a:latin typeface="黑体" panose="02010609060101010101" pitchFamily="49" charset="-122"/>
                  <a:ea typeface="黑体" panose="02010609060101010101" pitchFamily="49" charset="-122"/>
                  <a:cs typeface="宋体" panose="02010600030101010101" pitchFamily="2" charset="-122"/>
                </a:endParaRPr>
              </a:p>
              <a:p>
                <a:pPr marL="285750" indent="-285750">
                  <a:lnSpc>
                    <a:spcPct val="200000"/>
                  </a:lnSpc>
                  <a:buFont typeface="Wingdings" panose="05000000000000000000" pitchFamily="2" charset="2"/>
                  <a:buChar char="ü"/>
                </a:pPr>
                <a:r>
                  <a:rPr lang="zh-CN" altLang="en-US">
                    <a:latin typeface="黑体" panose="02010609060101010101" pitchFamily="49" charset="-122"/>
                    <a:ea typeface="黑体" panose="02010609060101010101" pitchFamily="49" charset="-122"/>
                    <a:cs typeface="宋体" panose="02010600030101010101" pitchFamily="2" charset="-122"/>
                  </a:rPr>
                  <a:t>本</a:t>
                </a:r>
                <a:r>
                  <a:rPr lang="zh-CN" altLang="en-US" smtClean="0">
                    <a:latin typeface="黑体" panose="02010609060101010101" pitchFamily="49" charset="-122"/>
                    <a:ea typeface="黑体" panose="02010609060101010101" pitchFamily="49" charset="-122"/>
                    <a:cs typeface="宋体" panose="02010600030101010101" pitchFamily="2" charset="-122"/>
                  </a:rPr>
                  <a:t>次毕设中一个有待解决的问题是如何根据不同的数据集自动选择适合的</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𝑘</m:t>
                        </m:r>
                      </m:e>
                      <m:sub>
                        <m:r>
                          <m:rPr>
                            <m:sty m:val="p"/>
                          </m:rPr>
                          <a:rPr lang="en-US" altLang="zh-CN" i="1">
                            <a:latin typeface="Cambria Math" panose="02040503050406030204" pitchFamily="18" charset="0"/>
                            <a:ea typeface="宋体" panose="02010600030101010101" pitchFamily="2" charset="-122"/>
                          </a:rPr>
                          <m:t>max</m:t>
                        </m:r>
                      </m:sub>
                    </m:sSub>
                    <m:r>
                      <a:rPr lang="zh-CN" altLang="en-US" i="1">
                        <a:latin typeface="Cambria Math" panose="02040503050406030204" pitchFamily="18" charset="0"/>
                        <a:ea typeface="宋体" panose="02010600030101010101" pitchFamily="2" charset="-122"/>
                      </a:rPr>
                      <m:t>值</m:t>
                    </m:r>
                    <m:r>
                      <a:rPr lang="zh-CN" altLang="en-US" i="1" smtClean="0">
                        <a:latin typeface="Cambria Math" panose="02040503050406030204" pitchFamily="18" charset="0"/>
                        <a:ea typeface="宋体" panose="02010600030101010101" pitchFamily="2" charset="-122"/>
                      </a:rPr>
                      <m:t>。</m:t>
                    </m:r>
                  </m:oMath>
                </a14:m>
                <a:endParaRPr lang="en-US" altLang="zh-CN" dirty="0" smtClean="0">
                  <a:latin typeface="黑体" panose="02010609060101010101" pitchFamily="49" charset="-122"/>
                  <a:ea typeface="黑体" panose="02010609060101010101" pitchFamily="49" charset="-122"/>
                  <a:cs typeface="宋体" panose="02010600030101010101" pitchFamily="2"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506232" y="1858139"/>
                <a:ext cx="11179536" cy="2862322"/>
              </a:xfrm>
              <a:prstGeom prst="rect">
                <a:avLst/>
              </a:prstGeom>
              <a:blipFill>
                <a:blip r:embed="rId3"/>
                <a:stretch>
                  <a:fillRect l="-32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0" y="1379538"/>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8677" name="矩形 31"/>
          <p:cNvSpPr>
            <a:spLocks noChangeArrowheads="1"/>
          </p:cNvSpPr>
          <p:nvPr/>
        </p:nvSpPr>
        <p:spPr bwMode="auto">
          <a:xfrm>
            <a:off x="3583032" y="2796724"/>
            <a:ext cx="52074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en-US" altLang="zh-CN" sz="6600" smtClean="0">
                <a:solidFill>
                  <a:schemeClr val="bg1"/>
                </a:solidFill>
              </a:rPr>
              <a:t>THANK YOU</a:t>
            </a:r>
            <a:endParaRPr lang="zh-CN" altLang="en-US" sz="6600">
              <a:solidFill>
                <a:schemeClr val="bg1"/>
              </a:solidFill>
            </a:endParaRPr>
          </a:p>
        </p:txBody>
      </p:sp>
      <p:sp>
        <p:nvSpPr>
          <p:cNvPr id="11"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结  束</a:t>
            </a:r>
          </a:p>
        </p:txBody>
      </p:sp>
      <p:sp>
        <p:nvSpPr>
          <p:cNvPr id="8" name="矩形 4"/>
          <p:cNvSpPr>
            <a:spLocks noChangeArrowheads="1"/>
          </p:cNvSpPr>
          <p:nvPr/>
        </p:nvSpPr>
        <p:spPr bwMode="auto">
          <a:xfrm>
            <a:off x="1990725" y="4159881"/>
            <a:ext cx="957199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lnSpc>
                <a:spcPts val="3000"/>
              </a:lnSpc>
            </a:pPr>
            <a:r>
              <a:rPr lang="zh-CN" altLang="en-US" sz="2100">
                <a:solidFill>
                  <a:schemeClr val="bg1"/>
                </a:solidFill>
              </a:rPr>
              <a:t>学生</a:t>
            </a:r>
            <a:r>
              <a:rPr lang="en-US" altLang="zh-CN" sz="2100">
                <a:solidFill>
                  <a:schemeClr val="bg1"/>
                </a:solidFill>
              </a:rPr>
              <a:t>		</a:t>
            </a:r>
            <a:r>
              <a:rPr lang="zh-CN" altLang="en-US" sz="2100">
                <a:solidFill>
                  <a:schemeClr val="bg1"/>
                </a:solidFill>
              </a:rPr>
              <a:t>张</a:t>
            </a:r>
            <a:r>
              <a:rPr lang="zh-CN" altLang="en-US" sz="2100" smtClean="0">
                <a:solidFill>
                  <a:schemeClr val="bg1"/>
                </a:solidFill>
              </a:rPr>
              <a:t>俊 </a:t>
            </a:r>
            <a:r>
              <a:rPr lang="en-US" altLang="zh-CN" sz="2100" smtClean="0">
                <a:solidFill>
                  <a:schemeClr val="bg1"/>
                </a:solidFill>
              </a:rPr>
              <a:t>			</a:t>
            </a:r>
            <a:r>
              <a:rPr lang="zh-CN" altLang="en-US" sz="2100" smtClean="0">
                <a:solidFill>
                  <a:schemeClr val="bg1"/>
                </a:solidFill>
              </a:rPr>
              <a:t>学号</a:t>
            </a:r>
            <a:r>
              <a:rPr lang="en-US" altLang="zh-CN" sz="2100" smtClean="0">
                <a:solidFill>
                  <a:schemeClr val="bg1"/>
                </a:solidFill>
              </a:rPr>
              <a:t>		2014210808</a:t>
            </a:r>
          </a:p>
          <a:p>
            <a:pPr eaLnBrk="1" hangingPunct="1">
              <a:lnSpc>
                <a:spcPts val="3000"/>
              </a:lnSpc>
            </a:pPr>
            <a:r>
              <a:rPr lang="zh-CN" altLang="en-US" sz="2100" smtClean="0">
                <a:solidFill>
                  <a:schemeClr val="bg1"/>
                </a:solidFill>
              </a:rPr>
              <a:t>指导</a:t>
            </a:r>
            <a:r>
              <a:rPr lang="zh-CN" altLang="en-US" sz="2100">
                <a:solidFill>
                  <a:schemeClr val="bg1"/>
                </a:solidFill>
              </a:rPr>
              <a:t>教师</a:t>
            </a:r>
            <a:r>
              <a:rPr lang="en-US" altLang="zh-CN" sz="2100" dirty="0">
                <a:solidFill>
                  <a:schemeClr val="bg1"/>
                </a:solidFill>
              </a:rPr>
              <a:t>	</a:t>
            </a:r>
            <a:r>
              <a:rPr lang="zh-CN" altLang="en-US" sz="2100" dirty="0">
                <a:solidFill>
                  <a:schemeClr val="bg1"/>
                </a:solidFill>
              </a:rPr>
              <a:t>程祥</a:t>
            </a:r>
          </a:p>
        </p:txBody>
      </p:sp>
      <p:cxnSp>
        <p:nvCxnSpPr>
          <p:cNvPr id="9" name="直接连接符 8"/>
          <p:cNvCxnSpPr/>
          <p:nvPr/>
        </p:nvCxnSpPr>
        <p:spPr>
          <a:xfrm>
            <a:off x="1407795" y="4055533"/>
            <a:ext cx="95294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4</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5214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a:solidFill>
                  <a:srgbClr val="0070C0"/>
                </a:solidFill>
              </a:rPr>
              <a:t>大数据时代已经到来</a:t>
            </a: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96695" y="2111375"/>
            <a:ext cx="1967865" cy="368300"/>
          </a:xfrm>
          <a:prstGeom prst="rect">
            <a:avLst/>
          </a:prstGeom>
          <a:noFill/>
        </p:spPr>
        <p:txBody>
          <a:bodyPr wrap="square" rtlCol="0">
            <a:spAutoFit/>
          </a:bodyPr>
          <a:lstStyle/>
          <a:p>
            <a:r>
              <a:rPr lang="zh-CN" altLang="en-US"/>
              <a:t>信息技术的进步</a:t>
            </a:r>
          </a:p>
        </p:txBody>
      </p:sp>
      <p:sp>
        <p:nvSpPr>
          <p:cNvPr id="7" name="文本框 6"/>
          <p:cNvSpPr txBox="1"/>
          <p:nvPr/>
        </p:nvSpPr>
        <p:spPr>
          <a:xfrm>
            <a:off x="1482725" y="3695065"/>
            <a:ext cx="1840865" cy="368300"/>
          </a:xfrm>
          <a:prstGeom prst="rect">
            <a:avLst/>
          </a:prstGeom>
          <a:noFill/>
        </p:spPr>
        <p:txBody>
          <a:bodyPr wrap="square" rtlCol="0">
            <a:spAutoFit/>
          </a:bodyPr>
          <a:lstStyle/>
          <a:p>
            <a:r>
              <a:rPr lang="zh-CN" altLang="en-US"/>
              <a:t>智能终端的普及</a:t>
            </a:r>
          </a:p>
        </p:txBody>
      </p:sp>
      <p:sp>
        <p:nvSpPr>
          <p:cNvPr id="11" name="文本框 10"/>
          <p:cNvSpPr txBox="1"/>
          <p:nvPr/>
        </p:nvSpPr>
        <p:spPr>
          <a:xfrm>
            <a:off x="1369060" y="5142230"/>
            <a:ext cx="2176145" cy="368300"/>
          </a:xfrm>
          <a:prstGeom prst="rect">
            <a:avLst/>
          </a:prstGeom>
          <a:noFill/>
        </p:spPr>
        <p:txBody>
          <a:bodyPr wrap="square" rtlCol="0">
            <a:spAutoFit/>
          </a:bodyPr>
          <a:lstStyle/>
          <a:p>
            <a:r>
              <a:rPr lang="zh-CN" altLang="en-US"/>
              <a:t>传感器的广泛使用</a:t>
            </a:r>
          </a:p>
        </p:txBody>
      </p:sp>
      <p:sp>
        <p:nvSpPr>
          <p:cNvPr id="16" name="文本框 15"/>
          <p:cNvSpPr txBox="1"/>
          <p:nvPr/>
        </p:nvSpPr>
        <p:spPr>
          <a:xfrm>
            <a:off x="7830820" y="4566920"/>
            <a:ext cx="1160780" cy="460375"/>
          </a:xfrm>
          <a:prstGeom prst="rect">
            <a:avLst/>
          </a:prstGeom>
          <a:noFill/>
        </p:spPr>
        <p:txBody>
          <a:bodyPr wrap="square" rtlCol="0">
            <a:spAutoFit/>
          </a:bodyPr>
          <a:lstStyle/>
          <a:p>
            <a:r>
              <a:rPr lang="zh-CN" altLang="en-US" sz="2400"/>
              <a:t>大数据</a:t>
            </a:r>
          </a:p>
        </p:txBody>
      </p:sp>
      <p:sp>
        <p:nvSpPr>
          <p:cNvPr id="21" name="矩形 2797"/>
          <p:cNvSpPr>
            <a:spLocks noChangeArrowheads="1"/>
          </p:cNvSpPr>
          <p:nvPr/>
        </p:nvSpPr>
        <p:spPr bwMode="auto">
          <a:xfrm>
            <a:off x="752475" y="5510530"/>
            <a:ext cx="113747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fontAlgn="auto">
              <a:lnSpc>
                <a:spcPct val="150000"/>
              </a:lnSpc>
              <a:buFont typeface="Arial" panose="020B0604020202020204" pitchFamily="34" charset="0"/>
              <a:buChar char="•"/>
            </a:pPr>
            <a:r>
              <a:rPr lang="zh-CN" altLang="en-US" sz="2400" dirty="0"/>
              <a:t>大数据中蕴含着大量有价值的信息，我们希望挖掘这些价值信息。</a:t>
            </a:r>
          </a:p>
        </p:txBody>
      </p:sp>
      <p:pic>
        <p:nvPicPr>
          <p:cNvPr id="29" name="图片 28" descr="it"/>
          <p:cNvPicPr>
            <a:picLocks noChangeAspect="1"/>
          </p:cNvPicPr>
          <p:nvPr/>
        </p:nvPicPr>
        <p:blipFill>
          <a:blip r:embed="rId3"/>
          <a:stretch>
            <a:fillRect/>
          </a:stretch>
        </p:blipFill>
        <p:spPr>
          <a:xfrm>
            <a:off x="1873250" y="1120775"/>
            <a:ext cx="1059815" cy="990600"/>
          </a:xfrm>
          <a:prstGeom prst="rect">
            <a:avLst/>
          </a:prstGeom>
        </p:spPr>
      </p:pic>
      <p:pic>
        <p:nvPicPr>
          <p:cNvPr id="30" name="图片 29" descr="智能手机"/>
          <p:cNvPicPr>
            <a:picLocks noChangeAspect="1"/>
          </p:cNvPicPr>
          <p:nvPr/>
        </p:nvPicPr>
        <p:blipFill>
          <a:blip r:embed="rId4">
            <a:grayscl/>
            <a:lum bright="12000" contrast="-30000"/>
          </a:blip>
          <a:stretch>
            <a:fillRect/>
          </a:stretch>
        </p:blipFill>
        <p:spPr>
          <a:xfrm>
            <a:off x="1968500" y="2747010"/>
            <a:ext cx="870585" cy="870585"/>
          </a:xfrm>
          <a:prstGeom prst="rect">
            <a:avLst/>
          </a:prstGeom>
        </p:spPr>
      </p:pic>
      <p:pic>
        <p:nvPicPr>
          <p:cNvPr id="31" name="图片 30" descr="电流传感器"/>
          <p:cNvPicPr>
            <a:picLocks noChangeAspect="1"/>
          </p:cNvPicPr>
          <p:nvPr/>
        </p:nvPicPr>
        <p:blipFill>
          <a:blip r:embed="rId5"/>
          <a:stretch>
            <a:fillRect/>
          </a:stretch>
        </p:blipFill>
        <p:spPr>
          <a:xfrm>
            <a:off x="1940560" y="4216400"/>
            <a:ext cx="925830" cy="925830"/>
          </a:xfrm>
          <a:prstGeom prst="rect">
            <a:avLst/>
          </a:prstGeom>
        </p:spPr>
      </p:pic>
      <p:pic>
        <p:nvPicPr>
          <p:cNvPr id="33" name="图片 32"/>
          <p:cNvPicPr>
            <a:picLocks noChangeAspect="1"/>
          </p:cNvPicPr>
          <p:nvPr/>
        </p:nvPicPr>
        <p:blipFill>
          <a:blip r:embed="rId6"/>
          <a:stretch>
            <a:fillRect/>
          </a:stretch>
        </p:blipFill>
        <p:spPr>
          <a:xfrm rot="16200000">
            <a:off x="1906905" y="3016885"/>
            <a:ext cx="3606165" cy="330200"/>
          </a:xfrm>
          <a:prstGeom prst="rect">
            <a:avLst/>
          </a:prstGeom>
        </p:spPr>
      </p:pic>
      <p:sp>
        <p:nvSpPr>
          <p:cNvPr id="34" name="右箭头 33"/>
          <p:cNvSpPr/>
          <p:nvPr/>
        </p:nvSpPr>
        <p:spPr>
          <a:xfrm>
            <a:off x="4528820" y="3005455"/>
            <a:ext cx="1233805" cy="35369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7"/>
          <a:stretch>
            <a:fillRect/>
          </a:stretch>
        </p:blipFill>
        <p:spPr>
          <a:xfrm>
            <a:off x="6028690" y="1473835"/>
            <a:ext cx="4504690" cy="3093085"/>
          </a:xfrm>
          <a:prstGeom prst="rect">
            <a:avLst/>
          </a:prstGeom>
        </p:spPr>
      </p:pic>
      <p:sp>
        <p:nvSpPr>
          <p:cNvPr id="36" name="文本框 35"/>
          <p:cNvSpPr txBox="1"/>
          <p:nvPr/>
        </p:nvSpPr>
        <p:spPr>
          <a:xfrm>
            <a:off x="3875088" y="5161279"/>
            <a:ext cx="4145725" cy="369332"/>
          </a:xfrm>
          <a:prstGeom prst="rect">
            <a:avLst/>
          </a:prstGeom>
          <a:noFill/>
        </p:spPr>
        <p:txBody>
          <a:bodyPr wrap="square" rtlCol="0">
            <a:spAutoFit/>
          </a:bodyPr>
          <a:lstStyle/>
          <a:p>
            <a:r>
              <a:rPr lang="zh-CN" altLang="en-US"/>
              <a:t>图</a:t>
            </a:r>
            <a:r>
              <a:rPr lang="en-US" altLang="zh-CN"/>
              <a:t>1-1 </a:t>
            </a:r>
            <a:r>
              <a:rPr lang="zh-CN" altLang="en-US" smtClean="0"/>
              <a:t>引发数据爆发式增长的三个因素</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5</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5214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a:solidFill>
                  <a:srgbClr val="0070C0"/>
                </a:solidFill>
              </a:rPr>
              <a:t>集值数据</a:t>
            </a:r>
            <a:r>
              <a:rPr lang="en-US" altLang="zh-CN" sz="4000" dirty="0">
                <a:solidFill>
                  <a:srgbClr val="0070C0"/>
                </a:solidFill>
              </a:rPr>
              <a:t> </a:t>
            </a: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Group 114"/>
          <p:cNvGraphicFramePr>
            <a:graphicFrameLocks noGrp="1"/>
          </p:cNvGraphicFramePr>
          <p:nvPr/>
        </p:nvGraphicFramePr>
        <p:xfrm>
          <a:off x="1789430" y="1924050"/>
          <a:ext cx="7978140" cy="2844800"/>
        </p:xfrm>
        <a:graphic>
          <a:graphicData uri="http://schemas.openxmlformats.org/drawingml/2006/table">
            <a:tbl>
              <a:tblPr/>
              <a:tblGrid>
                <a:gridCol w="886460">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886460">
                  <a:extLst>
                    <a:ext uri="{9D8B030D-6E8A-4147-A177-3AD203B41FA5}">
                      <a16:colId xmlns:a16="http://schemas.microsoft.com/office/drawing/2014/main" val="20002"/>
                    </a:ext>
                  </a:extLst>
                </a:gridCol>
                <a:gridCol w="887095">
                  <a:extLst>
                    <a:ext uri="{9D8B030D-6E8A-4147-A177-3AD203B41FA5}">
                      <a16:colId xmlns:a16="http://schemas.microsoft.com/office/drawing/2014/main" val="20003"/>
                    </a:ext>
                  </a:extLst>
                </a:gridCol>
                <a:gridCol w="887095">
                  <a:extLst>
                    <a:ext uri="{9D8B030D-6E8A-4147-A177-3AD203B41FA5}">
                      <a16:colId xmlns:a16="http://schemas.microsoft.com/office/drawing/2014/main" val="20004"/>
                    </a:ext>
                  </a:extLst>
                </a:gridCol>
                <a:gridCol w="886460">
                  <a:extLst>
                    <a:ext uri="{9D8B030D-6E8A-4147-A177-3AD203B41FA5}">
                      <a16:colId xmlns:a16="http://schemas.microsoft.com/office/drawing/2014/main" val="20005"/>
                    </a:ext>
                  </a:extLst>
                </a:gridCol>
                <a:gridCol w="2658745">
                  <a:extLst>
                    <a:ext uri="{9D8B030D-6E8A-4147-A177-3AD203B41FA5}">
                      <a16:colId xmlns:a16="http://schemas.microsoft.com/office/drawing/2014/main" val="20006"/>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Item1</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Item2</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Item3</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Item5</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Item6</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Apple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Banana</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Orange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Lemon</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400" smtClean="0">
                          <a:ln>
                            <a:noFill/>
                          </a:ln>
                          <a:effectLst/>
                          <a:latin typeface="Verdana" panose="020B0604030504040204" pitchFamily="34" charset="0"/>
                          <a:ea typeface="宋体" panose="02010600030101010101" pitchFamily="2" charset="-122"/>
                          <a:sym typeface="+mn-ea"/>
                        </a:rPr>
                        <a:t>...</a:t>
                      </a: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sym typeface="+mn-ea"/>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Lemon</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Peach</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Grape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400" smtClean="0">
                          <a:ln>
                            <a:noFill/>
                          </a:ln>
                          <a:effectLst/>
                          <a:latin typeface="Verdana" panose="020B0604030504040204" pitchFamily="34" charset="0"/>
                          <a:ea typeface="宋体" panose="02010600030101010101" pitchFamily="2" charset="-122"/>
                          <a:sym typeface="+mn-ea"/>
                        </a:rPr>
                        <a:t>...</a:t>
                      </a: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sym typeface="+mn-ea"/>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Apple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Mango</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Lemon</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Orange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Cherry</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400" smtClean="0">
                          <a:ln>
                            <a:noFill/>
                          </a:ln>
                          <a:effectLst/>
                          <a:latin typeface="Verdana" panose="020B0604030504040204" pitchFamily="34" charset="0"/>
                          <a:ea typeface="宋体" panose="02010600030101010101" pitchFamily="2" charset="-122"/>
                          <a:sym typeface="+mn-ea"/>
                        </a:rPr>
                        <a:t>...</a:t>
                      </a: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sym typeface="+mn-ea"/>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Apple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Litchi</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Banna</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Grape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Peach</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Mango</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400" smtClean="0">
                          <a:ln>
                            <a:noFill/>
                          </a:ln>
                          <a:effectLst/>
                          <a:latin typeface="Verdana" panose="020B0604030504040204" pitchFamily="34" charset="0"/>
                          <a:ea typeface="宋体" panose="02010600030101010101" pitchFamily="2" charset="-122"/>
                          <a:sym typeface="+mn-ea"/>
                        </a:rPr>
                        <a:t>...</a:t>
                      </a: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sym typeface="+mn-ea"/>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Orange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400" smtClean="0">
                          <a:ln>
                            <a:noFill/>
                          </a:ln>
                          <a:effectLst/>
                          <a:latin typeface="Verdana" panose="020B0604030504040204" pitchFamily="34" charset="0"/>
                          <a:ea typeface="宋体" panose="02010600030101010101" pitchFamily="2" charset="-122"/>
                          <a:sym typeface="+mn-ea"/>
                        </a:rPr>
                        <a:t>...</a:t>
                      </a: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sym typeface="+mn-ea"/>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Cherry</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Apple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Mango</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400" smtClean="0">
                          <a:ln>
                            <a:noFill/>
                          </a:ln>
                          <a:effectLst/>
                          <a:latin typeface="Verdana" panose="020B0604030504040204" pitchFamily="34" charset="0"/>
                          <a:ea typeface="宋体" panose="02010600030101010101" pitchFamily="2" charset="-122"/>
                          <a:sym typeface="+mn-ea"/>
                        </a:rPr>
                        <a:t>...</a:t>
                      </a:r>
                      <a:endParaRPr kumimoji="0" lang="en-US" altLang="zh-CN"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sym typeface="+mn-ea"/>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3" name="Group 113"/>
          <p:cNvGraphicFramePr>
            <a:graphicFrameLocks noGrp="1"/>
          </p:cNvGraphicFramePr>
          <p:nvPr/>
        </p:nvGraphicFramePr>
        <p:xfrm>
          <a:off x="753110" y="1924050"/>
          <a:ext cx="1036320" cy="2844800"/>
        </p:xfrm>
        <a:graphic>
          <a:graphicData uri="http://schemas.openxmlformats.org/drawingml/2006/table">
            <a:tbl>
              <a:tblPr/>
              <a:tblGrid>
                <a:gridCol w="1036320">
                  <a:extLst>
                    <a:ext uri="{9D8B030D-6E8A-4147-A177-3AD203B41FA5}">
                      <a16:colId xmlns:a16="http://schemas.microsoft.com/office/drawing/2014/main" val="20000"/>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Name</a:t>
                      </a:r>
                    </a:p>
                  </a:txBody>
                  <a:tcPr marT="45734" marB="4573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Alice</a:t>
                      </a:r>
                    </a:p>
                  </a:txBody>
                  <a:tcPr marT="45734" marB="4573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Betty</a:t>
                      </a:r>
                    </a:p>
                  </a:txBody>
                  <a:tcPr marT="45734" marB="4573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Charles</a:t>
                      </a:r>
                    </a:p>
                  </a:txBody>
                  <a:tcPr marT="45734" marB="4573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David</a:t>
                      </a:r>
                    </a:p>
                  </a:txBody>
                  <a:tcPr marT="45734" marB="4573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Emily</a:t>
                      </a:r>
                    </a:p>
                  </a:txBody>
                  <a:tcPr marT="45734" marB="4573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Fred</a:t>
                      </a: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6" name="对象 15">
            <a:hlinkClick r:id="" action="ppaction://ole?verb=0"/>
          </p:cNvPr>
          <p:cNvGraphicFramePr>
            <a:graphicFrameLocks noChangeAspect="1"/>
          </p:cNvGraphicFramePr>
          <p:nvPr/>
        </p:nvGraphicFramePr>
        <p:xfrm>
          <a:off x="6019800" y="3454400"/>
          <a:ext cx="914400" cy="215900"/>
        </p:xfrm>
        <a:graphic>
          <a:graphicData uri="http://schemas.openxmlformats.org/presentationml/2006/ole">
            <mc:AlternateContent xmlns:mc="http://schemas.openxmlformats.org/markup-compatibility/2006">
              <mc:Choice xmlns:v="urn:schemas-microsoft-com:vml" Requires="v">
                <p:oleObj spid="_x0000_s2188" r:id="rId4" imgW="914400" imgH="215900" progId="Equation.KSEE3">
                  <p:embed/>
                </p:oleObj>
              </mc:Choice>
              <mc:Fallback>
                <p:oleObj r:id="rId4" imgW="914400" imgH="215900" progId="Equation.KSEE3">
                  <p:embed/>
                  <p:pic>
                    <p:nvPicPr>
                      <p:cNvPr id="0" name="图片 2048"/>
                      <p:cNvPicPr/>
                      <p:nvPr/>
                    </p:nvPicPr>
                    <p:blipFill>
                      <a:blip r:embed="rId5"/>
                      <a:stretch>
                        <a:fillRect/>
                      </a:stretch>
                    </p:blipFill>
                    <p:spPr>
                      <a:xfrm>
                        <a:off x="6019800" y="3454400"/>
                        <a:ext cx="914400" cy="215900"/>
                      </a:xfrm>
                      <a:prstGeom prst="rect">
                        <a:avLst/>
                      </a:prstGeom>
                    </p:spPr>
                  </p:pic>
                </p:oleObj>
              </mc:Fallback>
            </mc:AlternateContent>
          </a:graphicData>
        </a:graphic>
      </p:graphicFrame>
      <p:sp>
        <p:nvSpPr>
          <p:cNvPr id="18" name="文本框 17"/>
          <p:cNvSpPr txBox="1"/>
          <p:nvPr/>
        </p:nvSpPr>
        <p:spPr>
          <a:xfrm>
            <a:off x="3933825" y="4871794"/>
            <a:ext cx="3000375" cy="368300"/>
          </a:xfrm>
          <a:prstGeom prst="rect">
            <a:avLst/>
          </a:prstGeom>
          <a:noFill/>
        </p:spPr>
        <p:txBody>
          <a:bodyPr wrap="square" rtlCol="0">
            <a:spAutoFit/>
          </a:bodyPr>
          <a:lstStyle/>
          <a:p>
            <a:r>
              <a:rPr lang="zh-CN" altLang="en-US"/>
              <a:t>表</a:t>
            </a:r>
            <a:r>
              <a:rPr lang="en-US" altLang="zh-CN"/>
              <a:t>1-1 </a:t>
            </a:r>
            <a:r>
              <a:rPr lang="zh-CN" altLang="en-US"/>
              <a:t>水果店的交易记录</a:t>
            </a:r>
          </a:p>
        </p:txBody>
      </p:sp>
      <p:sp>
        <p:nvSpPr>
          <p:cNvPr id="21" name="矩形 2797"/>
          <p:cNvSpPr>
            <a:spLocks noChangeArrowheads="1"/>
          </p:cNvSpPr>
          <p:nvPr/>
        </p:nvSpPr>
        <p:spPr bwMode="auto">
          <a:xfrm>
            <a:off x="486081" y="5249333"/>
            <a:ext cx="98958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fontAlgn="auto">
              <a:lnSpc>
                <a:spcPct val="150000"/>
              </a:lnSpc>
              <a:buFont typeface="Arial" panose="020B0604020202020204" pitchFamily="34" charset="0"/>
              <a:buChar char="•"/>
            </a:pPr>
            <a:r>
              <a:rPr lang="zh-CN" altLang="en-US" sz="2000" dirty="0"/>
              <a:t>挖掘集值数据的频繁项有很强</a:t>
            </a:r>
            <a:r>
              <a:rPr lang="zh-CN" altLang="en-US" sz="2000"/>
              <a:t>的</a:t>
            </a:r>
            <a:r>
              <a:rPr lang="zh-CN" altLang="en-US" sz="2000" smtClean="0"/>
              <a:t>现实意义，如可以使商家了解一定时期的畅销商品，从而帮助决定进货策略，增加收益。</a:t>
            </a:r>
            <a:endParaRPr lang="zh-CN" altLang="en-US" sz="2000" dirty="0"/>
          </a:p>
        </p:txBody>
      </p:sp>
      <p:sp>
        <p:nvSpPr>
          <p:cNvPr id="19" name="矩形 2797"/>
          <p:cNvSpPr>
            <a:spLocks noChangeArrowheads="1"/>
          </p:cNvSpPr>
          <p:nvPr/>
        </p:nvSpPr>
        <p:spPr bwMode="auto">
          <a:xfrm>
            <a:off x="752475" y="1026795"/>
            <a:ext cx="11374755" cy="5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indent="0" fontAlgn="auto">
              <a:lnSpc>
                <a:spcPct val="150000"/>
              </a:lnSpc>
              <a:buFont typeface="Arial" panose="020B0604020202020204" pitchFamily="34" charset="0"/>
              <a:buNone/>
            </a:pPr>
            <a:r>
              <a:rPr lang="zh-CN" altLang="en-US" sz="2400" smtClean="0"/>
              <a:t>集值数据指的是每个用户拥有多个项（</a:t>
            </a:r>
            <a:r>
              <a:rPr lang="en-US" altLang="zh-CN" sz="2400" smtClean="0"/>
              <a:t>Item</a:t>
            </a:r>
            <a:r>
              <a:rPr lang="zh-CN" altLang="en-US" sz="2400" smtClean="0"/>
              <a:t>）的数据。</a:t>
            </a:r>
            <a:endParaRPr lang="zh-CN" altLang="en-US" sz="2400" dirty="0"/>
          </a:p>
        </p:txBody>
      </p:sp>
      <p:sp>
        <p:nvSpPr>
          <p:cNvPr id="2" name="矩形 1"/>
          <p:cNvSpPr/>
          <p:nvPr/>
        </p:nvSpPr>
        <p:spPr>
          <a:xfrm>
            <a:off x="1789430" y="2345267"/>
            <a:ext cx="902970" cy="34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692400" y="4353878"/>
            <a:ext cx="902970" cy="34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89430" y="3172883"/>
            <a:ext cx="902970" cy="34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789430" y="3562350"/>
            <a:ext cx="902970" cy="34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6</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5214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dirty="0">
                <a:solidFill>
                  <a:srgbClr val="0070C0"/>
                </a:solidFill>
              </a:rPr>
              <a:t>集值数据</a:t>
            </a:r>
            <a:r>
              <a:rPr lang="en-US" altLang="zh-CN" sz="4000" dirty="0">
                <a:solidFill>
                  <a:srgbClr val="0070C0"/>
                </a:solidFill>
              </a:rPr>
              <a:t> </a:t>
            </a: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cxnSp>
        <p:nvCxnSpPr>
          <p:cNvPr id="860" name="直接连接符 859"/>
          <p:cNvCxnSpPr/>
          <p:nvPr/>
        </p:nvCxnSpPr>
        <p:spPr>
          <a:xfrm>
            <a:off x="-19050" y="83375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Group 114"/>
          <p:cNvGraphicFramePr>
            <a:graphicFrameLocks noGrp="1"/>
          </p:cNvGraphicFramePr>
          <p:nvPr/>
        </p:nvGraphicFramePr>
        <p:xfrm>
          <a:off x="443389" y="1714735"/>
          <a:ext cx="5308599" cy="2772550"/>
        </p:xfrm>
        <a:graphic>
          <a:graphicData uri="http://schemas.openxmlformats.org/drawingml/2006/table">
            <a:tbl>
              <a:tblPr/>
              <a:tblGrid>
                <a:gridCol w="853477">
                  <a:extLst>
                    <a:ext uri="{9D8B030D-6E8A-4147-A177-3AD203B41FA5}">
                      <a16:colId xmlns:a16="http://schemas.microsoft.com/office/drawing/2014/main" val="20000"/>
                    </a:ext>
                  </a:extLst>
                </a:gridCol>
                <a:gridCol w="853477">
                  <a:extLst>
                    <a:ext uri="{9D8B030D-6E8A-4147-A177-3AD203B41FA5}">
                      <a16:colId xmlns:a16="http://schemas.microsoft.com/office/drawing/2014/main" val="20001"/>
                    </a:ext>
                  </a:extLst>
                </a:gridCol>
                <a:gridCol w="96851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948266">
                  <a:extLst>
                    <a:ext uri="{9D8B030D-6E8A-4147-A177-3AD203B41FA5}">
                      <a16:colId xmlns:a16="http://schemas.microsoft.com/office/drawing/2014/main" val="20004"/>
                    </a:ext>
                  </a:extLst>
                </a:gridCol>
                <a:gridCol w="745069">
                  <a:extLst>
                    <a:ext uri="{9D8B030D-6E8A-4147-A177-3AD203B41FA5}">
                      <a16:colId xmlns:a16="http://schemas.microsoft.com/office/drawing/2014/main" val="20005"/>
                    </a:ext>
                  </a:extLst>
                </a:gridCol>
              </a:tblGrid>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Name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Item1</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Item2</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Item3</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Alice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Asthma</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Fever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Heart Disease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Betty</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Eczema</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Ovarian Cancer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Charles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Gingivitis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Prostate Cancer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David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Ovarian Cancer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Emily</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Headache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HIV</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Fred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Pharyngitis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Heart Disease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8" name="文本框 17"/>
          <p:cNvSpPr txBox="1"/>
          <p:nvPr/>
        </p:nvSpPr>
        <p:spPr>
          <a:xfrm>
            <a:off x="904240" y="5085823"/>
            <a:ext cx="3394075" cy="369332"/>
          </a:xfrm>
          <a:prstGeom prst="rect">
            <a:avLst/>
          </a:prstGeom>
          <a:noFill/>
        </p:spPr>
        <p:txBody>
          <a:bodyPr wrap="square" rtlCol="0">
            <a:spAutoFit/>
          </a:bodyPr>
          <a:lstStyle/>
          <a:p>
            <a:r>
              <a:rPr lang="zh-CN" altLang="en-US"/>
              <a:t>表</a:t>
            </a:r>
            <a:r>
              <a:rPr lang="en-US" altLang="zh-CN"/>
              <a:t>1-2 </a:t>
            </a:r>
            <a:r>
              <a:rPr lang="en-US" altLang="zh-CN" smtClean="0"/>
              <a:t>t</a:t>
            </a:r>
            <a:r>
              <a:rPr lang="zh-CN" altLang="en-US" smtClean="0"/>
              <a:t>时刻某医院的患者记录</a:t>
            </a:r>
            <a:endParaRPr lang="zh-CN" altLang="en-US"/>
          </a:p>
        </p:txBody>
      </p:sp>
      <p:sp>
        <p:nvSpPr>
          <p:cNvPr id="21" name="矩形 2797"/>
          <p:cNvSpPr>
            <a:spLocks noChangeArrowheads="1"/>
          </p:cNvSpPr>
          <p:nvPr/>
        </p:nvSpPr>
        <p:spPr bwMode="auto">
          <a:xfrm>
            <a:off x="752475" y="5510530"/>
            <a:ext cx="113747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fontAlgn="auto">
              <a:lnSpc>
                <a:spcPct val="150000"/>
              </a:lnSpc>
              <a:buFont typeface="Arial" panose="020B0604020202020204" pitchFamily="34" charset="0"/>
              <a:buChar char="•"/>
            </a:pPr>
            <a:r>
              <a:rPr lang="zh-CN" altLang="en-US" sz="2400" dirty="0"/>
              <a:t>直接发布频繁项或者对应的计数或者频率都有可能泄露用户的隐私</a:t>
            </a:r>
          </a:p>
        </p:txBody>
      </p:sp>
      <p:sp>
        <p:nvSpPr>
          <p:cNvPr id="19" name="矩形 2797"/>
          <p:cNvSpPr>
            <a:spLocks noChangeArrowheads="1"/>
          </p:cNvSpPr>
          <p:nvPr/>
        </p:nvSpPr>
        <p:spPr bwMode="auto">
          <a:xfrm>
            <a:off x="443389" y="1065601"/>
            <a:ext cx="11374755" cy="5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indent="0" fontAlgn="auto">
              <a:lnSpc>
                <a:spcPct val="150000"/>
              </a:lnSpc>
              <a:buFont typeface="Arial" panose="020B0604020202020204" pitchFamily="34" charset="0"/>
              <a:buNone/>
            </a:pPr>
            <a:r>
              <a:rPr lang="zh-CN" altLang="en-US" sz="2400" smtClean="0"/>
              <a:t>隐私安全问题</a:t>
            </a:r>
            <a:endParaRPr lang="zh-CN" altLang="en-US" sz="2400" dirty="0"/>
          </a:p>
        </p:txBody>
      </p:sp>
      <p:sp>
        <p:nvSpPr>
          <p:cNvPr id="24" name="文本框 23"/>
          <p:cNvSpPr txBox="1"/>
          <p:nvPr/>
        </p:nvSpPr>
        <p:spPr>
          <a:xfrm>
            <a:off x="7014050" y="5026307"/>
            <a:ext cx="3542030" cy="368300"/>
          </a:xfrm>
          <a:prstGeom prst="rect">
            <a:avLst/>
          </a:prstGeom>
          <a:noFill/>
        </p:spPr>
        <p:txBody>
          <a:bodyPr wrap="square" rtlCol="0">
            <a:spAutoFit/>
          </a:bodyPr>
          <a:lstStyle/>
          <a:p>
            <a:r>
              <a:rPr lang="zh-CN" altLang="en-US"/>
              <a:t>表</a:t>
            </a:r>
            <a:r>
              <a:rPr lang="en-US" altLang="zh-CN"/>
              <a:t>1-3 </a:t>
            </a:r>
            <a:r>
              <a:rPr lang="en-US" altLang="zh-CN" smtClean="0"/>
              <a:t>t+1</a:t>
            </a:r>
            <a:r>
              <a:rPr lang="zh-CN" altLang="en-US" smtClean="0"/>
              <a:t>时刻某医院的患者记录</a:t>
            </a:r>
            <a:endParaRPr lang="zh-CN" altLang="en-US"/>
          </a:p>
        </p:txBody>
      </p:sp>
      <p:sp>
        <p:nvSpPr>
          <p:cNvPr id="31" name="矩形 30"/>
          <p:cNvSpPr/>
          <p:nvPr/>
        </p:nvSpPr>
        <p:spPr>
          <a:xfrm>
            <a:off x="2254144" y="2509151"/>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54144" y="3281256"/>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19767" y="4103996"/>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Group 114"/>
          <p:cNvGraphicFramePr>
            <a:graphicFrameLocks noGrp="1"/>
          </p:cNvGraphicFramePr>
          <p:nvPr>
            <p:extLst>
              <p:ext uri="{D42A27DB-BD31-4B8C-83A1-F6EECF244321}">
                <p14:modId xmlns:p14="http://schemas.microsoft.com/office/powerpoint/2010/main" val="1723940510"/>
              </p:ext>
            </p:extLst>
          </p:nvPr>
        </p:nvGraphicFramePr>
        <p:xfrm>
          <a:off x="6173946" y="1714735"/>
          <a:ext cx="5308599" cy="3106560"/>
        </p:xfrm>
        <a:graphic>
          <a:graphicData uri="http://schemas.openxmlformats.org/drawingml/2006/table">
            <a:tbl>
              <a:tblPr/>
              <a:tblGrid>
                <a:gridCol w="853477">
                  <a:extLst>
                    <a:ext uri="{9D8B030D-6E8A-4147-A177-3AD203B41FA5}">
                      <a16:colId xmlns:a16="http://schemas.microsoft.com/office/drawing/2014/main" val="20000"/>
                    </a:ext>
                  </a:extLst>
                </a:gridCol>
                <a:gridCol w="853477">
                  <a:extLst>
                    <a:ext uri="{9D8B030D-6E8A-4147-A177-3AD203B41FA5}">
                      <a16:colId xmlns:a16="http://schemas.microsoft.com/office/drawing/2014/main" val="20001"/>
                    </a:ext>
                  </a:extLst>
                </a:gridCol>
                <a:gridCol w="96851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948266">
                  <a:extLst>
                    <a:ext uri="{9D8B030D-6E8A-4147-A177-3AD203B41FA5}">
                      <a16:colId xmlns:a16="http://schemas.microsoft.com/office/drawing/2014/main" val="20004"/>
                    </a:ext>
                  </a:extLst>
                </a:gridCol>
                <a:gridCol w="745069">
                  <a:extLst>
                    <a:ext uri="{9D8B030D-6E8A-4147-A177-3AD203B41FA5}">
                      <a16:colId xmlns:a16="http://schemas.microsoft.com/office/drawing/2014/main" val="20005"/>
                    </a:ext>
                  </a:extLst>
                </a:gridCol>
              </a:tblGrid>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Name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Item1</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Item2</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Item3</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Item4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Alice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Asthma</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Fever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Heart Disease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Betty</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Eczema</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Ovarian Cancer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Charles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Gingivitis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Prostate Cancer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David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Ovarian Cancer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Emily</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Headache</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HIV</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2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Fred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Pharyngitis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Heart Disease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1000" smtClean="0">
                          <a:ln>
                            <a:noFill/>
                          </a:ln>
                          <a:effectLst/>
                          <a:latin typeface="Verdana" panose="020B0604030504040204" pitchFamily="34" charset="0"/>
                          <a:ea typeface="宋体" panose="02010600030101010101" pitchFamily="2" charset="-122"/>
                          <a:sym typeface="+mn-ea"/>
                        </a:rPr>
                        <a:t>...</a:t>
                      </a: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0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Bob</a:t>
                      </a:r>
                      <a:endParaRPr kumimoji="0" lang="en-US" altLang="zh-CN" sz="1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Fever</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Diabetes</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1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1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bl>
          </a:graphicData>
        </a:graphic>
      </p:graphicFrame>
      <p:sp>
        <p:nvSpPr>
          <p:cNvPr id="26" name="矩形 25"/>
          <p:cNvSpPr/>
          <p:nvPr/>
        </p:nvSpPr>
        <p:spPr>
          <a:xfrm>
            <a:off x="8959744" y="4081954"/>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961788" y="2459769"/>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961788" y="3281256"/>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27193" y="4567728"/>
            <a:ext cx="694266" cy="347133"/>
          </a:xfrm>
          <a:prstGeom prst="rect">
            <a:avLst/>
          </a:prstGeom>
          <a:noFill/>
          <a:ln w="381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linds(horizontal)">
                                      <p:cBhvr>
                                        <p:cTn id="18" dur="500"/>
                                        <p:tgtEl>
                                          <p:spTgt spid="3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2" grpId="0" animBg="1"/>
      <p:bldP spid="23" grpId="0" animBg="1"/>
      <p:bldP spid="26" grpId="0" animBg="1"/>
      <p:bldP spid="27" grpId="0" animBg="1"/>
      <p:bldP spid="28"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7</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68433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eaLnBrk="1" hangingPunct="1"/>
            <a:r>
              <a:rPr lang="zh-CN" altLang="en-US" sz="4000" smtClean="0">
                <a:solidFill>
                  <a:srgbClr val="0070C0"/>
                </a:solidFill>
              </a:rPr>
              <a:t>本次毕设的目标</a:t>
            </a:r>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1</a:t>
            </a:r>
            <a:endParaRPr lang="zh-CN" altLang="en-US" dirty="0"/>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85" name="矩形 2797"/>
          <p:cNvSpPr>
            <a:spLocks noChangeArrowheads="1"/>
          </p:cNvSpPr>
          <p:nvPr/>
        </p:nvSpPr>
        <p:spPr bwMode="auto">
          <a:xfrm>
            <a:off x="648123" y="2296775"/>
            <a:ext cx="1028022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eaLnBrk="1" hangingPunct="1">
              <a:buFont typeface="Wingdings" panose="05000000000000000000" pitchFamily="2" charset="2"/>
              <a:buChar char="n"/>
            </a:pPr>
            <a:r>
              <a:rPr lang="zh-CN" altLang="en-US" sz="3200" dirty="0" smtClean="0"/>
              <a:t>在保证用户隐私的前提</a:t>
            </a:r>
            <a:r>
              <a:rPr lang="zh-CN" altLang="en-US" sz="3200" smtClean="0"/>
              <a:t>下，</a:t>
            </a:r>
            <a:endParaRPr lang="en-US" altLang="zh-CN" sz="3200" dirty="0" smtClean="0"/>
          </a:p>
          <a:p>
            <a:pPr eaLnBrk="1" hangingPunct="1"/>
            <a:endParaRPr lang="en-US" altLang="zh-CN" sz="3200" smtClean="0"/>
          </a:p>
          <a:p>
            <a:pPr eaLnBrk="1" hangingPunct="1"/>
            <a:endParaRPr lang="en-US" altLang="zh-CN" sz="3200" dirty="0" smtClean="0"/>
          </a:p>
          <a:p>
            <a:pPr algn="ctr" eaLnBrk="1" hangingPunct="1"/>
            <a:r>
              <a:rPr lang="zh-CN" altLang="en-US" sz="3200" dirty="0" smtClean="0"/>
              <a:t>让数据收集者尽可能准确地挖掘用户的频繁项</a:t>
            </a:r>
            <a:endParaRPr lang="zh-CN" alt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flipH="1">
            <a:off x="0" y="1356678"/>
            <a:ext cx="12192000" cy="4306887"/>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2" name="矩形 31"/>
          <p:cNvSpPr/>
          <p:nvPr/>
        </p:nvSpPr>
        <p:spPr>
          <a:xfrm>
            <a:off x="5111327" y="1989138"/>
            <a:ext cx="2219325" cy="314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任意多边形 32"/>
          <p:cNvSpPr/>
          <p:nvPr/>
        </p:nvSpPr>
        <p:spPr>
          <a:xfrm>
            <a:off x="5004330" y="1989138"/>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endParaRPr lang="zh-CN" altLang="en-US" dirty="0"/>
          </a:p>
        </p:txBody>
      </p:sp>
      <p:sp>
        <p:nvSpPr>
          <p:cNvPr id="39" name="直角三角形 38"/>
          <p:cNvSpPr/>
          <p:nvPr/>
        </p:nvSpPr>
        <p:spPr>
          <a:xfrm flipH="1" flipV="1">
            <a:off x="4896380" y="4641850"/>
            <a:ext cx="211137" cy="39052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直角三角形 40"/>
          <p:cNvSpPr/>
          <p:nvPr/>
        </p:nvSpPr>
        <p:spPr>
          <a:xfrm flipH="1" flipV="1">
            <a:off x="4997980" y="2373313"/>
            <a:ext cx="104775" cy="10477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37"/>
          <p:cNvSpPr>
            <a:spLocks noChangeArrowheads="1"/>
          </p:cNvSpPr>
          <p:nvPr/>
        </p:nvSpPr>
        <p:spPr bwMode="auto">
          <a:xfrm>
            <a:off x="-182425" y="293380"/>
            <a:ext cx="2808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eaLnBrk="1" hangingPunct="1"/>
            <a:r>
              <a:rPr lang="zh-CN" altLang="en-US" sz="4800" dirty="0">
                <a:solidFill>
                  <a:srgbClr val="0070C0"/>
                </a:solidFill>
              </a:rPr>
              <a:t>目  录</a:t>
            </a:r>
          </a:p>
        </p:txBody>
      </p:sp>
      <p:sp>
        <p:nvSpPr>
          <p:cNvPr id="4125" name="矩形 58"/>
          <p:cNvSpPr>
            <a:spLocks noChangeArrowheads="1"/>
          </p:cNvSpPr>
          <p:nvPr/>
        </p:nvSpPr>
        <p:spPr bwMode="auto">
          <a:xfrm>
            <a:off x="5615380" y="43434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algn="ctr"/>
            <a:r>
              <a:rPr lang="zh-CN" altLang="en-US" sz="2000">
                <a:solidFill>
                  <a:srgbClr val="0070C0"/>
                </a:solidFill>
              </a:rPr>
              <a:t>相关</a:t>
            </a:r>
            <a:r>
              <a:rPr lang="zh-CN" altLang="en-US" sz="2000" smtClean="0">
                <a:solidFill>
                  <a:srgbClr val="0070C0"/>
                </a:solidFill>
              </a:rPr>
              <a:t>知识</a:t>
            </a:r>
            <a:endParaRPr lang="zh-CN" altLang="en-US" sz="2000" dirty="0">
              <a:solidFill>
                <a:srgbClr val="0070C0"/>
              </a:solidFill>
            </a:endParaRPr>
          </a:p>
        </p:txBody>
      </p:sp>
      <p:pic>
        <p:nvPicPr>
          <p:cNvPr id="8" name="图片 7" descr="知识"/>
          <p:cNvPicPr>
            <a:picLocks noChangeAspect="1"/>
          </p:cNvPicPr>
          <p:nvPr/>
        </p:nvPicPr>
        <p:blipFill>
          <a:blip r:embed="rId3"/>
          <a:stretch>
            <a:fillRect/>
          </a:stretch>
        </p:blipFill>
        <p:spPr>
          <a:xfrm>
            <a:off x="5556462" y="2848610"/>
            <a:ext cx="1270000" cy="1270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9" name="直接连接符 848"/>
          <p:cNvCxnSpPr/>
          <p:nvPr/>
        </p:nvCxnSpPr>
        <p:spPr>
          <a:xfrm>
            <a:off x="0" y="6423025"/>
            <a:ext cx="12192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73" name="灯片编号占位符 8"/>
          <p:cNvSpPr txBox="1"/>
          <p:nvPr/>
        </p:nvSpPr>
        <p:spPr bwMode="auto">
          <a:xfrm>
            <a:off x="10796588" y="6465888"/>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Microsoft YaHei UI" panose="020B0503020204020204" pitchFamily="34" charset="-122"/>
                <a:ea typeface="微软雅黑" panose="020B0503020204020204" pitchFamily="34" charset="-122"/>
              </a:defRPr>
            </a:lvl1pPr>
            <a:lvl2pPr indent="-228600">
              <a:lnSpc>
                <a:spcPct val="90000"/>
              </a:lnSpc>
              <a:spcBef>
                <a:spcPts val="500"/>
              </a:spcBef>
              <a:buFont typeface="Arial" panose="020B0604020202020204" pitchFamily="34" charset="0"/>
              <a:buChar char="•"/>
              <a:defRPr sz="2400">
                <a:solidFill>
                  <a:schemeClr val="tx1"/>
                </a:solidFill>
                <a:latin typeface="Microsoft YaHei UI" panose="020B0503020204020204" pitchFamily="34" charset="-122"/>
                <a:ea typeface="微软雅黑" panose="020B0503020204020204" pitchFamily="34" charset="-122"/>
              </a:defRPr>
            </a:lvl2pPr>
            <a:lvl3pPr indent="-228600">
              <a:lnSpc>
                <a:spcPct val="90000"/>
              </a:lnSpc>
              <a:spcBef>
                <a:spcPts val="500"/>
              </a:spcBef>
              <a:buFont typeface="Arial" panose="020B0604020202020204" pitchFamily="34" charset="0"/>
              <a:buChar char="•"/>
              <a:defRPr sz="2000">
                <a:solidFill>
                  <a:schemeClr val="tx1"/>
                </a:solidFill>
                <a:latin typeface="Microsoft YaHei UI" panose="020B0503020204020204" pitchFamily="34" charset="-122"/>
                <a:ea typeface="微软雅黑" panose="020B0503020204020204" pitchFamily="34" charset="-122"/>
              </a:defRPr>
            </a:lvl3pPr>
            <a:lvl4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4pPr>
            <a:lvl5pPr indent="-228600">
              <a:lnSpc>
                <a:spcPct val="90000"/>
              </a:lnSpc>
              <a:spcBef>
                <a:spcPts val="500"/>
              </a:spcBef>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Microsoft YaHei UI" panose="020B0503020204020204" pitchFamily="34" charset="-122"/>
                <a:ea typeface="微软雅黑" panose="020B0503020204020204" pitchFamily="34" charset="-122"/>
              </a:defRPr>
            </a:lvl9pPr>
          </a:lstStyle>
          <a:p>
            <a:pPr algn="r" eaLnBrk="1" hangingPunct="1">
              <a:lnSpc>
                <a:spcPct val="100000"/>
              </a:lnSpc>
              <a:spcBef>
                <a:spcPct val="0"/>
              </a:spcBef>
              <a:buFontTx/>
              <a:buNone/>
            </a:pPr>
            <a:fld id="{90CC2054-6D10-422F-BB1E-06AD94CF864D}" type="slidenum">
              <a:rPr lang="zh-CN" altLang="en-US" sz="1200">
                <a:solidFill>
                  <a:srgbClr val="898989"/>
                </a:solidFill>
              </a:rPr>
              <a:t>9</a:t>
            </a:fld>
            <a:r>
              <a:rPr lang="en-US" altLang="zh-CN" sz="1200" smtClean="0">
                <a:solidFill>
                  <a:srgbClr val="898989"/>
                </a:solidFill>
              </a:rPr>
              <a:t>/37</a:t>
            </a:r>
            <a:endParaRPr lang="zh-CN" altLang="en-US" sz="1200">
              <a:solidFill>
                <a:srgbClr val="898989"/>
              </a:solidFill>
            </a:endParaRPr>
          </a:p>
        </p:txBody>
      </p:sp>
      <p:grpSp>
        <p:nvGrpSpPr>
          <p:cNvPr id="7174" name="组合 850"/>
          <p:cNvGrpSpPr/>
          <p:nvPr/>
        </p:nvGrpSpPr>
        <p:grpSpPr bwMode="auto">
          <a:xfrm>
            <a:off x="11617325" y="6497638"/>
            <a:ext cx="360363" cy="290512"/>
            <a:chOff x="9087729" y="1631852"/>
            <a:chExt cx="361495" cy="291473"/>
          </a:xfrm>
        </p:grpSpPr>
        <p:sp>
          <p:nvSpPr>
            <p:cNvPr id="852" name="任意多边形 851"/>
            <p:cNvSpPr/>
            <p:nvPr/>
          </p:nvSpPr>
          <p:spPr>
            <a:xfrm>
              <a:off x="9087729" y="1631852"/>
              <a:ext cx="361495" cy="291473"/>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DA000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853" name="等腰三角形 852"/>
            <p:cNvSpPr/>
            <p:nvPr/>
          </p:nvSpPr>
          <p:spPr>
            <a:xfrm rot="5400000">
              <a:off x="9197596" y="1695576"/>
              <a:ext cx="183166" cy="16402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7" name="矩形 856"/>
          <p:cNvSpPr>
            <a:spLocks noChangeArrowheads="1"/>
          </p:cNvSpPr>
          <p:nvPr/>
        </p:nvSpPr>
        <p:spPr bwMode="auto">
          <a:xfrm>
            <a:off x="904240" y="127000"/>
            <a:ext cx="1013889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r>
              <a:rPr lang="zh-CN" altLang="en-US" sz="4000" dirty="0">
                <a:solidFill>
                  <a:srgbClr val="0070C0"/>
                </a:solidFill>
              </a:rPr>
              <a:t>本地化差分隐私</a:t>
            </a:r>
            <a:r>
              <a:rPr lang="en-US" altLang="zh-CN" sz="4000" dirty="0">
                <a:solidFill>
                  <a:srgbClr val="0070C0"/>
                </a:solidFill>
              </a:rPr>
              <a:t>(Local Differential Privacy)</a:t>
            </a:r>
            <a:endParaRPr lang="zh-CN" altLang="en-US" sz="4000" dirty="0">
              <a:solidFill>
                <a:srgbClr val="0070C0"/>
              </a:solidFill>
            </a:endParaRPr>
          </a:p>
          <a:p>
            <a:pPr eaLnBrk="1" hangingPunct="1"/>
            <a:endParaRPr lang="zh-CN" altLang="en-US" sz="4000" dirty="0">
              <a:solidFill>
                <a:srgbClr val="0070C0"/>
              </a:solidFill>
            </a:endParaRPr>
          </a:p>
        </p:txBody>
      </p:sp>
      <p:sp>
        <p:nvSpPr>
          <p:cNvPr id="858" name="任意多边形 857"/>
          <p:cNvSpPr/>
          <p:nvPr/>
        </p:nvSpPr>
        <p:spPr>
          <a:xfrm>
            <a:off x="-19050" y="323850"/>
            <a:ext cx="771525" cy="371475"/>
          </a:xfrm>
          <a:custGeom>
            <a:avLst/>
            <a:gdLst>
              <a:gd name="connsiteX0" fmla="*/ 0 w 5743497"/>
              <a:gd name="connsiteY0" fmla="*/ 0 h 1843087"/>
              <a:gd name="connsiteX1" fmla="*/ 5743497 w 5743497"/>
              <a:gd name="connsiteY1" fmla="*/ 0 h 1843087"/>
              <a:gd name="connsiteX2" fmla="*/ 5190333 w 5743497"/>
              <a:gd name="connsiteY2" fmla="*/ 1843087 h 1843087"/>
              <a:gd name="connsiteX3" fmla="*/ 0 w 5743497"/>
              <a:gd name="connsiteY3" fmla="*/ 1843087 h 1843087"/>
            </a:gdLst>
            <a:ahLst/>
            <a:cxnLst>
              <a:cxn ang="0">
                <a:pos x="connsiteX0" y="connsiteY0"/>
              </a:cxn>
              <a:cxn ang="0">
                <a:pos x="connsiteX1" y="connsiteY1"/>
              </a:cxn>
              <a:cxn ang="0">
                <a:pos x="connsiteX2" y="connsiteY2"/>
              </a:cxn>
              <a:cxn ang="0">
                <a:pos x="connsiteX3" y="connsiteY3"/>
              </a:cxn>
            </a:cxnLst>
            <a:rect l="l" t="t" r="r" b="b"/>
            <a:pathLst>
              <a:path w="5743497" h="1843087">
                <a:moveTo>
                  <a:pt x="0" y="0"/>
                </a:moveTo>
                <a:lnTo>
                  <a:pt x="5743497" y="0"/>
                </a:lnTo>
                <a:lnTo>
                  <a:pt x="5190333" y="1843087"/>
                </a:lnTo>
                <a:lnTo>
                  <a:pt x="0" y="1843087"/>
                </a:lnTo>
                <a:close/>
              </a:path>
            </a:pathLst>
          </a:custGeom>
          <a:solidFill>
            <a:srgbClr val="0070C0">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2</a:t>
            </a:r>
          </a:p>
        </p:txBody>
      </p:sp>
      <p:cxnSp>
        <p:nvCxnSpPr>
          <p:cNvPr id="860" name="直接连接符 859"/>
          <p:cNvCxnSpPr/>
          <p:nvPr/>
        </p:nvCxnSpPr>
        <p:spPr>
          <a:xfrm>
            <a:off x="-34925" y="879475"/>
            <a:ext cx="10963275"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52473" y="2913101"/>
            <a:ext cx="654858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797"/>
          <p:cNvSpPr>
            <a:spLocks noChangeArrowheads="1"/>
          </p:cNvSpPr>
          <p:nvPr/>
        </p:nvSpPr>
        <p:spPr bwMode="auto">
          <a:xfrm>
            <a:off x="752473" y="1447800"/>
            <a:ext cx="10585027"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icrosoft YaHei UI" panose="020B0503020204020204" pitchFamily="34" charset="-122"/>
                <a:ea typeface="微软雅黑" panose="020B0503020204020204" pitchFamily="34" charset="-122"/>
              </a:defRPr>
            </a:lvl1pPr>
            <a:lvl2pPr marL="742950" indent="-285750">
              <a:defRPr>
                <a:solidFill>
                  <a:schemeClr val="tx1"/>
                </a:solidFill>
                <a:latin typeface="Microsoft YaHei UI" panose="020B0503020204020204" pitchFamily="34" charset="-122"/>
                <a:ea typeface="微软雅黑" panose="020B0503020204020204" pitchFamily="34" charset="-122"/>
              </a:defRPr>
            </a:lvl2pPr>
            <a:lvl3pPr marL="1143000" indent="-228600">
              <a:defRPr>
                <a:solidFill>
                  <a:schemeClr val="tx1"/>
                </a:solidFill>
                <a:latin typeface="Microsoft YaHei UI" panose="020B0503020204020204" pitchFamily="34" charset="-122"/>
                <a:ea typeface="微软雅黑" panose="020B0503020204020204" pitchFamily="34" charset="-122"/>
              </a:defRPr>
            </a:lvl3pPr>
            <a:lvl4pPr marL="1600200" indent="-228600">
              <a:defRPr>
                <a:solidFill>
                  <a:schemeClr val="tx1"/>
                </a:solidFill>
                <a:latin typeface="Microsoft YaHei UI" panose="020B0503020204020204" pitchFamily="34" charset="-122"/>
                <a:ea typeface="微软雅黑" panose="020B0503020204020204" pitchFamily="34" charset="-122"/>
              </a:defRPr>
            </a:lvl4pPr>
            <a:lvl5pPr marL="2057400" indent="-228600">
              <a:defRPr>
                <a:solidFill>
                  <a:schemeClr val="tx1"/>
                </a:solidFill>
                <a:latin typeface="Microsoft YaHei UI"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Microsoft YaHei UI" panose="020B0503020204020204" pitchFamily="34" charset="-122"/>
                <a:ea typeface="微软雅黑" panose="020B0503020204020204" pitchFamily="34" charset="-122"/>
              </a:defRPr>
            </a:lvl9pPr>
          </a:lstStyle>
          <a:p>
            <a:pPr marL="342900" indent="-342900" eaLnBrk="1" hangingPunct="1">
              <a:buFont typeface="Arial" panose="020B0604020202020204" pitchFamily="34" charset="0"/>
              <a:buChar char="•"/>
            </a:pPr>
            <a:r>
              <a:rPr lang="zh-CN" altLang="en-US" sz="4400" dirty="0" smtClean="0">
                <a:sym typeface="+mn-ea"/>
              </a:rPr>
              <a:t>当前最先进的隐私保护模型 </a:t>
            </a:r>
            <a:endParaRPr lang="zh-CN" altLang="en-US" sz="4400" dirty="0"/>
          </a:p>
          <a:p>
            <a:pPr eaLnBrk="1" hangingPunct="1"/>
            <a:endParaRPr lang="en-US" altLang="zh-CN" sz="3400" dirty="0" smtClean="0"/>
          </a:p>
          <a:p>
            <a:pPr eaLnBrk="1" hangingPunct="1"/>
            <a:endParaRPr lang="zh-CN" altLang="en-US" sz="3400" dirty="0"/>
          </a:p>
          <a:p>
            <a:r>
              <a:rPr lang="zh-CN" altLang="en-US" sz="3600" smtClean="0">
                <a:sym typeface="+mn-ea"/>
              </a:rPr>
              <a:t>差分隐私的主要思想是：</a:t>
            </a:r>
            <a:r>
              <a:rPr lang="en-US" altLang="zh-CN" sz="3600" smtClean="0">
                <a:sym typeface="+mn-ea"/>
              </a:rPr>
              <a:t>	</a:t>
            </a:r>
          </a:p>
          <a:p>
            <a:r>
              <a:rPr lang="en-US" altLang="zh-CN" sz="3200" smtClean="0">
                <a:latin typeface="黑体" panose="02010609060101010101" pitchFamily="49" charset="-122"/>
                <a:ea typeface="黑体" panose="02010609060101010101" pitchFamily="49" charset="-122"/>
                <a:sym typeface="+mn-ea"/>
              </a:rPr>
              <a:t>	</a:t>
            </a:r>
            <a:r>
              <a:rPr lang="zh-CN" altLang="en-US" sz="3200" smtClean="0">
                <a:latin typeface="黑体" panose="02010609060101010101" pitchFamily="49" charset="-122"/>
                <a:ea typeface="黑体" panose="02010609060101010101" pitchFamily="49" charset="-122"/>
                <a:sym typeface="+mn-ea"/>
              </a:rPr>
              <a:t>用户首先对</a:t>
            </a:r>
            <a:r>
              <a:rPr lang="zh-CN" altLang="en-US" sz="3200">
                <a:latin typeface="黑体" panose="02010609060101010101" pitchFamily="49" charset="-122"/>
                <a:ea typeface="黑体" panose="02010609060101010101" pitchFamily="49" charset="-122"/>
                <a:sym typeface="+mn-ea"/>
              </a:rPr>
              <a:t>原始数据</a:t>
            </a:r>
            <a:r>
              <a:rPr lang="zh-CN" altLang="en-US" sz="3200" smtClean="0">
                <a:latin typeface="黑体" panose="02010609060101010101" pitchFamily="49" charset="-122"/>
                <a:ea typeface="黑体" panose="02010609060101010101" pitchFamily="49" charset="-122"/>
                <a:sym typeface="+mn-ea"/>
              </a:rPr>
              <a:t>进行扰动，然后</a:t>
            </a:r>
            <a:r>
              <a:rPr lang="zh-CN" altLang="en-US" sz="3200">
                <a:latin typeface="黑体" panose="02010609060101010101" pitchFamily="49" charset="-122"/>
                <a:ea typeface="黑体" panose="02010609060101010101" pitchFamily="49" charset="-122"/>
                <a:sym typeface="+mn-ea"/>
              </a:rPr>
              <a:t>将其传输给第三方数据收集</a:t>
            </a:r>
            <a:r>
              <a:rPr lang="zh-CN" altLang="en-US" sz="3200" smtClean="0">
                <a:latin typeface="黑体" panose="02010609060101010101" pitchFamily="49" charset="-122"/>
                <a:ea typeface="黑体" panose="02010609060101010101" pitchFamily="49" charset="-122"/>
                <a:sym typeface="+mn-ea"/>
              </a:rPr>
              <a:t>者，数据</a:t>
            </a:r>
            <a:r>
              <a:rPr lang="zh-CN" altLang="en-US" sz="3200">
                <a:latin typeface="黑体" panose="02010609060101010101" pitchFamily="49" charset="-122"/>
                <a:ea typeface="黑体" panose="02010609060101010101" pitchFamily="49" charset="-122"/>
                <a:sym typeface="+mn-ea"/>
              </a:rPr>
              <a:t>收集者收到扰动</a:t>
            </a:r>
            <a:r>
              <a:rPr lang="zh-CN" altLang="en-US" sz="3200" smtClean="0">
                <a:latin typeface="黑体" panose="02010609060101010101" pitchFamily="49" charset="-122"/>
                <a:ea typeface="黑体" panose="02010609060101010101" pitchFamily="49" charset="-122"/>
                <a:sym typeface="+mn-ea"/>
              </a:rPr>
              <a:t>后的</a:t>
            </a:r>
            <a:r>
              <a:rPr lang="zh-CN" altLang="en-US" sz="3200">
                <a:latin typeface="黑体" panose="02010609060101010101" pitchFamily="49" charset="-122"/>
                <a:ea typeface="黑体" panose="02010609060101010101" pitchFamily="49" charset="-122"/>
                <a:sym typeface="+mn-ea"/>
              </a:rPr>
              <a:t>数据后进行一系列的查询和求精</a:t>
            </a:r>
            <a:r>
              <a:rPr lang="zh-CN" altLang="en-US" sz="3200" smtClean="0">
                <a:latin typeface="黑体" panose="02010609060101010101" pitchFamily="49" charset="-122"/>
                <a:ea typeface="黑体" panose="02010609060101010101" pitchFamily="49" charset="-122"/>
                <a:sym typeface="+mn-ea"/>
              </a:rPr>
              <a:t>处理，以</a:t>
            </a:r>
            <a:r>
              <a:rPr lang="zh-CN" altLang="en-US" sz="3200">
                <a:latin typeface="黑体" panose="02010609060101010101" pitchFamily="49" charset="-122"/>
                <a:ea typeface="黑体" panose="02010609060101010101" pitchFamily="49" charset="-122"/>
                <a:sym typeface="+mn-ea"/>
              </a:rPr>
              <a:t>得到有效的统计</a:t>
            </a:r>
            <a:r>
              <a:rPr lang="zh-CN" altLang="en-US" sz="3200" smtClean="0">
                <a:latin typeface="黑体" panose="02010609060101010101" pitchFamily="49" charset="-122"/>
                <a:ea typeface="黑体" panose="02010609060101010101" pitchFamily="49" charset="-122"/>
                <a:sym typeface="+mn-ea"/>
              </a:rPr>
              <a:t>结果。</a:t>
            </a:r>
            <a:endParaRPr lang="zh-CN" altLang="en-US" sz="3200" dirty="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1896</Words>
  <Application>Microsoft Office PowerPoint</Application>
  <PresentationFormat>宽屏</PresentationFormat>
  <Paragraphs>519</Paragraphs>
  <Slides>38</Slides>
  <Notes>34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3" baseType="lpstr">
      <vt:lpstr>Microsoft JhengHei</vt:lpstr>
      <vt:lpstr>Microsoft YaHei UI</vt:lpstr>
      <vt:lpstr>MS PGothic</vt:lpstr>
      <vt:lpstr>等线</vt:lpstr>
      <vt:lpstr>等线 Light</vt:lpstr>
      <vt:lpstr>黑体</vt:lpstr>
      <vt:lpstr>宋体</vt:lpstr>
      <vt:lpstr>微软雅黑</vt:lpstr>
      <vt:lpstr>Arial</vt:lpstr>
      <vt:lpstr>Calibri</vt:lpstr>
      <vt:lpstr>Cambria Math</vt:lpstr>
      <vt:lpstr>Verdana</vt:lpstr>
      <vt:lpstr>Wingdings</vt:lpstr>
      <vt:lpstr>Office 主题​​</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 FAN</dc:creator>
  <cp:lastModifiedBy>张 君</cp:lastModifiedBy>
  <cp:revision>175</cp:revision>
  <dcterms:created xsi:type="dcterms:W3CDTF">2018-05-03T01:08:00Z</dcterms:created>
  <dcterms:modified xsi:type="dcterms:W3CDTF">2018-06-11T08:12:44Z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