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0"/>
    <p:restoredTop sz="68553"/>
  </p:normalViewPr>
  <p:slideViewPr>
    <p:cSldViewPr snapToGrid="0" snapToObjects="1">
      <p:cViewPr>
        <p:scale>
          <a:sx n="53" d="100"/>
          <a:sy n="53" d="100"/>
        </p:scale>
        <p:origin x="28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E3CDB-B34A-F847-B2BD-DE958485D467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E5F2F-28E2-6443-825B-DD9766D4AD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111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 저는이번주</a:t>
            </a:r>
            <a:r>
              <a:rPr kumimoji="1" lang="ko-KR" altLang="en-US" dirty="0"/>
              <a:t> 논문</a:t>
            </a:r>
            <a:r>
              <a:rPr kumimoji="1" lang="ko-Kore-KR" altLang="en-US" dirty="0"/>
              <a:t> 발표를</a:t>
            </a:r>
            <a:r>
              <a:rPr kumimoji="1" lang="ko-KR" altLang="en-US" dirty="0"/>
              <a:t> 맡은 </a:t>
            </a:r>
            <a:r>
              <a:rPr kumimoji="1" lang="ko-Kore-KR" altLang="en-US" dirty="0"/>
              <a:t>최정아입니다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제가 발표할 논문은 딥 레스듀얼 러닝 폴 이미지 레코그니션이라는 </a:t>
            </a:r>
            <a:endParaRPr kumimoji="1" lang="en-US" altLang="ko-Kore-KR" dirty="0"/>
          </a:p>
          <a:p>
            <a:r>
              <a:rPr kumimoji="1" lang="ko-Kore-KR" altLang="en-US" dirty="0"/>
              <a:t>일명 레스넷이라 불리우는 논문입니다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이 논문은 </a:t>
            </a:r>
            <a:r>
              <a:rPr kumimoji="1" lang="en-US" altLang="ko-KR" dirty="0"/>
              <a:t>cvpr2016</a:t>
            </a:r>
            <a:r>
              <a:rPr kumimoji="1" lang="ko-KR" altLang="en-US" dirty="0"/>
              <a:t> 발표된 논문으로 </a:t>
            </a:r>
            <a:endParaRPr kumimoji="1" lang="en-US" altLang="ko-KR" dirty="0"/>
          </a:p>
          <a:p>
            <a:r>
              <a:rPr kumimoji="1" lang="ko-KR" altLang="en-US" dirty="0"/>
              <a:t>현재까지 </a:t>
            </a:r>
            <a:r>
              <a:rPr kumimoji="1" lang="ko-KR" altLang="en-US" dirty="0" err="1"/>
              <a:t>인용횟수</a:t>
            </a:r>
            <a:r>
              <a:rPr kumimoji="1" lang="ko-KR" altLang="en-US" dirty="0"/>
              <a:t>  약 </a:t>
            </a:r>
            <a:r>
              <a:rPr kumimoji="1" lang="en-US" altLang="ko-KR" dirty="0"/>
              <a:t>11</a:t>
            </a:r>
            <a:r>
              <a:rPr kumimoji="1" lang="ko-KR" altLang="en-US" dirty="0"/>
              <a:t>만회로 많은 논문에서 베이스라인으로 아직까지도 많이 사용되는 논문입니다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439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Resnet-34</a:t>
            </a:r>
            <a:r>
              <a:rPr kumimoji="1" lang="ko-Kore-KR" altLang="en-US" dirty="0"/>
              <a:t>보다 더 깊은 </a:t>
            </a:r>
            <a:r>
              <a:rPr kumimoji="1" lang="en-US" altLang="ko-Kore-KR" dirty="0"/>
              <a:t>5</a:t>
            </a:r>
            <a:r>
              <a:rPr kumimoji="1" lang="en-US" altLang="ko-KR" dirty="0"/>
              <a:t>0/101/152</a:t>
            </a:r>
            <a:r>
              <a:rPr kumimoji="1" lang="ko-KR" altLang="en-US" dirty="0"/>
              <a:t>의 네트워크에서 시간 복잡도가 너무 높아지지 않도록 </a:t>
            </a:r>
            <a:r>
              <a:rPr kumimoji="1" lang="ko-KR" altLang="en-US" dirty="0" err="1"/>
              <a:t>하기위해</a:t>
            </a:r>
            <a:r>
              <a:rPr kumimoji="1" lang="ko-KR" altLang="en-US" dirty="0"/>
              <a:t> 다음과 같은 방법을 사용했는데요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Bottleneck </a:t>
            </a:r>
            <a:r>
              <a:rPr kumimoji="1" lang="ko-Kore-KR" altLang="en-US" dirty="0"/>
              <a:t>구조라고 이름을 붙인 이유는 차원을 줄였다가 뒤에서 차원을 늘리는 모습이 병목처럼 보이기 때문입니다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이렇게 구성한 이유는 연산시간을 줄이기 위함입니다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디멘션을 줄여 컨볼루션을 수행하고 다시 디멘션을 확장시킨</a:t>
            </a:r>
            <a:r>
              <a:rPr kumimoji="1" lang="ko-KR" altLang="en-US" dirty="0"/>
              <a:t> 형태로</a:t>
            </a:r>
            <a:endParaRPr kumimoji="1" lang="en-US" altLang="ko-Kore-KR" dirty="0"/>
          </a:p>
          <a:p>
            <a:r>
              <a:rPr kumimoji="1" lang="ko-Kore-KR" altLang="en-US" dirty="0"/>
              <a:t>왼쪽의 컨볼류션을 두개를 곧바로 연결시긴 구조에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배해 연산량을 절감 할 수 있게됩니다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14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dirty="0">
                <a:effectLst/>
              </a:rPr>
              <a:t>테이블 </a:t>
            </a:r>
            <a:r>
              <a:rPr lang="en-US" altLang="ko-Kore-KR" dirty="0">
                <a:effectLst/>
              </a:rPr>
              <a:t>4 </a:t>
            </a:r>
            <a:r>
              <a:rPr lang="ko-Kore-KR" altLang="en-US" dirty="0">
                <a:effectLst/>
              </a:rPr>
              <a:t>테이블 </a:t>
            </a:r>
            <a:r>
              <a:rPr lang="en-US" altLang="ko-Kore-KR" dirty="0">
                <a:effectLst/>
              </a:rPr>
              <a:t>5</a:t>
            </a:r>
            <a:r>
              <a:rPr lang="ko-Kore-KR" altLang="en-US" dirty="0">
                <a:effectLst/>
              </a:rPr>
              <a:t>는 기존의 모델들과 레스넷 성능을 각각 싱글모델 앙상블에서 비교한 것입니다</a:t>
            </a:r>
            <a:r>
              <a:rPr lang="en-US" altLang="ko-Kore-KR" dirty="0">
                <a:effectLst/>
              </a:rPr>
              <a:t>.</a:t>
            </a:r>
          </a:p>
          <a:p>
            <a:endParaRPr lang="en" altLang="ko-Kore-KR" dirty="0">
              <a:effectLst/>
            </a:endParaRPr>
          </a:p>
          <a:p>
            <a:r>
              <a:rPr lang="en-US" altLang="ko-Kore-KR" dirty="0" err="1">
                <a:effectLst/>
              </a:rPr>
              <a:t>Imagenet</a:t>
            </a:r>
            <a:r>
              <a:rPr lang="en-US" altLang="ko-Kore-KR" dirty="0">
                <a:effectLst/>
              </a:rPr>
              <a:t> large-scale visual recognition challenge</a:t>
            </a:r>
            <a:endParaRPr lang="en" altLang="ko-Kore-KR" dirty="0">
              <a:effectLst/>
            </a:endParaRPr>
          </a:p>
          <a:p>
            <a:r>
              <a:rPr lang="en" altLang="ko-Kore-KR" dirty="0">
                <a:effectLst/>
              </a:rPr>
              <a:t>ResNet-34 </a:t>
            </a:r>
            <a:r>
              <a:rPr lang="en-US" altLang="ko-Kore-KR" dirty="0">
                <a:effectLst/>
              </a:rPr>
              <a:t>A : </a:t>
            </a:r>
            <a:r>
              <a:rPr lang="en" altLang="ko-Kore-KR" dirty="0">
                <a:effectLst/>
              </a:rPr>
              <a:t>shortcut zero padding </a:t>
            </a:r>
            <a:r>
              <a:rPr lang="ko-KR" altLang="en-US" dirty="0" err="1">
                <a:effectLst/>
              </a:rPr>
              <a:t>한것</a:t>
            </a:r>
            <a:endParaRPr lang="en" altLang="ko-Kore-KR" dirty="0">
              <a:effectLst/>
            </a:endParaRPr>
          </a:p>
          <a:p>
            <a:r>
              <a:rPr lang="en" altLang="ko-Kore-KR" dirty="0">
                <a:effectLst/>
              </a:rPr>
              <a:t>ResNet-34 B : projection shortcut</a:t>
            </a:r>
            <a:r>
              <a:rPr lang="ko-KR" altLang="en-US" dirty="0">
                <a:effectLst/>
              </a:rPr>
              <a:t>는 </a:t>
            </a:r>
            <a:r>
              <a:rPr lang="en" altLang="ko-Kore-KR" dirty="0">
                <a:effectLst/>
              </a:rPr>
              <a:t>dimension</a:t>
            </a:r>
            <a:r>
              <a:rPr lang="ko-KR" altLang="en-US" dirty="0">
                <a:effectLst/>
              </a:rPr>
              <a:t>을 늘릴 때만 사용되며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다른 </a:t>
            </a:r>
            <a:r>
              <a:rPr lang="en" altLang="ko-Kore-KR" dirty="0">
                <a:effectLst/>
              </a:rPr>
              <a:t>shortcut</a:t>
            </a:r>
            <a:r>
              <a:rPr lang="ko-KR" altLang="en-US" dirty="0">
                <a:effectLst/>
              </a:rPr>
              <a:t>은 모두 </a:t>
            </a:r>
            <a:r>
              <a:rPr lang="en" altLang="ko-Kore-KR" dirty="0">
                <a:effectLst/>
              </a:rPr>
              <a:t>identity</a:t>
            </a:r>
          </a:p>
          <a:p>
            <a:r>
              <a:rPr lang="en" altLang="ko-Kore-KR" dirty="0">
                <a:effectLst/>
              </a:rPr>
              <a:t>ResNet-34 C : </a:t>
            </a:r>
            <a:r>
              <a:rPr lang="ko-KR" altLang="en-US" dirty="0">
                <a:effectLst/>
              </a:rPr>
              <a:t>모든 </a:t>
            </a:r>
            <a:r>
              <a:rPr lang="en" altLang="ko-Kore-KR" dirty="0">
                <a:effectLst/>
              </a:rPr>
              <a:t>shortcut</a:t>
            </a:r>
            <a:r>
              <a:rPr lang="ko-KR" altLang="en-US" dirty="0">
                <a:effectLst/>
              </a:rPr>
              <a:t>은 </a:t>
            </a:r>
            <a:r>
              <a:rPr lang="en" altLang="ko-Kore-KR" dirty="0">
                <a:effectLst/>
              </a:rPr>
              <a:t>projection</a:t>
            </a:r>
            <a:r>
              <a:rPr lang="ko-KR" altLang="en-US" dirty="0">
                <a:effectLst/>
              </a:rPr>
              <a:t>이다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앙상블 기법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대량의 모델을 훈련한 다음 </a:t>
            </a:r>
            <a:r>
              <a:rPr lang="ko-KR" altLang="en-US" dirty="0" err="1">
                <a:effectLst/>
              </a:rPr>
              <a:t>투표또는</a:t>
            </a:r>
            <a:r>
              <a:rPr lang="ko-KR" altLang="en-US" dirty="0">
                <a:effectLst/>
              </a:rPr>
              <a:t> 평균화를 통해 출력 예측을 결합하여 분류 정확도를 높이는 것을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114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" altLang="ko-Kore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VOC 2007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2012,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COCO 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실험한 결과이다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파스칼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마이크로소프트에서 제공하는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이미지테이터세트</a:t>
            </a:r>
            <a:endParaRPr lang="en" altLang="ko-Kore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5921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클레스피케이션</a:t>
            </a:r>
            <a:r>
              <a:rPr lang="en-US" altLang="ko-KR" dirty="0">
                <a:effectLst/>
              </a:rPr>
              <a:t>,</a:t>
            </a:r>
            <a:r>
              <a:rPr lang="ko-KR" altLang="en-US" dirty="0">
                <a:effectLst/>
              </a:rPr>
              <a:t> 로컬리제이션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0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목차는 논문과 비슷한 순서로 다음과 같이 진행될 예정입니다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090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ko-KR" altLang="en-US" dirty="0" err="1"/>
              <a:t>인트로덕션입니다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 err="1"/>
              <a:t>Cnn</a:t>
            </a:r>
            <a:r>
              <a:rPr kumimoji="1" lang="ko-Kore-KR" altLang="en-US" dirty="0"/>
              <a:t>의 네트워크를 깊게 쌓으면 훨씬 좋은 성능을 보인다는 것은 많은 대회를 통해 보여줬습니다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 err="1"/>
              <a:t>VGGnet</a:t>
            </a:r>
            <a:r>
              <a:rPr kumimoji="1" lang="ko-KR" altLang="en-US" dirty="0"/>
              <a:t>이</a:t>
            </a:r>
            <a:r>
              <a:rPr kumimoji="1" lang="ko-Kore-KR" altLang="en-US" dirty="0"/>
              <a:t> 대표적인 예인데요</a:t>
            </a:r>
            <a:endParaRPr kumimoji="1" lang="en-US" altLang="ko-Kore-KR" dirty="0"/>
          </a:p>
          <a:p>
            <a:r>
              <a:rPr kumimoji="1" lang="ko-Kore-KR" altLang="en-US" dirty="0"/>
              <a:t>하지만 더욱더 깊게 쌓으면 과연 성능이 좋아질까 라는 의문에서 부터 본 논문이 시작되는데요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결과는 다음 사진과 같이 레이어를 쌓으면서 에러율이 증가합니다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본 논문에서는 이러한 형상을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Degradation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디그리데이션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정의하며</a:t>
            </a:r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깊은 네트워크가 얕은 네트워크보다 성능이 저하되는 문제를 의미하며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깊은 네트워크가 수렴하면서 발생하는 문제라고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수렴이 되지 않는 문제가 아님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본논문에서는 이를 해결하기 위한 방법으로 </a:t>
            </a:r>
            <a:r>
              <a:rPr kumimoji="1" lang="en-US" altLang="ko-Kore-KR" dirty="0"/>
              <a:t>~</a:t>
            </a:r>
            <a:r>
              <a:rPr kumimoji="1" lang="en-US" altLang="ko-KR" dirty="0"/>
              <a:t>~</a:t>
            </a:r>
            <a:r>
              <a:rPr kumimoji="1" lang="ko-KR" altLang="en-US" dirty="0"/>
              <a:t>제안했습니다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추가적으로 나오는 오류</a:t>
            </a:r>
            <a:endParaRPr kumimoji="1" lang="en-US" altLang="ko-Kore-KR" dirty="0"/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vanishing / exploding gradients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normalized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initilaization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네트워크가 수렴하도록 해결할 수 있었지만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482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레스듀얼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러닝에 관한 설명인데요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그림은 오리지널 블록이고 오른쪽이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레스듀얼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러닝의 블록입니다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오리지널 블록은 기존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뉴럴넷의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 시키는 것이 학습의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좀 더 학습이 잘 되는 형태로 변경한 것이 오른쪽의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레스듀얼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러닝 블록인데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인풋값인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인풋이 통과한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펑션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더해준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정의하고</a:t>
            </a:r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293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레스듀얼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블록을 좀더 자세히 살펴보자면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본 논문은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최소가 되도록 학습을 진행합니다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아이덴티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멥핑인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두개의 레이어를 건너뛰는 것을 확인할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스텍트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Shortcut Connection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단순히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추가함으로써 추가적인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필요하지 않고 연산이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복잡하지않다는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것이 장점입니다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290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레스듀얼 러닝의 수식을 살펴볼건데요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블럭의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수식화 한것이 아래의 수식입니다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들어왔을때 펄스트 웨이트값을 곱하고 에티베이션 펑션인 렐루씌어주고 세컨드 웨이트 값을 곱해준는 것을 확인할 수 있습니다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 위 두 수식은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learning block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수식으로 나타낸 값인데요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레스듀얼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아이덴티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합으로 나타내지는 것을 확인할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안의 웨이트 연산은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같이 꼭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아닌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이뤄질 수 있기 때문에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표현하며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직접적으로 더해주기 위해선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서로 같은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개수가 달라지거나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MaxPool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등에 의해서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크기가 달라질 때에는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projection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곱해줘서 사이즈를 매칭 시켜주는 것이 중요하다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이상태에서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백프로파게이션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과정을 거쳐 식을 미분하게 된다면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미분했을때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프라임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상수값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최소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이상의 기울기를 만들어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디그리데이션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해결합니다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토대로 왼쪽 블록을 수식으로 나타내면 아래의 수식과 같습니다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65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 본 논문의 실험에 사용된 모델들의 설명인데요</a:t>
            </a:r>
            <a:endParaRPr kumimoji="1" lang="en-US" altLang="ko-Kore-KR" dirty="0"/>
          </a:p>
          <a:p>
            <a:r>
              <a:rPr kumimoji="1" lang="ko-Kore-KR" altLang="en-US" dirty="0"/>
              <a:t>플레인 네트워크는 사진상 가운데에 위치한 모델입니다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2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레스듀얼</a:t>
            </a:r>
            <a:r>
              <a:rPr kumimoji="1" lang="ko-KR" altLang="en-US" dirty="0"/>
              <a:t> 네트워크는 사진 상 오른쪽에 위치한 </a:t>
            </a:r>
            <a:r>
              <a:rPr kumimoji="1" lang="ko-KR" altLang="en-US" dirty="0" err="1"/>
              <a:t>모델입니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970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말씀 드린 두 모델을 사용하여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실험을 진행했는데요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그래프에서 왼쪽 그림은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 Network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18, 34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 그림은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18, 34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왼쪽 그림에서는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34-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18-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에러율이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크기때문에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Degradation Problem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발생함을 알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34-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낮게 나오는 것을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Degradation Problem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해결됐음을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보여주는 그래프이다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표는 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에어율을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나타낸 표인데요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레스넷이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좀더 적은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에러율을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보이는 것을 확인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error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모델이 예측한 최상위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범위 가운데 정답이 없는 경우의 오류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E5F2F-28E2-6443-825B-DD9766D4ADA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81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EC58D-163D-E942-9126-54A0F21E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D12C2-E82C-BF4C-98B5-3814D5BA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F00F3-B2E2-2A4F-98DB-DB81BC5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B7388-639A-844D-BE85-78B63E4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5D88F-D58F-7A4C-B359-9A711DF4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13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1976B-8B1D-4844-A026-F1F5A6DF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33C2CF-4135-844C-A013-505AE65EB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BB5BC-230A-494D-A14A-DED40A39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60B04-6781-544B-891D-A6396683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E68E6-6858-AE45-8E15-C6402986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304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0A7181-CC42-BF46-9DEB-F27F20074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3BFBF-1D81-1546-915F-31E1AE2A4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08E6D-8B87-0442-99CD-E9ED3D8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98F20-5D74-5448-8700-3C28D7B0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6D5BD-0643-D94C-9B60-E514E1BD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238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2B0F-F931-834F-9B6E-B326A19C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8F20-4F3D-0444-ABEC-28723E02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F41B-D471-294E-90EE-E36A2C5A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48C61-8BB6-F044-9C64-47DDC506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8E25-5B04-3044-B278-B5AAA581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89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EF175-3B12-1B40-985D-D730C0E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F9100-502C-374E-A59B-7DB81EF3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1A5A6-8D53-4949-A314-924E4770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E2C68-FA5F-1942-A9D9-8469A905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6519E-5458-DC44-B2CB-203B4BAB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2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4B80D-AA99-C543-AA46-389DB048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84389-6F7A-904A-BF0B-8FD54753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576A5-AB69-E244-A85D-6AA8C84B6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0796A-EA73-7149-8E06-227D2802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4D761-2DAC-2949-BDBD-26707BF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B39BB-8598-634A-9D0E-E5A8D7B7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63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8C85B-61DE-5840-A1E3-8877F295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77F05-D11F-ED49-A13D-A6657178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69F85-A548-DD44-9A13-4B043A43C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596AA-F1B6-C346-895B-9981AD92D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F08C67-CD65-9140-932F-034DE7D5D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974A98-AA9E-F747-ABFE-F2106883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1AFD6D-29E0-494C-8A1C-4EC24911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0812C-E272-FF41-BBC9-434183EB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8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63195-0EB4-954A-BEB7-217772EC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9E13D-7C33-E942-9978-419C98C8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87EFD-5B2D-C848-97EE-CFB11D08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B6FA9-5973-BF4E-B049-5A56C1C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520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0E4CC-61CC-7543-975E-89307B6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4B430-9FA6-4444-9C31-7092D9BD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78302-BCB0-4C48-98F3-E74C24A6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07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60ADB-F707-3049-ABD6-587DE6D6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300B-65A3-524B-8490-BE5F67B3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91190-E8E9-A647-AAA0-0B6D5FA2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0E132-FD5A-4246-AB24-440153A9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EA012-6C33-E74B-9FEC-F4E58600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9F39F-BCBB-D14B-8B08-7FC4BDA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373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110F-1250-264F-8EF4-FDE4A6CC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E8D034-E2B3-DA4F-B419-0C11F7A4A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0C5310-FC6F-354E-A672-7587855C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15B48-0104-0845-AE85-48FD4BDF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710BC-C024-D941-AB7A-F5A3F4E9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3B658-D68E-F54D-8681-78691721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44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FD1CCF-BCB1-3D40-BEEF-39B9DCCE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7CB8B-8033-684D-BCC1-601745D4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1F43-6E5E-064F-919E-170207E05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0243-99C9-F841-BF78-4197601E280E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A96AB-1BCD-E944-828D-41B7C0CCA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D013C-4F2A-D342-B35F-F1C32CA6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EAD7-1307-354A-B966-72F91772F6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58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8082-363C-4849-A252-A75BB98A8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615" y="1484487"/>
            <a:ext cx="10486768" cy="1750968"/>
          </a:xfrm>
        </p:spPr>
        <p:txBody>
          <a:bodyPr anchor="ctr" anchorCtr="0">
            <a:normAutofit/>
          </a:bodyPr>
          <a:lstStyle/>
          <a:p>
            <a:r>
              <a:rPr lang="en" altLang="ko-Kore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Deep Residual Learning for Image Recognition (</a:t>
            </a:r>
            <a:r>
              <a:rPr lang="en-US" altLang="ko-Kore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ResNet</a:t>
            </a:r>
            <a:r>
              <a:rPr lang="en-US" altLang="ko-Kore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1011688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0F0F4A7A-FF44-B549-B8E2-6143CA24DFE8}"/>
              </a:ext>
            </a:extLst>
          </p:cNvPr>
          <p:cNvCxnSpPr>
            <a:cxnSpLocks/>
          </p:cNvCxnSpPr>
          <p:nvPr/>
        </p:nvCxnSpPr>
        <p:spPr>
          <a:xfrm>
            <a:off x="461319" y="3708254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DDB85B-76BB-3B43-A24F-6069A93CE12E}"/>
              </a:ext>
            </a:extLst>
          </p:cNvPr>
          <p:cNvSpPr txBox="1"/>
          <p:nvPr/>
        </p:nvSpPr>
        <p:spPr>
          <a:xfrm>
            <a:off x="3161543" y="4300804"/>
            <a:ext cx="58689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ore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Kwang</a:t>
            </a:r>
            <a:r>
              <a:rPr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w</a:t>
            </a:r>
            <a:r>
              <a:rPr lang="en" altLang="ko-Kore-KR" sz="2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oon</a:t>
            </a:r>
            <a:r>
              <a:rPr lang="en" altLang="ko-Kore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University</a:t>
            </a:r>
          </a:p>
          <a:p>
            <a:pPr algn="ctr"/>
            <a:r>
              <a:rPr lang="en" altLang="ko-Kore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Nature-Inspired Intelligence Laboratory(</a:t>
            </a:r>
            <a:r>
              <a:rPr lang="en" altLang="ko-Kore-KR" sz="2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Niil</a:t>
            </a:r>
            <a:r>
              <a:rPr lang="en" altLang="ko-Kore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ctr"/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2022.04.08</a:t>
            </a:r>
            <a:endParaRPr lang="en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최정아</a:t>
            </a:r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00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BFAE51-C8EC-7F44-8CD9-F7A6C9A4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84" y="1459200"/>
            <a:ext cx="8473032" cy="4370100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itchFamily="2" charset="-127"/>
                <a:ea typeface="NanumGothic" pitchFamily="2" charset="-127"/>
              </a:rPr>
              <a:t>3.</a:t>
            </a:r>
            <a:r>
              <a:rPr lang="en" altLang="ko-Kore-KR" sz="2800" b="1" dirty="0">
                <a:latin typeface="NanumGothic" pitchFamily="2" charset="-127"/>
                <a:ea typeface="NanumGothic" pitchFamily="2" charset="-127"/>
              </a:rPr>
              <a:t>Experiments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649C-E16F-6449-BAA5-819B63FC084E}"/>
              </a:ext>
            </a:extLst>
          </p:cNvPr>
          <p:cNvSpPr/>
          <p:nvPr/>
        </p:nvSpPr>
        <p:spPr>
          <a:xfrm>
            <a:off x="461319" y="939679"/>
            <a:ext cx="458330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300" b="1" dirty="0">
                <a:latin typeface="NanumGothic" pitchFamily="2" charset="-127"/>
                <a:ea typeface="NanumGothic" pitchFamily="2" charset="-127"/>
              </a:rPr>
              <a:t>Deeper Bottleneck Architectures</a:t>
            </a:r>
            <a:endParaRPr lang="ko-Kore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927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DBD522-9929-3743-B590-564C907F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3" y="1301696"/>
            <a:ext cx="4056840" cy="4802266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itchFamily="2" charset="-127"/>
                <a:ea typeface="NanumGothic" pitchFamily="2" charset="-127"/>
              </a:rPr>
              <a:t>3.</a:t>
            </a:r>
            <a:r>
              <a:rPr lang="en" altLang="ko-Kore-KR" sz="2800" b="1" dirty="0">
                <a:latin typeface="NanumGothic" pitchFamily="2" charset="-127"/>
                <a:ea typeface="NanumGothic" pitchFamily="2" charset="-127"/>
              </a:rPr>
              <a:t>Experiments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F4700-2AEF-1747-B593-620FB084A105}"/>
              </a:ext>
            </a:extLst>
          </p:cNvPr>
          <p:cNvSpPr txBox="1"/>
          <p:nvPr/>
        </p:nvSpPr>
        <p:spPr>
          <a:xfrm>
            <a:off x="5070723" y="2067766"/>
            <a:ext cx="6659958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ResNet-34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에서 이미 기존의 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우수한 모델들에 준하는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성능을 보인다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ResNet-152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는 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싱글모델에서 가장 좋은 성능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을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보이며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이는 기존의 네트워크들이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ensemble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을 사용해서 기록한 성능보다도 더 높다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각각 다른 깊이를 가지는 총 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6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개의 </a:t>
            </a:r>
            <a:r>
              <a:rPr lang="en" altLang="ko-Kore-KR" sz="2000" dirty="0" err="1">
                <a:latin typeface="NanumGothic" pitchFamily="2" charset="-127"/>
                <a:ea typeface="NanumGothic" pitchFamily="2" charset="-127"/>
              </a:rPr>
              <a:t>ResNet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모델을 </a:t>
            </a:r>
            <a:r>
              <a:rPr lang="en" altLang="ko-Kore-KR" sz="2000" b="1" dirty="0">
                <a:latin typeface="NanumGothic" pitchFamily="2" charset="-127"/>
                <a:ea typeface="NanumGothic" pitchFamily="2" charset="-127"/>
              </a:rPr>
              <a:t>ensemble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하여 </a:t>
            </a:r>
            <a:r>
              <a:rPr lang="en" altLang="ko-Kore-KR" sz="2000" b="1" dirty="0">
                <a:latin typeface="NanumGothic" pitchFamily="2" charset="-127"/>
                <a:ea typeface="NanumGothic" pitchFamily="2" charset="-127"/>
              </a:rPr>
              <a:t>ILSVRC 2015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에서 </a:t>
            </a:r>
            <a:r>
              <a:rPr lang="en-US" altLang="ko-KR" sz="2000" b="1" dirty="0"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위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를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기록하였다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.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79A22AF-2DF8-5A40-92A5-10D3EDB79759}"/>
              </a:ext>
            </a:extLst>
          </p:cNvPr>
          <p:cNvSpPr/>
          <p:nvPr/>
        </p:nvSpPr>
        <p:spPr>
          <a:xfrm>
            <a:off x="3480179" y="2625597"/>
            <a:ext cx="1160060" cy="376910"/>
          </a:xfrm>
          <a:prstGeom prst="roundRect">
            <a:avLst/>
          </a:prstGeom>
          <a:solidFill>
            <a:srgbClr val="C00000">
              <a:alpha val="496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0D9AA76-2C24-114E-A224-24AB5E52DAE1}"/>
              </a:ext>
            </a:extLst>
          </p:cNvPr>
          <p:cNvSpPr/>
          <p:nvPr/>
        </p:nvSpPr>
        <p:spPr>
          <a:xfrm>
            <a:off x="3480179" y="3418042"/>
            <a:ext cx="1160060" cy="137615"/>
          </a:xfrm>
          <a:prstGeom prst="roundRect">
            <a:avLst/>
          </a:prstGeom>
          <a:solidFill>
            <a:srgbClr val="C00000">
              <a:alpha val="496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2F86939-E7B5-FC44-A3E5-143B9FB8A634}"/>
              </a:ext>
            </a:extLst>
          </p:cNvPr>
          <p:cNvSpPr/>
          <p:nvPr/>
        </p:nvSpPr>
        <p:spPr>
          <a:xfrm>
            <a:off x="3919181" y="5411236"/>
            <a:ext cx="461750" cy="188455"/>
          </a:xfrm>
          <a:prstGeom prst="roundRect">
            <a:avLst/>
          </a:prstGeom>
          <a:solidFill>
            <a:srgbClr val="C00000">
              <a:alpha val="496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364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itchFamily="2" charset="-127"/>
                <a:ea typeface="NanumGothic" pitchFamily="2" charset="-127"/>
              </a:rPr>
              <a:t>3.</a:t>
            </a:r>
            <a:r>
              <a:rPr lang="en" altLang="ko-Kore-KR" sz="2800" b="1" dirty="0">
                <a:latin typeface="NanumGothic" pitchFamily="2" charset="-127"/>
                <a:ea typeface="NanumGothic" pitchFamily="2" charset="-127"/>
              </a:rPr>
              <a:t>Experiments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F4700-2AEF-1747-B593-620FB084A105}"/>
              </a:ext>
            </a:extLst>
          </p:cNvPr>
          <p:cNvSpPr txBox="1"/>
          <p:nvPr/>
        </p:nvSpPr>
        <p:spPr>
          <a:xfrm>
            <a:off x="5757219" y="2044731"/>
            <a:ext cx="5973462" cy="331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2000" dirty="0">
                <a:latin typeface="NanumGothic" pitchFamily="2" charset="-127"/>
                <a:ea typeface="NanumGothic" pitchFamily="2" charset="-127"/>
              </a:rPr>
              <a:t>Faster R-CNN</a:t>
            </a:r>
            <a:r>
              <a:rPr lang="ko-Kore-KR" altLang="en-US" sz="2000" dirty="0">
                <a:latin typeface="NanumGothic" pitchFamily="2" charset="-127"/>
                <a:ea typeface="NanumGothic" pitchFamily="2" charset="-127"/>
              </a:rPr>
              <a:t>의 </a:t>
            </a:r>
            <a:r>
              <a:rPr lang="en-US" altLang="ko-Kore-KR" sz="2000" dirty="0">
                <a:latin typeface="NanumGothic" pitchFamily="2" charset="-127"/>
                <a:ea typeface="NanumGothic" pitchFamily="2" charset="-127"/>
              </a:rPr>
              <a:t>VGG-16</a:t>
            </a:r>
            <a:r>
              <a:rPr lang="ko-Kore-KR" altLang="en-US" sz="2000" dirty="0">
                <a:latin typeface="NanumGothic" pitchFamily="2" charset="-127"/>
                <a:ea typeface="NanumGothic" pitchFamily="2" charset="-127"/>
              </a:rPr>
              <a:t>을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ResNet-1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01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로 변경한 네트워크를 사용</a:t>
            </a:r>
            <a:endParaRPr lang="en-US" altLang="ko-KR" sz="2000" dirty="0">
              <a:latin typeface="NanumGothic" pitchFamily="2" charset="-127"/>
              <a:ea typeface="NanumGothic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ImageNet detection / ImageNet localization COCO detection / COCO segmentation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          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총 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4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개의 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competition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에서 모두 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위를 기록</a:t>
            </a:r>
            <a:endParaRPr lang="en-US" altLang="ko-KR" sz="2000" dirty="0">
              <a:latin typeface="NanumGothic" pitchFamily="2" charset="-127"/>
              <a:ea typeface="NanumGothic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000" dirty="0">
                <a:latin typeface="NanumGothic" pitchFamily="2" charset="-127"/>
                <a:ea typeface="NanumGothic" pitchFamily="2" charset="-127"/>
              </a:rPr>
              <a:t>이를 통해 </a:t>
            </a:r>
            <a:r>
              <a:rPr lang="en-US" altLang="ko-Kore-KR" sz="2000" dirty="0" err="1">
                <a:latin typeface="NanumGothic" pitchFamily="2" charset="-127"/>
                <a:ea typeface="NanumGothic" pitchFamily="2" charset="-127"/>
              </a:rPr>
              <a:t>ResNet</a:t>
            </a:r>
            <a:r>
              <a:rPr lang="ko-Kore-KR" altLang="en-US" sz="2000" dirty="0">
                <a:latin typeface="NanumGothic" pitchFamily="2" charset="-127"/>
                <a:ea typeface="NanumGothic" pitchFamily="2" charset="-127"/>
              </a:rPr>
              <a:t>은 다른 </a:t>
            </a:r>
            <a:r>
              <a:rPr lang="en-US" altLang="ko-Kore-KR" sz="2000" b="1" dirty="0">
                <a:latin typeface="NanumGothic" pitchFamily="2" charset="-127"/>
                <a:ea typeface="NanumGothic" pitchFamily="2" charset="-127"/>
              </a:rPr>
              <a:t>task</a:t>
            </a:r>
            <a:r>
              <a:rPr lang="ko-Kore-KR" altLang="en-US" sz="2000" b="1" dirty="0">
                <a:latin typeface="NanumGothic" pitchFamily="2" charset="-127"/>
                <a:ea typeface="NanumGothic" pitchFamily="2" charset="-127"/>
              </a:rPr>
              <a:t>로의 </a:t>
            </a:r>
            <a:r>
              <a:rPr lang="en-US" altLang="ko-Kore-KR" sz="2000" b="1" dirty="0">
                <a:latin typeface="NanumGothic" pitchFamily="2" charset="-127"/>
                <a:ea typeface="NanumGothic" pitchFamily="2" charset="-127"/>
              </a:rPr>
              <a:t>generalization </a:t>
            </a:r>
            <a:r>
              <a:rPr lang="ko-Kore-KR" altLang="en-US" sz="2000" b="1" dirty="0">
                <a:latin typeface="NanumGothic" pitchFamily="2" charset="-127"/>
                <a:ea typeface="NanumGothic" pitchFamily="2" charset="-127"/>
              </a:rPr>
              <a:t>성능도 우수하는 것을 알 수 있다</a:t>
            </a:r>
            <a:r>
              <a:rPr lang="en-US" altLang="ko-Kore-KR" sz="2000" b="1" dirty="0">
                <a:latin typeface="NanumGothic" pitchFamily="2" charset="-127"/>
                <a:ea typeface="NanumGothic" pitchFamily="2" charset="-127"/>
              </a:rPr>
              <a:t>.</a:t>
            </a:r>
            <a:endParaRPr lang="en-US" altLang="ko-KR" sz="2000" b="1" dirty="0"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D19B6C6-D733-DB4C-8B85-0B74058C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9" y="1950229"/>
            <a:ext cx="5295900" cy="35052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7652E67-470E-1441-B7FA-CBC98E05B8BC}"/>
              </a:ext>
            </a:extLst>
          </p:cNvPr>
          <p:cNvSpPr/>
          <p:nvPr/>
        </p:nvSpPr>
        <p:spPr>
          <a:xfrm>
            <a:off x="2379113" y="2934269"/>
            <a:ext cx="2629615" cy="177422"/>
          </a:xfrm>
          <a:prstGeom prst="roundRect">
            <a:avLst/>
          </a:prstGeom>
          <a:solidFill>
            <a:srgbClr val="C00000">
              <a:alpha val="496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80AE171-0180-6349-BC5E-BFA89468584A}"/>
              </a:ext>
            </a:extLst>
          </p:cNvPr>
          <p:cNvSpPr/>
          <p:nvPr/>
        </p:nvSpPr>
        <p:spPr>
          <a:xfrm>
            <a:off x="2299501" y="4574275"/>
            <a:ext cx="2629615" cy="177422"/>
          </a:xfrm>
          <a:prstGeom prst="roundRect">
            <a:avLst/>
          </a:prstGeom>
          <a:solidFill>
            <a:srgbClr val="C00000">
              <a:alpha val="496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042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itchFamily="2" charset="-127"/>
                <a:ea typeface="NanumGothic" pitchFamily="2" charset="-127"/>
              </a:rPr>
              <a:t>4.Conclusion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F4700-2AEF-1747-B593-620FB084A105}"/>
              </a:ext>
            </a:extLst>
          </p:cNvPr>
          <p:cNvSpPr txBox="1"/>
          <p:nvPr/>
        </p:nvSpPr>
        <p:spPr>
          <a:xfrm>
            <a:off x="461319" y="1673417"/>
            <a:ext cx="11269361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Neural Network</a:t>
            </a:r>
            <a:r>
              <a:rPr kumimoji="1" lang="ko-Kore-KR" altLang="en-US" sz="2000" dirty="0">
                <a:latin typeface="NanumGothic" pitchFamily="2" charset="-127"/>
                <a:ea typeface="NanumGothic" pitchFamily="2" charset="-127"/>
              </a:rPr>
              <a:t>가 깊어질 수록 학습이 까다로워지는 점을 개선하기 위해</a:t>
            </a: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lang="en" altLang="ko-Kore-KR" sz="2000" b="1" dirty="0">
                <a:latin typeface="NanumGothic" pitchFamily="2" charset="-127"/>
                <a:ea typeface="NanumGothic" pitchFamily="2" charset="-127"/>
              </a:rPr>
              <a:t>residual learning framework</a:t>
            </a:r>
            <a:r>
              <a:rPr lang="ko-KR" altLang="en-US" sz="2000" dirty="0" err="1">
                <a:latin typeface="NanumGothic" pitchFamily="2" charset="-127"/>
                <a:ea typeface="NanumGothic" pitchFamily="2" charset="-127"/>
              </a:rPr>
              <a:t>를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 제안했다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NanumGothic" pitchFamily="2" charset="-127"/>
              <a:ea typeface="NanumGothic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Residual learning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은 네트워크의 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수렴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을 도와주고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, </a:t>
            </a:r>
            <a:r>
              <a:rPr lang="en" altLang="ko-Kore-KR" sz="2000" b="1" dirty="0">
                <a:latin typeface="NanumGothic" pitchFamily="2" charset="-127"/>
                <a:ea typeface="NanumGothic" pitchFamily="2" charset="-127"/>
              </a:rPr>
              <a:t>degradation 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문제를 해결하여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아주 깊은 네트워크라도 네트워크를 깊게 쌓을수록 더 높은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accuracy</a:t>
            </a:r>
            <a:r>
              <a:rPr lang="ko-KR" altLang="en-US" sz="2000" dirty="0" err="1">
                <a:latin typeface="NanumGothic" pitchFamily="2" charset="-127"/>
                <a:ea typeface="NanumGothic" pitchFamily="2" charset="-127"/>
              </a:rPr>
              <a:t>를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 얻을 수 있게 했다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NanumGothic" pitchFamily="2" charset="-127"/>
              <a:ea typeface="NanumGothic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Residual learning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을 사용한 네트워크 </a:t>
            </a:r>
            <a:r>
              <a:rPr lang="en" altLang="ko-Kore-KR" sz="2000" dirty="0" err="1">
                <a:latin typeface="NanumGothic" pitchFamily="2" charset="-127"/>
                <a:ea typeface="NanumGothic" pitchFamily="2" charset="-127"/>
              </a:rPr>
              <a:t>ResNet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은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ILSVRC 2015 classification task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에서 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위를 차지하였고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,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ILSVRC 2015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의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detection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및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localization,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그리고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COCO 2015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의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detection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및 </a:t>
            </a:r>
            <a:r>
              <a:rPr lang="en" altLang="ko-Kore-KR" sz="2000" dirty="0">
                <a:latin typeface="NanumGothic" pitchFamily="2" charset="-127"/>
                <a:ea typeface="NanumGothic" pitchFamily="2" charset="-127"/>
              </a:rPr>
              <a:t>segmentation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에서도 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위를 차지하며 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다른 </a:t>
            </a:r>
            <a:r>
              <a:rPr lang="en" altLang="ko-Kore-KR" sz="2000" b="1" dirty="0">
                <a:latin typeface="NanumGothic" pitchFamily="2" charset="-127"/>
                <a:ea typeface="NanumGothic" pitchFamily="2" charset="-127"/>
              </a:rPr>
              <a:t>visual recognition task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에도 좋은 일반화 성능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을</a:t>
            </a:r>
            <a:r>
              <a:rPr lang="ko-KR" altLang="en-US" sz="2000" b="1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2000" dirty="0">
                <a:latin typeface="NanumGothic" pitchFamily="2" charset="-127"/>
                <a:ea typeface="NanumGothic" pitchFamily="2" charset="-127"/>
              </a:rPr>
              <a:t>보였다</a:t>
            </a:r>
            <a:r>
              <a:rPr lang="en-US" altLang="ko-KR" sz="2000" dirty="0">
                <a:latin typeface="NanumGothic" pitchFamily="2" charset="-127"/>
                <a:ea typeface="NanumGothic" pitchFamily="2" charset="-127"/>
              </a:rPr>
              <a:t>.</a:t>
            </a:r>
            <a:endParaRPr kumimoji="1" lang="en-US" altLang="ko-Kore-KR" sz="2000" dirty="0"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5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584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kumimoji="1" lang="ko-Kore-KR" altLang="en-US" sz="1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FCB32-CBC8-624F-AE20-EEBA7A1717A5}"/>
              </a:ext>
            </a:extLst>
          </p:cNvPr>
          <p:cNvSpPr txBox="1"/>
          <p:nvPr/>
        </p:nvSpPr>
        <p:spPr>
          <a:xfrm>
            <a:off x="461319" y="1660127"/>
            <a:ext cx="103441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ko-Kore-KR" sz="3000" dirty="0">
                <a:latin typeface="NanumGothic" pitchFamily="2" charset="-127"/>
                <a:ea typeface="NanumGothic" pitchFamily="2" charset="-127"/>
              </a:rPr>
              <a:t>Introduction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ko-Kore-KR" sz="3000" dirty="0">
                <a:latin typeface="NanumGothic" pitchFamily="2" charset="-127"/>
                <a:ea typeface="NanumGothic" pitchFamily="2" charset="-127"/>
              </a:rPr>
              <a:t>Residual Learning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ko-Kore-KR" sz="3000" dirty="0">
                <a:latin typeface="NanumGothic" pitchFamily="2" charset="-127"/>
                <a:ea typeface="NanumGothic" pitchFamily="2" charset="-127"/>
              </a:rPr>
              <a:t>Experiments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ko-Kore-KR" sz="3000" dirty="0">
                <a:latin typeface="NanumGothic" pitchFamily="2" charset="-127"/>
                <a:ea typeface="NanumGothic" pitchFamily="2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84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755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1.Introduction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_degradation problem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CC6ED-8675-F947-B007-D3D88AD0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36" y="930571"/>
            <a:ext cx="7475327" cy="2805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B07A6-E9B9-D94D-A508-E879839DB69B}"/>
              </a:ext>
            </a:extLst>
          </p:cNvPr>
          <p:cNvSpPr txBox="1"/>
          <p:nvPr/>
        </p:nvSpPr>
        <p:spPr>
          <a:xfrm>
            <a:off x="461319" y="4040121"/>
            <a:ext cx="11269362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layer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를 많이 쌓으면 </a:t>
            </a: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network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의 성능이 좋아질까</a:t>
            </a:r>
            <a:r>
              <a:rPr kumimoji="1" lang="en-US" altLang="ko-KR" sz="2200" dirty="0">
                <a:latin typeface="NanumGothic" pitchFamily="2" charset="-127"/>
                <a:ea typeface="NanumGothic" pitchFamily="2" charset="-127"/>
              </a:rPr>
              <a:t>?</a:t>
            </a:r>
            <a:endParaRPr kumimoji="1" lang="en-US" altLang="ko-Kore-KR" sz="2200" dirty="0">
              <a:latin typeface="NanumGothic" pitchFamily="2" charset="-127"/>
              <a:ea typeface="NanumGothic" pitchFamily="2" charset="-127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layer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가 깊어지면서 쌓으면서 </a:t>
            </a: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error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 증가</a:t>
            </a:r>
            <a:endParaRPr kumimoji="1" lang="en-US" altLang="ko-Kore-KR" sz="2200" dirty="0">
              <a:latin typeface="NanumGothic" pitchFamily="2" charset="-127"/>
              <a:ea typeface="NanumGothic" pitchFamily="2" charset="-127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training error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와 </a:t>
            </a: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test error 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모두 더 깊은 </a:t>
            </a: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layer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에서 높은 것으로 보아 </a:t>
            </a: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overfitting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의 문제가 아님을 알 수 있다</a:t>
            </a: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.</a:t>
            </a:r>
            <a:r>
              <a:rPr kumimoji="1" lang="ko-Kore-KR" altLang="en-US" sz="2200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kumimoji="1" lang="en-US" altLang="ko-Kore-KR" sz="2200" dirty="0">
                <a:latin typeface="NanumGothic" pitchFamily="2" charset="-127"/>
                <a:ea typeface="NanumGothic" pitchFamily="2" charset="-127"/>
              </a:rPr>
              <a:t>=</a:t>
            </a:r>
            <a:r>
              <a:rPr kumimoji="1" lang="en-US" altLang="ko-KR" sz="2200" dirty="0">
                <a:latin typeface="NanumGothic" pitchFamily="2" charset="-127"/>
                <a:ea typeface="NanumGothic" pitchFamily="2" charset="-127"/>
              </a:rPr>
              <a:t>&gt;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degradation problem</a:t>
            </a:r>
          </a:p>
          <a:p>
            <a:pPr>
              <a:spcBef>
                <a:spcPts val="1000"/>
              </a:spcBef>
            </a:pPr>
            <a:endParaRPr kumimoji="1" lang="en-US" altLang="ko-Kore-KR" sz="1000" dirty="0">
              <a:latin typeface="NanumGothic" pitchFamily="2" charset="-127"/>
              <a:ea typeface="NanumGothic" pitchFamily="2" charset="-127"/>
            </a:endParaRPr>
          </a:p>
          <a:p>
            <a:pPr algn="ctr">
              <a:spcBef>
                <a:spcPts val="1000"/>
              </a:spcBef>
            </a:pPr>
            <a:r>
              <a:rPr kumimoji="1" lang="ko-Kore-KR" altLang="en-US" sz="2400" dirty="0">
                <a:latin typeface="NanumGothic" pitchFamily="2" charset="-127"/>
                <a:ea typeface="NanumGothic" pitchFamily="2" charset="-127"/>
              </a:rPr>
              <a:t>본 논문은 해결책으로 </a:t>
            </a:r>
            <a:r>
              <a:rPr kumimoji="1" lang="en-US" altLang="ko-Kore-KR" sz="2400" b="1" dirty="0">
                <a:latin typeface="NanumGothic" pitchFamily="2" charset="-127"/>
                <a:ea typeface="NanumGothic" pitchFamily="2" charset="-127"/>
              </a:rPr>
              <a:t>deep residual learning framework</a:t>
            </a:r>
            <a:r>
              <a:rPr kumimoji="1" lang="ko-Kore-KR" altLang="en-US" sz="2400" dirty="0">
                <a:latin typeface="NanumGothic" pitchFamily="2" charset="-127"/>
                <a:ea typeface="NanumGothic" pitchFamily="2" charset="-127"/>
              </a:rPr>
              <a:t>를 제안</a:t>
            </a:r>
            <a:endParaRPr kumimoji="1" lang="ko-Kore-KR" altLang="en-US" sz="2200" dirty="0"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47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819C4C0-948B-3649-95DA-CACE2CE0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93" y="1081654"/>
            <a:ext cx="4887616" cy="3585600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2.Residual Learning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33475-D02B-1641-A616-930055D2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101" y="1637927"/>
            <a:ext cx="2354742" cy="290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359F1D-082B-6D45-BF6C-C5E89EE92984}"/>
              </a:ext>
            </a:extLst>
          </p:cNvPr>
          <p:cNvSpPr txBox="1"/>
          <p:nvPr/>
        </p:nvSpPr>
        <p:spPr>
          <a:xfrm>
            <a:off x="502116" y="5336468"/>
            <a:ext cx="4532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Underlying mapping</a:t>
            </a:r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인 </a:t>
            </a:r>
            <a:r>
              <a:rPr kumimoji="1" lang="en-US" altLang="ko-Kore-KR" sz="2000" b="1" dirty="0">
                <a:latin typeface="NanumGothic" pitchFamily="2" charset="-127"/>
                <a:ea typeface="NanumGothic" pitchFamily="2" charset="-127"/>
              </a:rPr>
              <a:t>H(x)</a:t>
            </a:r>
            <a:r>
              <a:rPr kumimoji="1" lang="ko-KR" altLang="en-US" sz="2000" dirty="0" err="1">
                <a:latin typeface="NanumGothic" pitchFamily="2" charset="-127"/>
                <a:ea typeface="NanumGothic" pitchFamily="2" charset="-127"/>
              </a:rPr>
              <a:t>를</a:t>
            </a:r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 </a:t>
            </a:r>
            <a:endParaRPr kumimoji="1" lang="en-US" altLang="ko-KR" sz="2000" dirty="0">
              <a:latin typeface="NanumGothic" pitchFamily="2" charset="-127"/>
              <a:ea typeface="NanumGothic" pitchFamily="2" charset="-127"/>
            </a:endParaRPr>
          </a:p>
          <a:p>
            <a:pPr algn="ctr"/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최소화 시키는 것이 학습의 목표</a:t>
            </a:r>
            <a:endParaRPr kumimoji="1" lang="ko-Kore-KR" altLang="en-US" sz="2000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84CFC-3311-9A43-B83A-133A49B757B8}"/>
              </a:ext>
            </a:extLst>
          </p:cNvPr>
          <p:cNvSpPr txBox="1"/>
          <p:nvPr/>
        </p:nvSpPr>
        <p:spPr>
          <a:xfrm>
            <a:off x="6842627" y="5336468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NanumGothic" pitchFamily="2" charset="-127"/>
                <a:ea typeface="NanumGothic" pitchFamily="2" charset="-127"/>
              </a:rPr>
              <a:t>residual mapping</a:t>
            </a:r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인 </a:t>
            </a:r>
            <a:r>
              <a:rPr kumimoji="1" lang="en-US" altLang="ko-Kore-KR" sz="2000" b="1" dirty="0">
                <a:latin typeface="NanumGothic" pitchFamily="2" charset="-127"/>
                <a:ea typeface="NanumGothic" pitchFamily="2" charset="-127"/>
              </a:rPr>
              <a:t>F(x) = H(x) – x</a:t>
            </a:r>
            <a:r>
              <a:rPr kumimoji="1" lang="ko-KR" altLang="en-US" sz="2000" dirty="0" err="1">
                <a:latin typeface="NanumGothic" pitchFamily="2" charset="-127"/>
                <a:ea typeface="NanumGothic" pitchFamily="2" charset="-127"/>
              </a:rPr>
              <a:t>를</a:t>
            </a:r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 </a:t>
            </a:r>
            <a:endParaRPr kumimoji="1" lang="en-US" altLang="ko-KR" sz="2000" dirty="0">
              <a:latin typeface="NanumGothic" pitchFamily="2" charset="-127"/>
              <a:ea typeface="NanumGothic" pitchFamily="2" charset="-127"/>
            </a:endParaRPr>
          </a:p>
          <a:p>
            <a:pPr algn="ctr"/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최소화 시키는 것이 학습의 목표</a:t>
            </a:r>
            <a:endParaRPr kumimoji="1" lang="ko-Kore-KR" altLang="en-US" sz="2000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C21739B6-1000-114B-97C4-524F685AED5B}"/>
              </a:ext>
            </a:extLst>
          </p:cNvPr>
          <p:cNvSpPr/>
          <p:nvPr/>
        </p:nvSpPr>
        <p:spPr>
          <a:xfrm>
            <a:off x="5413089" y="3092327"/>
            <a:ext cx="853757" cy="673346"/>
          </a:xfrm>
          <a:prstGeom prst="rightArrow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522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8D4FC8-2BAF-6E4B-860E-941DB7745D58}"/>
              </a:ext>
            </a:extLst>
          </p:cNvPr>
          <p:cNvGrpSpPr/>
          <p:nvPr/>
        </p:nvGrpSpPr>
        <p:grpSpPr>
          <a:xfrm>
            <a:off x="247650" y="1782360"/>
            <a:ext cx="4134645" cy="3523818"/>
            <a:chOff x="131843" y="1369428"/>
            <a:chExt cx="4134645" cy="35238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395BEC-FC3A-3E40-A51F-FAED20654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952" y="1369428"/>
              <a:ext cx="3607536" cy="35238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090058-CEE0-834F-8FC9-CE76480E8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43" y="4177524"/>
              <a:ext cx="658952" cy="5297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B7BD06-9D06-404D-851D-983A1BC31EED}"/>
                </a:ext>
              </a:extLst>
            </p:cNvPr>
            <p:cNvSpPr txBox="1"/>
            <p:nvPr/>
          </p:nvSpPr>
          <p:spPr>
            <a:xfrm>
              <a:off x="771445" y="42173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=</a:t>
              </a:r>
              <a:endParaRPr kumimoji="1" lang="ko-Kore-KR" altLang="en-US" dirty="0"/>
            </a:p>
          </p:txBody>
        </p:sp>
      </p:grp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2.Residual Learning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0592E-AD12-7A4C-8F17-EA3EE4078D91}"/>
              </a:ext>
            </a:extLst>
          </p:cNvPr>
          <p:cNvSpPr txBox="1"/>
          <p:nvPr/>
        </p:nvSpPr>
        <p:spPr>
          <a:xfrm>
            <a:off x="4068855" y="1250927"/>
            <a:ext cx="7875495" cy="507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ko-Kore-KR" dirty="0">
                <a:latin typeface="NanumGothic" pitchFamily="2" charset="-127"/>
                <a:ea typeface="NanumGothic" pitchFamily="2" charset="-127"/>
              </a:rPr>
              <a:t>F(x)</a:t>
            </a:r>
            <a:r>
              <a:rPr lang="ko-Kore-KR" altLang="en-US" dirty="0">
                <a:latin typeface="NanumGothic" pitchFamily="2" charset="-127"/>
                <a:ea typeface="NanumGothic" pitchFamily="2" charset="-127"/>
              </a:rPr>
              <a:t>가 기존의 </a:t>
            </a:r>
            <a:r>
              <a:rPr lang="en-US" altLang="ko-Kore-KR" dirty="0">
                <a:latin typeface="NanumGothic" pitchFamily="2" charset="-127"/>
                <a:ea typeface="NanumGothic" pitchFamily="2" charset="-127"/>
              </a:rPr>
              <a:t>mapping</a:t>
            </a:r>
            <a:r>
              <a:rPr lang="ko-Kore-KR" altLang="en-US" dirty="0">
                <a:latin typeface="NanumGothic" pitchFamily="2" charset="-127"/>
                <a:ea typeface="NanumGothic" pitchFamily="2" charset="-127"/>
              </a:rPr>
              <a:t>인 </a:t>
            </a:r>
            <a:r>
              <a:rPr lang="en-US" altLang="ko-Kore-KR" dirty="0">
                <a:latin typeface="NanumGothic" pitchFamily="2" charset="-127"/>
                <a:ea typeface="NanumGothic" pitchFamily="2" charset="-127"/>
              </a:rPr>
              <a:t>H(x)</a:t>
            </a:r>
            <a:r>
              <a:rPr lang="ko-Kore-KR" altLang="en-US" dirty="0">
                <a:latin typeface="NanumGothic" pitchFamily="2" charset="-127"/>
                <a:ea typeface="NanumGothic" pitchFamily="2" charset="-127"/>
              </a:rPr>
              <a:t>보다 </a:t>
            </a:r>
            <a:r>
              <a:rPr lang="en-US" altLang="ko-Kore-KR" dirty="0">
                <a:latin typeface="NanumGothic" pitchFamily="2" charset="-127"/>
                <a:ea typeface="NanumGothic" pitchFamily="2" charset="-127"/>
              </a:rPr>
              <a:t>optimize</a:t>
            </a:r>
            <a:r>
              <a:rPr lang="ko-Kore-KR" altLang="en-US" dirty="0">
                <a:latin typeface="NanumGothic" pitchFamily="2" charset="-127"/>
                <a:ea typeface="NanumGothic" pitchFamily="2" charset="-127"/>
              </a:rPr>
              <a:t>하기 쉽다고 가정</a:t>
            </a:r>
            <a:endParaRPr lang="en-US" altLang="ko-Kore-KR" dirty="0">
              <a:latin typeface="NanumGothic" pitchFamily="2" charset="-127"/>
              <a:ea typeface="NanumGothic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ko-Kore-KR" dirty="0">
                <a:latin typeface="NanumGothic" pitchFamily="2" charset="-127"/>
                <a:ea typeface="NanumGothic" pitchFamily="2" charset="-127"/>
              </a:rPr>
              <a:t>identity mapping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이 </a:t>
            </a:r>
            <a:r>
              <a:rPr lang="en" altLang="ko-Kore-KR" dirty="0">
                <a:latin typeface="NanumGothic" pitchFamily="2" charset="-127"/>
                <a:ea typeface="NanumGothic" pitchFamily="2" charset="-127"/>
              </a:rPr>
              <a:t>optimal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한 </a:t>
            </a:r>
            <a:r>
              <a:rPr lang="ko-KR" altLang="en-US" dirty="0" err="1">
                <a:latin typeface="NanumGothic" pitchFamily="2" charset="-127"/>
                <a:ea typeface="NanumGothic" pitchFamily="2" charset="-127"/>
              </a:rPr>
              <a:t>해일때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lang="en" altLang="ko-Kore-KR" dirty="0">
                <a:latin typeface="NanumGothic" pitchFamily="2" charset="-127"/>
                <a:ea typeface="NanumGothic" pitchFamily="2" charset="-127"/>
              </a:rPr>
              <a:t>H(x)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가 </a:t>
            </a:r>
            <a:r>
              <a:rPr lang="en" altLang="ko-Kore-KR" dirty="0">
                <a:latin typeface="NanumGothic" pitchFamily="2" charset="-127"/>
                <a:ea typeface="NanumGothic" pitchFamily="2" charset="-127"/>
              </a:rPr>
              <a:t>x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가 되도록 학습하는 것 보다 </a:t>
            </a:r>
            <a:r>
              <a:rPr lang="en" altLang="ko-Kore-KR" b="1" dirty="0">
                <a:latin typeface="NanumGothic" pitchFamily="2" charset="-127"/>
                <a:ea typeface="NanumGothic" pitchFamily="2" charset="-127"/>
              </a:rPr>
              <a:t>residual</a:t>
            </a:r>
            <a:r>
              <a:rPr lang="ko-KR" altLang="en-US" b="1" dirty="0">
                <a:latin typeface="NanumGothic" pitchFamily="2" charset="-127"/>
                <a:ea typeface="NanumGothic" pitchFamily="2" charset="-127"/>
              </a:rPr>
              <a:t>인 </a:t>
            </a:r>
            <a:r>
              <a:rPr lang="en" altLang="ko-Kore-KR" b="1" dirty="0">
                <a:latin typeface="NanumGothic" pitchFamily="2" charset="-127"/>
                <a:ea typeface="NanumGothic" pitchFamily="2" charset="-127"/>
              </a:rPr>
              <a:t>F(x)</a:t>
            </a:r>
            <a:r>
              <a:rPr lang="ko-KR" altLang="en-US" b="1" dirty="0">
                <a:latin typeface="NanumGothic" pitchFamily="2" charset="-127"/>
                <a:ea typeface="NanumGothic" pitchFamily="2" charset="-127"/>
              </a:rPr>
              <a:t>가 </a:t>
            </a:r>
            <a:r>
              <a:rPr lang="en-US" altLang="ko-KR" b="1" dirty="0">
                <a:latin typeface="NanumGothic" pitchFamily="2" charset="-127"/>
                <a:ea typeface="NanumGothic" pitchFamily="2" charset="-127"/>
              </a:rPr>
              <a:t>0</a:t>
            </a:r>
            <a:r>
              <a:rPr lang="ko-KR" altLang="en-US" b="1" dirty="0" err="1">
                <a:latin typeface="NanumGothic" pitchFamily="2" charset="-127"/>
                <a:ea typeface="NanumGothic" pitchFamily="2" charset="-127"/>
              </a:rPr>
              <a:t>으로</a:t>
            </a:r>
            <a:r>
              <a:rPr lang="ko-KR" altLang="en-US" b="1" dirty="0">
                <a:latin typeface="NanumGothic" pitchFamily="2" charset="-127"/>
                <a:ea typeface="NanumGothic" pitchFamily="2" charset="-127"/>
              </a:rPr>
              <a:t> 되도록 학습하는 것이 쉽다고 말함</a:t>
            </a:r>
            <a:r>
              <a:rPr lang="en-US" altLang="ko-KR" b="1" dirty="0">
                <a:latin typeface="NanumGothic" pitchFamily="2" charset="-127"/>
                <a:ea typeface="NanumGothic" pitchFamily="2" charset="-127"/>
              </a:rPr>
              <a:t>.</a:t>
            </a:r>
            <a:endParaRPr lang="en-US" altLang="ko-Kore-KR" b="1" dirty="0">
              <a:latin typeface="NanumGothic" pitchFamily="2" charset="-127"/>
              <a:ea typeface="NanumGothic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ko-Kore-KR" dirty="0">
                <a:latin typeface="NanumGothic" pitchFamily="2" charset="-127"/>
                <a:ea typeface="NanumGothic" pitchFamily="2" charset="-127"/>
              </a:rPr>
              <a:t>identity mapping</a:t>
            </a: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(x)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을 미분하면 적어도 </a:t>
            </a:r>
            <a:r>
              <a:rPr lang="en-US" altLang="ko-KR" b="1" dirty="0"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b="1" dirty="0">
                <a:latin typeface="NanumGothic" pitchFamily="2" charset="-127"/>
                <a:ea typeface="NanumGothic" pitchFamily="2" charset="-127"/>
              </a:rPr>
              <a:t>값이 나와 최소한의 기울기를 만들어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 학습이 제대로 일어나지 않는 현상을 최소화한다</a:t>
            </a: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F(x) + x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 공식은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”shortcut connections”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을 가진 순방향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network</a:t>
            </a:r>
            <a:r>
              <a:rPr kumimoji="1" lang="ko-KR" altLang="en-US" dirty="0" err="1">
                <a:latin typeface="NanumGothic" pitchFamily="2" charset="-127"/>
                <a:ea typeface="NanumGothic" pitchFamily="2" charset="-127"/>
              </a:rPr>
              <a:t>를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 가지고 구현할 수 있다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Shortcut connections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이란 한 개 이상의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layer</a:t>
            </a:r>
            <a:r>
              <a:rPr kumimoji="1" lang="ko-KR" altLang="en-US" dirty="0" err="1">
                <a:latin typeface="NanumGothic" pitchFamily="2" charset="-127"/>
                <a:ea typeface="NanumGothic" pitchFamily="2" charset="-127"/>
              </a:rPr>
              <a:t>를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 건너뛰는 것</a:t>
            </a:r>
            <a:endParaRPr kumimoji="1"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이는 단순히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identity mapping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을 수행하고 이들의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output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은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stacked layers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의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output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에 합쳐진다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NanumGothic" pitchFamily="2" charset="-127"/>
                <a:ea typeface="NanumGothic" pitchFamily="2" charset="-127"/>
              </a:rPr>
              <a:t>모델 </a:t>
            </a:r>
            <a:r>
              <a:rPr kumimoji="1" lang="ko-KR" altLang="en-US" b="1" dirty="0" err="1">
                <a:latin typeface="NanumGothic" pitchFamily="2" charset="-127"/>
                <a:ea typeface="NanumGothic" pitchFamily="2" charset="-127"/>
              </a:rPr>
              <a:t>파라미터를</a:t>
            </a:r>
            <a:r>
              <a:rPr kumimoji="1" lang="ko-KR" altLang="en-US" b="1" dirty="0">
                <a:latin typeface="NanumGothic" pitchFamily="2" charset="-127"/>
                <a:ea typeface="NanumGothic" pitchFamily="2" charset="-127"/>
              </a:rPr>
              <a:t> 새롭게 만들거나 연산을 복잡하게 만들지 않다</a:t>
            </a:r>
            <a:r>
              <a:rPr kumimoji="1" lang="en-US" altLang="ko-KR" b="1" dirty="0">
                <a:latin typeface="NanumGothic" pitchFamily="2" charset="-127"/>
                <a:ea typeface="NanumGothic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63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2.Residual Learning</a:t>
            </a:r>
            <a:r>
              <a:rPr kumimoji="1" lang="en-US" altLang="ko-KR" b="1" dirty="0">
                <a:latin typeface="NanumGothic" pitchFamily="2" charset="-127"/>
                <a:ea typeface="NanumGothic" pitchFamily="2" charset="-127"/>
              </a:rPr>
              <a:t>_</a:t>
            </a:r>
            <a:r>
              <a:rPr kumimoji="1" lang="en" altLang="ko-KR" b="1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lang="en" altLang="ko-Kore-KR" b="1" dirty="0">
                <a:latin typeface="NanumGothic" pitchFamily="2" charset="-127"/>
                <a:ea typeface="NanumGothic" pitchFamily="2" charset="-127"/>
              </a:rPr>
              <a:t>Identity Mapping </a:t>
            </a:r>
            <a:r>
              <a:rPr lang="en-US" altLang="ko-Kore-KR" b="1" dirty="0">
                <a:latin typeface="NanumGothic" pitchFamily="2" charset="-127"/>
                <a:ea typeface="NanumGothic" pitchFamily="2" charset="-127"/>
              </a:rPr>
              <a:t>by </a:t>
            </a:r>
            <a:r>
              <a:rPr lang="en-US" altLang="ko-Kore-KR" b="1" dirty="0" err="1">
                <a:latin typeface="NanumGothic" pitchFamily="2" charset="-127"/>
                <a:ea typeface="NanumGothic" pitchFamily="2" charset="-127"/>
              </a:rPr>
              <a:t>Shorcuts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BB1AD2-5DCF-AC49-A72E-9D720D69A3A9}"/>
              </a:ext>
            </a:extLst>
          </p:cNvPr>
          <p:cNvGrpSpPr/>
          <p:nvPr/>
        </p:nvGrpSpPr>
        <p:grpSpPr>
          <a:xfrm>
            <a:off x="1802014" y="5246375"/>
            <a:ext cx="2317065" cy="463413"/>
            <a:chOff x="7891680" y="3022240"/>
            <a:chExt cx="2317065" cy="4634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9EF1351-F85B-D649-B072-128BD1DDE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1680" y="3022240"/>
              <a:ext cx="2317065" cy="463413"/>
            </a:xfrm>
            <a:prstGeom prst="rect">
              <a:avLst/>
            </a:prstGeom>
          </p:spPr>
        </p:pic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74C7E2F-5937-EC45-B19A-A0D76F55A88E}"/>
                </a:ext>
              </a:extLst>
            </p:cNvPr>
            <p:cNvSpPr/>
            <p:nvPr/>
          </p:nvSpPr>
          <p:spPr>
            <a:xfrm>
              <a:off x="9399850" y="3114527"/>
              <a:ext cx="412366" cy="332058"/>
            </a:xfrm>
            <a:prstGeom prst="roundRect">
              <a:avLst/>
            </a:prstGeom>
            <a:solidFill>
              <a:schemeClr val="accent1">
                <a:alpha val="496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4C736693-A4CC-E346-9517-2432470BC7BB}"/>
                </a:ext>
              </a:extLst>
            </p:cNvPr>
            <p:cNvSpPr/>
            <p:nvPr/>
          </p:nvSpPr>
          <p:spPr>
            <a:xfrm>
              <a:off x="8673015" y="3114527"/>
              <a:ext cx="412366" cy="332058"/>
            </a:xfrm>
            <a:prstGeom prst="roundRect">
              <a:avLst/>
            </a:prstGeom>
            <a:solidFill>
              <a:srgbClr val="92D050">
                <a:alpha val="4961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6E66B7F6-6AAF-CC48-9674-FCED50132E93}"/>
                </a:ext>
              </a:extLst>
            </p:cNvPr>
            <p:cNvSpPr/>
            <p:nvPr/>
          </p:nvSpPr>
          <p:spPr>
            <a:xfrm>
              <a:off x="9087269" y="3114527"/>
              <a:ext cx="252000" cy="337877"/>
            </a:xfrm>
            <a:prstGeom prst="roundRect">
              <a:avLst/>
            </a:prstGeom>
            <a:solidFill>
              <a:srgbClr val="C00000">
                <a:alpha val="4961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7B669F-1CE0-0843-9595-DF461C90259A}"/>
              </a:ext>
            </a:extLst>
          </p:cNvPr>
          <p:cNvGrpSpPr/>
          <p:nvPr/>
        </p:nvGrpSpPr>
        <p:grpSpPr>
          <a:xfrm>
            <a:off x="809081" y="1161437"/>
            <a:ext cx="4887616" cy="3585600"/>
            <a:chOff x="741203" y="1636200"/>
            <a:chExt cx="4887616" cy="35856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BCD877B-264B-D542-9C6B-2EA57FF63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203" y="1636200"/>
              <a:ext cx="4887616" cy="3585600"/>
            </a:xfrm>
            <a:prstGeom prst="rect">
              <a:avLst/>
            </a:prstGeom>
          </p:spPr>
        </p:pic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F5C32431-BB5A-B445-88D0-ABBA87D3A3B2}"/>
                </a:ext>
              </a:extLst>
            </p:cNvPr>
            <p:cNvSpPr/>
            <p:nvPr/>
          </p:nvSpPr>
          <p:spPr>
            <a:xfrm>
              <a:off x="2092569" y="2800273"/>
              <a:ext cx="1600200" cy="435296"/>
            </a:xfrm>
            <a:prstGeom prst="roundRect">
              <a:avLst/>
            </a:prstGeom>
            <a:solidFill>
              <a:schemeClr val="accent1">
                <a:alpha val="496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BF21C564-E1B0-E141-A97F-8CF8FD97DA17}"/>
                </a:ext>
              </a:extLst>
            </p:cNvPr>
            <p:cNvSpPr/>
            <p:nvPr/>
          </p:nvSpPr>
          <p:spPr>
            <a:xfrm>
              <a:off x="2092569" y="3734907"/>
              <a:ext cx="1600200" cy="435296"/>
            </a:xfrm>
            <a:prstGeom prst="roundRect">
              <a:avLst/>
            </a:prstGeom>
            <a:solidFill>
              <a:srgbClr val="92D050">
                <a:alpha val="4961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A706F66F-7B06-0E4A-86A5-FC93B9BC784A}"/>
                </a:ext>
              </a:extLst>
            </p:cNvPr>
            <p:cNvSpPr/>
            <p:nvPr/>
          </p:nvSpPr>
          <p:spPr>
            <a:xfrm>
              <a:off x="2941728" y="3305077"/>
              <a:ext cx="575195" cy="299770"/>
            </a:xfrm>
            <a:prstGeom prst="roundRect">
              <a:avLst/>
            </a:prstGeom>
            <a:solidFill>
              <a:srgbClr val="C00000">
                <a:alpha val="4961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25B27B-F3A2-404E-B368-FD5BB601F02E}"/>
              </a:ext>
            </a:extLst>
          </p:cNvPr>
          <p:cNvGrpSpPr/>
          <p:nvPr/>
        </p:nvGrpSpPr>
        <p:grpSpPr>
          <a:xfrm>
            <a:off x="7022947" y="1538839"/>
            <a:ext cx="3800267" cy="1255293"/>
            <a:chOff x="7152156" y="1347739"/>
            <a:chExt cx="3800267" cy="1255293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B9418F9A-5CBB-0944-913C-1C021F543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2156" y="1464401"/>
              <a:ext cx="3175487" cy="86604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AE746C-61DB-A04D-A872-F2C14EB82B74}"/>
                </a:ext>
              </a:extLst>
            </p:cNvPr>
            <p:cNvSpPr txBox="1"/>
            <p:nvPr/>
          </p:nvSpPr>
          <p:spPr>
            <a:xfrm>
              <a:off x="7641978" y="2233700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NanumGothic" pitchFamily="2" charset="-127"/>
                  <a:ea typeface="NanumGothic" pitchFamily="2" charset="-127"/>
                </a:rPr>
                <a:t>Residual Mapping</a:t>
              </a:r>
              <a:endParaRPr kumimoji="1" lang="ko-Kore-KR" altLang="en-US" dirty="0">
                <a:latin typeface="NanumGothic" pitchFamily="2" charset="-127"/>
                <a:ea typeface="NanumGothic" pitchFamily="2" charset="-127"/>
              </a:endParaRPr>
            </a:p>
          </p:txBody>
        </p: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1E4CE7AF-618A-2E41-9F20-9810DEFB8C14}"/>
                </a:ext>
              </a:extLst>
            </p:cNvPr>
            <p:cNvCxnSpPr/>
            <p:nvPr/>
          </p:nvCxnSpPr>
          <p:spPr>
            <a:xfrm>
              <a:off x="7928954" y="2154597"/>
              <a:ext cx="1529862" cy="0"/>
            </a:xfrm>
            <a:prstGeom prst="line">
              <a:avLst/>
            </a:prstGeom>
            <a:ln w="285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2FEF82-618F-B947-B3F4-D27221B3034A}"/>
                </a:ext>
              </a:extLst>
            </p:cNvPr>
            <p:cNvSpPr txBox="1"/>
            <p:nvPr/>
          </p:nvSpPr>
          <p:spPr>
            <a:xfrm>
              <a:off x="8949952" y="1347739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NanumGothic" pitchFamily="2" charset="-127"/>
                  <a:ea typeface="NanumGothic" pitchFamily="2" charset="-127"/>
                </a:rPr>
                <a:t>Identity Mapping</a:t>
              </a:r>
              <a:endParaRPr kumimoji="1" lang="ko-Kore-KR" altLang="en-US" dirty="0">
                <a:latin typeface="NanumGothic" pitchFamily="2" charset="-127"/>
                <a:ea typeface="NanumGothic" pitchFamily="2" charset="-127"/>
              </a:endParaRPr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D916C124-BDFE-2247-AFD5-B54E69A44B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0511" y="1763214"/>
              <a:ext cx="341354" cy="0"/>
            </a:xfrm>
            <a:prstGeom prst="line">
              <a:avLst/>
            </a:prstGeom>
            <a:ln w="285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D06702-1218-DF40-AF05-0700F604B39E}"/>
              </a:ext>
            </a:extLst>
          </p:cNvPr>
          <p:cNvGrpSpPr/>
          <p:nvPr/>
        </p:nvGrpSpPr>
        <p:grpSpPr>
          <a:xfrm>
            <a:off x="7034475" y="2922284"/>
            <a:ext cx="3585034" cy="1317600"/>
            <a:chOff x="7029823" y="3108556"/>
            <a:chExt cx="3585034" cy="1314096"/>
          </a:xfrm>
        </p:grpSpPr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30278E60-D0FC-5E45-9564-B8A5BB7EF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823" y="3360374"/>
              <a:ext cx="3533534" cy="73449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FAC749-1DD7-0E4F-8E3F-F40BFBF0E1C8}"/>
                </a:ext>
              </a:extLst>
            </p:cNvPr>
            <p:cNvSpPr txBox="1"/>
            <p:nvPr/>
          </p:nvSpPr>
          <p:spPr>
            <a:xfrm>
              <a:off x="7152156" y="4053320"/>
              <a:ext cx="3211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NanumGothic" pitchFamily="2" charset="-127"/>
                  <a:ea typeface="NanumGothic" pitchFamily="2" charset="-127"/>
                </a:rPr>
                <a:t>multiple convolutional layers</a:t>
              </a:r>
              <a:endParaRPr kumimoji="1" lang="ko-Kore-KR" altLang="en-US" dirty="0">
                <a:latin typeface="NanumGothic" pitchFamily="2" charset="-127"/>
                <a:ea typeface="NanumGothic" pitchFamily="2" charset="-127"/>
              </a:endParaRPr>
            </a:p>
          </p:txBody>
        </p: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DB783455-7E88-EC48-B8FA-118E541D7F57}"/>
                </a:ext>
              </a:extLst>
            </p:cNvPr>
            <p:cNvCxnSpPr/>
            <p:nvPr/>
          </p:nvCxnSpPr>
          <p:spPr>
            <a:xfrm>
              <a:off x="7866030" y="3982566"/>
              <a:ext cx="1529862" cy="0"/>
            </a:xfrm>
            <a:prstGeom prst="line">
              <a:avLst/>
            </a:prstGeom>
            <a:ln w="285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D55440-DF0F-0F4C-B5F6-53C72057E489}"/>
                </a:ext>
              </a:extLst>
            </p:cNvPr>
            <p:cNvSpPr txBox="1"/>
            <p:nvPr/>
          </p:nvSpPr>
          <p:spPr>
            <a:xfrm>
              <a:off x="9487625" y="3108556"/>
              <a:ext cx="1127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>
                  <a:latin typeface="NanumGothic" pitchFamily="2" charset="-127"/>
                  <a:ea typeface="NanumGothic" pitchFamily="2" charset="-127"/>
                </a:rPr>
                <a:t>short cut</a:t>
              </a:r>
              <a:endParaRPr kumimoji="1" lang="ko-Kore-KR" altLang="en-US" dirty="0">
                <a:latin typeface="NanumGothic" pitchFamily="2" charset="-127"/>
                <a:ea typeface="NanumGothic" pitchFamily="2" charset="-127"/>
              </a:endParaRPr>
            </a:p>
          </p:txBody>
        </p: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2BE7933D-9769-0341-801A-3630E9C1EC7A}"/>
                </a:ext>
              </a:extLst>
            </p:cNvPr>
            <p:cNvCxnSpPr>
              <a:cxnSpLocks/>
            </p:cNvCxnSpPr>
            <p:nvPr/>
          </p:nvCxnSpPr>
          <p:spPr>
            <a:xfrm>
              <a:off x="9721606" y="3496908"/>
              <a:ext cx="641685" cy="0"/>
            </a:xfrm>
            <a:prstGeom prst="line">
              <a:avLst/>
            </a:prstGeom>
            <a:ln w="285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0765D7-5F4E-B245-8A90-3CF71054785D}"/>
              </a:ext>
            </a:extLst>
          </p:cNvPr>
          <p:cNvGrpSpPr/>
          <p:nvPr/>
        </p:nvGrpSpPr>
        <p:grpSpPr>
          <a:xfrm>
            <a:off x="7512769" y="4852496"/>
            <a:ext cx="2969628" cy="1199273"/>
            <a:chOff x="7393663" y="4841676"/>
            <a:chExt cx="2969628" cy="1199273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A6F17A-47A0-544A-A232-A5A64F0D1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93663" y="4841676"/>
              <a:ext cx="2969628" cy="1199273"/>
            </a:xfrm>
            <a:prstGeom prst="rect">
              <a:avLst/>
            </a:prstGeom>
          </p:spPr>
        </p:pic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BFF96D23-4B65-7D49-B07E-AD4503867D59}"/>
                </a:ext>
              </a:extLst>
            </p:cNvPr>
            <p:cNvSpPr/>
            <p:nvPr/>
          </p:nvSpPr>
          <p:spPr>
            <a:xfrm>
              <a:off x="8178839" y="4996161"/>
              <a:ext cx="412366" cy="332058"/>
            </a:xfrm>
            <a:prstGeom prst="roundRect">
              <a:avLst/>
            </a:prstGeom>
            <a:solidFill>
              <a:srgbClr val="92D050">
                <a:alpha val="4961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028EC9C0-6A28-6A4F-A395-6983C78282F8}"/>
                </a:ext>
              </a:extLst>
            </p:cNvPr>
            <p:cNvSpPr/>
            <p:nvPr/>
          </p:nvSpPr>
          <p:spPr>
            <a:xfrm>
              <a:off x="7992890" y="5541458"/>
              <a:ext cx="412366" cy="332058"/>
            </a:xfrm>
            <a:prstGeom prst="roundRect">
              <a:avLst/>
            </a:prstGeom>
            <a:solidFill>
              <a:srgbClr val="92D050">
                <a:alpha val="4961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964F1B0-E1BC-CE44-B7DD-EBCC5945B390}"/>
                </a:ext>
              </a:extLst>
            </p:cNvPr>
            <p:cNvSpPr/>
            <p:nvPr/>
          </p:nvSpPr>
          <p:spPr>
            <a:xfrm>
              <a:off x="8802087" y="4977552"/>
              <a:ext cx="412366" cy="332058"/>
            </a:xfrm>
            <a:prstGeom prst="roundRect">
              <a:avLst/>
            </a:prstGeom>
            <a:solidFill>
              <a:schemeClr val="accent1">
                <a:alpha val="496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48EB5DB9-29B3-774B-8520-CC68A3752B11}"/>
                </a:ext>
              </a:extLst>
            </p:cNvPr>
            <p:cNvSpPr/>
            <p:nvPr/>
          </p:nvSpPr>
          <p:spPr>
            <a:xfrm>
              <a:off x="8691993" y="5536263"/>
              <a:ext cx="412366" cy="332058"/>
            </a:xfrm>
            <a:prstGeom prst="roundRect">
              <a:avLst/>
            </a:prstGeom>
            <a:solidFill>
              <a:schemeClr val="accent1">
                <a:alpha val="496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6A06494F-7040-6C49-BA73-B13D31F955AF}"/>
                </a:ext>
              </a:extLst>
            </p:cNvPr>
            <p:cNvSpPr/>
            <p:nvPr/>
          </p:nvSpPr>
          <p:spPr>
            <a:xfrm>
              <a:off x="8563700" y="4977552"/>
              <a:ext cx="252000" cy="337877"/>
            </a:xfrm>
            <a:prstGeom prst="roundRect">
              <a:avLst/>
            </a:prstGeom>
            <a:solidFill>
              <a:srgbClr val="C00000">
                <a:alpha val="4961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5F4A0FCB-554B-8E49-8A50-5ED15EACE003}"/>
                </a:ext>
              </a:extLst>
            </p:cNvPr>
            <p:cNvSpPr/>
            <p:nvPr/>
          </p:nvSpPr>
          <p:spPr>
            <a:xfrm>
              <a:off x="8422625" y="5535639"/>
              <a:ext cx="252000" cy="337877"/>
            </a:xfrm>
            <a:prstGeom prst="roundRect">
              <a:avLst/>
            </a:prstGeom>
            <a:solidFill>
              <a:srgbClr val="C00000">
                <a:alpha val="4961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40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2.Residual Learning</a:t>
            </a:r>
            <a:r>
              <a:rPr kumimoji="1" lang="en-US" altLang="ko-KR" b="1" dirty="0">
                <a:latin typeface="NanumGothic" pitchFamily="2" charset="-127"/>
                <a:ea typeface="NanumGothic" pitchFamily="2" charset="-127"/>
              </a:rPr>
              <a:t>_ Network Architectures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A542C2-6C4C-D045-BC57-FB7F3D38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75" y="936302"/>
            <a:ext cx="3310305" cy="5655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F4BED-DA0F-D64F-BC80-98C82DB33544}"/>
              </a:ext>
            </a:extLst>
          </p:cNvPr>
          <p:cNvSpPr txBox="1"/>
          <p:nvPr/>
        </p:nvSpPr>
        <p:spPr>
          <a:xfrm>
            <a:off x="4397718" y="1595345"/>
            <a:ext cx="7355207" cy="392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latin typeface="NanumGothic" pitchFamily="2" charset="-127"/>
                <a:ea typeface="NanumGothic" pitchFamily="2" charset="-127"/>
              </a:rPr>
              <a:t>Plain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Residual block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을 사용하지 않고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, 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단순히 쌓은 네트워크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(</a:t>
            </a:r>
            <a:r>
              <a:rPr kumimoji="1" lang="en-US" altLang="ko-Kore-KR" dirty="0" err="1">
                <a:latin typeface="NanumGothic" pitchFamily="2" charset="-127"/>
                <a:ea typeface="NanumGothic" pitchFamily="2" charset="-127"/>
              </a:rPr>
              <a:t>VGGNet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에서 영감을 받아 만들어짐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3x3 filter</a:t>
            </a:r>
            <a:r>
              <a:rPr kumimoji="1" lang="ko-KR" altLang="en-US" dirty="0" err="1">
                <a:latin typeface="NanumGothic" pitchFamily="2" charset="-127"/>
                <a:ea typeface="NanumGothic" pitchFamily="2" charset="-127"/>
              </a:rPr>
              <a:t>를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 가진 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convolution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 layer</a:t>
            </a:r>
            <a:r>
              <a:rPr kumimoji="1" lang="ko-KR" altLang="en-US" dirty="0" err="1">
                <a:latin typeface="NanumGothic" pitchFamily="2" charset="-127"/>
                <a:ea typeface="NanumGothic" pitchFamily="2" charset="-127"/>
              </a:rPr>
              <a:t>를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 사용</a:t>
            </a:r>
            <a:endParaRPr kumimoji="1"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convolution layer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의 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stride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를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2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로 하여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down sampling 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수행</a:t>
            </a:r>
            <a:endParaRPr kumimoji="1"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feature map size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가 반으로 줄어들면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 filter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의 갯수를 두 배로 늘림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 </a:t>
            </a:r>
            <a:endParaRPr kumimoji="1"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34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개의 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convolution layer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를 통과한 뒤 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global average pooling + fully-connected layer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로 구성</a:t>
            </a:r>
            <a:endParaRPr kumimoji="1"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일반적인 </a:t>
            </a:r>
            <a:r>
              <a:rPr kumimoji="1" lang="en-US" altLang="ko-KR" dirty="0" err="1">
                <a:latin typeface="NanumGothic" pitchFamily="2" charset="-127"/>
                <a:ea typeface="NanumGothic" pitchFamily="2" charset="-127"/>
              </a:rPr>
              <a:t>VGGNet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 보다 적은 </a:t>
            </a:r>
            <a:r>
              <a:rPr kumimoji="1" lang="en-US" altLang="ko-KR" dirty="0">
                <a:latin typeface="NanumGothic" pitchFamily="2" charset="-127"/>
                <a:ea typeface="NanumGothic" pitchFamily="2" charset="-127"/>
              </a:rPr>
              <a:t>filter, </a:t>
            </a:r>
            <a:r>
              <a:rPr kumimoji="1" lang="ko-KR" altLang="en-US" dirty="0">
                <a:latin typeface="NanumGothic" pitchFamily="2" charset="-127"/>
                <a:ea typeface="NanumGothic" pitchFamily="2" charset="-127"/>
              </a:rPr>
              <a:t>복잡도를 가지고 있음</a:t>
            </a:r>
            <a:endParaRPr kumimoji="1" lang="en-US" altLang="ko-Kore-KR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A011B04-848B-5249-9F7A-1DDA8E4D5598}"/>
              </a:ext>
            </a:extLst>
          </p:cNvPr>
          <p:cNvSpPr/>
          <p:nvPr/>
        </p:nvSpPr>
        <p:spPr>
          <a:xfrm>
            <a:off x="2008094" y="936302"/>
            <a:ext cx="914400" cy="5655428"/>
          </a:xfrm>
          <a:prstGeom prst="roundRect">
            <a:avLst/>
          </a:prstGeom>
          <a:noFill/>
          <a:ln w="571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16375E5-FDE7-9E4D-A23D-D6EDB5045DB0}"/>
              </a:ext>
            </a:extLst>
          </p:cNvPr>
          <p:cNvSpPr/>
          <p:nvPr/>
        </p:nvSpPr>
        <p:spPr>
          <a:xfrm>
            <a:off x="2280745" y="2060028"/>
            <a:ext cx="147145" cy="10510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7145"/>
                      <a:gd name="connsiteY0" fmla="*/ 17518 h 105103"/>
                      <a:gd name="connsiteX1" fmla="*/ 17518 w 147145"/>
                      <a:gd name="connsiteY1" fmla="*/ 0 h 105103"/>
                      <a:gd name="connsiteX2" fmla="*/ 129627 w 147145"/>
                      <a:gd name="connsiteY2" fmla="*/ 0 h 105103"/>
                      <a:gd name="connsiteX3" fmla="*/ 147145 w 147145"/>
                      <a:gd name="connsiteY3" fmla="*/ 17518 h 105103"/>
                      <a:gd name="connsiteX4" fmla="*/ 147145 w 147145"/>
                      <a:gd name="connsiteY4" fmla="*/ 87585 h 105103"/>
                      <a:gd name="connsiteX5" fmla="*/ 129627 w 147145"/>
                      <a:gd name="connsiteY5" fmla="*/ 105103 h 105103"/>
                      <a:gd name="connsiteX6" fmla="*/ 17518 w 147145"/>
                      <a:gd name="connsiteY6" fmla="*/ 105103 h 105103"/>
                      <a:gd name="connsiteX7" fmla="*/ 0 w 147145"/>
                      <a:gd name="connsiteY7" fmla="*/ 87585 h 105103"/>
                      <a:gd name="connsiteX8" fmla="*/ 0 w 147145"/>
                      <a:gd name="connsiteY8" fmla="*/ 17518 h 105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145" h="105103" extrusionOk="0">
                        <a:moveTo>
                          <a:pt x="0" y="17518"/>
                        </a:moveTo>
                        <a:cubicBezTo>
                          <a:pt x="-401" y="7596"/>
                          <a:pt x="7420" y="159"/>
                          <a:pt x="17518" y="0"/>
                        </a:cubicBezTo>
                        <a:cubicBezTo>
                          <a:pt x="41871" y="246"/>
                          <a:pt x="86040" y="-1987"/>
                          <a:pt x="129627" y="0"/>
                        </a:cubicBezTo>
                        <a:cubicBezTo>
                          <a:pt x="138329" y="-740"/>
                          <a:pt x="146439" y="9291"/>
                          <a:pt x="147145" y="17518"/>
                        </a:cubicBezTo>
                        <a:cubicBezTo>
                          <a:pt x="146794" y="50970"/>
                          <a:pt x="148798" y="55383"/>
                          <a:pt x="147145" y="87585"/>
                        </a:cubicBezTo>
                        <a:cubicBezTo>
                          <a:pt x="147449" y="96634"/>
                          <a:pt x="138406" y="104966"/>
                          <a:pt x="129627" y="105103"/>
                        </a:cubicBezTo>
                        <a:cubicBezTo>
                          <a:pt x="96961" y="108510"/>
                          <a:pt x="61481" y="104190"/>
                          <a:pt x="17518" y="105103"/>
                        </a:cubicBezTo>
                        <a:cubicBezTo>
                          <a:pt x="7060" y="106399"/>
                          <a:pt x="-1205" y="95862"/>
                          <a:pt x="0" y="87585"/>
                        </a:cubicBezTo>
                        <a:cubicBezTo>
                          <a:pt x="2361" y="56298"/>
                          <a:pt x="2750" y="49631"/>
                          <a:pt x="0" y="175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C87DDA-E42C-4E4A-8048-16694471D7EA}"/>
              </a:ext>
            </a:extLst>
          </p:cNvPr>
          <p:cNvSpPr/>
          <p:nvPr/>
        </p:nvSpPr>
        <p:spPr>
          <a:xfrm>
            <a:off x="2601311" y="2831626"/>
            <a:ext cx="147145" cy="10510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18E89C5-996E-1047-B771-F905793AEA67}"/>
              </a:ext>
            </a:extLst>
          </p:cNvPr>
          <p:cNvSpPr/>
          <p:nvPr/>
        </p:nvSpPr>
        <p:spPr>
          <a:xfrm>
            <a:off x="2123090" y="6159063"/>
            <a:ext cx="693683" cy="2522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E2BF8AB-60E7-3146-997D-E0452E55E157}"/>
              </a:ext>
            </a:extLst>
          </p:cNvPr>
          <p:cNvSpPr/>
          <p:nvPr/>
        </p:nvSpPr>
        <p:spPr>
          <a:xfrm>
            <a:off x="2490953" y="3844961"/>
            <a:ext cx="147145" cy="10510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28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2.Residual Learning</a:t>
            </a:r>
            <a:r>
              <a:rPr kumimoji="1" lang="en-US" altLang="ko-KR" b="1" dirty="0">
                <a:latin typeface="NanumGothic" pitchFamily="2" charset="-127"/>
                <a:ea typeface="NanumGothic" pitchFamily="2" charset="-127"/>
              </a:rPr>
              <a:t>_ Network Architectures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A542C2-6C4C-D045-BC57-FB7F3D38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75" y="936302"/>
            <a:ext cx="3310305" cy="5655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F4BED-DA0F-D64F-BC80-98C82DB33544}"/>
              </a:ext>
            </a:extLst>
          </p:cNvPr>
          <p:cNvSpPr txBox="1"/>
          <p:nvPr/>
        </p:nvSpPr>
        <p:spPr>
          <a:xfrm>
            <a:off x="4321954" y="2299075"/>
            <a:ext cx="7506735" cy="309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latin typeface="NanumGothic" pitchFamily="2" charset="-127"/>
                <a:ea typeface="NanumGothic" pitchFamily="2" charset="-127"/>
              </a:rPr>
              <a:t>Residual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plain network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를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 base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를 두고 </a:t>
            </a:r>
            <a:r>
              <a:rPr kumimoji="1" lang="en-US" altLang="ko-Kore-KR" b="1" dirty="0">
                <a:latin typeface="NanumGothic" pitchFamily="2" charset="-127"/>
                <a:ea typeface="NanumGothic" pitchFamily="2" charset="-127"/>
              </a:rPr>
              <a:t>shortcut connection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을 추가한 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conv filter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를 두 개씩 묶어서 </a:t>
            </a:r>
            <a:r>
              <a:rPr kumimoji="1" lang="en-US" altLang="ko-Kore-KR" dirty="0">
                <a:latin typeface="NanumGothic" pitchFamily="2" charset="-127"/>
                <a:ea typeface="NanumGothic" pitchFamily="2" charset="-127"/>
              </a:rPr>
              <a:t>residual function </a:t>
            </a:r>
            <a:r>
              <a:rPr kumimoji="1" lang="ko-Kore-KR" altLang="en-US" dirty="0">
                <a:latin typeface="NanumGothic" pitchFamily="2" charset="-127"/>
                <a:ea typeface="NanumGothic" pitchFamily="2" charset="-127"/>
              </a:rPr>
              <a:t>형태로 학습</a:t>
            </a:r>
            <a:endParaRPr kumimoji="1" lang="en-US" altLang="ko-Kore-KR" dirty="0">
              <a:latin typeface="NanumGothic" pitchFamily="2" charset="-127"/>
              <a:ea typeface="NanumGothic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dirty="0">
                <a:latin typeface="NanumGothic" pitchFamily="2" charset="-127"/>
                <a:ea typeface="NanumGothic" pitchFamily="2" charset="-127"/>
              </a:rPr>
              <a:t>identity shortcuts </a:t>
            </a: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(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실선</a:t>
            </a: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) : 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입력과 출력의 </a:t>
            </a:r>
            <a:r>
              <a:rPr lang="en" altLang="ko-Kore-KR" b="1" dirty="0">
                <a:latin typeface="NanumGothic" pitchFamily="2" charset="-127"/>
                <a:ea typeface="NanumGothic" pitchFamily="2" charset="-127"/>
              </a:rPr>
              <a:t>dimension</a:t>
            </a:r>
            <a:r>
              <a:rPr lang="ko-KR" altLang="en-US" b="1" dirty="0">
                <a:latin typeface="NanumGothic" pitchFamily="2" charset="-127"/>
                <a:ea typeface="NanumGothic" pitchFamily="2" charset="-127"/>
              </a:rPr>
              <a:t>이 같은 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경우에 사용</a:t>
            </a:r>
            <a:endParaRPr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dirty="0">
                <a:latin typeface="NanumGothic" pitchFamily="2" charset="-127"/>
                <a:ea typeface="NanumGothic" pitchFamily="2" charset="-127"/>
              </a:rPr>
              <a:t>projection shortcuts </a:t>
            </a: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(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점선</a:t>
            </a: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) :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 입력보다 출력의 </a:t>
            </a:r>
            <a:r>
              <a:rPr lang="en" altLang="ko-Kore-KR" b="1" dirty="0">
                <a:latin typeface="NanumGothic" pitchFamily="2" charset="-127"/>
                <a:ea typeface="NanumGothic" pitchFamily="2" charset="-127"/>
              </a:rPr>
              <a:t>dimension</a:t>
            </a:r>
            <a:r>
              <a:rPr lang="ko-KR" altLang="en-US" b="1" dirty="0">
                <a:latin typeface="NanumGothic" pitchFamily="2" charset="-127"/>
                <a:ea typeface="NanumGothic" pitchFamily="2" charset="-127"/>
              </a:rPr>
              <a:t>이 큰 </a:t>
            </a:r>
            <a:r>
              <a:rPr lang="ko-KR" altLang="en-US" dirty="0">
                <a:latin typeface="NanumGothic" pitchFamily="2" charset="-127"/>
                <a:ea typeface="NanumGothic" pitchFamily="2" charset="-127"/>
              </a:rPr>
              <a:t>경우에 차원을 맞춰주기 위해 사용</a:t>
            </a:r>
            <a:endParaRPr kumimoji="1" lang="en-US" altLang="ko-Kore-KR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365BFEF-3149-B34B-B271-6FB991B48363}"/>
              </a:ext>
            </a:extLst>
          </p:cNvPr>
          <p:cNvSpPr/>
          <p:nvPr/>
        </p:nvSpPr>
        <p:spPr>
          <a:xfrm>
            <a:off x="2940421" y="936302"/>
            <a:ext cx="1122471" cy="5655428"/>
          </a:xfrm>
          <a:prstGeom prst="roundRect">
            <a:avLst/>
          </a:prstGeom>
          <a:noFill/>
          <a:ln w="571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8FCC336-F044-334C-8217-1B397095BBFC}"/>
              </a:ext>
            </a:extLst>
          </p:cNvPr>
          <p:cNvSpPr/>
          <p:nvPr/>
        </p:nvSpPr>
        <p:spPr>
          <a:xfrm>
            <a:off x="3300115" y="2011393"/>
            <a:ext cx="713535" cy="320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87F2BDF-0367-F64B-8A7A-26125FD23EDA}"/>
              </a:ext>
            </a:extLst>
          </p:cNvPr>
          <p:cNvSpPr/>
          <p:nvPr/>
        </p:nvSpPr>
        <p:spPr>
          <a:xfrm>
            <a:off x="3300115" y="2774573"/>
            <a:ext cx="713535" cy="320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39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A7DF2B2-E7FF-D346-ADD0-D9B934BB96DC}"/>
              </a:ext>
            </a:extLst>
          </p:cNvPr>
          <p:cNvCxnSpPr>
            <a:cxnSpLocks/>
          </p:cNvCxnSpPr>
          <p:nvPr/>
        </p:nvCxnSpPr>
        <p:spPr>
          <a:xfrm>
            <a:off x="461319" y="778476"/>
            <a:ext cx="112693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64C39-84EA-0B47-8281-F2A8D203ABD9}"/>
              </a:ext>
            </a:extLst>
          </p:cNvPr>
          <p:cNvSpPr txBox="1"/>
          <p:nvPr/>
        </p:nvSpPr>
        <p:spPr>
          <a:xfrm>
            <a:off x="461319" y="266270"/>
            <a:ext cx="1126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NanumGothic" pitchFamily="2" charset="-127"/>
                <a:ea typeface="NanumGothic" pitchFamily="2" charset="-127"/>
              </a:rPr>
              <a:t>3.</a:t>
            </a:r>
            <a:r>
              <a:rPr lang="en" altLang="ko-Kore-KR" sz="2800" b="1" dirty="0">
                <a:latin typeface="NanumGothic" pitchFamily="2" charset="-127"/>
                <a:ea typeface="NanumGothic" pitchFamily="2" charset="-127"/>
              </a:rPr>
              <a:t>Experiments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8DB272D9-F2B5-614D-965B-A5A07F28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9" y="3997019"/>
            <a:ext cx="5073723" cy="1821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F034E0-138E-0D4E-BB1E-7B1FBCBCD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9" y="1290683"/>
            <a:ext cx="6128664" cy="27063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8F4700-2AEF-1747-B593-620FB084A105}"/>
              </a:ext>
            </a:extLst>
          </p:cNvPr>
          <p:cNvSpPr txBox="1"/>
          <p:nvPr/>
        </p:nvSpPr>
        <p:spPr>
          <a:xfrm>
            <a:off x="6398574" y="1972841"/>
            <a:ext cx="5413027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b="1" dirty="0" err="1">
                <a:latin typeface="NanumGothic" pitchFamily="2" charset="-127"/>
                <a:ea typeface="NanumGothic" pitchFamily="2" charset="-127"/>
              </a:rPr>
              <a:t>ResNet</a:t>
            </a:r>
            <a:r>
              <a:rPr kumimoji="1" lang="ko-Kore-KR" altLang="en-US" sz="2000" b="1" dirty="0">
                <a:latin typeface="NanumGothic" pitchFamily="2" charset="-127"/>
                <a:ea typeface="NanumGothic" pitchFamily="2" charset="-127"/>
              </a:rPr>
              <a:t>을 사용할 경우</a:t>
            </a:r>
            <a:endParaRPr kumimoji="1" lang="en-US" altLang="ko-Kore-KR" sz="2000" b="1" dirty="0">
              <a:latin typeface="NanumGothic" pitchFamily="2" charset="-127"/>
              <a:ea typeface="NanumGothic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network</a:t>
            </a:r>
            <a:r>
              <a:rPr kumimoji="1" lang="ko-Kore-KR" altLang="en-US" sz="2000" dirty="0">
                <a:latin typeface="NanumGothic" pitchFamily="2" charset="-127"/>
                <a:ea typeface="NanumGothic" pitchFamily="2" charset="-127"/>
              </a:rPr>
              <a:t>의 </a:t>
            </a: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depth</a:t>
            </a:r>
            <a:r>
              <a:rPr kumimoji="1" lang="ko-Kore-KR" altLang="en-US" sz="2000" dirty="0">
                <a:latin typeface="NanumGothic" pitchFamily="2" charset="-127"/>
                <a:ea typeface="NanumGothic" pitchFamily="2" charset="-127"/>
              </a:rPr>
              <a:t>가 증가하더라도 </a:t>
            </a: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error</a:t>
            </a:r>
            <a:r>
              <a:rPr kumimoji="1" lang="ko-Kore-KR" altLang="en-US" sz="2000" dirty="0">
                <a:latin typeface="NanumGothic" pitchFamily="2" charset="-127"/>
                <a:ea typeface="NanumGothic" pitchFamily="2" charset="-127"/>
              </a:rPr>
              <a:t>가 감소한다</a:t>
            </a: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.</a:t>
            </a:r>
            <a:r>
              <a:rPr kumimoji="1" lang="en-US" altLang="ko-KR" sz="2000" dirty="0">
                <a:latin typeface="NanumGothic" pitchFamily="2" charset="-127"/>
                <a:ea typeface="NanumGothic" pitchFamily="2" charset="-127"/>
              </a:rPr>
              <a:t>(degradation</a:t>
            </a:r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문제 해결</a:t>
            </a:r>
            <a:r>
              <a:rPr kumimoji="1" lang="en-US" altLang="ko-KR" sz="2000" dirty="0">
                <a:latin typeface="NanumGothic" pitchFamily="2" charset="-127"/>
                <a:ea typeface="NanumGothic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Plain-18</a:t>
            </a:r>
            <a:r>
              <a:rPr kumimoji="1" lang="ko-Kore-KR" altLang="en-US" sz="2000" dirty="0">
                <a:latin typeface="NanumGothic" pitchFamily="2" charset="-127"/>
                <a:ea typeface="NanumGothic" pitchFamily="2" charset="-127"/>
              </a:rPr>
              <a:t>보다 </a:t>
            </a: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ResNet-18</a:t>
            </a:r>
            <a:r>
              <a:rPr kumimoji="1" lang="ko-Kore-KR" altLang="en-US" sz="2000" dirty="0">
                <a:latin typeface="NanumGothic" pitchFamily="2" charset="-127"/>
                <a:ea typeface="NanumGothic" pitchFamily="2" charset="-127"/>
              </a:rPr>
              <a:t>이 초기에 </a:t>
            </a:r>
            <a:r>
              <a:rPr kumimoji="1" lang="ko-Kore-KR" altLang="en-US" sz="2000" b="1" dirty="0">
                <a:latin typeface="NanumGothic" pitchFamily="2" charset="-127"/>
                <a:ea typeface="NanumGothic" pitchFamily="2" charset="-127"/>
              </a:rPr>
              <a:t>더 빠르게 수렴</a:t>
            </a:r>
            <a:endParaRPr kumimoji="1" lang="en-US" altLang="ko-Kore-KR" sz="2000" b="1" dirty="0">
              <a:latin typeface="NanumGothic" pitchFamily="2" charset="-127"/>
              <a:ea typeface="NanumGothic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 err="1">
                <a:latin typeface="NanumGothic" pitchFamily="2" charset="-127"/>
                <a:ea typeface="NanumGothic" pitchFamily="2" charset="-127"/>
              </a:rPr>
              <a:t>ResNet</a:t>
            </a:r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은 </a:t>
            </a:r>
            <a:r>
              <a:rPr kumimoji="1" lang="ko-KR" altLang="en-US" sz="2000" b="1" dirty="0">
                <a:latin typeface="NanumGothic" pitchFamily="2" charset="-127"/>
                <a:ea typeface="NanumGothic" pitchFamily="2" charset="-127"/>
              </a:rPr>
              <a:t>학습 초기에 빠르게 수렴</a:t>
            </a:r>
            <a:r>
              <a:rPr kumimoji="1" lang="ko-KR" altLang="en-US" sz="2000" dirty="0">
                <a:latin typeface="NanumGothic" pitchFamily="2" charset="-127"/>
                <a:ea typeface="NanumGothic" pitchFamily="2" charset="-127"/>
              </a:rPr>
              <a:t>할 수 있도록 해준다는 것을 알 수 있음</a:t>
            </a:r>
            <a:r>
              <a:rPr kumimoji="1" lang="en-US" altLang="ko-Kore-KR" sz="2000" dirty="0">
                <a:latin typeface="NanumGothic" pitchFamily="2" charset="-127"/>
                <a:ea typeface="NanumGothic" pitchFamily="2" charset="-127"/>
              </a:rPr>
              <a:t>.</a:t>
            </a:r>
            <a:endParaRPr kumimoji="1" lang="ko-Kore-KR" altLang="en-US" sz="2000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1D62CD4-E5CC-AC44-8FEC-0F165915CE2A}"/>
              </a:ext>
            </a:extLst>
          </p:cNvPr>
          <p:cNvSpPr/>
          <p:nvPr/>
        </p:nvSpPr>
        <p:spPr>
          <a:xfrm>
            <a:off x="3777787" y="1279670"/>
            <a:ext cx="780566" cy="123852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8AFF1B7-36DF-4B45-BB07-C95AF98F706C}"/>
              </a:ext>
            </a:extLst>
          </p:cNvPr>
          <p:cNvSpPr/>
          <p:nvPr/>
        </p:nvSpPr>
        <p:spPr>
          <a:xfrm>
            <a:off x="1096036" y="1279670"/>
            <a:ext cx="780566" cy="123852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751899E-031B-4B4B-8298-3C0EDF05F591}"/>
              </a:ext>
            </a:extLst>
          </p:cNvPr>
          <p:cNvSpPr/>
          <p:nvPr/>
        </p:nvSpPr>
        <p:spPr>
          <a:xfrm>
            <a:off x="4080312" y="4511860"/>
            <a:ext cx="764643" cy="45592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954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1386</Words>
  <Application>Microsoft Macintosh PowerPoint</Application>
  <PresentationFormat>와이드스크린</PresentationFormat>
  <Paragraphs>171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NanumGothic</vt:lpstr>
      <vt:lpstr>Arial</vt:lpstr>
      <vt:lpstr>Calibri</vt:lpstr>
      <vt:lpstr>Calibri Light</vt:lpstr>
      <vt:lpstr>Office 테마</vt:lpstr>
      <vt:lpstr>Deep Residual Learning for Image Recognition (ResNet)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Residual Learning for Image Recognition (ResNet)</dc:title>
  <dc:creator>최정아</dc:creator>
  <cp:lastModifiedBy>최정아</cp:lastModifiedBy>
  <cp:revision>12</cp:revision>
  <dcterms:created xsi:type="dcterms:W3CDTF">2022-04-04T10:59:13Z</dcterms:created>
  <dcterms:modified xsi:type="dcterms:W3CDTF">2022-04-08T07:57:23Z</dcterms:modified>
</cp:coreProperties>
</file>