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6"/>
  </p:notesMasterIdLst>
  <p:sldIdLst>
    <p:sldId id="256" r:id="rId2"/>
    <p:sldId id="258" r:id="rId3"/>
    <p:sldId id="310" r:id="rId4"/>
    <p:sldId id="309" r:id="rId5"/>
    <p:sldId id="292" r:id="rId6"/>
    <p:sldId id="334" r:id="rId7"/>
    <p:sldId id="320" r:id="rId8"/>
    <p:sldId id="321" r:id="rId9"/>
    <p:sldId id="305" r:id="rId10"/>
    <p:sldId id="336" r:id="rId11"/>
    <p:sldId id="288" r:id="rId12"/>
    <p:sldId id="291" r:id="rId13"/>
    <p:sldId id="294" r:id="rId14"/>
    <p:sldId id="335" r:id="rId15"/>
    <p:sldId id="322" r:id="rId16"/>
    <p:sldId id="330" r:id="rId17"/>
    <p:sldId id="331" r:id="rId18"/>
    <p:sldId id="332" r:id="rId19"/>
    <p:sldId id="333" r:id="rId20"/>
    <p:sldId id="323" r:id="rId21"/>
    <p:sldId id="295" r:id="rId22"/>
    <p:sldId id="337" r:id="rId23"/>
    <p:sldId id="314" r:id="rId24"/>
    <p:sldId id="298" r:id="rId25"/>
    <p:sldId id="308" r:id="rId26"/>
    <p:sldId id="328" r:id="rId27"/>
    <p:sldId id="327" r:id="rId28"/>
    <p:sldId id="316" r:id="rId29"/>
    <p:sldId id="329" r:id="rId30"/>
    <p:sldId id="303" r:id="rId31"/>
    <p:sldId id="286" r:id="rId32"/>
    <p:sldId id="282" r:id="rId33"/>
    <p:sldId id="285" r:id="rId34"/>
    <p:sldId id="30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俊杰" initials="黄俊杰" lastIdx="1" clrIdx="0">
    <p:extLst>
      <p:ext uri="{19B8F6BF-5375-455C-9EA6-DF929625EA0E}">
        <p15:presenceInfo xmlns:p15="http://schemas.microsoft.com/office/powerpoint/2012/main" userId="黄俊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89"/>
    <p:restoredTop sz="77972" autoAdjust="0"/>
  </p:normalViewPr>
  <p:slideViewPr>
    <p:cSldViewPr snapToGrid="0" snapToObjects="1">
      <p:cViewPr varScale="1">
        <p:scale>
          <a:sx n="67" d="100"/>
          <a:sy n="67" d="100"/>
        </p:scale>
        <p:origin x="133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07F2C-0034-314C-B5FC-F3879006C53B}" type="datetimeFigureOut">
              <a:rPr kumimoji="1" lang="zh-CN" altLang="en-US" smtClean="0"/>
              <a:pPr/>
              <a:t>2019/7/31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0F907-B175-1B4C-9E2A-6ED84F2B0B7B}" type="slidenum">
              <a:rPr kumimoji="1" lang="zh-CN" altLang="en-US" smtClean="0"/>
              <a:pPr/>
              <a:t>‹#›</a:t>
            </a:fld>
            <a:endParaRPr kumimoji="1" lang="zh-CN" altLang="en-US"/>
          </a:p>
        </p:txBody>
      </p:sp>
    </p:spTree>
    <p:extLst>
      <p:ext uri="{BB962C8B-B14F-4D97-AF65-F5344CB8AC3E}">
        <p14:creationId xmlns:p14="http://schemas.microsoft.com/office/powerpoint/2010/main" val="3083534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a:t>
            </a:fld>
            <a:endParaRPr kumimoji="1" lang="zh-CN" altLang="en-US"/>
          </a:p>
        </p:txBody>
      </p:sp>
    </p:spTree>
    <p:extLst>
      <p:ext uri="{BB962C8B-B14F-4D97-AF65-F5344CB8AC3E}">
        <p14:creationId xmlns:p14="http://schemas.microsoft.com/office/powerpoint/2010/main" val="212827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err="1">
                <a:effectLst/>
              </a:rPr>
              <a:t>Sememes</a:t>
            </a:r>
            <a:r>
              <a:rPr lang="en-US" altLang="zh-CN" sz="1100" dirty="0">
                <a:effectLst/>
              </a:rPr>
              <a:t> compose the meanings of words, and the meanings of words compose the meaning of phrases in SC</a:t>
            </a:r>
          </a:p>
          <a:p>
            <a:r>
              <a:rPr lang="en-US" altLang="zh-CN" sz="1100" dirty="0">
                <a:effectLst/>
              </a:rPr>
              <a:t>So because of this hierarchical structure, we believe that </a:t>
            </a:r>
            <a:r>
              <a:rPr lang="en-US" altLang="zh-CN" sz="1100" dirty="0" err="1">
                <a:effectLst/>
              </a:rPr>
              <a:t>sememes</a:t>
            </a:r>
            <a:r>
              <a:rPr lang="en-US" altLang="zh-CN" sz="1100" dirty="0">
                <a:effectLst/>
              </a:rPr>
              <a:t> are suitable for modeling semantic composition.</a:t>
            </a:r>
            <a:endParaRPr lang="zh-CN" altLang="en-US" sz="1100"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10</a:t>
            </a:fld>
            <a:endParaRPr kumimoji="1" lang="zh-CN" altLang="en-US"/>
          </a:p>
        </p:txBody>
      </p:sp>
    </p:spTree>
    <p:extLst>
      <p:ext uri="{BB962C8B-B14F-4D97-AF65-F5344CB8AC3E}">
        <p14:creationId xmlns:p14="http://schemas.microsoft.com/office/powerpoint/2010/main" val="226242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effectLst/>
              </a:rPr>
              <a:t>Sememes</a:t>
            </a:r>
            <a:r>
              <a:rPr lang="en-US" altLang="zh-CN" dirty="0">
                <a:effectLst/>
              </a:rPr>
              <a:t> are annotated by experts in linguistic knowledge base. </a:t>
            </a:r>
            <a:r>
              <a:rPr lang="en-US" altLang="zh-CN" dirty="0" err="1">
                <a:effectLst/>
              </a:rPr>
              <a:t>HowNet</a:t>
            </a:r>
            <a:r>
              <a:rPr lang="en-US" altLang="zh-CN" dirty="0">
                <a:effectLst/>
              </a:rPr>
              <a:t> is one of the famous </a:t>
            </a:r>
            <a:r>
              <a:rPr lang="en-US" altLang="zh-CN" dirty="0" err="1">
                <a:effectLst/>
              </a:rPr>
              <a:t>sememe</a:t>
            </a:r>
            <a:r>
              <a:rPr lang="en-US" altLang="zh-CN" dirty="0">
                <a:effectLst/>
              </a:rPr>
              <a:t>-based KB. </a:t>
            </a:r>
          </a:p>
          <a:p>
            <a:r>
              <a:rPr lang="en-US" altLang="zh-CN" dirty="0">
                <a:effectLst/>
              </a:rPr>
              <a:t>There are more than 100, 000 words and phrases annotated with their </a:t>
            </a:r>
            <a:r>
              <a:rPr lang="en-US" altLang="zh-CN" dirty="0" err="1">
                <a:effectLst/>
              </a:rPr>
              <a:t>sememes</a:t>
            </a:r>
            <a:r>
              <a:rPr lang="en-US" altLang="zh-CN" dirty="0">
                <a:effectLst/>
              </a:rPr>
              <a:t> in </a:t>
            </a:r>
            <a:r>
              <a:rPr lang="en-US" altLang="zh-CN" dirty="0" err="1">
                <a:effectLst/>
              </a:rPr>
              <a:t>HowNet</a:t>
            </a:r>
            <a:r>
              <a:rPr lang="en-US" altLang="zh-CN" dirty="0">
                <a:effectLst/>
              </a:rPr>
              <a:t>. And experts only use about 2,000 </a:t>
            </a:r>
            <a:r>
              <a:rPr lang="en-US" altLang="zh-CN" dirty="0" err="1">
                <a:effectLst/>
              </a:rPr>
              <a:t>sememes</a:t>
            </a:r>
            <a:r>
              <a:rPr lang="en-US" altLang="zh-CN" dirty="0">
                <a:effectLst/>
              </a:rPr>
              <a:t> to annotate. Here you can see an example of the word APEX in </a:t>
            </a:r>
            <a:r>
              <a:rPr lang="en-US" altLang="zh-CN" dirty="0" err="1">
                <a:effectLst/>
              </a:rPr>
              <a:t>HowNet</a:t>
            </a:r>
            <a:r>
              <a:rPr lang="en-US" altLang="zh-CN" dirty="0">
                <a:effectLst/>
              </a:rPr>
              <a:t>. </a:t>
            </a:r>
          </a:p>
          <a:p>
            <a:r>
              <a:rPr lang="en-US" altLang="zh-CN" dirty="0">
                <a:effectLst/>
              </a:rPr>
              <a:t>It has two senses, and each of these two senses has several </a:t>
            </a:r>
            <a:r>
              <a:rPr lang="en-US" altLang="zh-CN" dirty="0" err="1">
                <a:effectLst/>
              </a:rPr>
              <a:t>sememes</a:t>
            </a:r>
            <a:r>
              <a:rPr lang="en-US" altLang="zh-CN" dirty="0">
                <a:effectLst/>
              </a:rPr>
              <a:t>.</a:t>
            </a:r>
          </a:p>
          <a:p>
            <a:endParaRPr lang="en-US" altLang="zh-CN" dirty="0">
              <a:effectLst/>
            </a:endParaRPr>
          </a:p>
          <a:p>
            <a:r>
              <a:rPr lang="en-US" altLang="zh-CN" dirty="0">
                <a:effectLst/>
              </a:rPr>
              <a:t>// Furthermore, words are annotated with </a:t>
            </a:r>
            <a:r>
              <a:rPr lang="en-US" altLang="zh-CN" dirty="0" err="1">
                <a:effectLst/>
              </a:rPr>
              <a:t>sememes</a:t>
            </a:r>
            <a:r>
              <a:rPr lang="en-US" altLang="zh-CN" dirty="0">
                <a:effectLst/>
              </a:rPr>
              <a:t> in tree structure, </a:t>
            </a:r>
          </a:p>
          <a:p>
            <a:r>
              <a:rPr lang="en-US" altLang="zh-CN" dirty="0">
                <a:effectLst/>
              </a:rPr>
              <a:t>this is because a word may have multiple senses and </a:t>
            </a:r>
            <a:r>
              <a:rPr lang="en-US" altLang="zh-CN" dirty="0" err="1">
                <a:effectLst/>
              </a:rPr>
              <a:t>sememes</a:t>
            </a:r>
            <a:r>
              <a:rPr lang="en-US" altLang="zh-CN" dirty="0">
                <a:effectLst/>
              </a:rPr>
              <a:t> may have some kinds of relation between each other.</a:t>
            </a:r>
          </a:p>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11</a:t>
            </a:fld>
            <a:endParaRPr kumimoji="1" lang="zh-CN" altLang="en-US"/>
          </a:p>
        </p:txBody>
      </p:sp>
    </p:spTree>
    <p:extLst>
      <p:ext uri="{BB962C8B-B14F-4D97-AF65-F5344CB8AC3E}">
        <p14:creationId xmlns:p14="http://schemas.microsoft.com/office/powerpoint/2010/main" val="7238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And there are also lots of applications of </a:t>
            </a:r>
            <a:r>
              <a:rPr lang="en-US" altLang="zh-CN" dirty="0" err="1">
                <a:effectLst/>
              </a:rPr>
              <a:t>sememes</a:t>
            </a:r>
            <a:r>
              <a:rPr lang="en-US" altLang="zh-CN" dirty="0">
                <a:effectLst/>
              </a:rPr>
              <a:t> and </a:t>
            </a:r>
            <a:r>
              <a:rPr lang="en-US" altLang="zh-CN" dirty="0" err="1">
                <a:effectLst/>
              </a:rPr>
              <a:t>HowNet</a:t>
            </a:r>
            <a:r>
              <a:rPr lang="en-US" altLang="zh-CN" dirty="0">
                <a:effectLst/>
              </a:rPr>
              <a:t>, like similarity computation, word representation learning, language modeling and so on.</a:t>
            </a:r>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12</a:t>
            </a:fld>
            <a:endParaRPr kumimoji="1" lang="zh-CN" altLang="en-US"/>
          </a:p>
        </p:txBody>
      </p:sp>
    </p:spTree>
    <p:extLst>
      <p:ext uri="{BB962C8B-B14F-4D97-AF65-F5344CB8AC3E}">
        <p14:creationId xmlns:p14="http://schemas.microsoft.com/office/powerpoint/2010/main" val="3998283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To confirm our assumption that </a:t>
            </a:r>
            <a:r>
              <a:rPr lang="en-US" altLang="zh-CN" dirty="0" err="1">
                <a:effectLst/>
              </a:rPr>
              <a:t>sememes</a:t>
            </a:r>
            <a:r>
              <a:rPr lang="en-US" altLang="zh-CN" dirty="0">
                <a:effectLst/>
              </a:rPr>
              <a:t> are useful to modeling SC, first we do a confirmatory experiment on the measurement of SC Degree. </a:t>
            </a: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13</a:t>
            </a:fld>
            <a:endParaRPr kumimoji="1" lang="zh-CN" altLang="en-US"/>
          </a:p>
        </p:txBody>
      </p:sp>
    </p:spTree>
    <p:extLst>
      <p:ext uri="{BB962C8B-B14F-4D97-AF65-F5344CB8AC3E}">
        <p14:creationId xmlns:p14="http://schemas.microsoft.com/office/powerpoint/2010/main" val="1492571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SCD </a:t>
            </a:r>
            <a:r>
              <a:rPr lang="en-US" altLang="zh-CN" b="1" dirty="0">
                <a:effectLst/>
              </a:rPr>
              <a:t>is a score </a:t>
            </a:r>
            <a:r>
              <a:rPr lang="en-US" altLang="zh-CN" dirty="0">
                <a:effectLst/>
              </a:rPr>
              <a:t>which describes how much meaning of a MWE can be composed of its constituents.</a:t>
            </a:r>
          </a:p>
          <a:p>
            <a:r>
              <a:rPr lang="en-US" altLang="zh-CN" dirty="0">
                <a:effectLst/>
              </a:rPr>
              <a:t>If a MWE has higher Degree, it has more meanings from its constituents. </a:t>
            </a:r>
          </a:p>
          <a:p>
            <a:r>
              <a:rPr lang="en-US" altLang="zh-CN" dirty="0">
                <a:effectLst/>
              </a:rPr>
              <a:t>But if the MWE has some other meanings beyond its two constituents, or if the constituents have some meanings which is not expressed in the MWE, it has a lower Degree.</a:t>
            </a: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14</a:t>
            </a:fld>
            <a:endParaRPr kumimoji="1" lang="zh-CN" altLang="en-US"/>
          </a:p>
        </p:txBody>
      </p:sp>
    </p:spTree>
    <p:extLst>
      <p:ext uri="{BB962C8B-B14F-4D97-AF65-F5344CB8AC3E}">
        <p14:creationId xmlns:p14="http://schemas.microsoft.com/office/powerpoint/2010/main" val="1274172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We propose a simple method to compute the SC degree just based on the coverage level of the </a:t>
            </a:r>
            <a:r>
              <a:rPr lang="en-US" altLang="zh-CN" dirty="0" err="1">
                <a:effectLst/>
              </a:rPr>
              <a:t>sememes</a:t>
            </a:r>
            <a:r>
              <a:rPr lang="en-US" altLang="zh-CN" dirty="0">
                <a:effectLst/>
              </a:rPr>
              <a:t> of a MWE and constituents.</a:t>
            </a: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15</a:t>
            </a:fld>
            <a:endParaRPr kumimoji="1" lang="zh-CN" altLang="en-US"/>
          </a:p>
        </p:txBody>
      </p:sp>
    </p:spTree>
    <p:extLst>
      <p:ext uri="{BB962C8B-B14F-4D97-AF65-F5344CB8AC3E}">
        <p14:creationId xmlns:p14="http://schemas.microsoft.com/office/powerpoint/2010/main" val="1105151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Like the example at the beginning of my presentation, “Peasant Uprising”  has the highest SCD of 3 in our formula</a:t>
            </a: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16</a:t>
            </a:fld>
            <a:endParaRPr kumimoji="1" lang="zh-CN" altLang="en-US"/>
          </a:p>
        </p:txBody>
      </p:sp>
    </p:spTree>
    <p:extLst>
      <p:ext uri="{BB962C8B-B14F-4D97-AF65-F5344CB8AC3E}">
        <p14:creationId xmlns:p14="http://schemas.microsoft.com/office/powerpoint/2010/main" val="4042451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Because the </a:t>
            </a:r>
            <a:r>
              <a:rPr lang="en-US" altLang="zh-CN" dirty="0" err="1">
                <a:effectLst/>
              </a:rPr>
              <a:t>sememes</a:t>
            </a:r>
            <a:r>
              <a:rPr lang="en-US" altLang="zh-CN" dirty="0">
                <a:effectLst/>
              </a:rPr>
              <a:t> of peasant are occupation, human and agricultural. </a:t>
            </a:r>
          </a:p>
          <a:p>
            <a:endParaRPr lang="en-US" altLang="zh-CN" dirty="0">
              <a:effectLst/>
            </a:endParaRPr>
          </a:p>
          <a:p>
            <a:r>
              <a:rPr lang="en-US" altLang="zh-CN" dirty="0">
                <a:effectLst/>
              </a:rPr>
              <a:t>//</a:t>
            </a:r>
          </a:p>
          <a:p>
            <a:r>
              <a:rPr lang="en-US" altLang="zh-CN" dirty="0">
                <a:effectLst/>
              </a:rPr>
              <a:t>both of its two constituents only have one exact meaning, and the meaning of “peasant uprising” is simply the sum of the meanings of its two constituents. </a:t>
            </a:r>
            <a:r>
              <a:rPr lang="zh-CN" altLang="en-US" dirty="0">
                <a:effectLst/>
              </a:rPr>
              <a:t>我们人的判断也是</a:t>
            </a:r>
            <a:r>
              <a:rPr lang="en-US" altLang="zh-CN" dirty="0">
                <a:effectLst/>
              </a:rPr>
              <a:t>3</a:t>
            </a:r>
            <a:r>
              <a:rPr lang="zh-CN" altLang="en-US" dirty="0">
                <a:effectLst/>
              </a:rPr>
              <a:t>，</a:t>
            </a:r>
            <a:endParaRPr lang="en-US" altLang="zh-CN" dirty="0">
              <a:effectLst/>
            </a:endParaRP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17</a:t>
            </a:fld>
            <a:endParaRPr kumimoji="1" lang="zh-CN" altLang="en-US"/>
          </a:p>
        </p:txBody>
      </p:sp>
    </p:spTree>
    <p:extLst>
      <p:ext uri="{BB962C8B-B14F-4D97-AF65-F5344CB8AC3E}">
        <p14:creationId xmlns:p14="http://schemas.microsoft.com/office/powerpoint/2010/main" val="3750277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And the </a:t>
            </a:r>
            <a:r>
              <a:rPr lang="en-US" altLang="zh-CN" dirty="0" err="1">
                <a:effectLst/>
              </a:rPr>
              <a:t>sememes</a:t>
            </a:r>
            <a:r>
              <a:rPr lang="en-US" altLang="zh-CN" dirty="0">
                <a:effectLst/>
              </a:rPr>
              <a:t> of uprising are </a:t>
            </a:r>
            <a:r>
              <a:rPr lang="en-US" altLang="zh-CN" dirty="0" err="1">
                <a:effectLst/>
              </a:rPr>
              <a:t>uprise</a:t>
            </a:r>
            <a:r>
              <a:rPr lang="en-US" altLang="zh-CN" dirty="0">
                <a:effectLst/>
              </a:rPr>
              <a:t>, fact and politics. </a:t>
            </a: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18</a:t>
            </a:fld>
            <a:endParaRPr kumimoji="1" lang="zh-CN" altLang="en-US"/>
          </a:p>
        </p:txBody>
      </p:sp>
    </p:spTree>
    <p:extLst>
      <p:ext uri="{BB962C8B-B14F-4D97-AF65-F5344CB8AC3E}">
        <p14:creationId xmlns:p14="http://schemas.microsoft.com/office/powerpoint/2010/main" val="2685936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And their </a:t>
            </a:r>
            <a:r>
              <a:rPr lang="en-US" altLang="zh-CN" b="1" dirty="0">
                <a:effectLst/>
              </a:rPr>
              <a:t>composition</a:t>
            </a:r>
            <a:r>
              <a:rPr lang="en-US" altLang="zh-CN" dirty="0">
                <a:effectLst/>
              </a:rPr>
              <a:t> peasant uprising has the same six </a:t>
            </a:r>
            <a:r>
              <a:rPr lang="en-US" altLang="zh-CN" dirty="0" err="1">
                <a:effectLst/>
              </a:rPr>
              <a:t>sememes</a:t>
            </a:r>
            <a:r>
              <a:rPr lang="en-US" altLang="zh-CN" dirty="0">
                <a:effectLst/>
              </a:rPr>
              <a:t> I mentioned before, </a:t>
            </a:r>
          </a:p>
          <a:p>
            <a:r>
              <a:rPr lang="en-US" altLang="zh-CN" dirty="0">
                <a:effectLst/>
              </a:rPr>
              <a:t>The meaning of “peasant uprising” in Chinese is simply the sum of the meanings of its two constituents. </a:t>
            </a:r>
          </a:p>
          <a:p>
            <a:r>
              <a:rPr lang="en-US" altLang="zh-CN" dirty="0">
                <a:effectLst/>
              </a:rPr>
              <a:t>So it has highest score of 3 in our formula which agrees with human judgement.</a:t>
            </a: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19</a:t>
            </a:fld>
            <a:endParaRPr kumimoji="1" lang="zh-CN" altLang="en-US"/>
          </a:p>
        </p:txBody>
      </p:sp>
    </p:spTree>
    <p:extLst>
      <p:ext uri="{BB962C8B-B14F-4D97-AF65-F5344CB8AC3E}">
        <p14:creationId xmlns:p14="http://schemas.microsoft.com/office/powerpoint/2010/main" val="191344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Given two words "peasant" and "uprising“ in Chinese, Suppose we know the meaning of these two words, and if we put them together, can we infer the meaning of their composition "peasant uprising"? Literally we can understand that peasant uprising is a kind of revolution dominated by peasants</a:t>
            </a:r>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a:t>
            </a:fld>
            <a:endParaRPr kumimoji="1" lang="zh-CN" altLang="en-US"/>
          </a:p>
        </p:txBody>
      </p:sp>
    </p:spTree>
    <p:extLst>
      <p:ext uri="{BB962C8B-B14F-4D97-AF65-F5344CB8AC3E}">
        <p14:creationId xmlns:p14="http://schemas.microsoft.com/office/powerpoint/2010/main" val="520078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And there are also three other formula to compute SCD. I will not introduce all of them in detail.</a:t>
            </a:r>
          </a:p>
          <a:p>
            <a:endParaRPr lang="en-US" altLang="zh-CN" dirty="0">
              <a:effectLst/>
            </a:endParaRPr>
          </a:p>
          <a:p>
            <a:r>
              <a:rPr lang="en-US" altLang="zh-CN" dirty="0">
                <a:effectLst/>
              </a:rPr>
              <a:t>To evaluate our method, we compare the SCD computed by our method and the score assigned by human. </a:t>
            </a:r>
          </a:p>
          <a:p>
            <a:r>
              <a:rPr lang="en-US" altLang="zh-CN" dirty="0">
                <a:effectLst/>
              </a:rPr>
              <a:t>Surprisingly, we find they have high correlation. The Pearson's correlation is up to 0.75, which is quite significant and also </a:t>
            </a:r>
            <a:r>
              <a:rPr lang="en-US" altLang="zh-CN" dirty="0" err="1">
                <a:effectLst/>
              </a:rPr>
              <a:t>prelimirily</a:t>
            </a:r>
            <a:r>
              <a:rPr lang="en-US" altLang="zh-CN" dirty="0">
                <a:effectLst/>
              </a:rPr>
              <a:t> verify our assumption. </a:t>
            </a:r>
          </a:p>
          <a:p>
            <a:endParaRPr lang="en-US" altLang="zh-CN" dirty="0">
              <a:effectLst/>
            </a:endParaRPr>
          </a:p>
          <a:p>
            <a:r>
              <a:rPr lang="en-US" altLang="zh-CN" dirty="0">
                <a:effectLst/>
              </a:rPr>
              <a:t>//</a:t>
            </a:r>
            <a:endParaRPr lang="en-US" altLang="zh-CN" dirty="0"/>
          </a:p>
          <a:p>
            <a:pPr marL="457200" lvl="1" indent="0">
              <a:buFont typeface="+mj-lt"/>
              <a:buNone/>
            </a:pPr>
            <a:r>
              <a:rPr lang="en-US" altLang="zh-CN" dirty="0"/>
              <a:t>Close relation between SCD and </a:t>
            </a:r>
            <a:r>
              <a:rPr lang="en-US" altLang="zh-CN" dirty="0" err="1"/>
              <a:t>Sememes</a:t>
            </a:r>
            <a:r>
              <a:rPr lang="en-US" altLang="zh-CN" dirty="0"/>
              <a:t>.</a:t>
            </a:r>
          </a:p>
          <a:p>
            <a:pPr marL="457200" lvl="1" indent="0">
              <a:buFont typeface="+mj-lt"/>
              <a:buNone/>
            </a:pPr>
            <a:endParaRPr lang="en-US" altLang="zh-CN" dirty="0"/>
          </a:p>
          <a:p>
            <a:pPr marL="800100" lvl="1" indent="-342900">
              <a:buFont typeface="+mj-lt"/>
              <a:buAutoNum type="alphaLcParenR"/>
            </a:pPr>
            <a:r>
              <a:rPr lang="en-US" altLang="zh-CN" dirty="0"/>
              <a:t>Ask native speakers to label SCDs for </a:t>
            </a:r>
            <a:r>
              <a:rPr lang="en-US" altLang="zh-CN" b="1" u="sng" dirty="0"/>
              <a:t>500</a:t>
            </a:r>
            <a:r>
              <a:rPr lang="en-US" altLang="zh-CN" dirty="0"/>
              <a:t> Chinese MWEs.</a:t>
            </a:r>
          </a:p>
          <a:p>
            <a:pPr marL="800100" lvl="1" indent="-342900">
              <a:buAutoNum type="alphaLcParenR"/>
            </a:pPr>
            <a:r>
              <a:rPr lang="en-US" altLang="zh-CN" dirty="0"/>
              <a:t>There are </a:t>
            </a:r>
            <a:r>
              <a:rPr lang="en-US" altLang="zh-CN" b="1" dirty="0">
                <a:solidFill>
                  <a:srgbClr val="00B0F0"/>
                </a:solidFill>
              </a:rPr>
              <a:t>also four degrees </a:t>
            </a:r>
            <a:r>
              <a:rPr lang="en-US" altLang="zh-CN" dirty="0"/>
              <a:t>to choose. Annotators are shown the </a:t>
            </a:r>
            <a:r>
              <a:rPr lang="en-US" altLang="zh-CN" b="1" dirty="0">
                <a:solidFill>
                  <a:srgbClr val="00B0F0"/>
                </a:solidFill>
              </a:rPr>
              <a:t>dictionary definitions </a:t>
            </a:r>
            <a:r>
              <a:rPr lang="en-US" altLang="zh-CN" dirty="0"/>
              <a:t>of both the </a:t>
            </a:r>
            <a:r>
              <a:rPr lang="en-US" altLang="zh-CN" b="1" dirty="0">
                <a:solidFill>
                  <a:srgbClr val="00B0F0"/>
                </a:solidFill>
              </a:rPr>
              <a:t>MWE and its constituents</a:t>
            </a:r>
            <a:r>
              <a:rPr lang="en-US" altLang="zh-CN" dirty="0"/>
              <a:t>. </a:t>
            </a:r>
          </a:p>
          <a:p>
            <a:pPr marL="800100" lvl="1" indent="-342900">
              <a:buAutoNum type="alphaLcParenR"/>
            </a:pPr>
            <a:r>
              <a:rPr lang="en-US" altLang="zh-CN" dirty="0"/>
              <a:t>Each MWE is labeled by 3 annotators, and the </a:t>
            </a:r>
            <a:r>
              <a:rPr lang="en-US" altLang="zh-CN" b="1" dirty="0">
                <a:solidFill>
                  <a:srgbClr val="00B0F0"/>
                </a:solidFill>
              </a:rPr>
              <a:t>average of the 3 annotated SCDs </a:t>
            </a:r>
            <a:r>
              <a:rPr lang="en-US" altLang="zh-CN" dirty="0"/>
              <a:t>is the MWE’s final SCD. </a:t>
            </a:r>
          </a:p>
          <a:p>
            <a:pPr marL="457200" lvl="1" indent="0">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This result shows that </a:t>
            </a:r>
            <a:r>
              <a:rPr lang="en-US" altLang="zh-CN" sz="1200" dirty="0" err="1"/>
              <a:t>sememes</a:t>
            </a:r>
            <a:r>
              <a:rPr lang="en-US" altLang="zh-CN" sz="1200" dirty="0"/>
              <a:t> can </a:t>
            </a:r>
            <a:r>
              <a:rPr lang="en-US" altLang="zh-CN" sz="1200" b="1" dirty="0">
                <a:solidFill>
                  <a:srgbClr val="FF0000"/>
                </a:solidFill>
              </a:rPr>
              <a:t>finely depict meanings of MWEs and their constituents</a:t>
            </a:r>
            <a:r>
              <a:rPr lang="en-US" altLang="zh-CN" sz="1200" dirty="0"/>
              <a:t>, and </a:t>
            </a:r>
            <a:r>
              <a:rPr lang="en-US" altLang="zh-CN" sz="1200" b="1" dirty="0">
                <a:solidFill>
                  <a:srgbClr val="FF0000"/>
                </a:solidFill>
              </a:rPr>
              <a:t>capture the semantic relations between the two sides</a:t>
            </a:r>
          </a:p>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20</a:t>
            </a:fld>
            <a:endParaRPr kumimoji="1" lang="zh-CN" altLang="en-US"/>
          </a:p>
        </p:txBody>
      </p:sp>
    </p:spTree>
    <p:extLst>
      <p:ext uri="{BB962C8B-B14F-4D97-AF65-F5344CB8AC3E}">
        <p14:creationId xmlns:p14="http://schemas.microsoft.com/office/powerpoint/2010/main" val="177134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Next we try to incorporate </a:t>
            </a:r>
            <a:r>
              <a:rPr lang="en-US" altLang="zh-CN" dirty="0" err="1">
                <a:effectLst/>
              </a:rPr>
              <a:t>sememes</a:t>
            </a:r>
            <a:r>
              <a:rPr lang="en-US" altLang="zh-CN" dirty="0">
                <a:effectLst/>
              </a:rPr>
              <a:t> into SC models. </a:t>
            </a:r>
          </a:p>
          <a:p>
            <a:r>
              <a:rPr lang="en-US" altLang="zh-CN" dirty="0">
                <a:effectLst/>
              </a:rPr>
              <a:t>First we introduce the models under the framework that phrase embedding is the function of word embedding one, word embedding two and external knowledge. </a:t>
            </a:r>
          </a:p>
          <a:p>
            <a:r>
              <a:rPr lang="en-US" altLang="zh-CN" dirty="0">
                <a:effectLst/>
              </a:rPr>
              <a:t>We propose two models.</a:t>
            </a:r>
          </a:p>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21</a:t>
            </a:fld>
            <a:endParaRPr kumimoji="1" lang="zh-CN" altLang="en-US"/>
          </a:p>
        </p:txBody>
      </p:sp>
    </p:spTree>
    <p:extLst>
      <p:ext uri="{BB962C8B-B14F-4D97-AF65-F5344CB8AC3E}">
        <p14:creationId xmlns:p14="http://schemas.microsoft.com/office/powerpoint/2010/main" val="1798048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The left</a:t>
            </a:r>
            <a:r>
              <a:rPr lang="zh-CN" altLang="en-US" dirty="0">
                <a:effectLst/>
              </a:rPr>
              <a:t> </a:t>
            </a:r>
            <a:r>
              <a:rPr lang="en-US" altLang="zh-CN" dirty="0">
                <a:effectLst/>
              </a:rPr>
              <a:t>model, semantic compositionality with aggregated </a:t>
            </a:r>
            <a:r>
              <a:rPr lang="en-US" altLang="zh-CN" dirty="0" err="1">
                <a:effectLst/>
              </a:rPr>
              <a:t>sememes</a:t>
            </a:r>
            <a:r>
              <a:rPr lang="en-US" altLang="zh-CN" dirty="0">
                <a:effectLst/>
              </a:rPr>
              <a:t>, simply uses the sum of all the </a:t>
            </a:r>
            <a:r>
              <a:rPr lang="en-US" altLang="zh-CN" dirty="0" err="1">
                <a:effectLst/>
              </a:rPr>
              <a:t>sememe's</a:t>
            </a:r>
            <a:r>
              <a:rPr lang="en-US" altLang="zh-CN" dirty="0">
                <a:effectLst/>
              </a:rPr>
              <a:t> embedding of a constituents as additional knowledge. </a:t>
            </a:r>
          </a:p>
          <a:p>
            <a:r>
              <a:rPr lang="en-US" altLang="zh-CN" dirty="0">
                <a:effectLst/>
              </a:rPr>
              <a:t>And the right model uses mutual attention on </a:t>
            </a:r>
            <a:r>
              <a:rPr lang="en-US" altLang="zh-CN" dirty="0" err="1">
                <a:effectLst/>
              </a:rPr>
              <a:t>sememes</a:t>
            </a:r>
            <a:r>
              <a:rPr lang="en-US" altLang="zh-CN" dirty="0">
                <a:effectLst/>
              </a:rPr>
              <a:t>.</a:t>
            </a:r>
          </a:p>
          <a:p>
            <a:r>
              <a:rPr lang="en-US" altLang="zh-CN" dirty="0">
                <a:effectLst/>
              </a:rPr>
              <a:t>The idea of using mutual attention mechanism is that a constituent's meaning may vary with the other constituent.</a:t>
            </a:r>
          </a:p>
          <a:p>
            <a:r>
              <a:rPr lang="en-US" altLang="zh-CN" dirty="0">
                <a:effectLst/>
              </a:rPr>
              <a:t>So this model can adjust the weight on each </a:t>
            </a:r>
            <a:r>
              <a:rPr lang="en-US" altLang="zh-CN" dirty="0" err="1">
                <a:effectLst/>
              </a:rPr>
              <a:t>sememe</a:t>
            </a:r>
            <a:r>
              <a:rPr lang="en-US" altLang="zh-CN" dirty="0">
                <a:effectLst/>
              </a:rPr>
              <a:t> to better incorporate knowledge.</a:t>
            </a:r>
          </a:p>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22</a:t>
            </a:fld>
            <a:endParaRPr kumimoji="1" lang="zh-CN" altLang="en-US"/>
          </a:p>
        </p:txBody>
      </p:sp>
    </p:spTree>
    <p:extLst>
      <p:ext uri="{BB962C8B-B14F-4D97-AF65-F5344CB8AC3E}">
        <p14:creationId xmlns:p14="http://schemas.microsoft.com/office/powerpoint/2010/main" val="4054297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Furthermore we also consider incorporate combination rules, which is full framework that phrase embedding is the function of word embedding one, word embedding two, combination rule and external knowledge.</a:t>
            </a:r>
          </a:p>
          <a:p>
            <a:r>
              <a:rPr lang="en-US" altLang="zh-CN" dirty="0">
                <a:effectLst/>
              </a:rPr>
              <a:t>This is a variant of our two previous models.</a:t>
            </a:r>
          </a:p>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23</a:t>
            </a:fld>
            <a:endParaRPr kumimoji="1" lang="zh-CN" altLang="en-US"/>
          </a:p>
        </p:txBody>
      </p:sp>
    </p:spTree>
    <p:extLst>
      <p:ext uri="{BB962C8B-B14F-4D97-AF65-F5344CB8AC3E}">
        <p14:creationId xmlns:p14="http://schemas.microsoft.com/office/powerpoint/2010/main" val="2541811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evaluate our semantic composition model on two tasks</a:t>
            </a:r>
          </a:p>
          <a:p>
            <a:r>
              <a:rPr lang="en-US" altLang="zh-CN" sz="1200" b="0" i="0" u="none" strike="noStrike" kern="1200" baseline="0" dirty="0">
                <a:solidFill>
                  <a:schemeClr val="tx1"/>
                </a:solidFill>
                <a:latin typeface="+mn-lt"/>
                <a:ea typeface="+mn-ea"/>
                <a:cs typeface="+mn-cs"/>
              </a:rPr>
              <a:t>The first is Similarity computation. Similarity computation is a </a:t>
            </a:r>
            <a:r>
              <a:rPr lang="en-US" altLang="zh-CN" sz="1200" b="1" i="0" u="none" strike="noStrike" kern="1200" baseline="0" dirty="0">
                <a:solidFill>
                  <a:schemeClr val="tx1"/>
                </a:solidFill>
                <a:latin typeface="+mn-lt"/>
                <a:ea typeface="+mn-ea"/>
                <a:cs typeface="+mn-cs"/>
              </a:rPr>
              <a:t>traditional</a:t>
            </a:r>
            <a:r>
              <a:rPr lang="en-US" altLang="zh-CN" sz="1200" b="0" i="0" u="none" strike="noStrike" kern="1200" baseline="0" dirty="0">
                <a:solidFill>
                  <a:schemeClr val="tx1"/>
                </a:solidFill>
                <a:latin typeface="+mn-lt"/>
                <a:ea typeface="+mn-ea"/>
                <a:cs typeface="+mn-cs"/>
              </a:rPr>
              <a:t> method to measure the quality of </a:t>
            </a:r>
            <a:r>
              <a:rPr lang="en-US" altLang="zh-CN" sz="1200" b="1" i="0" u="none" strike="noStrike" kern="1200" baseline="0" dirty="0">
                <a:solidFill>
                  <a:schemeClr val="tx1"/>
                </a:solidFill>
                <a:latin typeface="+mn-lt"/>
                <a:ea typeface="+mn-ea"/>
                <a:cs typeface="+mn-cs"/>
              </a:rPr>
              <a:t>learned</a:t>
            </a:r>
            <a:r>
              <a:rPr lang="en-US" altLang="zh-CN" sz="1200" b="0" i="0" u="none" strike="noStrike" kern="1200" baseline="0" dirty="0">
                <a:solidFill>
                  <a:schemeClr val="tx1"/>
                </a:solidFill>
                <a:latin typeface="+mn-lt"/>
                <a:ea typeface="+mn-ea"/>
                <a:cs typeface="+mn-cs"/>
              </a:rPr>
              <a:t> word embeddings.</a:t>
            </a:r>
          </a:p>
          <a:p>
            <a:r>
              <a:rPr lang="en-US" altLang="zh-CN" sz="1200" b="0" i="0" u="none" strike="noStrike" kern="1200" baseline="0" dirty="0">
                <a:solidFill>
                  <a:schemeClr val="tx1"/>
                </a:solidFill>
                <a:latin typeface="+mn-lt"/>
                <a:ea typeface="+mn-ea"/>
                <a:cs typeface="+mn-cs"/>
              </a:rPr>
              <a:t>And we also propose to predict the </a:t>
            </a:r>
            <a:r>
              <a:rPr lang="en-US" altLang="zh-CN" sz="1200" b="0" i="0" u="none" strike="noStrike" kern="1200" baseline="0" dirty="0" err="1">
                <a:solidFill>
                  <a:schemeClr val="tx1"/>
                </a:solidFill>
                <a:latin typeface="+mn-lt"/>
                <a:ea typeface="+mn-ea"/>
                <a:cs typeface="+mn-cs"/>
              </a:rPr>
              <a:t>sememes</a:t>
            </a:r>
            <a:r>
              <a:rPr lang="en-US" altLang="zh-CN" sz="1200" b="0" i="0" u="none" strike="noStrike" kern="1200" baseline="0" dirty="0">
                <a:solidFill>
                  <a:schemeClr val="tx1"/>
                </a:solidFill>
                <a:latin typeface="+mn-lt"/>
                <a:ea typeface="+mn-ea"/>
                <a:cs typeface="+mn-cs"/>
              </a:rPr>
              <a:t> of MWEs to evaluate the quality of compositional embeddings. </a:t>
            </a:r>
          </a:p>
          <a:p>
            <a:r>
              <a:rPr lang="en-US" altLang="zh-CN" sz="1200" b="0" i="0" u="none" strike="noStrike" kern="1200" baseline="0" dirty="0">
                <a:solidFill>
                  <a:schemeClr val="tx1"/>
                </a:solidFill>
                <a:latin typeface="+mn-lt"/>
                <a:ea typeface="+mn-ea"/>
                <a:cs typeface="+mn-cs"/>
              </a:rPr>
              <a:t>To do this, we apply a single perception layer after the compositional phrase embedding as a classifier.</a:t>
            </a:r>
          </a:p>
          <a:p>
            <a:r>
              <a:rPr lang="en-US" altLang="zh-CN" sz="1200" b="0" i="0" u="none" strike="noStrike" kern="1200" baseline="0" dirty="0">
                <a:solidFill>
                  <a:schemeClr val="tx1"/>
                </a:solidFill>
                <a:latin typeface="+mn-lt"/>
                <a:ea typeface="+mn-ea"/>
                <a:cs typeface="+mn-cs"/>
              </a:rPr>
              <a:t>The results show the advantage of our methods.</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idea to experiment on </a:t>
            </a:r>
            <a:r>
              <a:rPr lang="en-US" altLang="zh-CN" sz="1200" b="0" i="0" u="none" strike="noStrike" kern="1200" baseline="0" dirty="0" err="1">
                <a:solidFill>
                  <a:schemeClr val="tx1"/>
                </a:solidFill>
                <a:latin typeface="+mn-lt"/>
                <a:ea typeface="+mn-ea"/>
                <a:cs typeface="+mn-cs"/>
              </a:rPr>
              <a:t>sememe</a:t>
            </a:r>
            <a:r>
              <a:rPr lang="en-US" altLang="zh-CN" sz="1200" b="0" i="0" u="none" strike="noStrike" kern="1200" baseline="0" dirty="0">
                <a:solidFill>
                  <a:schemeClr val="tx1"/>
                </a:solidFill>
                <a:latin typeface="+mn-lt"/>
                <a:ea typeface="+mn-ea"/>
                <a:cs typeface="+mn-cs"/>
              </a:rPr>
              <a:t> prediction is that </a:t>
            </a:r>
            <a:r>
              <a:rPr lang="en-US" altLang="zh-CN" sz="1200" b="0" i="0" u="none" strike="noStrike" kern="1200" baseline="0" dirty="0" err="1">
                <a:solidFill>
                  <a:schemeClr val="tx1"/>
                </a:solidFill>
                <a:latin typeface="+mn-lt"/>
                <a:ea typeface="+mn-ea"/>
                <a:cs typeface="+mn-cs"/>
              </a:rPr>
              <a:t>sememes</a:t>
            </a:r>
            <a:r>
              <a:rPr lang="en-US" altLang="zh-CN" sz="1200" b="0" i="0" u="none" strike="noStrike" kern="1200" baseline="0" dirty="0">
                <a:solidFill>
                  <a:schemeClr val="tx1"/>
                </a:solidFill>
                <a:latin typeface="+mn-lt"/>
                <a:ea typeface="+mn-ea"/>
                <a:cs typeface="+mn-cs"/>
              </a:rPr>
              <a:t> of a word can finely depict the semantics of the word.</a:t>
            </a:r>
          </a:p>
          <a:p>
            <a:r>
              <a:rPr lang="en-US" altLang="zh-CN" sz="1200" b="0" i="0" u="none" strike="noStrike" kern="1200" baseline="0" dirty="0">
                <a:solidFill>
                  <a:schemeClr val="tx1"/>
                </a:solidFill>
                <a:latin typeface="+mn-lt"/>
                <a:ea typeface="+mn-ea"/>
                <a:cs typeface="+mn-cs"/>
              </a:rPr>
              <a:t>On the other hand, the high quality embedding of a word is also supposed to accurately represent the meaning of the word. </a:t>
            </a:r>
          </a:p>
          <a:p>
            <a:r>
              <a:rPr lang="en-US" altLang="zh-CN" sz="1200" b="0" i="0" u="none" strike="noStrike" kern="1200" baseline="0" dirty="0">
                <a:solidFill>
                  <a:schemeClr val="tx1"/>
                </a:solidFill>
                <a:latin typeface="+mn-lt"/>
                <a:ea typeface="+mn-ea"/>
                <a:cs typeface="+mn-cs"/>
              </a:rPr>
              <a:t>Therefore, we believe that the better the embedding is, the better </a:t>
            </a:r>
            <a:r>
              <a:rPr lang="en-US" altLang="zh-CN" sz="1200" b="0" i="0" u="none" strike="noStrike" kern="1200" baseline="0" dirty="0" err="1">
                <a:solidFill>
                  <a:schemeClr val="tx1"/>
                </a:solidFill>
                <a:latin typeface="+mn-lt"/>
                <a:ea typeface="+mn-ea"/>
                <a:cs typeface="+mn-cs"/>
              </a:rPr>
              <a:t>sememes</a:t>
            </a:r>
            <a:r>
              <a:rPr lang="en-US" altLang="zh-CN" sz="1200" b="0" i="0" u="none" strike="noStrike" kern="1200" baseline="0" dirty="0">
                <a:solidFill>
                  <a:schemeClr val="tx1"/>
                </a:solidFill>
                <a:latin typeface="+mn-lt"/>
                <a:ea typeface="+mn-ea"/>
                <a:cs typeface="+mn-cs"/>
              </a:rPr>
              <a:t> it can predict. </a:t>
            </a:r>
          </a:p>
          <a:p>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More specifically, whether an SC model can predict correct </a:t>
            </a:r>
            <a:r>
              <a:rPr lang="en-US" altLang="zh-CN" sz="1200" b="0" i="0" u="none" strike="noStrike" kern="1200" baseline="0" dirty="0" err="1">
                <a:solidFill>
                  <a:schemeClr val="tx1"/>
                </a:solidFill>
                <a:latin typeface="+mn-lt"/>
                <a:ea typeface="+mn-ea"/>
                <a:cs typeface="+mn-cs"/>
              </a:rPr>
              <a:t>sememes</a:t>
            </a:r>
            <a:r>
              <a:rPr lang="en-US" altLang="zh-CN" sz="1200" b="0" i="0" u="none" strike="noStrike" kern="1200" baseline="0" dirty="0">
                <a:solidFill>
                  <a:schemeClr val="tx1"/>
                </a:solidFill>
                <a:latin typeface="+mn-lt"/>
                <a:ea typeface="+mn-ea"/>
                <a:cs typeface="+mn-cs"/>
              </a:rPr>
              <a:t> for MWEs reflects the SC model’s ability to learn the representations of MWEs.</a:t>
            </a:r>
            <a:endParaRPr lang="en-US" altLang="zh-CN" sz="2800" dirty="0"/>
          </a:p>
          <a:p>
            <a:pPr marL="457200" lvl="1" indent="0">
              <a:lnSpc>
                <a:spcPct val="200000"/>
              </a:lnSpc>
              <a:buFont typeface="Arial" panose="020B0604020202020204" pitchFamily="34" charset="0"/>
              <a:buNone/>
            </a:pPr>
            <a:endParaRPr lang="en-US" altLang="zh-CN" sz="2400" dirty="0"/>
          </a:p>
          <a:p>
            <a:pPr marL="800100" lvl="1" indent="-342900">
              <a:lnSpc>
                <a:spcPct val="200000"/>
              </a:lnSpc>
              <a:buFont typeface="Arial" panose="020B0604020202020204" pitchFamily="34" charset="0"/>
              <a:buChar char="•"/>
            </a:pPr>
            <a:r>
              <a:rPr lang="en-US" altLang="zh-CN" sz="2400" dirty="0"/>
              <a:t>MWE similarity(dataset: WS240, WS297, COS960)</a:t>
            </a:r>
          </a:p>
          <a:p>
            <a:pPr marL="1257300" lvl="2" indent="-342900">
              <a:lnSpc>
                <a:spcPct val="150000"/>
              </a:lnSpc>
              <a:buFont typeface="Arial" panose="020B0604020202020204" pitchFamily="34" charset="0"/>
              <a:buChar char="•"/>
            </a:pPr>
            <a:r>
              <a:rPr lang="en-US" altLang="zh-CN" dirty="0"/>
              <a:t>WS240 and WS297 have </a:t>
            </a:r>
            <a:r>
              <a:rPr lang="en-US" altLang="zh-CN" b="1" dirty="0">
                <a:solidFill>
                  <a:srgbClr val="FF0000"/>
                </a:solidFill>
              </a:rPr>
              <a:t>too few </a:t>
            </a:r>
            <a:r>
              <a:rPr lang="en-US" altLang="zh-CN" dirty="0"/>
              <a:t>MWEs and most of the word pairs are annotated according to </a:t>
            </a:r>
            <a:r>
              <a:rPr lang="en-US" altLang="zh-CN" b="1" dirty="0">
                <a:solidFill>
                  <a:srgbClr val="FF0000"/>
                </a:solidFill>
              </a:rPr>
              <a:t>Relatedness</a:t>
            </a:r>
            <a:r>
              <a:rPr lang="en-US" altLang="zh-CN" dirty="0"/>
              <a:t>.</a:t>
            </a:r>
          </a:p>
          <a:p>
            <a:pPr marL="1257300" lvl="2" indent="-342900">
              <a:lnSpc>
                <a:spcPct val="150000"/>
              </a:lnSpc>
              <a:buFont typeface="Arial" panose="020B0604020202020204" pitchFamily="34" charset="0"/>
              <a:buChar char="•"/>
            </a:pPr>
            <a:r>
              <a:rPr lang="en-US" altLang="zh-CN" dirty="0"/>
              <a:t>COS960 is our created MWE similarity dataset, which contains 960 Chinese MWE-pairs (</a:t>
            </a:r>
            <a:r>
              <a:rPr lang="en-US" altLang="zh-CN" b="1" dirty="0">
                <a:solidFill>
                  <a:srgbClr val="FF0000"/>
                </a:solidFill>
              </a:rPr>
              <a:t>Come out soon</a:t>
            </a:r>
            <a:r>
              <a:rPr lang="en-US" altLang="zh-CN" dirty="0"/>
              <a:t>!)</a:t>
            </a:r>
          </a:p>
          <a:p>
            <a:pPr marL="1257300" lvl="2" indent="-342900">
              <a:lnSpc>
                <a:spcPct val="150000"/>
              </a:lnSpc>
              <a:buFont typeface="Arial" panose="020B0604020202020204" pitchFamily="34" charset="0"/>
              <a:buChar char="•"/>
            </a:pPr>
            <a:r>
              <a:rPr lang="en-US" altLang="zh-CN" dirty="0"/>
              <a:t>For the task of MWE similarity computation, we use the squared Euclidean distance loss  following (Luong et al., 2013) , combined with L2 regularization.</a:t>
            </a:r>
          </a:p>
          <a:p>
            <a:pPr marL="800100" lvl="1" indent="-342900">
              <a:lnSpc>
                <a:spcPct val="150000"/>
              </a:lnSpc>
              <a:buFont typeface="Arial" panose="020B0604020202020204" pitchFamily="34" charset="0"/>
              <a:buChar char="•"/>
            </a:pPr>
            <a:r>
              <a:rPr lang="en-US" altLang="zh-CN" sz="2400" dirty="0"/>
              <a:t>MWE </a:t>
            </a:r>
            <a:r>
              <a:rPr lang="en-US" altLang="zh-CN" sz="2400" dirty="0" err="1"/>
              <a:t>sememe</a:t>
            </a:r>
            <a:r>
              <a:rPr lang="en-US" altLang="zh-CN" sz="2400" dirty="0"/>
              <a:t> prediction (dataset: </a:t>
            </a:r>
            <a:r>
              <a:rPr lang="en-US" altLang="zh-CN" sz="2400" dirty="0" err="1"/>
              <a:t>HowNet</a:t>
            </a:r>
            <a:r>
              <a:rPr lang="en-US" altLang="zh-CN" sz="2400" dirty="0"/>
              <a:t>)</a:t>
            </a:r>
          </a:p>
          <a:p>
            <a:pPr marL="1257300" lvl="2" indent="-342900">
              <a:lnSpc>
                <a:spcPct val="150000"/>
              </a:lnSpc>
              <a:buFont typeface="Arial" panose="020B0604020202020204" pitchFamily="34" charset="0"/>
              <a:buChar char="•"/>
            </a:pPr>
            <a:r>
              <a:rPr lang="en-US" altLang="zh-CN" sz="2000" dirty="0"/>
              <a:t>For the task of MWE </a:t>
            </a:r>
            <a:r>
              <a:rPr lang="en-US" altLang="zh-CN" sz="2000" dirty="0" err="1"/>
              <a:t>sememe</a:t>
            </a:r>
            <a:r>
              <a:rPr lang="en-US" altLang="zh-CN" sz="2000" dirty="0"/>
              <a:t> </a:t>
            </a:r>
            <a:r>
              <a:rPr lang="en-US" altLang="zh-CN" sz="2400" dirty="0"/>
              <a:t> </a:t>
            </a:r>
            <a:r>
              <a:rPr lang="en-US" altLang="zh-CN" sz="2000" dirty="0"/>
              <a:t>prediction, we use a single-layer perceptron classifier</a:t>
            </a:r>
          </a:p>
          <a:p>
            <a:endParaRPr kumimoji="1"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24</a:t>
            </a:fld>
            <a:endParaRPr kumimoji="1" lang="zh-CN" altLang="en-US"/>
          </a:p>
        </p:txBody>
      </p:sp>
    </p:spTree>
    <p:extLst>
      <p:ext uri="{BB962C8B-B14F-4D97-AF65-F5344CB8AC3E}">
        <p14:creationId xmlns:p14="http://schemas.microsoft.com/office/powerpoint/2010/main" val="2477925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also perform two auxiliary experiments which have more interesting results.</a:t>
            </a:r>
          </a:p>
          <a:p>
            <a:r>
              <a:rPr kumimoji="1" lang="en-US" altLang="zh-CN" dirty="0"/>
              <a:t>We first divide our test set into 4 groups based on their SCD and test the models’ performance on the four subsets.</a:t>
            </a:r>
          </a:p>
          <a:p>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25</a:t>
            </a:fld>
            <a:endParaRPr kumimoji="1" lang="zh-CN" altLang="en-US"/>
          </a:p>
        </p:txBody>
      </p:sp>
    </p:spTree>
    <p:extLst>
      <p:ext uri="{BB962C8B-B14F-4D97-AF65-F5344CB8AC3E}">
        <p14:creationId xmlns:p14="http://schemas.microsoft.com/office/powerpoint/2010/main" val="3812720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From the horizontal view of this table, we find that the higher SCD </a:t>
            </a:r>
            <a:r>
              <a:rPr kumimoji="1" lang="en-US" altLang="zh-CN" b="1" dirty="0"/>
              <a:t>a MWE has</a:t>
            </a:r>
            <a:r>
              <a:rPr kumimoji="1" lang="en-US" altLang="zh-CN" dirty="0"/>
              <a:t>, the better performance </a:t>
            </a:r>
            <a:r>
              <a:rPr kumimoji="1" lang="en-US" altLang="zh-CN" b="1" dirty="0"/>
              <a:t>the model achieves</a:t>
            </a:r>
            <a:r>
              <a:rPr kumimoji="1" lang="en-US" altLang="zh-CN" dirty="0"/>
              <a:t>, which is easy to explain. </a:t>
            </a:r>
          </a:p>
          <a:p>
            <a:r>
              <a:rPr lang="en-US" altLang="zh-CN" sz="1200" b="0" i="0" u="none" strike="noStrike" kern="1200" baseline="0" dirty="0">
                <a:solidFill>
                  <a:schemeClr val="tx1"/>
                </a:solidFill>
                <a:latin typeface="+mn-lt"/>
                <a:ea typeface="+mn-ea"/>
                <a:cs typeface="+mn-cs"/>
              </a:rPr>
              <a:t>MWEs with higher SCDs have more meanings from their constituents, and consequently, models can better </a:t>
            </a:r>
            <a:r>
              <a:rPr lang="en-US" altLang="zh-CN" sz="1200" b="1" i="0" u="none" strike="noStrike" kern="1200" baseline="0" dirty="0">
                <a:solidFill>
                  <a:schemeClr val="tx1"/>
                </a:solidFill>
                <a:latin typeface="+mn-lt"/>
                <a:ea typeface="+mn-ea"/>
                <a:cs typeface="+mn-cs"/>
              </a:rPr>
              <a:t>capture</a:t>
            </a:r>
            <a:r>
              <a:rPr lang="en-US" altLang="zh-CN" sz="1200" b="0" i="0" u="none" strike="noStrike" kern="1200" baseline="0" dirty="0">
                <a:solidFill>
                  <a:schemeClr val="tx1"/>
                </a:solidFill>
                <a:latin typeface="+mn-lt"/>
                <a:ea typeface="+mn-ea"/>
                <a:cs typeface="+mn-cs"/>
              </a:rPr>
              <a:t> the meanings of these MWEs.</a:t>
            </a: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26</a:t>
            </a:fld>
            <a:endParaRPr kumimoji="1" lang="zh-CN" altLang="en-US"/>
          </a:p>
        </p:txBody>
      </p:sp>
    </p:spTree>
    <p:extLst>
      <p:ext uri="{BB962C8B-B14F-4D97-AF65-F5344CB8AC3E}">
        <p14:creationId xmlns:p14="http://schemas.microsoft.com/office/powerpoint/2010/main" val="1085507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second finding is that</a:t>
            </a:r>
            <a:r>
              <a:rPr lang="en-US" altLang="zh-CN" sz="1200" b="0" i="0" u="none" strike="noStrike" kern="1200" baseline="0" dirty="0">
                <a:solidFill>
                  <a:schemeClr val="tx1"/>
                </a:solidFill>
                <a:latin typeface="+mn-lt"/>
                <a:ea typeface="+mn-ea"/>
                <a:cs typeface="+mn-cs"/>
              </a:rPr>
              <a:t>, </a:t>
            </a:r>
          </a:p>
          <a:p>
            <a:r>
              <a:rPr lang="en-US" altLang="zh-CN" sz="1200" b="0" i="0" u="none" strike="noStrike" kern="1200" baseline="0" dirty="0">
                <a:solidFill>
                  <a:schemeClr val="tx1"/>
                </a:solidFill>
                <a:latin typeface="+mn-lt"/>
                <a:ea typeface="+mn-ea"/>
                <a:cs typeface="+mn-cs"/>
              </a:rPr>
              <a:t>our mutual attention models perform better than the aggregated </a:t>
            </a:r>
            <a:r>
              <a:rPr lang="en-US" altLang="zh-CN" sz="1200" b="0" i="0" u="none" strike="noStrike" kern="1200" baseline="0" dirty="0" err="1">
                <a:solidFill>
                  <a:schemeClr val="tx1"/>
                </a:solidFill>
                <a:latin typeface="+mn-lt"/>
                <a:ea typeface="+mn-ea"/>
                <a:cs typeface="+mn-cs"/>
              </a:rPr>
              <a:t>sememe</a:t>
            </a:r>
            <a:r>
              <a:rPr lang="en-US" altLang="zh-CN" sz="1200" b="0" i="0" u="none" strike="noStrike" kern="1200" baseline="0" dirty="0">
                <a:solidFill>
                  <a:schemeClr val="tx1"/>
                </a:solidFill>
                <a:latin typeface="+mn-lt"/>
                <a:ea typeface="+mn-ea"/>
                <a:cs typeface="+mn-cs"/>
              </a:rPr>
              <a:t> models, EXCEPT on the subset of SCD 3. </a:t>
            </a:r>
          </a:p>
          <a:p>
            <a:r>
              <a:rPr lang="en-US" altLang="zh-CN" sz="1200" b="0" i="0" u="none" strike="noStrike" kern="1200" baseline="0" dirty="0">
                <a:solidFill>
                  <a:schemeClr val="tx1"/>
                </a:solidFill>
                <a:latin typeface="+mn-lt"/>
                <a:ea typeface="+mn-ea"/>
                <a:cs typeface="+mn-cs"/>
              </a:rPr>
              <a:t>This is because an MWE whose SCD is 3 has totally the same </a:t>
            </a:r>
            <a:r>
              <a:rPr lang="en-US" altLang="zh-CN" sz="1200" b="0" i="0" u="none" strike="noStrike" kern="1200" baseline="0" dirty="0" err="1">
                <a:solidFill>
                  <a:schemeClr val="tx1"/>
                </a:solidFill>
                <a:latin typeface="+mn-lt"/>
                <a:ea typeface="+mn-ea"/>
                <a:cs typeface="+mn-cs"/>
              </a:rPr>
              <a:t>sememes</a:t>
            </a:r>
            <a:r>
              <a:rPr lang="en-US" altLang="zh-CN" sz="1200" b="0" i="0" u="none" strike="noStrike" kern="1200" baseline="0" dirty="0">
                <a:solidFill>
                  <a:schemeClr val="tx1"/>
                </a:solidFill>
                <a:latin typeface="+mn-lt"/>
                <a:ea typeface="+mn-ea"/>
                <a:cs typeface="+mn-cs"/>
              </a:rPr>
              <a:t> as its constituents. </a:t>
            </a:r>
          </a:p>
          <a:p>
            <a:r>
              <a:rPr lang="en-US" altLang="zh-CN" sz="1200" b="0" i="0" u="none" strike="noStrike" kern="1200" baseline="0" dirty="0">
                <a:solidFill>
                  <a:schemeClr val="tx1"/>
                </a:solidFill>
                <a:latin typeface="+mn-lt"/>
                <a:ea typeface="+mn-ea"/>
                <a:cs typeface="+mn-cs"/>
              </a:rPr>
              <a:t>And our aggregated </a:t>
            </a:r>
            <a:r>
              <a:rPr lang="en-US" altLang="zh-CN" sz="1200" b="0" i="0" u="none" strike="noStrike" kern="1200" baseline="0" dirty="0" err="1">
                <a:solidFill>
                  <a:schemeClr val="tx1"/>
                </a:solidFill>
                <a:latin typeface="+mn-lt"/>
                <a:ea typeface="+mn-ea"/>
                <a:cs typeface="+mn-cs"/>
              </a:rPr>
              <a:t>sememe</a:t>
            </a:r>
            <a:r>
              <a:rPr lang="en-US" altLang="zh-CN" sz="1200" b="0" i="0" u="none" strike="noStrike" kern="1200" baseline="0" dirty="0">
                <a:solidFill>
                  <a:schemeClr val="tx1"/>
                </a:solidFill>
                <a:latin typeface="+mn-lt"/>
                <a:ea typeface="+mn-ea"/>
                <a:cs typeface="+mn-cs"/>
              </a:rPr>
              <a:t> models simply add all the </a:t>
            </a:r>
            <a:r>
              <a:rPr lang="en-US" altLang="zh-CN" sz="1200" b="0" i="0" u="none" strike="noStrike" kern="1200" baseline="0" dirty="0" err="1">
                <a:solidFill>
                  <a:schemeClr val="tx1"/>
                </a:solidFill>
                <a:latin typeface="+mn-lt"/>
                <a:ea typeface="+mn-ea"/>
                <a:cs typeface="+mn-cs"/>
              </a:rPr>
              <a:t>sememes</a:t>
            </a:r>
            <a:r>
              <a:rPr lang="en-US" altLang="zh-CN" sz="1200" b="0" i="0" u="none" strike="noStrike" kern="1200" baseline="0" dirty="0">
                <a:solidFill>
                  <a:schemeClr val="tx1"/>
                </a:solidFill>
                <a:latin typeface="+mn-lt"/>
                <a:ea typeface="+mn-ea"/>
                <a:cs typeface="+mn-cs"/>
              </a:rPr>
              <a:t> of constituents. So this model perfectly fits the characteristics of MWEs whose SCDs are 3.</a:t>
            </a:r>
          </a:p>
          <a:p>
            <a:r>
              <a:rPr kumimoji="1" lang="en-US" altLang="zh-CN" sz="1200" b="0" i="0" u="none" strike="noStrike" kern="1200" baseline="0" dirty="0">
                <a:solidFill>
                  <a:schemeClr val="tx1"/>
                </a:solidFill>
                <a:latin typeface="+mn-lt"/>
                <a:ea typeface="+mn-ea"/>
                <a:cs typeface="+mn-cs"/>
              </a:rPr>
              <a:t>Therefore it has better performance on this subset.</a:t>
            </a:r>
            <a:endParaRPr kumimoji="1" lang="en-US" altLang="zh-CN"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27</a:t>
            </a:fld>
            <a:endParaRPr kumimoji="1" lang="zh-CN" altLang="en-US"/>
          </a:p>
        </p:txBody>
      </p:sp>
    </p:spTree>
    <p:extLst>
      <p:ext uri="{BB962C8B-B14F-4D97-AF65-F5344CB8AC3E}">
        <p14:creationId xmlns:p14="http://schemas.microsoft.com/office/powerpoint/2010/main" val="1283058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In the second auxiliary experiment, we investigate the effect of combination rules on </a:t>
            </a:r>
            <a:r>
              <a:rPr lang="en-US" altLang="zh-CN" sz="1200" b="0" i="0" u="none" strike="noStrike" kern="1200" baseline="0" dirty="0" err="1">
                <a:solidFill>
                  <a:schemeClr val="tx1"/>
                </a:solidFill>
                <a:latin typeface="+mn-lt"/>
                <a:ea typeface="+mn-ea"/>
                <a:cs typeface="+mn-cs"/>
              </a:rPr>
              <a:t>sememe</a:t>
            </a:r>
            <a:r>
              <a:rPr lang="en-US" altLang="zh-CN" sz="1200" b="0" i="0" u="none" strike="noStrike" kern="1200" baseline="0" dirty="0">
                <a:solidFill>
                  <a:schemeClr val="tx1"/>
                </a:solidFill>
                <a:latin typeface="+mn-lt"/>
                <a:ea typeface="+mn-ea"/>
                <a:cs typeface="+mn-cs"/>
              </a:rPr>
              <a:t> prediction performance.</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We find that integrating combination rules into models is beneficial to the performance </a:t>
            </a:r>
            <a:r>
              <a:rPr lang="en-US" altLang="zh-CN" sz="1200" b="1" i="0" u="none" strike="noStrike" kern="1200" baseline="0" dirty="0">
                <a:solidFill>
                  <a:schemeClr val="tx1"/>
                </a:solidFill>
                <a:latin typeface="+mn-lt"/>
                <a:ea typeface="+mn-ea"/>
                <a:cs typeface="+mn-cs"/>
              </a:rPr>
              <a:t>with whichever combination rule</a:t>
            </a:r>
          </a:p>
          <a:p>
            <a:endParaRPr kumimoji="1" lang="en-US" altLang="zh-CN"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28</a:t>
            </a:fld>
            <a:endParaRPr kumimoji="1" lang="zh-CN" altLang="en-US"/>
          </a:p>
        </p:txBody>
      </p:sp>
    </p:spTree>
    <p:extLst>
      <p:ext uri="{BB962C8B-B14F-4D97-AF65-F5344CB8AC3E}">
        <p14:creationId xmlns:p14="http://schemas.microsoft.com/office/powerpoint/2010/main" val="1900345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And interestingly, we also find that the performance of </a:t>
            </a:r>
            <a:r>
              <a:rPr lang="en-US" altLang="zh-CN" sz="1200" dirty="0" err="1"/>
              <a:t>sememe</a:t>
            </a:r>
            <a:r>
              <a:rPr lang="en-US" altLang="zh-CN" sz="1200" dirty="0"/>
              <a:t> prediction is positively correlated with their average SCDs, and this result is quite consistent with our first auxiliary experiment</a:t>
            </a:r>
            <a:endParaRPr lang="zh-CN" altLang="en-US" sz="1200" dirty="0"/>
          </a:p>
          <a:p>
            <a:endParaRPr kumimoji="1" lang="en-US" altLang="zh-CN"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29</a:t>
            </a:fld>
            <a:endParaRPr kumimoji="1" lang="zh-CN" altLang="en-US"/>
          </a:p>
        </p:txBody>
      </p:sp>
    </p:spTree>
    <p:extLst>
      <p:ext uri="{BB962C8B-B14F-4D97-AF65-F5344CB8AC3E}">
        <p14:creationId xmlns:p14="http://schemas.microsoft.com/office/powerpoint/2010/main" val="270892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But if we put together “draw" and “a period", its meanings will change. Because the combination “draw a period” in Chinese means ending or finishing.</a:t>
            </a:r>
          </a:p>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3</a:t>
            </a:fld>
            <a:endParaRPr kumimoji="1" lang="zh-CN" altLang="en-US"/>
          </a:p>
        </p:txBody>
      </p:sp>
    </p:spTree>
    <p:extLst>
      <p:ext uri="{BB962C8B-B14F-4D97-AF65-F5344CB8AC3E}">
        <p14:creationId xmlns:p14="http://schemas.microsoft.com/office/powerpoint/2010/main" val="3613342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To conclude, we believe that </a:t>
            </a:r>
            <a:r>
              <a:rPr lang="en-US" altLang="zh-CN" sz="1200" dirty="0" err="1"/>
              <a:t>sememe</a:t>
            </a:r>
            <a:r>
              <a:rPr lang="en-US" altLang="zh-CN" sz="1200" dirty="0"/>
              <a:t> knowledge is bene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To verify this, we conduct simple SC degree (SCD) measurement experiment, which preliminarily proves our assumption.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Our proposed </a:t>
            </a:r>
            <a:r>
              <a:rPr lang="en-US" altLang="zh-CN" sz="1200" dirty="0" err="1"/>
              <a:t>sememe</a:t>
            </a:r>
            <a:r>
              <a:rPr lang="en-US" altLang="zh-CN" sz="1200" dirty="0"/>
              <a:t>-incorporated SC models achieve impressive performance gain on two tasks, which further strengthens our argument.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In the future, we can explore to Combine </a:t>
            </a:r>
            <a:r>
              <a:rPr lang="en-US" altLang="zh-CN" sz="1200" b="1" dirty="0">
                <a:solidFill>
                  <a:srgbClr val="FF0000"/>
                </a:solidFill>
              </a:rPr>
              <a:t>contextual information</a:t>
            </a:r>
            <a:r>
              <a:rPr lang="en-US" altLang="zh-CN" sz="1200" dirty="0"/>
              <a:t>, which is also essential to MWE representation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We can also explore longer MWEs.</a:t>
            </a:r>
          </a:p>
          <a:p>
            <a:endParaRPr kumimoji="1"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30</a:t>
            </a:fld>
            <a:endParaRPr kumimoji="1" lang="zh-CN" altLang="en-US"/>
          </a:p>
        </p:txBody>
      </p:sp>
    </p:spTree>
    <p:extLst>
      <p:ext uri="{BB962C8B-B14F-4D97-AF65-F5344CB8AC3E}">
        <p14:creationId xmlns:p14="http://schemas.microsoft.com/office/powerpoint/2010/main" val="77176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So this interesting phenomenon is called semantic compositionality.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It’s defined as a </a:t>
            </a:r>
            <a:r>
              <a:rPr lang="en-US" altLang="zh-CN" dirty="0" err="1">
                <a:effectLst/>
              </a:rPr>
              <a:t>pheno</a:t>
            </a:r>
            <a:r>
              <a:rPr lang="en-US" altLang="zh-CN" dirty="0">
                <a:effectLst/>
              </a:rPr>
              <a:t>- that the meaning of a complex linguistic unit, like multiword expressions, can be composed of the meanings of its constituents.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effectLst/>
              </a:rPr>
              <a:t>Some linguists </a:t>
            </a:r>
            <a:r>
              <a:rPr lang="en-US" altLang="zh-CN" dirty="0">
                <a:effectLst/>
              </a:rPr>
              <a:t>regard SC as the fundamental truth of semantics.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And it has proved effective in many NLP tasks including LM, SA, SP and so on.</a:t>
            </a:r>
          </a:p>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4</a:t>
            </a:fld>
            <a:endParaRPr kumimoji="1" lang="zh-CN" altLang="en-US"/>
          </a:p>
        </p:txBody>
      </p:sp>
    </p:spTree>
    <p:extLst>
      <p:ext uri="{BB962C8B-B14F-4D97-AF65-F5344CB8AC3E}">
        <p14:creationId xmlns:p14="http://schemas.microsoft.com/office/powerpoint/2010/main" val="348168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Recent literature on SC focus on using vector-based distributional models to learn the representation of multiword expressions, that is the embeddings of phrases or compounds.</a:t>
            </a:r>
          </a:p>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5</a:t>
            </a:fld>
            <a:endParaRPr kumimoji="1" lang="zh-CN" altLang="en-US"/>
          </a:p>
        </p:txBody>
      </p:sp>
    </p:spTree>
    <p:extLst>
      <p:ext uri="{BB962C8B-B14F-4D97-AF65-F5344CB8AC3E}">
        <p14:creationId xmlns:p14="http://schemas.microsoft.com/office/powerpoint/2010/main" val="195172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To do this, Mitchell and </a:t>
            </a:r>
            <a:r>
              <a:rPr lang="en-US" altLang="zh-CN" dirty="0" err="1">
                <a:effectLst/>
              </a:rPr>
              <a:t>Lapata</a:t>
            </a:r>
            <a:r>
              <a:rPr lang="en-US" altLang="zh-CN" dirty="0">
                <a:effectLst/>
              </a:rPr>
              <a:t> propose a general framework to acquire the embedding of a phrase.</a:t>
            </a:r>
          </a:p>
          <a:p>
            <a:r>
              <a:rPr lang="en-US" altLang="zh-CN" dirty="0">
                <a:effectLst/>
              </a:rPr>
              <a:t>They propose the embedding of a phrase is the function of its constituent word embedding one, word embedding two, its combination rule and external knowledge. </a:t>
            </a:r>
          </a:p>
          <a:p>
            <a:endParaRPr lang="en-US" altLang="zh-CN" sz="1200" dirty="0"/>
          </a:p>
          <a:p>
            <a:r>
              <a:rPr lang="en-US" altLang="zh-CN" dirty="0">
                <a:effectLst/>
              </a:rPr>
              <a:t>Notice that this formula </a:t>
            </a:r>
            <a:r>
              <a:rPr lang="en-US" altLang="zh-CN" b="1" dirty="0">
                <a:effectLst/>
              </a:rPr>
              <a:t>only applies to two-word MWEs,</a:t>
            </a:r>
            <a:r>
              <a:rPr lang="en-US" altLang="zh-CN" dirty="0">
                <a:effectLst/>
              </a:rPr>
              <a:t> sometimes we call it a phrase, but the formula can be easily extended to longer MWEs. In fact, we also focus on modeling SC for two-word MWEs in this paper because they are the most common.</a:t>
            </a:r>
          </a:p>
          <a:p>
            <a:endParaRPr lang="zh-CN" altLang="en-US" dirty="0"/>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6</a:t>
            </a:fld>
            <a:endParaRPr kumimoji="1" lang="zh-CN" altLang="en-US"/>
          </a:p>
        </p:txBody>
      </p:sp>
    </p:spTree>
    <p:extLst>
      <p:ext uri="{BB962C8B-B14F-4D97-AF65-F5344CB8AC3E}">
        <p14:creationId xmlns:p14="http://schemas.microsoft.com/office/powerpoint/2010/main" val="1298042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Based on this general framework, many semantic composition models were proposed.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They are often the simplified versions of the Mitchell’s framework.</a:t>
            </a:r>
          </a:p>
          <a:p>
            <a:r>
              <a:rPr lang="en-US" altLang="zh-CN" b="1" dirty="0">
                <a:effectLst/>
              </a:rPr>
              <a:t>Basically</a:t>
            </a:r>
            <a:r>
              <a:rPr lang="en-US" altLang="zh-CN" dirty="0">
                <a:effectLst/>
              </a:rPr>
              <a:t> they focus on reforming composition function f or incorporating combination rule R. </a:t>
            </a:r>
          </a:p>
          <a:p>
            <a:r>
              <a:rPr lang="en-US" altLang="zh-CN" dirty="0">
                <a:effectLst/>
              </a:rPr>
              <a:t>While few works consider K, the additional knowledge. Probably  because they didn’t find a proper knowledge.</a:t>
            </a: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7</a:t>
            </a:fld>
            <a:endParaRPr kumimoji="1" lang="zh-CN" altLang="en-US"/>
          </a:p>
        </p:txBody>
      </p:sp>
    </p:spTree>
    <p:extLst>
      <p:ext uri="{BB962C8B-B14F-4D97-AF65-F5344CB8AC3E}">
        <p14:creationId xmlns:p14="http://schemas.microsoft.com/office/powerpoint/2010/main" val="1039191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So in our work, try to incorporate a kind of knowledge to</a:t>
            </a:r>
            <a:r>
              <a:rPr lang="zh-CN" altLang="en-US" dirty="0">
                <a:effectLst/>
              </a:rPr>
              <a:t> </a:t>
            </a:r>
            <a:r>
              <a:rPr lang="en-US" altLang="zh-CN" dirty="0">
                <a:effectLst/>
              </a:rPr>
              <a:t>model SC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And that knowledge is </a:t>
            </a:r>
            <a:r>
              <a:rPr lang="en-US" altLang="zh-CN" dirty="0" err="1">
                <a:effectLst/>
              </a:rPr>
              <a:t>sememe</a:t>
            </a:r>
            <a:r>
              <a:rPr lang="en-US" altLang="zh-CN" dirty="0">
                <a:effectLst/>
              </a:rPr>
              <a:t>.</a:t>
            </a:r>
          </a:p>
          <a:p>
            <a:endParaRPr lang="en-US" altLang="zh-CN" dirty="0">
              <a:effectLst/>
            </a:endParaRP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8</a:t>
            </a:fld>
            <a:endParaRPr kumimoji="1" lang="zh-CN" altLang="en-US"/>
          </a:p>
        </p:txBody>
      </p:sp>
    </p:spTree>
    <p:extLst>
      <p:ext uri="{BB962C8B-B14F-4D97-AF65-F5344CB8AC3E}">
        <p14:creationId xmlns:p14="http://schemas.microsoft.com/office/powerpoint/2010/main" val="72295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err="1">
                <a:effectLst/>
              </a:rPr>
              <a:t>Sememes</a:t>
            </a:r>
            <a:r>
              <a:rPr lang="en-US" altLang="zh-CN" sz="1100" dirty="0">
                <a:effectLst/>
              </a:rPr>
              <a:t> are the minimum semantic units of human languages defined by linguists which can </a:t>
            </a:r>
            <a:r>
              <a:rPr lang="en-US" altLang="zh-CN" sz="1100" b="1" dirty="0">
                <a:effectLst/>
              </a:rPr>
              <a:t>finely depict the meaning of a word</a:t>
            </a:r>
            <a:r>
              <a:rPr lang="en-US" altLang="zh-CN" sz="1100" dirty="0">
                <a:effectLst/>
              </a:rPr>
              <a:t>. </a:t>
            </a:r>
          </a:p>
          <a:p>
            <a:r>
              <a:rPr lang="en-US" altLang="zh-CN" sz="1100" dirty="0">
                <a:effectLst/>
              </a:rPr>
              <a:t>In this view, all the semantic meanings of concepts, like words, can be composed of a limited closed set of </a:t>
            </a:r>
            <a:r>
              <a:rPr lang="en-US" altLang="zh-CN" sz="1100" dirty="0" err="1">
                <a:effectLst/>
              </a:rPr>
              <a:t>sememes</a:t>
            </a:r>
            <a:r>
              <a:rPr lang="en-US" altLang="zh-CN" sz="1100" dirty="0">
                <a:effectLst/>
              </a:rPr>
              <a:t>. </a:t>
            </a:r>
          </a:p>
        </p:txBody>
      </p:sp>
      <p:sp>
        <p:nvSpPr>
          <p:cNvPr id="4" name="灯片编号占位符 3"/>
          <p:cNvSpPr>
            <a:spLocks noGrp="1"/>
          </p:cNvSpPr>
          <p:nvPr>
            <p:ph type="sldNum" sz="quarter" idx="5"/>
          </p:nvPr>
        </p:nvSpPr>
        <p:spPr/>
        <p:txBody>
          <a:bodyPr/>
          <a:lstStyle/>
          <a:p>
            <a:fld id="{B510F907-B175-1B4C-9E2A-6ED84F2B0B7B}" type="slidenum">
              <a:rPr kumimoji="1" lang="zh-CN" altLang="en-US" smtClean="0"/>
              <a:pPr/>
              <a:t>9</a:t>
            </a:fld>
            <a:endParaRPr kumimoji="1" lang="zh-CN" altLang="en-US"/>
          </a:p>
        </p:txBody>
      </p:sp>
    </p:spTree>
    <p:extLst>
      <p:ext uri="{BB962C8B-B14F-4D97-AF65-F5344CB8AC3E}">
        <p14:creationId xmlns:p14="http://schemas.microsoft.com/office/powerpoint/2010/main" val="393300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282702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2954919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252412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234212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212023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19391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351534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261688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99671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164179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AFCD80F-ADBB-4949-B2CA-F4400C077646}" type="datetimeFigureOut">
              <a:rPr kumimoji="1" lang="zh-CN" altLang="en-US" smtClean="0"/>
              <a:pPr/>
              <a:t>2019/7/31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106600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CD80F-ADBB-4949-B2CA-F4400C077646}" type="datetimeFigureOut">
              <a:rPr kumimoji="1" lang="zh-CN" altLang="en-US" smtClean="0"/>
              <a:pPr/>
              <a:t>2019/7/31</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FD26D-CB56-2D48-87DC-A98BCAB49962}" type="slidenum">
              <a:rPr kumimoji="1" lang="zh-CN" altLang="en-US" smtClean="0"/>
              <a:pPr/>
              <a:t>‹#›</a:t>
            </a:fld>
            <a:endParaRPr kumimoji="1" lang="zh-CN" altLang="en-US"/>
          </a:p>
        </p:txBody>
      </p:sp>
    </p:spTree>
    <p:extLst>
      <p:ext uri="{BB962C8B-B14F-4D97-AF65-F5344CB8AC3E}">
        <p14:creationId xmlns:p14="http://schemas.microsoft.com/office/powerpoint/2010/main" val="24311814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tiff"/><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gi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50.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70.png"/></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p.ofweek.com/Upload/News/Img/member1/201901/21120621436506.png">
            <a:extLst>
              <a:ext uri="{FF2B5EF4-FFF2-40B4-BE49-F238E27FC236}">
                <a16:creationId xmlns:a16="http://schemas.microsoft.com/office/drawing/2014/main" id="{F1F6896F-6EAA-48BC-95C5-ED218C8A7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192" y="4247143"/>
            <a:ext cx="2420172" cy="19361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F95AF1E3-0268-C24B-A886-897D23256E5B}"/>
              </a:ext>
            </a:extLst>
          </p:cNvPr>
          <p:cNvSpPr/>
          <p:nvPr/>
        </p:nvSpPr>
        <p:spPr>
          <a:xfrm>
            <a:off x="0" y="1570807"/>
            <a:ext cx="12192000" cy="1481158"/>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b="1" dirty="0"/>
              <a:t>Modeling Semantic Compositionality </a:t>
            </a:r>
          </a:p>
          <a:p>
            <a:pPr algn="ctr"/>
            <a:r>
              <a:rPr kumimoji="1" lang="en-US" altLang="zh-CN" sz="4800" b="1" dirty="0"/>
              <a:t>with </a:t>
            </a:r>
            <a:r>
              <a:rPr kumimoji="1" lang="en-US" altLang="zh-CN" sz="4800" b="1" dirty="0" err="1"/>
              <a:t>Sememe</a:t>
            </a:r>
            <a:r>
              <a:rPr kumimoji="1" lang="en-US" altLang="zh-CN" sz="4800" b="1" dirty="0"/>
              <a:t> Knowledge</a:t>
            </a:r>
          </a:p>
        </p:txBody>
      </p:sp>
      <p:sp>
        <p:nvSpPr>
          <p:cNvPr id="5" name="文本框 4">
            <a:extLst>
              <a:ext uri="{FF2B5EF4-FFF2-40B4-BE49-F238E27FC236}">
                <a16:creationId xmlns:a16="http://schemas.microsoft.com/office/drawing/2014/main" id="{EEC6C575-DE7A-864D-994D-F1C8395570B6}"/>
              </a:ext>
            </a:extLst>
          </p:cNvPr>
          <p:cNvSpPr txBox="1"/>
          <p:nvPr/>
        </p:nvSpPr>
        <p:spPr>
          <a:xfrm>
            <a:off x="258618" y="3557792"/>
            <a:ext cx="12108873" cy="461665"/>
          </a:xfrm>
          <a:prstGeom prst="rect">
            <a:avLst/>
          </a:prstGeom>
          <a:noFill/>
        </p:spPr>
        <p:txBody>
          <a:bodyPr wrap="square" rtlCol="0">
            <a:spAutoFit/>
          </a:bodyPr>
          <a:lstStyle/>
          <a:p>
            <a:pPr algn="ctr"/>
            <a:r>
              <a:rPr kumimoji="1" lang="en-US" altLang="zh-CN" sz="2400" dirty="0"/>
              <a:t>Fanchao Qi, </a:t>
            </a:r>
            <a:r>
              <a:rPr kumimoji="1" lang="en-US" altLang="zh-CN" sz="2400" dirty="0" err="1"/>
              <a:t>Junjie</a:t>
            </a:r>
            <a:r>
              <a:rPr kumimoji="1" lang="en-US" altLang="zh-CN" sz="2400" dirty="0"/>
              <a:t> Huang, </a:t>
            </a:r>
            <a:r>
              <a:rPr kumimoji="1" lang="en-US" altLang="zh-CN" sz="2400" dirty="0" err="1"/>
              <a:t>Chenghao</a:t>
            </a:r>
            <a:r>
              <a:rPr kumimoji="1" lang="en-US" altLang="zh-CN" sz="2400" dirty="0"/>
              <a:t> Yang, </a:t>
            </a:r>
            <a:r>
              <a:rPr kumimoji="1" lang="en-US" altLang="zh-CN" sz="2400" dirty="0" err="1"/>
              <a:t>Zhiyuan</a:t>
            </a:r>
            <a:r>
              <a:rPr kumimoji="1" lang="en-US" altLang="zh-CN" sz="2400" dirty="0"/>
              <a:t> Liu, Xiao Chen, </a:t>
            </a:r>
            <a:r>
              <a:rPr kumimoji="1" lang="en-US" altLang="zh-CN" sz="2400" dirty="0" err="1"/>
              <a:t>Qun</a:t>
            </a:r>
            <a:r>
              <a:rPr kumimoji="1" lang="en-US" altLang="zh-CN" sz="2400" dirty="0"/>
              <a:t> Liu and </a:t>
            </a:r>
            <a:r>
              <a:rPr kumimoji="1" lang="en-US" altLang="zh-CN" sz="2400" dirty="0" err="1"/>
              <a:t>Maosong</a:t>
            </a:r>
            <a:r>
              <a:rPr kumimoji="1" lang="en-US" altLang="zh-CN" sz="2400" dirty="0"/>
              <a:t> Sun</a:t>
            </a:r>
            <a:endParaRPr kumimoji="1" lang="zh-CN" altLang="en-US" sz="2400" dirty="0"/>
          </a:p>
        </p:txBody>
      </p:sp>
      <p:grpSp>
        <p:nvGrpSpPr>
          <p:cNvPr id="8" name="组合 7">
            <a:extLst>
              <a:ext uri="{FF2B5EF4-FFF2-40B4-BE49-F238E27FC236}">
                <a16:creationId xmlns:a16="http://schemas.microsoft.com/office/drawing/2014/main" id="{010643CB-D5C2-6046-A5CD-2059D634628A}"/>
              </a:ext>
            </a:extLst>
          </p:cNvPr>
          <p:cNvGrpSpPr/>
          <p:nvPr/>
        </p:nvGrpSpPr>
        <p:grpSpPr>
          <a:xfrm>
            <a:off x="2808996" y="4434471"/>
            <a:ext cx="3051224" cy="1457501"/>
            <a:chOff x="3309617" y="4882088"/>
            <a:chExt cx="3051224" cy="1457501"/>
          </a:xfrm>
        </p:grpSpPr>
        <p:pic>
          <p:nvPicPr>
            <p:cNvPr id="6" name="图片 5">
              <a:extLst>
                <a:ext uri="{FF2B5EF4-FFF2-40B4-BE49-F238E27FC236}">
                  <a16:creationId xmlns:a16="http://schemas.microsoft.com/office/drawing/2014/main" id="{755730A0-A029-3243-A18B-CD6B6A67EA00}"/>
                </a:ext>
              </a:extLst>
            </p:cNvPr>
            <p:cNvPicPr>
              <a:picLocks noChangeAspect="1"/>
            </p:cNvPicPr>
            <p:nvPr/>
          </p:nvPicPr>
          <p:blipFill>
            <a:blip r:embed="rId4"/>
            <a:stretch>
              <a:fillRect/>
            </a:stretch>
          </p:blipFill>
          <p:spPr>
            <a:xfrm>
              <a:off x="3309617" y="4917439"/>
              <a:ext cx="1379857" cy="1379857"/>
            </a:xfrm>
            <a:prstGeom prst="rect">
              <a:avLst/>
            </a:prstGeom>
          </p:spPr>
        </p:pic>
        <p:pic>
          <p:nvPicPr>
            <p:cNvPr id="7" name="图片 6">
              <a:extLst>
                <a:ext uri="{FF2B5EF4-FFF2-40B4-BE49-F238E27FC236}">
                  <a16:creationId xmlns:a16="http://schemas.microsoft.com/office/drawing/2014/main" id="{0683DC77-346F-BE4C-BB94-BC2F8FE329D9}"/>
                </a:ext>
              </a:extLst>
            </p:cNvPr>
            <p:cNvPicPr>
              <a:picLocks noChangeAspect="1"/>
            </p:cNvPicPr>
            <p:nvPr/>
          </p:nvPicPr>
          <p:blipFill>
            <a:blip r:embed="rId5"/>
            <a:stretch>
              <a:fillRect/>
            </a:stretch>
          </p:blipFill>
          <p:spPr>
            <a:xfrm>
              <a:off x="4903340" y="4882088"/>
              <a:ext cx="1457501" cy="1457501"/>
            </a:xfrm>
            <a:prstGeom prst="rect">
              <a:avLst/>
            </a:prstGeom>
          </p:spPr>
        </p:pic>
      </p:grpSp>
      <p:pic>
        <p:nvPicPr>
          <p:cNvPr id="9" name="图片 8">
            <a:extLst>
              <a:ext uri="{FF2B5EF4-FFF2-40B4-BE49-F238E27FC236}">
                <a16:creationId xmlns:a16="http://schemas.microsoft.com/office/drawing/2014/main" id="{640708D2-7B25-834A-A515-04748556B0BB}"/>
              </a:ext>
            </a:extLst>
          </p:cNvPr>
          <p:cNvPicPr>
            <a:picLocks noChangeAspect="1"/>
          </p:cNvPicPr>
          <p:nvPr/>
        </p:nvPicPr>
        <p:blipFill>
          <a:blip r:embed="rId6"/>
          <a:stretch>
            <a:fillRect/>
          </a:stretch>
        </p:blipFill>
        <p:spPr>
          <a:xfrm>
            <a:off x="8415675" y="1032850"/>
            <a:ext cx="669456" cy="468619"/>
          </a:xfrm>
          <a:prstGeom prst="rect">
            <a:avLst/>
          </a:prstGeom>
        </p:spPr>
      </p:pic>
      <p:sp>
        <p:nvSpPr>
          <p:cNvPr id="10" name="文本框 9">
            <a:extLst>
              <a:ext uri="{FF2B5EF4-FFF2-40B4-BE49-F238E27FC236}">
                <a16:creationId xmlns:a16="http://schemas.microsoft.com/office/drawing/2014/main" id="{F03CB51B-D602-CF47-BE80-DB3D6D933336}"/>
              </a:ext>
            </a:extLst>
          </p:cNvPr>
          <p:cNvSpPr txBox="1"/>
          <p:nvPr/>
        </p:nvSpPr>
        <p:spPr>
          <a:xfrm>
            <a:off x="9085133" y="1005548"/>
            <a:ext cx="2202978" cy="523220"/>
          </a:xfrm>
          <a:prstGeom prst="rect">
            <a:avLst/>
          </a:prstGeom>
          <a:noFill/>
        </p:spPr>
        <p:txBody>
          <a:bodyPr wrap="square" rtlCol="0">
            <a:spAutoFit/>
          </a:bodyPr>
          <a:lstStyle/>
          <a:p>
            <a:pPr algn="ctr"/>
            <a:r>
              <a:rPr kumimoji="1" lang="en-US" altLang="zh-CN" sz="2800" b="1" dirty="0">
                <a:solidFill>
                  <a:srgbClr val="708288"/>
                </a:solidFill>
              </a:rPr>
              <a:t>ACL</a:t>
            </a:r>
            <a:r>
              <a:rPr kumimoji="1" lang="zh-CN" altLang="en-US" sz="2800" b="1" dirty="0">
                <a:solidFill>
                  <a:srgbClr val="708288"/>
                </a:solidFill>
              </a:rPr>
              <a:t> </a:t>
            </a:r>
            <a:r>
              <a:rPr kumimoji="1" lang="en-US" altLang="zh-CN" sz="2800" b="1" dirty="0">
                <a:solidFill>
                  <a:srgbClr val="708288"/>
                </a:solidFill>
              </a:rPr>
              <a:t>2019</a:t>
            </a:r>
            <a:endParaRPr kumimoji="1" lang="zh-CN" altLang="en-US" sz="2800" b="1" dirty="0">
              <a:solidFill>
                <a:srgbClr val="708288"/>
              </a:solidFill>
            </a:endParaRPr>
          </a:p>
        </p:txBody>
      </p:sp>
      <p:pic>
        <p:nvPicPr>
          <p:cNvPr id="1027" name="Picture 3" descr="http://image.thepaper.cn/www/image/8/528/270.jpg">
            <a:extLst>
              <a:ext uri="{FF2B5EF4-FFF2-40B4-BE49-F238E27FC236}">
                <a16:creationId xmlns:a16="http://schemas.microsoft.com/office/drawing/2014/main" id="{5AAF7329-0AE5-4DFB-95BE-A69786497D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8590" y="4430999"/>
            <a:ext cx="1457502" cy="14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41425"/>
      </p:ext>
    </p:extLst>
  </p:cSld>
  <p:clrMapOvr>
    <a:masterClrMapping/>
  </p:clrMapOvr>
  <mc:AlternateContent xmlns:mc="http://schemas.openxmlformats.org/markup-compatibility/2006">
    <mc:Choice xmlns:p14="http://schemas.microsoft.com/office/powerpoint/2010/main" Requires="p14">
      <p:transition p14:dur="0" advTm="20710"/>
    </mc:Choice>
    <mc:Fallback>
      <p:transition advTm="207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Words &amp; </a:t>
            </a:r>
            <a:r>
              <a:rPr kumimoji="1" lang="en-US" altLang="zh-CN" sz="4400" b="1" dirty="0" err="1"/>
              <a:t>Sememes</a:t>
            </a:r>
            <a:endParaRPr kumimoji="1" lang="zh-CN" altLang="en-US" sz="4400" b="1" dirty="0"/>
          </a:p>
        </p:txBody>
      </p:sp>
      <p:sp>
        <p:nvSpPr>
          <p:cNvPr id="19" name="文本框 18">
            <a:extLst>
              <a:ext uri="{FF2B5EF4-FFF2-40B4-BE49-F238E27FC236}">
                <a16:creationId xmlns:a16="http://schemas.microsoft.com/office/drawing/2014/main" id="{ABB6E5DB-0E62-1F45-B53F-203CBEB8FB6F}"/>
              </a:ext>
            </a:extLst>
          </p:cNvPr>
          <p:cNvSpPr txBox="1"/>
          <p:nvPr/>
        </p:nvSpPr>
        <p:spPr>
          <a:xfrm>
            <a:off x="6198870" y="3075495"/>
            <a:ext cx="6312996" cy="1077218"/>
          </a:xfrm>
          <a:prstGeom prst="rect">
            <a:avLst/>
          </a:prstGeom>
          <a:noFill/>
        </p:spPr>
        <p:txBody>
          <a:bodyPr wrap="square" rtlCol="0">
            <a:spAutoFit/>
          </a:bodyPr>
          <a:lstStyle/>
          <a:p>
            <a:r>
              <a:rPr kumimoji="1" lang="en-US" altLang="zh-CN" sz="3200" dirty="0" err="1"/>
              <a:t>Sememes</a:t>
            </a:r>
            <a:r>
              <a:rPr kumimoji="1" lang="en-US" altLang="zh-CN" sz="3200" dirty="0"/>
              <a:t> are suitable for modeling semantic compositionality! </a:t>
            </a:r>
            <a:endParaRPr kumimoji="1" lang="zh-CN" altLang="en-US" sz="3200" dirty="0"/>
          </a:p>
        </p:txBody>
      </p:sp>
      <p:pic>
        <p:nvPicPr>
          <p:cNvPr id="7" name="图片 6">
            <a:extLst>
              <a:ext uri="{FF2B5EF4-FFF2-40B4-BE49-F238E27FC236}">
                <a16:creationId xmlns:a16="http://schemas.microsoft.com/office/drawing/2014/main" id="{221D7401-7983-4946-A9F8-42779BEC9D22}"/>
              </a:ext>
            </a:extLst>
          </p:cNvPr>
          <p:cNvPicPr>
            <a:picLocks noChangeAspect="1"/>
          </p:cNvPicPr>
          <p:nvPr/>
        </p:nvPicPr>
        <p:blipFill>
          <a:blip r:embed="rId3"/>
          <a:stretch>
            <a:fillRect/>
          </a:stretch>
        </p:blipFill>
        <p:spPr>
          <a:xfrm>
            <a:off x="184738" y="2129742"/>
            <a:ext cx="4206508" cy="3467761"/>
          </a:xfrm>
          <a:prstGeom prst="rect">
            <a:avLst/>
          </a:prstGeom>
        </p:spPr>
      </p:pic>
      <p:sp>
        <p:nvSpPr>
          <p:cNvPr id="2" name="箭头: 右 1">
            <a:extLst>
              <a:ext uri="{FF2B5EF4-FFF2-40B4-BE49-F238E27FC236}">
                <a16:creationId xmlns:a16="http://schemas.microsoft.com/office/drawing/2014/main" id="{7936C0D0-1F27-475C-92D3-1B4F25244CC1}"/>
              </a:ext>
            </a:extLst>
          </p:cNvPr>
          <p:cNvSpPr/>
          <p:nvPr/>
        </p:nvSpPr>
        <p:spPr>
          <a:xfrm>
            <a:off x="4777739" y="3311209"/>
            <a:ext cx="1318261" cy="6057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3" name="图片 2">
            <a:extLst>
              <a:ext uri="{FF2B5EF4-FFF2-40B4-BE49-F238E27FC236}">
                <a16:creationId xmlns:a16="http://schemas.microsoft.com/office/drawing/2014/main" id="{2FFD8304-7147-4514-8A82-797533D3DCA8}"/>
              </a:ext>
            </a:extLst>
          </p:cNvPr>
          <p:cNvPicPr>
            <a:picLocks noChangeAspect="1"/>
          </p:cNvPicPr>
          <p:nvPr/>
        </p:nvPicPr>
        <p:blipFill>
          <a:blip r:embed="rId4"/>
          <a:stretch>
            <a:fillRect/>
          </a:stretch>
        </p:blipFill>
        <p:spPr>
          <a:xfrm>
            <a:off x="152621" y="2129742"/>
            <a:ext cx="4238625" cy="3467100"/>
          </a:xfrm>
          <a:prstGeom prst="rect">
            <a:avLst/>
          </a:prstGeom>
        </p:spPr>
      </p:pic>
    </p:spTree>
    <p:extLst>
      <p:ext uri="{BB962C8B-B14F-4D97-AF65-F5344CB8AC3E}">
        <p14:creationId xmlns:p14="http://schemas.microsoft.com/office/powerpoint/2010/main" val="3152699066"/>
      </p:ext>
    </p:extLst>
  </p:cSld>
  <p:clrMapOvr>
    <a:masterClrMapping/>
  </p:clrMapOvr>
  <mc:AlternateContent xmlns:mc="http://schemas.openxmlformats.org/markup-compatibility/2006">
    <mc:Choice xmlns:p14="http://schemas.microsoft.com/office/powerpoint/2010/main" Requires="p14">
      <p:transition p14:dur="0" advTm="74748"/>
    </mc:Choice>
    <mc:Fallback>
      <p:transition advTm="7474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5599E32-626C-4F11-BAB1-3D6DE9D5787D}"/>
              </a:ext>
            </a:extLst>
          </p:cNvPr>
          <p:cNvPicPr>
            <a:picLocks noChangeAspect="1"/>
          </p:cNvPicPr>
          <p:nvPr/>
        </p:nvPicPr>
        <p:blipFill>
          <a:blip r:embed="rId3"/>
          <a:stretch>
            <a:fillRect/>
          </a:stretch>
        </p:blipFill>
        <p:spPr>
          <a:xfrm>
            <a:off x="0" y="2441309"/>
            <a:ext cx="5453245" cy="3231552"/>
          </a:xfrm>
          <a:prstGeom prst="rect">
            <a:avLst/>
          </a:prstGeom>
        </p:spPr>
      </p:pic>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Words,</a:t>
            </a:r>
            <a:r>
              <a:rPr kumimoji="1" lang="zh-CN" altLang="en-US" sz="4400" b="1" dirty="0"/>
              <a:t> </a:t>
            </a:r>
            <a:r>
              <a:rPr kumimoji="1" lang="en-US" altLang="zh-CN" sz="4400" b="1" dirty="0"/>
              <a:t>Sememes</a:t>
            </a:r>
            <a:r>
              <a:rPr kumimoji="1" lang="zh-CN" altLang="en-US" sz="4400" b="1" dirty="0"/>
              <a:t> </a:t>
            </a:r>
            <a:r>
              <a:rPr kumimoji="1" lang="en-US" altLang="zh-CN" sz="4400" b="1" dirty="0"/>
              <a:t>&amp;</a:t>
            </a:r>
            <a:r>
              <a:rPr kumimoji="1" lang="zh-CN" altLang="en-US" sz="4400" b="1" dirty="0"/>
              <a:t> </a:t>
            </a:r>
            <a:r>
              <a:rPr kumimoji="1" lang="en-US" altLang="zh-CN" sz="4400" b="1" dirty="0" err="1"/>
              <a:t>HowNet</a:t>
            </a:r>
            <a:endParaRPr kumimoji="1" lang="zh-CN" altLang="en-US" sz="4400" b="1" dirty="0"/>
          </a:p>
        </p:txBody>
      </p:sp>
      <p:sp>
        <p:nvSpPr>
          <p:cNvPr id="14" name="文本框 13">
            <a:extLst>
              <a:ext uri="{FF2B5EF4-FFF2-40B4-BE49-F238E27FC236}">
                <a16:creationId xmlns:a16="http://schemas.microsoft.com/office/drawing/2014/main" id="{B9CB1AC0-D597-1B49-820B-295D3DEE4641}"/>
              </a:ext>
            </a:extLst>
          </p:cNvPr>
          <p:cNvSpPr txBox="1"/>
          <p:nvPr/>
        </p:nvSpPr>
        <p:spPr>
          <a:xfrm>
            <a:off x="5202005" y="1877754"/>
            <a:ext cx="7177807" cy="4031873"/>
          </a:xfrm>
          <a:prstGeom prst="rect">
            <a:avLst/>
          </a:prstGeom>
          <a:noFill/>
        </p:spPr>
        <p:txBody>
          <a:bodyPr wrap="square" rtlCol="0">
            <a:spAutoFit/>
          </a:bodyPr>
          <a:lstStyle/>
          <a:p>
            <a:pPr marL="742950" lvl="1" indent="-285750">
              <a:buFont typeface="Arial" panose="020B0604020202020204" pitchFamily="34" charset="0"/>
              <a:buChar char="•"/>
            </a:pPr>
            <a:r>
              <a:rPr kumimoji="1" lang="en-US" altLang="zh-CN" sz="3200" dirty="0" err="1"/>
              <a:t>HowNet</a:t>
            </a:r>
            <a:r>
              <a:rPr kumimoji="1" lang="en-US" altLang="zh-CN" sz="3200" dirty="0"/>
              <a:t>:</a:t>
            </a:r>
          </a:p>
          <a:p>
            <a:pPr marL="1200150" lvl="2" indent="-285750">
              <a:buFont typeface="Arial" panose="020B0604020202020204" pitchFamily="34" charset="0"/>
              <a:buChar char="•"/>
            </a:pPr>
            <a:r>
              <a:rPr kumimoji="1" lang="zh-CN" altLang="en-US" sz="2800" dirty="0"/>
              <a:t> </a:t>
            </a:r>
            <a:r>
              <a:rPr lang="en-US" altLang="zh-CN" sz="2800" dirty="0"/>
              <a:t>a</a:t>
            </a:r>
            <a:r>
              <a:rPr lang="zh-CN" altLang="en-US" sz="2800" dirty="0"/>
              <a:t> </a:t>
            </a:r>
            <a:r>
              <a:rPr lang="en-US" altLang="zh-CN" sz="2800" dirty="0"/>
              <a:t>famous open-sourced </a:t>
            </a:r>
            <a:r>
              <a:rPr lang="en-US" altLang="zh-CN" sz="2800" dirty="0" err="1"/>
              <a:t>sememe</a:t>
            </a:r>
            <a:r>
              <a:rPr lang="en-US" altLang="zh-CN" sz="2800" dirty="0"/>
              <a:t>-based</a:t>
            </a:r>
            <a:r>
              <a:rPr lang="zh-CN" altLang="en-US" sz="2800" dirty="0"/>
              <a:t> </a:t>
            </a:r>
            <a:r>
              <a:rPr lang="en-US" altLang="zh-CN" sz="2800" dirty="0"/>
              <a:t>linguistic</a:t>
            </a:r>
            <a:r>
              <a:rPr lang="zh-CN" altLang="en-US" sz="2800" dirty="0"/>
              <a:t> </a:t>
            </a:r>
            <a:r>
              <a:rPr lang="en-US" altLang="zh-CN" sz="2800" dirty="0"/>
              <a:t>KB </a:t>
            </a:r>
            <a:r>
              <a:rPr lang="zh-CN" altLang="en-US" sz="2800" dirty="0"/>
              <a:t>。</a:t>
            </a:r>
            <a:endParaRPr lang="en-US" altLang="zh-CN" sz="2800" dirty="0"/>
          </a:p>
          <a:p>
            <a:pPr marL="742950" lvl="1" indent="-285750">
              <a:buFont typeface="Arial" panose="020B0604020202020204" pitchFamily="34" charset="0"/>
              <a:buChar char="•"/>
            </a:pPr>
            <a:endParaRPr lang="en-US" altLang="zh-CN" sz="2400" dirty="0"/>
          </a:p>
          <a:p>
            <a:pPr marL="742950" lvl="1" indent="-285750">
              <a:buFont typeface="Arial" panose="020B0604020202020204" pitchFamily="34" charset="0"/>
              <a:buChar char="•"/>
            </a:pPr>
            <a:endParaRPr lang="en-US" altLang="zh-CN" sz="2400" dirty="0"/>
          </a:p>
          <a:p>
            <a:pPr marL="742950" lvl="1" indent="-285750">
              <a:buFont typeface="Arial" panose="020B0604020202020204" pitchFamily="34" charset="0"/>
              <a:buChar char="•"/>
            </a:pPr>
            <a:r>
              <a:rPr lang="en-US" altLang="zh-CN" sz="3200" dirty="0"/>
              <a:t>Annotate more than 100,000 words</a:t>
            </a:r>
            <a:r>
              <a:rPr lang="zh-CN" altLang="en-US" sz="3200" dirty="0"/>
              <a:t> </a:t>
            </a:r>
            <a:r>
              <a:rPr lang="en-US" altLang="zh-CN" sz="3200" dirty="0"/>
              <a:t>and</a:t>
            </a:r>
            <a:r>
              <a:rPr lang="zh-CN" altLang="en-US" sz="3200" dirty="0"/>
              <a:t> </a:t>
            </a:r>
            <a:r>
              <a:rPr lang="en-US" altLang="zh-CN" sz="3200" dirty="0"/>
              <a:t>phrases in Chinese and English using about 2,000 sememes. </a:t>
            </a:r>
          </a:p>
          <a:p>
            <a:pPr marL="742950" lvl="1" indent="-285750">
              <a:buFont typeface="Arial" panose="020B0604020202020204" pitchFamily="34" charset="0"/>
              <a:buChar char="•"/>
            </a:pPr>
            <a:endParaRPr kumimoji="1" lang="zh-CN" altLang="en-US" sz="2400" dirty="0"/>
          </a:p>
        </p:txBody>
      </p:sp>
      <p:sp>
        <p:nvSpPr>
          <p:cNvPr id="5" name="矩形 4">
            <a:extLst>
              <a:ext uri="{FF2B5EF4-FFF2-40B4-BE49-F238E27FC236}">
                <a16:creationId xmlns:a16="http://schemas.microsoft.com/office/drawing/2014/main" id="{69797C71-3E19-FF4E-94D7-A002EE2B4A3E}"/>
              </a:ext>
            </a:extLst>
          </p:cNvPr>
          <p:cNvSpPr/>
          <p:nvPr/>
        </p:nvSpPr>
        <p:spPr>
          <a:xfrm>
            <a:off x="853001" y="5709844"/>
            <a:ext cx="3615991" cy="400110"/>
          </a:xfrm>
          <a:prstGeom prst="rect">
            <a:avLst/>
          </a:prstGeom>
        </p:spPr>
        <p:txBody>
          <a:bodyPr wrap="square">
            <a:spAutoFit/>
          </a:bodyPr>
          <a:lstStyle/>
          <a:p>
            <a:r>
              <a:rPr lang="en-US" altLang="zh-CN" sz="2000" dirty="0"/>
              <a:t>An</a:t>
            </a:r>
            <a:r>
              <a:rPr lang="zh-CN" altLang="en-US" sz="2000" dirty="0"/>
              <a:t> </a:t>
            </a:r>
            <a:r>
              <a:rPr lang="en-US" altLang="zh-CN" sz="2000" dirty="0"/>
              <a:t>example</a:t>
            </a:r>
            <a:r>
              <a:rPr lang="zh-CN" altLang="en-US" sz="2000" dirty="0"/>
              <a:t> </a:t>
            </a:r>
            <a:r>
              <a:rPr lang="en-US" altLang="zh-CN" sz="2000" dirty="0"/>
              <a:t>of</a:t>
            </a:r>
            <a:r>
              <a:rPr lang="zh-CN" altLang="en-US" sz="2000" dirty="0"/>
              <a:t> </a:t>
            </a:r>
            <a:r>
              <a:rPr lang="en-US" altLang="zh-CN" sz="2000" dirty="0"/>
              <a:t>words</a:t>
            </a:r>
            <a:r>
              <a:rPr lang="zh-CN" altLang="en-US" sz="2000" dirty="0"/>
              <a:t> </a:t>
            </a:r>
            <a:r>
              <a:rPr lang="en-US" altLang="zh-CN" sz="2000" dirty="0"/>
              <a:t>in</a:t>
            </a:r>
            <a:r>
              <a:rPr lang="zh-CN" altLang="en-US" sz="2000" dirty="0"/>
              <a:t> </a:t>
            </a:r>
            <a:r>
              <a:rPr lang="en-US" altLang="zh-CN" sz="2000" dirty="0" err="1"/>
              <a:t>HowNet</a:t>
            </a:r>
            <a:endParaRPr lang="zh-CN" altLang="en-US" sz="2000" dirty="0"/>
          </a:p>
        </p:txBody>
      </p:sp>
      <p:pic>
        <p:nvPicPr>
          <p:cNvPr id="11" name="图片 10">
            <a:extLst>
              <a:ext uri="{FF2B5EF4-FFF2-40B4-BE49-F238E27FC236}">
                <a16:creationId xmlns:a16="http://schemas.microsoft.com/office/drawing/2014/main" id="{B64111BA-C36E-4E42-8A8C-C268D3B6D8EC}"/>
              </a:ext>
            </a:extLst>
          </p:cNvPr>
          <p:cNvPicPr>
            <a:picLocks noChangeAspect="1"/>
          </p:cNvPicPr>
          <p:nvPr/>
        </p:nvPicPr>
        <p:blipFill>
          <a:blip r:embed="rId4"/>
          <a:stretch>
            <a:fillRect/>
          </a:stretch>
        </p:blipFill>
        <p:spPr>
          <a:xfrm>
            <a:off x="574490" y="1125173"/>
            <a:ext cx="1042293" cy="1042293"/>
          </a:xfrm>
          <a:prstGeom prst="rect">
            <a:avLst/>
          </a:prstGeom>
        </p:spPr>
      </p:pic>
      <p:pic>
        <p:nvPicPr>
          <p:cNvPr id="7" name="图片 6">
            <a:extLst>
              <a:ext uri="{FF2B5EF4-FFF2-40B4-BE49-F238E27FC236}">
                <a16:creationId xmlns:a16="http://schemas.microsoft.com/office/drawing/2014/main" id="{8130FA9F-4650-45FE-92DC-4DDEEA5B40D6}"/>
              </a:ext>
            </a:extLst>
          </p:cNvPr>
          <p:cNvPicPr>
            <a:picLocks noChangeAspect="1"/>
          </p:cNvPicPr>
          <p:nvPr/>
        </p:nvPicPr>
        <p:blipFill>
          <a:blip r:embed="rId5"/>
          <a:stretch>
            <a:fillRect/>
          </a:stretch>
        </p:blipFill>
        <p:spPr>
          <a:xfrm>
            <a:off x="2349795" y="1523681"/>
            <a:ext cx="2119198" cy="516081"/>
          </a:xfrm>
          <a:prstGeom prst="rect">
            <a:avLst/>
          </a:prstGeom>
        </p:spPr>
      </p:pic>
    </p:spTree>
    <p:extLst>
      <p:ext uri="{BB962C8B-B14F-4D97-AF65-F5344CB8AC3E}">
        <p14:creationId xmlns:p14="http://schemas.microsoft.com/office/powerpoint/2010/main" val="774532899"/>
      </p:ext>
    </p:extLst>
  </p:cSld>
  <p:clrMapOvr>
    <a:masterClrMapping/>
  </p:clrMapOvr>
  <mc:AlternateContent xmlns:mc="http://schemas.openxmlformats.org/markup-compatibility/2006">
    <mc:Choice xmlns:p14="http://schemas.microsoft.com/office/powerpoint/2010/main" Requires="p14">
      <p:transition p14:dur="0" advTm="56378"/>
    </mc:Choice>
    <mc:Fallback>
      <p:transition advTm="5637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AB288B3-7510-43A9-9988-B432265E06BF}"/>
              </a:ext>
            </a:extLst>
          </p:cNvPr>
          <p:cNvPicPr>
            <a:picLocks noChangeAspect="1"/>
          </p:cNvPicPr>
          <p:nvPr/>
        </p:nvPicPr>
        <p:blipFill>
          <a:blip r:embed="rId3"/>
          <a:stretch>
            <a:fillRect/>
          </a:stretch>
        </p:blipFill>
        <p:spPr>
          <a:xfrm>
            <a:off x="399732" y="3786223"/>
            <a:ext cx="5150658" cy="2523302"/>
          </a:xfrm>
          <a:prstGeom prst="rect">
            <a:avLst/>
          </a:prstGeom>
        </p:spPr>
      </p:pic>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Applications</a:t>
            </a:r>
            <a:r>
              <a:rPr kumimoji="1" lang="zh-CN" altLang="en-US" sz="4400" b="1" dirty="0"/>
              <a:t> </a:t>
            </a:r>
            <a:r>
              <a:rPr kumimoji="1" lang="en-US" altLang="zh-CN" sz="4400" b="1" dirty="0"/>
              <a:t>of</a:t>
            </a:r>
            <a:r>
              <a:rPr kumimoji="1" lang="zh-CN" altLang="en-US" sz="4400" b="1" dirty="0"/>
              <a:t> </a:t>
            </a:r>
            <a:r>
              <a:rPr kumimoji="1" lang="en-US" altLang="zh-CN" sz="4400" b="1" dirty="0" err="1"/>
              <a:t>Sememes</a:t>
            </a:r>
            <a:r>
              <a:rPr kumimoji="1" lang="zh-CN" altLang="en-US" sz="4400" b="1" dirty="0"/>
              <a:t> </a:t>
            </a:r>
            <a:r>
              <a:rPr kumimoji="1" lang="en-US" altLang="zh-CN" sz="4400" b="1" dirty="0"/>
              <a:t>&amp;</a:t>
            </a:r>
            <a:r>
              <a:rPr kumimoji="1" lang="zh-CN" altLang="en-US" sz="4400" b="1" dirty="0"/>
              <a:t> </a:t>
            </a:r>
            <a:r>
              <a:rPr kumimoji="1" lang="en-US" altLang="zh-CN" sz="4400" b="1" dirty="0" err="1"/>
              <a:t>HowNet</a:t>
            </a:r>
            <a:endParaRPr kumimoji="1" lang="zh-CN" altLang="en-US" sz="4400" b="1" dirty="0"/>
          </a:p>
        </p:txBody>
      </p:sp>
      <p:pic>
        <p:nvPicPr>
          <p:cNvPr id="2" name="图片 1">
            <a:extLst>
              <a:ext uri="{FF2B5EF4-FFF2-40B4-BE49-F238E27FC236}">
                <a16:creationId xmlns:a16="http://schemas.microsoft.com/office/drawing/2014/main" id="{14B5A0D9-CA38-490A-B1A6-7EAA438E1E3B}"/>
              </a:ext>
            </a:extLst>
          </p:cNvPr>
          <p:cNvPicPr>
            <a:picLocks noChangeAspect="1"/>
          </p:cNvPicPr>
          <p:nvPr/>
        </p:nvPicPr>
        <p:blipFill>
          <a:blip r:embed="rId4"/>
          <a:stretch>
            <a:fillRect/>
          </a:stretch>
        </p:blipFill>
        <p:spPr>
          <a:xfrm>
            <a:off x="580327" y="926624"/>
            <a:ext cx="4417133" cy="2502376"/>
          </a:xfrm>
          <a:prstGeom prst="rect">
            <a:avLst/>
          </a:prstGeom>
        </p:spPr>
      </p:pic>
      <p:pic>
        <p:nvPicPr>
          <p:cNvPr id="3" name="图片 2">
            <a:extLst>
              <a:ext uri="{FF2B5EF4-FFF2-40B4-BE49-F238E27FC236}">
                <a16:creationId xmlns:a16="http://schemas.microsoft.com/office/drawing/2014/main" id="{59DE28A3-4C22-4DCC-9A6F-283D6CB7BF76}"/>
              </a:ext>
            </a:extLst>
          </p:cNvPr>
          <p:cNvPicPr>
            <a:picLocks noChangeAspect="1"/>
          </p:cNvPicPr>
          <p:nvPr/>
        </p:nvPicPr>
        <p:blipFill>
          <a:blip r:embed="rId5"/>
          <a:stretch>
            <a:fillRect/>
          </a:stretch>
        </p:blipFill>
        <p:spPr>
          <a:xfrm>
            <a:off x="7426411" y="918866"/>
            <a:ext cx="3511154" cy="2510134"/>
          </a:xfrm>
          <a:prstGeom prst="rect">
            <a:avLst/>
          </a:prstGeom>
        </p:spPr>
      </p:pic>
      <p:sp>
        <p:nvSpPr>
          <p:cNvPr id="6" name="文本框 5">
            <a:extLst>
              <a:ext uri="{FF2B5EF4-FFF2-40B4-BE49-F238E27FC236}">
                <a16:creationId xmlns:a16="http://schemas.microsoft.com/office/drawing/2014/main" id="{776F4445-E6B7-4650-92F4-5A2D6FED5A92}"/>
              </a:ext>
            </a:extLst>
          </p:cNvPr>
          <p:cNvSpPr txBox="1"/>
          <p:nvPr/>
        </p:nvSpPr>
        <p:spPr>
          <a:xfrm>
            <a:off x="580327" y="3586168"/>
            <a:ext cx="5280070" cy="400110"/>
          </a:xfrm>
          <a:prstGeom prst="rect">
            <a:avLst/>
          </a:prstGeom>
          <a:noFill/>
        </p:spPr>
        <p:txBody>
          <a:bodyPr wrap="square" rtlCol="0">
            <a:spAutoFit/>
          </a:bodyPr>
          <a:lstStyle/>
          <a:p>
            <a:r>
              <a:rPr lang="en-US" altLang="zh-CN" sz="2000" dirty="0"/>
              <a:t>Word Representation Learning (</a:t>
            </a:r>
            <a:r>
              <a:rPr lang="en-US" altLang="zh-CN" sz="2000" dirty="0" err="1"/>
              <a:t>Xie</a:t>
            </a:r>
            <a:r>
              <a:rPr lang="en-US" altLang="zh-CN" sz="2000" dirty="0"/>
              <a:t> et al., 2017)</a:t>
            </a:r>
            <a:endParaRPr lang="zh-CN" altLang="en-US" sz="2000" dirty="0"/>
          </a:p>
        </p:txBody>
      </p:sp>
      <p:sp>
        <p:nvSpPr>
          <p:cNvPr id="11" name="文本框 10">
            <a:extLst>
              <a:ext uri="{FF2B5EF4-FFF2-40B4-BE49-F238E27FC236}">
                <a16:creationId xmlns:a16="http://schemas.microsoft.com/office/drawing/2014/main" id="{B40E4C75-D5A6-463E-9380-C7372BACEF63}"/>
              </a:ext>
            </a:extLst>
          </p:cNvPr>
          <p:cNvSpPr txBox="1"/>
          <p:nvPr/>
        </p:nvSpPr>
        <p:spPr>
          <a:xfrm>
            <a:off x="557329" y="6266638"/>
            <a:ext cx="5280070" cy="400110"/>
          </a:xfrm>
          <a:prstGeom prst="rect">
            <a:avLst/>
          </a:prstGeom>
          <a:noFill/>
        </p:spPr>
        <p:txBody>
          <a:bodyPr wrap="square" rtlCol="0">
            <a:spAutoFit/>
          </a:bodyPr>
          <a:lstStyle/>
          <a:p>
            <a:r>
              <a:rPr lang="en-US" altLang="zh-CN" sz="2000" dirty="0"/>
              <a:t>Modeling Semantic Rationality (Liu et al., 2018)</a:t>
            </a:r>
            <a:endParaRPr lang="zh-CN" altLang="en-US" sz="2000" dirty="0"/>
          </a:p>
        </p:txBody>
      </p:sp>
      <p:pic>
        <p:nvPicPr>
          <p:cNvPr id="12" name="图片 11">
            <a:extLst>
              <a:ext uri="{FF2B5EF4-FFF2-40B4-BE49-F238E27FC236}">
                <a16:creationId xmlns:a16="http://schemas.microsoft.com/office/drawing/2014/main" id="{65025E3F-7FE5-4D56-8853-D584258203EB}"/>
              </a:ext>
            </a:extLst>
          </p:cNvPr>
          <p:cNvPicPr>
            <a:picLocks noChangeAspect="1"/>
          </p:cNvPicPr>
          <p:nvPr/>
        </p:nvPicPr>
        <p:blipFill>
          <a:blip r:embed="rId6"/>
          <a:stretch>
            <a:fillRect/>
          </a:stretch>
        </p:blipFill>
        <p:spPr>
          <a:xfrm>
            <a:off x="7631215" y="3887170"/>
            <a:ext cx="3101546" cy="2379468"/>
          </a:xfrm>
          <a:prstGeom prst="rect">
            <a:avLst/>
          </a:prstGeom>
        </p:spPr>
      </p:pic>
      <p:sp>
        <p:nvSpPr>
          <p:cNvPr id="9" name="文本框 8">
            <a:extLst>
              <a:ext uri="{FF2B5EF4-FFF2-40B4-BE49-F238E27FC236}">
                <a16:creationId xmlns:a16="http://schemas.microsoft.com/office/drawing/2014/main" id="{52B34AFD-39BD-4497-8F36-9C76205FEAA8}"/>
              </a:ext>
            </a:extLst>
          </p:cNvPr>
          <p:cNvSpPr txBox="1"/>
          <p:nvPr/>
        </p:nvSpPr>
        <p:spPr>
          <a:xfrm>
            <a:off x="7305967" y="3586168"/>
            <a:ext cx="4131167" cy="400110"/>
          </a:xfrm>
          <a:prstGeom prst="rect">
            <a:avLst/>
          </a:prstGeom>
          <a:noFill/>
        </p:spPr>
        <p:txBody>
          <a:bodyPr wrap="square" rtlCol="0">
            <a:spAutoFit/>
          </a:bodyPr>
          <a:lstStyle/>
          <a:p>
            <a:r>
              <a:rPr lang="en-US" altLang="zh-CN" sz="2000" dirty="0"/>
              <a:t>Language Modeling (Gu et al, 2018)</a:t>
            </a:r>
            <a:endParaRPr lang="zh-CN" altLang="en-US" sz="2000" dirty="0"/>
          </a:p>
        </p:txBody>
      </p:sp>
      <p:sp>
        <p:nvSpPr>
          <p:cNvPr id="14" name="文本框 13">
            <a:extLst>
              <a:ext uri="{FF2B5EF4-FFF2-40B4-BE49-F238E27FC236}">
                <a16:creationId xmlns:a16="http://schemas.microsoft.com/office/drawing/2014/main" id="{104BD4A5-3BE2-493D-A3CE-B1F05D8B452B}"/>
              </a:ext>
            </a:extLst>
          </p:cNvPr>
          <p:cNvSpPr txBox="1"/>
          <p:nvPr/>
        </p:nvSpPr>
        <p:spPr>
          <a:xfrm>
            <a:off x="7305967" y="6264485"/>
            <a:ext cx="4131167" cy="400110"/>
          </a:xfrm>
          <a:prstGeom prst="rect">
            <a:avLst/>
          </a:prstGeom>
          <a:noFill/>
        </p:spPr>
        <p:txBody>
          <a:bodyPr wrap="square" rtlCol="0">
            <a:spAutoFit/>
          </a:bodyPr>
          <a:lstStyle/>
          <a:p>
            <a:r>
              <a:rPr lang="en-US" altLang="zh-CN" sz="2000" dirty="0"/>
              <a:t>Lexicon Expansion (Zeng et al, 2018)</a:t>
            </a:r>
            <a:endParaRPr lang="zh-CN" altLang="en-US" sz="2000" dirty="0"/>
          </a:p>
        </p:txBody>
      </p:sp>
    </p:spTree>
    <p:extLst>
      <p:ext uri="{BB962C8B-B14F-4D97-AF65-F5344CB8AC3E}">
        <p14:creationId xmlns:p14="http://schemas.microsoft.com/office/powerpoint/2010/main" val="745298484"/>
      </p:ext>
    </p:extLst>
  </p:cSld>
  <p:clrMapOvr>
    <a:masterClrMapping/>
  </p:clrMapOvr>
  <mc:AlternateContent xmlns:mc="http://schemas.openxmlformats.org/markup-compatibility/2006">
    <mc:Choice xmlns:p14="http://schemas.microsoft.com/office/powerpoint/2010/main" Requires="p14">
      <p:transition p14:dur="0" advTm="15378"/>
    </mc:Choice>
    <mc:Fallback>
      <p:transition advTm="153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Assumption</a:t>
            </a:r>
            <a:endParaRPr kumimoji="1" lang="zh-CN" altLang="en-US" sz="4400" b="1" dirty="0"/>
          </a:p>
        </p:txBody>
      </p:sp>
      <p:sp>
        <p:nvSpPr>
          <p:cNvPr id="5" name="矩形 4">
            <a:extLst>
              <a:ext uri="{FF2B5EF4-FFF2-40B4-BE49-F238E27FC236}">
                <a16:creationId xmlns:a16="http://schemas.microsoft.com/office/drawing/2014/main" id="{E51E53CF-DB2D-405D-89EA-A71A0089E260}"/>
              </a:ext>
            </a:extLst>
          </p:cNvPr>
          <p:cNvSpPr/>
          <p:nvPr/>
        </p:nvSpPr>
        <p:spPr>
          <a:xfrm>
            <a:off x="883959" y="3075057"/>
            <a:ext cx="11025352" cy="707886"/>
          </a:xfrm>
          <a:prstGeom prst="rect">
            <a:avLst/>
          </a:prstGeom>
        </p:spPr>
        <p:txBody>
          <a:bodyPr wrap="square">
            <a:spAutoFit/>
          </a:bodyPr>
          <a:lstStyle/>
          <a:p>
            <a:r>
              <a:rPr lang="en-US" altLang="zh-CN" sz="4000" dirty="0" err="1"/>
              <a:t>Sememes</a:t>
            </a:r>
            <a:r>
              <a:rPr lang="en-US" altLang="zh-CN" sz="4000" dirty="0"/>
              <a:t> are useful in semantic compositionality!</a:t>
            </a:r>
            <a:endParaRPr lang="en-US" altLang="zh-CN" sz="3200" dirty="0"/>
          </a:p>
        </p:txBody>
      </p:sp>
    </p:spTree>
    <p:extLst>
      <p:ext uri="{BB962C8B-B14F-4D97-AF65-F5344CB8AC3E}">
        <p14:creationId xmlns:p14="http://schemas.microsoft.com/office/powerpoint/2010/main" val="689476294"/>
      </p:ext>
    </p:extLst>
  </p:cSld>
  <p:clrMapOvr>
    <a:masterClrMapping/>
  </p:clrMapOvr>
  <mc:AlternateContent xmlns:mc="http://schemas.openxmlformats.org/markup-compatibility/2006" xmlns:p14="http://schemas.microsoft.com/office/powerpoint/2010/main">
    <mc:Choice Requires="p14">
      <p:transition p14:dur="0" advTm="89436"/>
    </mc:Choice>
    <mc:Fallback xmlns="">
      <p:transition advTm="8943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SCD Formula – confirmatory experiment</a:t>
            </a:r>
            <a:endParaRPr kumimoji="1" lang="zh-CN" altLang="en-US" sz="4400" b="1" dirty="0"/>
          </a:p>
        </p:txBody>
      </p:sp>
      <p:sp>
        <p:nvSpPr>
          <p:cNvPr id="5" name="矩形 4">
            <a:extLst>
              <a:ext uri="{FF2B5EF4-FFF2-40B4-BE49-F238E27FC236}">
                <a16:creationId xmlns:a16="http://schemas.microsoft.com/office/drawing/2014/main" id="{E51E53CF-DB2D-405D-89EA-A71A0089E260}"/>
              </a:ext>
            </a:extLst>
          </p:cNvPr>
          <p:cNvSpPr/>
          <p:nvPr/>
        </p:nvSpPr>
        <p:spPr>
          <a:xfrm>
            <a:off x="779787" y="4728411"/>
            <a:ext cx="11025352" cy="1384995"/>
          </a:xfrm>
          <a:prstGeom prst="rect">
            <a:avLst/>
          </a:prstGeom>
        </p:spPr>
        <p:txBody>
          <a:bodyPr wrap="square">
            <a:spAutoFit/>
          </a:bodyPr>
          <a:lstStyle/>
          <a:p>
            <a:pPr marL="342900" indent="-342900">
              <a:buFont typeface="Arial" panose="020B0604020202020204" pitchFamily="34" charset="0"/>
              <a:buChar char="•"/>
            </a:pPr>
            <a:r>
              <a:rPr lang="en-US" altLang="zh-CN" sz="3200" dirty="0"/>
              <a:t>Semantic Compositionality Degree (SCD):</a:t>
            </a:r>
          </a:p>
          <a:p>
            <a:pPr marL="800100" lvl="1" indent="-342900">
              <a:buFont typeface="Arial" panose="020B0604020202020204" pitchFamily="34" charset="0"/>
              <a:buChar char="•"/>
            </a:pPr>
            <a:r>
              <a:rPr lang="en-US" altLang="zh-CN" sz="2800" dirty="0"/>
              <a:t>How much meaning of an MWE can be composed of its constituents.</a:t>
            </a:r>
            <a:endParaRPr lang="en-US" altLang="zh-CN" sz="2800" b="1" dirty="0">
              <a:solidFill>
                <a:srgbClr val="FF0000"/>
              </a:solidFill>
            </a:endParaRPr>
          </a:p>
          <a:p>
            <a:pPr marL="342900" indent="-342900">
              <a:buAutoNum type="arabicPeriod"/>
            </a:pPr>
            <a:endParaRPr lang="en-US" altLang="zh-CN" sz="2400" dirty="0"/>
          </a:p>
        </p:txBody>
      </p:sp>
      <p:pic>
        <p:nvPicPr>
          <p:cNvPr id="2" name="图片 1">
            <a:extLst>
              <a:ext uri="{FF2B5EF4-FFF2-40B4-BE49-F238E27FC236}">
                <a16:creationId xmlns:a16="http://schemas.microsoft.com/office/drawing/2014/main" id="{E49B3510-9FC4-46FD-85A6-DCE73EBA4B1A}"/>
              </a:ext>
            </a:extLst>
          </p:cNvPr>
          <p:cNvPicPr>
            <a:picLocks noChangeAspect="1"/>
          </p:cNvPicPr>
          <p:nvPr/>
        </p:nvPicPr>
        <p:blipFill>
          <a:blip r:embed="rId3"/>
          <a:stretch>
            <a:fillRect/>
          </a:stretch>
        </p:blipFill>
        <p:spPr>
          <a:xfrm>
            <a:off x="172171" y="924367"/>
            <a:ext cx="11847658" cy="3804044"/>
          </a:xfrm>
          <a:prstGeom prst="rect">
            <a:avLst/>
          </a:prstGeom>
        </p:spPr>
      </p:pic>
    </p:spTree>
    <p:extLst>
      <p:ext uri="{BB962C8B-B14F-4D97-AF65-F5344CB8AC3E}">
        <p14:creationId xmlns:p14="http://schemas.microsoft.com/office/powerpoint/2010/main" val="4164249630"/>
      </p:ext>
    </p:extLst>
  </p:cSld>
  <p:clrMapOvr>
    <a:masterClrMapping/>
  </p:clrMapOvr>
  <mc:AlternateContent xmlns:mc="http://schemas.openxmlformats.org/markup-compatibility/2006" xmlns:p14="http://schemas.microsoft.com/office/powerpoint/2010/main">
    <mc:Choice Requires="p14">
      <p:transition p14:dur="0" advTm="89436"/>
    </mc:Choice>
    <mc:Fallback xmlns="">
      <p:transition advTm="8943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SCD Formula – confirmatory experiment</a:t>
            </a:r>
            <a:endParaRPr kumimoji="1" lang="zh-CN" altLang="en-US" sz="4400" b="1" dirty="0"/>
          </a:p>
        </p:txBody>
      </p:sp>
      <p:pic>
        <p:nvPicPr>
          <p:cNvPr id="7" name="图片 6">
            <a:extLst>
              <a:ext uri="{FF2B5EF4-FFF2-40B4-BE49-F238E27FC236}">
                <a16:creationId xmlns:a16="http://schemas.microsoft.com/office/drawing/2014/main" id="{463BB0A7-28F7-4A7A-8563-EECB9ABF95AA}"/>
              </a:ext>
            </a:extLst>
          </p:cNvPr>
          <p:cNvPicPr>
            <a:picLocks noChangeAspect="1"/>
          </p:cNvPicPr>
          <p:nvPr/>
        </p:nvPicPr>
        <p:blipFill>
          <a:blip r:embed="rId3"/>
          <a:stretch>
            <a:fillRect/>
          </a:stretch>
        </p:blipFill>
        <p:spPr>
          <a:xfrm>
            <a:off x="172171" y="924367"/>
            <a:ext cx="11847658" cy="3804044"/>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BB0EBAF-68AE-4240-9A2E-8CAA446EA049}"/>
                  </a:ext>
                </a:extLst>
              </p:cNvPr>
              <p:cNvSpPr/>
              <p:nvPr/>
            </p:nvSpPr>
            <p:spPr>
              <a:xfrm>
                <a:off x="779787" y="4728411"/>
                <a:ext cx="11025352" cy="1483548"/>
              </a:xfrm>
              <a:prstGeom prst="rect">
                <a:avLst/>
              </a:prstGeom>
            </p:spPr>
            <p:txBody>
              <a:bodyPr wrap="square">
                <a:spAutoFit/>
              </a:bodyPr>
              <a:lstStyle/>
              <a:p>
                <a:pPr marL="342900" indent="-342900">
                  <a:buFont typeface="Arial" panose="020B0604020202020204" pitchFamily="34" charset="0"/>
                  <a:buChar char="•"/>
                </a:pPr>
                <a:r>
                  <a:rPr lang="en-US" altLang="zh-CN" sz="3200" dirty="0"/>
                  <a:t>Sememe-based SCD:</a:t>
                </a:r>
              </a:p>
              <a:p>
                <a:pPr marL="800100" lvl="1" indent="-342900">
                  <a:buFont typeface="Arial" panose="020B0604020202020204" pitchFamily="34" charset="0"/>
                  <a:buChar char="•"/>
                </a:pP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𝑝</m:t>
                        </m:r>
                      </m:sub>
                    </m:sSub>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1</m:t>
                            </m:r>
                          </m:sub>
                        </m:sSub>
                      </m:sub>
                    </m:sSub>
                  </m:oMath>
                </a14:m>
                <a:r>
                  <a:rPr lang="en-US" altLang="zh-CN" sz="2800" dirty="0"/>
                  <a:t> and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2</m:t>
                            </m:r>
                          </m:sub>
                        </m:sSub>
                      </m:sub>
                    </m:sSub>
                    <m:r>
                      <a:rPr lang="en-US" altLang="zh-CN" sz="2800" i="1">
                        <a:latin typeface="Cambria Math" panose="02040503050406030204" pitchFamily="18" charset="0"/>
                      </a:rPr>
                      <m:t> </m:t>
                    </m:r>
                  </m:oMath>
                </a14:m>
                <a:r>
                  <a:rPr lang="en-US" altLang="zh-CN" sz="2800" dirty="0"/>
                  <a:t>: </a:t>
                </a:r>
                <a:r>
                  <a:rPr lang="en-US" altLang="zh-CN" sz="2800" dirty="0" err="1"/>
                  <a:t>sememe</a:t>
                </a:r>
                <a:r>
                  <a:rPr lang="en-US" altLang="zh-CN" sz="2800" dirty="0"/>
                  <a:t> sets of an MWE, its first constituent and second constituent. </a:t>
                </a:r>
              </a:p>
            </p:txBody>
          </p:sp>
        </mc:Choice>
        <mc:Fallback xmlns="">
          <p:sp>
            <p:nvSpPr>
              <p:cNvPr id="9" name="矩形 8">
                <a:extLst>
                  <a:ext uri="{FF2B5EF4-FFF2-40B4-BE49-F238E27FC236}">
                    <a16:creationId xmlns:a16="http://schemas.microsoft.com/office/drawing/2014/main" id="{5BB0EBAF-68AE-4240-9A2E-8CAA446EA049}"/>
                  </a:ext>
                </a:extLst>
              </p:cNvPr>
              <p:cNvSpPr>
                <a:spLocks noRot="1" noChangeAspect="1" noMove="1" noResize="1" noEditPoints="1" noAdjustHandles="1" noChangeArrowheads="1" noChangeShapeType="1" noTextEdit="1"/>
              </p:cNvSpPr>
              <p:nvPr/>
            </p:nvSpPr>
            <p:spPr>
              <a:xfrm>
                <a:off x="779787" y="4728411"/>
                <a:ext cx="11025352" cy="1483548"/>
              </a:xfrm>
              <a:prstGeom prst="rect">
                <a:avLst/>
              </a:prstGeom>
              <a:blipFill>
                <a:blip r:embed="rId4"/>
                <a:stretch>
                  <a:fillRect l="-1271" t="-5350" b="-11111"/>
                </a:stretch>
              </a:blipFill>
            </p:spPr>
            <p:txBody>
              <a:bodyPr/>
              <a:lstStyle/>
              <a:p>
                <a:r>
                  <a:rPr lang="zh-CN" altLang="en-US">
                    <a:noFill/>
                  </a:rPr>
                  <a:t> </a:t>
                </a:r>
              </a:p>
            </p:txBody>
          </p:sp>
        </mc:Fallback>
      </mc:AlternateContent>
      <p:cxnSp>
        <p:nvCxnSpPr>
          <p:cNvPr id="8" name="直接连接符 7">
            <a:extLst>
              <a:ext uri="{FF2B5EF4-FFF2-40B4-BE49-F238E27FC236}">
                <a16:creationId xmlns:a16="http://schemas.microsoft.com/office/drawing/2014/main" id="{88EAC3BD-EB3F-4474-A8F3-14C68435C943}"/>
              </a:ext>
            </a:extLst>
          </p:cNvPr>
          <p:cNvCxnSpPr/>
          <p:nvPr/>
        </p:nvCxnSpPr>
        <p:spPr>
          <a:xfrm>
            <a:off x="311157" y="1756611"/>
            <a:ext cx="0" cy="27913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B8C4863-70D1-4286-A4FB-342AE845C7B2}"/>
              </a:ext>
            </a:extLst>
          </p:cNvPr>
          <p:cNvCxnSpPr/>
          <p:nvPr/>
        </p:nvCxnSpPr>
        <p:spPr>
          <a:xfrm>
            <a:off x="3254282" y="1756611"/>
            <a:ext cx="0" cy="279132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C24D047-0FA2-431C-8ADB-4A9F881AAB74}"/>
              </a:ext>
            </a:extLst>
          </p:cNvPr>
          <p:cNvCxnSpPr>
            <a:cxnSpLocks/>
          </p:cNvCxnSpPr>
          <p:nvPr/>
        </p:nvCxnSpPr>
        <p:spPr>
          <a:xfrm>
            <a:off x="311157" y="1756611"/>
            <a:ext cx="29431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383B91B-97D9-42E7-8708-5A032276A8F9}"/>
              </a:ext>
            </a:extLst>
          </p:cNvPr>
          <p:cNvCxnSpPr>
            <a:cxnSpLocks/>
          </p:cNvCxnSpPr>
          <p:nvPr/>
        </p:nvCxnSpPr>
        <p:spPr>
          <a:xfrm>
            <a:off x="311157" y="4547937"/>
            <a:ext cx="29431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13598"/>
      </p:ext>
    </p:extLst>
  </p:cSld>
  <p:clrMapOvr>
    <a:masterClrMapping/>
  </p:clrMapOvr>
  <mc:AlternateContent xmlns:mc="http://schemas.openxmlformats.org/markup-compatibility/2006" xmlns:p14="http://schemas.microsoft.com/office/powerpoint/2010/main">
    <mc:Choice Requires="p14">
      <p:transition p14:dur="0" advTm="1538"/>
    </mc:Choice>
    <mc:Fallback xmlns="">
      <p:transition advTm="153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63BB0A7-28F7-4A7A-8563-EECB9ABF95AA}"/>
              </a:ext>
            </a:extLst>
          </p:cNvPr>
          <p:cNvPicPr>
            <a:picLocks noChangeAspect="1"/>
          </p:cNvPicPr>
          <p:nvPr/>
        </p:nvPicPr>
        <p:blipFill>
          <a:blip r:embed="rId3"/>
          <a:stretch>
            <a:fillRect/>
          </a:stretch>
        </p:blipFill>
        <p:spPr>
          <a:xfrm>
            <a:off x="172171" y="924367"/>
            <a:ext cx="11847658" cy="3804044"/>
          </a:xfrm>
          <a:prstGeom prst="rect">
            <a:avLst/>
          </a:prstGeom>
        </p:spPr>
      </p:pic>
      <p:sp>
        <p:nvSpPr>
          <p:cNvPr id="18" name="思想气泡: 云 17">
            <a:extLst>
              <a:ext uri="{FF2B5EF4-FFF2-40B4-BE49-F238E27FC236}">
                <a16:creationId xmlns:a16="http://schemas.microsoft.com/office/drawing/2014/main" id="{B0ED7634-F6CF-41C2-86BD-336BDC11733B}"/>
              </a:ext>
            </a:extLst>
          </p:cNvPr>
          <p:cNvSpPr/>
          <p:nvPr/>
        </p:nvSpPr>
        <p:spPr>
          <a:xfrm>
            <a:off x="1771209" y="2644858"/>
            <a:ext cx="9141433" cy="2312153"/>
          </a:xfrm>
          <a:prstGeom prst="cloudCallout">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SCD Formula – confirmatory experiment</a:t>
            </a:r>
            <a:endParaRPr kumimoji="1" lang="zh-CN" altLang="en-US" sz="4400" b="1"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BB0EBAF-68AE-4240-9A2E-8CAA446EA049}"/>
                  </a:ext>
                </a:extLst>
              </p:cNvPr>
              <p:cNvSpPr/>
              <p:nvPr/>
            </p:nvSpPr>
            <p:spPr>
              <a:xfrm>
                <a:off x="779787" y="4728411"/>
                <a:ext cx="11025352" cy="1483548"/>
              </a:xfrm>
              <a:prstGeom prst="rect">
                <a:avLst/>
              </a:prstGeom>
            </p:spPr>
            <p:txBody>
              <a:bodyPr wrap="square">
                <a:spAutoFit/>
              </a:bodyPr>
              <a:lstStyle/>
              <a:p>
                <a:pPr marL="342900" indent="-342900">
                  <a:buFont typeface="Arial" panose="020B0604020202020204" pitchFamily="34" charset="0"/>
                  <a:buChar char="•"/>
                </a:pPr>
                <a:r>
                  <a:rPr lang="en-US" altLang="zh-CN" sz="3200" dirty="0"/>
                  <a:t>Sememe-based SCD:</a:t>
                </a:r>
              </a:p>
              <a:p>
                <a:pPr marL="800100" lvl="1" indent="-342900">
                  <a:buFont typeface="Arial" panose="020B0604020202020204" pitchFamily="34" charset="0"/>
                  <a:buChar char="•"/>
                </a:pP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𝑝</m:t>
                        </m:r>
                      </m:sub>
                    </m:sSub>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1</m:t>
                            </m:r>
                          </m:sub>
                        </m:sSub>
                      </m:sub>
                    </m:sSub>
                  </m:oMath>
                </a14:m>
                <a:r>
                  <a:rPr lang="en-US" altLang="zh-CN" sz="2800" dirty="0"/>
                  <a:t> and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2</m:t>
                            </m:r>
                          </m:sub>
                        </m:sSub>
                      </m:sub>
                    </m:sSub>
                    <m:r>
                      <a:rPr lang="en-US" altLang="zh-CN" sz="2800" i="1">
                        <a:latin typeface="Cambria Math" panose="02040503050406030204" pitchFamily="18" charset="0"/>
                      </a:rPr>
                      <m:t> </m:t>
                    </m:r>
                  </m:oMath>
                </a14:m>
                <a:r>
                  <a:rPr lang="en-US" altLang="zh-CN" sz="2800" dirty="0"/>
                  <a:t>: </a:t>
                </a:r>
                <a:r>
                  <a:rPr lang="en-US" altLang="zh-CN" sz="2800" dirty="0" err="1"/>
                  <a:t>sememe</a:t>
                </a:r>
                <a:r>
                  <a:rPr lang="en-US" altLang="zh-CN" sz="2800" dirty="0"/>
                  <a:t> sets of an MWE, its first constituent and second constituent. </a:t>
                </a:r>
              </a:p>
            </p:txBody>
          </p:sp>
        </mc:Choice>
        <mc:Fallback xmlns="">
          <p:sp>
            <p:nvSpPr>
              <p:cNvPr id="9" name="矩形 8">
                <a:extLst>
                  <a:ext uri="{FF2B5EF4-FFF2-40B4-BE49-F238E27FC236}">
                    <a16:creationId xmlns:a16="http://schemas.microsoft.com/office/drawing/2014/main" id="{5BB0EBAF-68AE-4240-9A2E-8CAA446EA049}"/>
                  </a:ext>
                </a:extLst>
              </p:cNvPr>
              <p:cNvSpPr>
                <a:spLocks noRot="1" noChangeAspect="1" noMove="1" noResize="1" noEditPoints="1" noAdjustHandles="1" noChangeArrowheads="1" noChangeShapeType="1" noTextEdit="1"/>
              </p:cNvSpPr>
              <p:nvPr/>
            </p:nvSpPr>
            <p:spPr>
              <a:xfrm>
                <a:off x="779787" y="4728411"/>
                <a:ext cx="11025352" cy="1483548"/>
              </a:xfrm>
              <a:prstGeom prst="rect">
                <a:avLst/>
              </a:prstGeom>
              <a:blipFill>
                <a:blip r:embed="rId4"/>
                <a:stretch>
                  <a:fillRect l="-1271" t="-5350" b="-11111"/>
                </a:stretch>
              </a:blipFill>
            </p:spPr>
            <p:txBody>
              <a:bodyPr/>
              <a:lstStyle/>
              <a:p>
                <a:r>
                  <a:rPr lang="zh-CN" altLang="en-US">
                    <a:noFill/>
                  </a:rPr>
                  <a:t> </a:t>
                </a:r>
              </a:p>
            </p:txBody>
          </p:sp>
        </mc:Fallback>
      </mc:AlternateContent>
      <p:cxnSp>
        <p:nvCxnSpPr>
          <p:cNvPr id="8" name="直接连接符 7">
            <a:extLst>
              <a:ext uri="{FF2B5EF4-FFF2-40B4-BE49-F238E27FC236}">
                <a16:creationId xmlns:a16="http://schemas.microsoft.com/office/drawing/2014/main" id="{88EAC3BD-EB3F-4474-A8F3-14C68435C943}"/>
              </a:ext>
            </a:extLst>
          </p:cNvPr>
          <p:cNvCxnSpPr>
            <a:cxnSpLocks/>
          </p:cNvCxnSpPr>
          <p:nvPr/>
        </p:nvCxnSpPr>
        <p:spPr>
          <a:xfrm>
            <a:off x="288297" y="1756611"/>
            <a:ext cx="0" cy="5654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B8C4863-70D1-4286-A4FB-342AE845C7B2}"/>
              </a:ext>
            </a:extLst>
          </p:cNvPr>
          <p:cNvCxnSpPr>
            <a:cxnSpLocks/>
          </p:cNvCxnSpPr>
          <p:nvPr/>
        </p:nvCxnSpPr>
        <p:spPr>
          <a:xfrm>
            <a:off x="3254282" y="1756611"/>
            <a:ext cx="0" cy="5654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C24D047-0FA2-431C-8ADB-4A9F881AAB74}"/>
              </a:ext>
            </a:extLst>
          </p:cNvPr>
          <p:cNvCxnSpPr>
            <a:cxnSpLocks/>
          </p:cNvCxnSpPr>
          <p:nvPr/>
        </p:nvCxnSpPr>
        <p:spPr>
          <a:xfrm>
            <a:off x="288297" y="1756611"/>
            <a:ext cx="29659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383B91B-97D9-42E7-8708-5A032276A8F9}"/>
              </a:ext>
            </a:extLst>
          </p:cNvPr>
          <p:cNvCxnSpPr>
            <a:cxnSpLocks/>
          </p:cNvCxnSpPr>
          <p:nvPr/>
        </p:nvCxnSpPr>
        <p:spPr>
          <a:xfrm>
            <a:off x="288297" y="2322095"/>
            <a:ext cx="29659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箭头: 右 13">
            <a:extLst>
              <a:ext uri="{FF2B5EF4-FFF2-40B4-BE49-F238E27FC236}">
                <a16:creationId xmlns:a16="http://schemas.microsoft.com/office/drawing/2014/main" id="{4F3DFC90-35AB-45F8-B32B-7CAB44C45175}"/>
              </a:ext>
            </a:extLst>
          </p:cNvPr>
          <p:cNvSpPr/>
          <p:nvPr/>
        </p:nvSpPr>
        <p:spPr>
          <a:xfrm>
            <a:off x="2009274" y="2405075"/>
            <a:ext cx="1142989" cy="565484"/>
          </a:xfrm>
          <a:prstGeom prst="rightArrow">
            <a:avLst/>
          </a:prstGeom>
          <a:solidFill>
            <a:srgbClr val="00B0F0"/>
          </a:solidFill>
          <a:ln>
            <a:solidFill>
              <a:srgbClr val="00B0F0"/>
            </a:solidFill>
          </a:ln>
          <a:scene3d>
            <a:camera prst="orthographicFront">
              <a:rot lat="0" lon="0" rev="19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FE61B03-AD30-4306-A48D-D65694D07ABB}"/>
                  </a:ext>
                </a:extLst>
              </p:cNvPr>
              <p:cNvSpPr txBox="1"/>
              <p:nvPr/>
            </p:nvSpPr>
            <p:spPr>
              <a:xfrm>
                <a:off x="3773742" y="2903701"/>
                <a:ext cx="5705924" cy="1635897"/>
              </a:xfrm>
              <a:prstGeom prst="rect">
                <a:avLst/>
              </a:prstGeom>
              <a:noFill/>
            </p:spPr>
            <p:txBody>
              <a:bodyPr wrap="square" rtlCol="0">
                <a:spAutoFit/>
              </a:bodyPr>
              <a:lstStyle/>
              <a:p>
                <a:r>
                  <a:rPr lang="en-US" altLang="zh-CN" sz="4800" b="1" dirty="0"/>
                  <a:t> </a:t>
                </a:r>
                <a14:m>
                  <m:oMath xmlns:m="http://schemas.openxmlformats.org/officeDocument/2006/math">
                    <m:sSub>
                      <m:sSubPr>
                        <m:ctrlPr>
                          <a:rPr lang="en-US" altLang="zh-CN" sz="4800" b="1" i="1">
                            <a:latin typeface="Cambria Math" panose="02040503050406030204" pitchFamily="18" charset="0"/>
                          </a:rPr>
                        </m:ctrlPr>
                      </m:sSubPr>
                      <m:e>
                        <m:r>
                          <a:rPr lang="en-US" altLang="zh-CN" sz="4800" b="1" i="1">
                            <a:latin typeface="Cambria Math" panose="02040503050406030204" pitchFamily="18" charset="0"/>
                          </a:rPr>
                          <m:t>𝑺</m:t>
                        </m:r>
                      </m:e>
                      <m:sub>
                        <m:r>
                          <a:rPr lang="en-US" altLang="zh-CN" sz="4800" b="1" i="1">
                            <a:latin typeface="Cambria Math" panose="02040503050406030204" pitchFamily="18" charset="0"/>
                          </a:rPr>
                          <m:t>𝒑</m:t>
                        </m:r>
                      </m:sub>
                    </m:sSub>
                    <m:r>
                      <a:rPr lang="en-US" altLang="zh-CN" sz="4800" b="1" i="0" smtClean="0">
                        <a:latin typeface="Cambria Math" panose="02040503050406030204" pitchFamily="18" charset="0"/>
                      </a:rPr>
                      <m:t>= </m:t>
                    </m:r>
                    <m:sSub>
                      <m:sSubPr>
                        <m:ctrlPr>
                          <a:rPr lang="en-US" altLang="zh-CN" sz="4800" b="1" i="1">
                            <a:latin typeface="Cambria Math" panose="02040503050406030204" pitchFamily="18" charset="0"/>
                          </a:rPr>
                        </m:ctrlPr>
                      </m:sSubPr>
                      <m:e>
                        <m:r>
                          <a:rPr lang="en-US" altLang="zh-CN" sz="4800" b="1" i="1">
                            <a:latin typeface="Cambria Math" panose="02040503050406030204" pitchFamily="18" charset="0"/>
                          </a:rPr>
                          <m:t>𝑺</m:t>
                        </m:r>
                      </m:e>
                      <m:sub>
                        <m:sSub>
                          <m:sSubPr>
                            <m:ctrlPr>
                              <a:rPr lang="en-US" altLang="zh-CN" sz="4800" b="1" i="1">
                                <a:latin typeface="Cambria Math" panose="02040503050406030204" pitchFamily="18" charset="0"/>
                              </a:rPr>
                            </m:ctrlPr>
                          </m:sSubPr>
                          <m:e>
                            <m:r>
                              <a:rPr lang="en-US" altLang="zh-CN" sz="4800" b="1" i="1">
                                <a:latin typeface="Cambria Math" panose="02040503050406030204" pitchFamily="18" charset="0"/>
                              </a:rPr>
                              <m:t>𝒘</m:t>
                            </m:r>
                          </m:e>
                          <m:sub>
                            <m:r>
                              <a:rPr lang="en-US" altLang="zh-CN" sz="4800" b="1" i="1">
                                <a:latin typeface="Cambria Math" panose="02040503050406030204" pitchFamily="18" charset="0"/>
                              </a:rPr>
                              <m:t>𝟏</m:t>
                            </m:r>
                          </m:sub>
                        </m:sSub>
                      </m:sub>
                    </m:sSub>
                    <m:r>
                      <a:rPr lang="en-US" altLang="zh-CN" sz="4800" b="1" i="1" smtClean="0">
                        <a:latin typeface="Cambria Math" panose="02040503050406030204" pitchFamily="18" charset="0"/>
                      </a:rPr>
                      <m:t> </m:t>
                    </m:r>
                    <m:r>
                      <a:rPr lang="en-US" altLang="zh-CN" sz="4800" b="1" i="1" smtClean="0">
                        <a:latin typeface="Cambria Math" panose="02040503050406030204" pitchFamily="18" charset="0"/>
                        <a:ea typeface="Cambria Math" panose="02040503050406030204" pitchFamily="18" charset="0"/>
                      </a:rPr>
                      <m:t>∪</m:t>
                    </m:r>
                    <m:r>
                      <a:rPr lang="en-US" altLang="zh-CN" sz="4800" b="1" i="1" smtClean="0">
                        <a:latin typeface="Cambria Math" panose="02040503050406030204" pitchFamily="18" charset="0"/>
                      </a:rPr>
                      <m:t> </m:t>
                    </m:r>
                    <m:sSub>
                      <m:sSubPr>
                        <m:ctrlPr>
                          <a:rPr lang="en-US" altLang="zh-CN" sz="4800" b="1" i="1">
                            <a:latin typeface="Cambria Math" panose="02040503050406030204" pitchFamily="18" charset="0"/>
                          </a:rPr>
                        </m:ctrlPr>
                      </m:sSubPr>
                      <m:e>
                        <m:r>
                          <a:rPr lang="en-US" altLang="zh-CN" sz="4800" b="1" i="1">
                            <a:latin typeface="Cambria Math" panose="02040503050406030204" pitchFamily="18" charset="0"/>
                          </a:rPr>
                          <m:t>𝑺</m:t>
                        </m:r>
                      </m:e>
                      <m:sub>
                        <m:sSub>
                          <m:sSubPr>
                            <m:ctrlPr>
                              <a:rPr lang="en-US" altLang="zh-CN" sz="4800" b="1" i="1">
                                <a:latin typeface="Cambria Math" panose="02040503050406030204" pitchFamily="18" charset="0"/>
                              </a:rPr>
                            </m:ctrlPr>
                          </m:sSubPr>
                          <m:e>
                            <m:r>
                              <a:rPr lang="en-US" altLang="zh-CN" sz="4800" b="1" i="1">
                                <a:latin typeface="Cambria Math" panose="02040503050406030204" pitchFamily="18" charset="0"/>
                              </a:rPr>
                              <m:t>𝒘</m:t>
                            </m:r>
                          </m:e>
                          <m:sub>
                            <m:r>
                              <a:rPr lang="en-US" altLang="zh-CN" sz="4800" b="1" i="1">
                                <a:latin typeface="Cambria Math" panose="02040503050406030204" pitchFamily="18" charset="0"/>
                              </a:rPr>
                              <m:t>𝟐</m:t>
                            </m:r>
                          </m:sub>
                        </m:sSub>
                      </m:sub>
                    </m:sSub>
                  </m:oMath>
                </a14:m>
                <a:endParaRPr lang="en-US" altLang="zh-CN" sz="4800" b="1" dirty="0"/>
              </a:p>
              <a:p>
                <a:r>
                  <a:rPr lang="en-US" altLang="zh-CN" sz="4800" b="1" dirty="0"/>
                  <a:t>    </a:t>
                </a:r>
                <a:r>
                  <a:rPr lang="en-US" altLang="zh-CN" sz="4800" b="1" dirty="0">
                    <a:solidFill>
                      <a:srgbClr val="FF0000"/>
                    </a:solidFill>
                  </a:rPr>
                  <a:t>peasant </a:t>
                </a:r>
                <a:r>
                  <a:rPr lang="en-US" altLang="zh-CN" sz="4800" b="1" dirty="0">
                    <a:solidFill>
                      <a:srgbClr val="00B0F0"/>
                    </a:solidFill>
                  </a:rPr>
                  <a:t>uprising</a:t>
                </a:r>
                <a:endParaRPr lang="zh-CN" altLang="en-US" sz="4800" b="1" dirty="0">
                  <a:solidFill>
                    <a:srgbClr val="00B0F0"/>
                  </a:solidFill>
                </a:endParaRPr>
              </a:p>
            </p:txBody>
          </p:sp>
        </mc:Choice>
        <mc:Fallback xmlns="">
          <p:sp>
            <p:nvSpPr>
              <p:cNvPr id="16" name="文本框 15">
                <a:extLst>
                  <a:ext uri="{FF2B5EF4-FFF2-40B4-BE49-F238E27FC236}">
                    <a16:creationId xmlns:a16="http://schemas.microsoft.com/office/drawing/2014/main" id="{3FE61B03-AD30-4306-A48D-D65694D07ABB}"/>
                  </a:ext>
                </a:extLst>
              </p:cNvPr>
              <p:cNvSpPr txBox="1">
                <a:spLocks noRot="1" noChangeAspect="1" noMove="1" noResize="1" noEditPoints="1" noAdjustHandles="1" noChangeArrowheads="1" noChangeShapeType="1" noTextEdit="1"/>
              </p:cNvSpPr>
              <p:nvPr/>
            </p:nvSpPr>
            <p:spPr>
              <a:xfrm>
                <a:off x="3773742" y="2903701"/>
                <a:ext cx="5705924" cy="1635897"/>
              </a:xfrm>
              <a:prstGeom prst="rect">
                <a:avLst/>
              </a:prstGeom>
              <a:blipFill>
                <a:blip r:embed="rId5"/>
                <a:stretch>
                  <a:fillRect b="-18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9716857"/>
      </p:ext>
    </p:extLst>
  </p:cSld>
  <p:clrMapOvr>
    <a:masterClrMapping/>
  </p:clrMapOvr>
  <mc:AlternateContent xmlns:mc="http://schemas.openxmlformats.org/markup-compatibility/2006" xmlns:p14="http://schemas.microsoft.com/office/powerpoint/2010/main">
    <mc:Choice Requires="p14">
      <p:transition p14:dur="0" advTm="7556"/>
    </mc:Choice>
    <mc:Fallback xmlns="">
      <p:transition advTm="755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SCD Formula – confirmatory experiment</a:t>
            </a:r>
            <a:endParaRPr kumimoji="1" lang="zh-CN" altLang="en-US" sz="4400" b="1" dirty="0"/>
          </a:p>
        </p:txBody>
      </p:sp>
      <p:pic>
        <p:nvPicPr>
          <p:cNvPr id="7" name="图片 6">
            <a:extLst>
              <a:ext uri="{FF2B5EF4-FFF2-40B4-BE49-F238E27FC236}">
                <a16:creationId xmlns:a16="http://schemas.microsoft.com/office/drawing/2014/main" id="{463BB0A7-28F7-4A7A-8563-EECB9ABF95AA}"/>
              </a:ext>
            </a:extLst>
          </p:cNvPr>
          <p:cNvPicPr>
            <a:picLocks noChangeAspect="1"/>
          </p:cNvPicPr>
          <p:nvPr/>
        </p:nvPicPr>
        <p:blipFill>
          <a:blip r:embed="rId3"/>
          <a:stretch>
            <a:fillRect/>
          </a:stretch>
        </p:blipFill>
        <p:spPr>
          <a:xfrm>
            <a:off x="172171" y="924367"/>
            <a:ext cx="11847658" cy="3804044"/>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BB0EBAF-68AE-4240-9A2E-8CAA446EA049}"/>
                  </a:ext>
                </a:extLst>
              </p:cNvPr>
              <p:cNvSpPr/>
              <p:nvPr/>
            </p:nvSpPr>
            <p:spPr>
              <a:xfrm>
                <a:off x="779787" y="4728411"/>
                <a:ext cx="11025352" cy="1483548"/>
              </a:xfrm>
              <a:prstGeom prst="rect">
                <a:avLst/>
              </a:prstGeom>
            </p:spPr>
            <p:txBody>
              <a:bodyPr wrap="square">
                <a:spAutoFit/>
              </a:bodyPr>
              <a:lstStyle/>
              <a:p>
                <a:pPr marL="342900" indent="-342900">
                  <a:buFont typeface="Arial" panose="020B0604020202020204" pitchFamily="34" charset="0"/>
                  <a:buChar char="•"/>
                </a:pPr>
                <a:r>
                  <a:rPr lang="en-US" altLang="zh-CN" sz="3200" dirty="0"/>
                  <a:t>Sememe-based SCD:</a:t>
                </a:r>
              </a:p>
              <a:p>
                <a:pPr marL="800100" lvl="1" indent="-342900">
                  <a:buFont typeface="Arial" panose="020B0604020202020204" pitchFamily="34" charset="0"/>
                  <a:buChar char="•"/>
                </a:pP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𝑝</m:t>
                        </m:r>
                      </m:sub>
                    </m:sSub>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1</m:t>
                            </m:r>
                          </m:sub>
                        </m:sSub>
                      </m:sub>
                    </m:sSub>
                  </m:oMath>
                </a14:m>
                <a:r>
                  <a:rPr lang="en-US" altLang="zh-CN" sz="2800" dirty="0"/>
                  <a:t> and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2</m:t>
                            </m:r>
                          </m:sub>
                        </m:sSub>
                      </m:sub>
                    </m:sSub>
                    <m:r>
                      <a:rPr lang="en-US" altLang="zh-CN" sz="2800" i="1">
                        <a:latin typeface="Cambria Math" panose="02040503050406030204" pitchFamily="18" charset="0"/>
                      </a:rPr>
                      <m:t> </m:t>
                    </m:r>
                  </m:oMath>
                </a14:m>
                <a:r>
                  <a:rPr lang="en-US" altLang="zh-CN" sz="2800" dirty="0"/>
                  <a:t>: </a:t>
                </a:r>
                <a:r>
                  <a:rPr lang="en-US" altLang="zh-CN" sz="2800" dirty="0" err="1"/>
                  <a:t>sememe</a:t>
                </a:r>
                <a:r>
                  <a:rPr lang="en-US" altLang="zh-CN" sz="2800" dirty="0"/>
                  <a:t> sets of an MWE, its first constituent and second constituent. </a:t>
                </a:r>
              </a:p>
            </p:txBody>
          </p:sp>
        </mc:Choice>
        <mc:Fallback xmlns="">
          <p:sp>
            <p:nvSpPr>
              <p:cNvPr id="9" name="矩形 8">
                <a:extLst>
                  <a:ext uri="{FF2B5EF4-FFF2-40B4-BE49-F238E27FC236}">
                    <a16:creationId xmlns:a16="http://schemas.microsoft.com/office/drawing/2014/main" id="{5BB0EBAF-68AE-4240-9A2E-8CAA446EA049}"/>
                  </a:ext>
                </a:extLst>
              </p:cNvPr>
              <p:cNvSpPr>
                <a:spLocks noRot="1" noChangeAspect="1" noMove="1" noResize="1" noEditPoints="1" noAdjustHandles="1" noChangeArrowheads="1" noChangeShapeType="1" noTextEdit="1"/>
              </p:cNvSpPr>
              <p:nvPr/>
            </p:nvSpPr>
            <p:spPr>
              <a:xfrm>
                <a:off x="779787" y="4728411"/>
                <a:ext cx="11025352" cy="1483548"/>
              </a:xfrm>
              <a:prstGeom prst="rect">
                <a:avLst/>
              </a:prstGeom>
              <a:blipFill>
                <a:blip r:embed="rId4"/>
                <a:stretch>
                  <a:fillRect l="-1271" t="-5350" b="-11111"/>
                </a:stretch>
              </a:blipFill>
            </p:spPr>
            <p:txBody>
              <a:bodyPr/>
              <a:lstStyle/>
              <a:p>
                <a:r>
                  <a:rPr lang="zh-CN" altLang="en-US">
                    <a:noFill/>
                  </a:rPr>
                  <a:t> </a:t>
                </a:r>
              </a:p>
            </p:txBody>
          </p:sp>
        </mc:Fallback>
      </mc:AlternateContent>
      <p:sp>
        <p:nvSpPr>
          <p:cNvPr id="13" name="思想气泡: 云 12">
            <a:extLst>
              <a:ext uri="{FF2B5EF4-FFF2-40B4-BE49-F238E27FC236}">
                <a16:creationId xmlns:a16="http://schemas.microsoft.com/office/drawing/2014/main" id="{206C614D-E3F6-4A4F-BFF4-CCDBDB57E8D8}"/>
              </a:ext>
            </a:extLst>
          </p:cNvPr>
          <p:cNvSpPr/>
          <p:nvPr/>
        </p:nvSpPr>
        <p:spPr>
          <a:xfrm>
            <a:off x="1771209" y="2644858"/>
            <a:ext cx="9141433" cy="2312153"/>
          </a:xfrm>
          <a:prstGeom prst="cloudCallout">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4F3DFC90-35AB-45F8-B32B-7CAB44C45175}"/>
              </a:ext>
            </a:extLst>
          </p:cNvPr>
          <p:cNvSpPr/>
          <p:nvPr/>
        </p:nvSpPr>
        <p:spPr>
          <a:xfrm>
            <a:off x="2009274" y="2405075"/>
            <a:ext cx="1142989" cy="565484"/>
          </a:xfrm>
          <a:prstGeom prst="rightArrow">
            <a:avLst/>
          </a:prstGeom>
          <a:solidFill>
            <a:srgbClr val="00B0F0"/>
          </a:solidFill>
          <a:ln>
            <a:solidFill>
              <a:srgbClr val="00B0F0"/>
            </a:solidFill>
          </a:ln>
          <a:scene3d>
            <a:camera prst="orthographicFront">
              <a:rot lat="0" lon="0" rev="19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FE61B03-AD30-4306-A48D-D65694D07ABB}"/>
                  </a:ext>
                </a:extLst>
              </p:cNvPr>
              <p:cNvSpPr txBox="1"/>
              <p:nvPr/>
            </p:nvSpPr>
            <p:spPr>
              <a:xfrm>
                <a:off x="2765090" y="3043596"/>
                <a:ext cx="8147552" cy="1376467"/>
              </a:xfrm>
              <a:prstGeom prst="rect">
                <a:avLst/>
              </a:prstGeom>
              <a:noFill/>
            </p:spPr>
            <p:txBody>
              <a:bodyPr wrap="square" rtlCol="0">
                <a:spAutoFit/>
              </a:bodyPr>
              <a:lstStyle/>
              <a:p>
                <a14:m>
                  <m:oMath xmlns:m="http://schemas.openxmlformats.org/officeDocument/2006/math">
                    <m:sSub>
                      <m:sSubPr>
                        <m:ctrlPr>
                          <a:rPr lang="en-US" altLang="zh-CN" sz="4000" b="1" i="1">
                            <a:latin typeface="Cambria Math" panose="02040503050406030204" pitchFamily="18" charset="0"/>
                          </a:rPr>
                        </m:ctrlPr>
                      </m:sSubPr>
                      <m:e>
                        <m:r>
                          <a:rPr lang="en-US" altLang="zh-CN" sz="4000" b="1" i="1">
                            <a:latin typeface="Cambria Math" panose="02040503050406030204" pitchFamily="18" charset="0"/>
                          </a:rPr>
                          <m:t>𝑺</m:t>
                        </m:r>
                      </m:e>
                      <m:sub>
                        <m:sSub>
                          <m:sSubPr>
                            <m:ctrlPr>
                              <a:rPr lang="en-US" altLang="zh-CN" sz="4000" b="1" i="1">
                                <a:latin typeface="Cambria Math" panose="02040503050406030204" pitchFamily="18" charset="0"/>
                              </a:rPr>
                            </m:ctrlPr>
                          </m:sSubPr>
                          <m:e>
                            <m:r>
                              <a:rPr lang="en-US" altLang="zh-CN" sz="4000" b="1" i="1">
                                <a:latin typeface="Cambria Math" panose="02040503050406030204" pitchFamily="18" charset="0"/>
                              </a:rPr>
                              <m:t>𝒘</m:t>
                            </m:r>
                          </m:e>
                          <m:sub>
                            <m:r>
                              <a:rPr lang="en-US" altLang="zh-CN" sz="4000" b="1" i="1">
                                <a:latin typeface="Cambria Math" panose="02040503050406030204" pitchFamily="18" charset="0"/>
                              </a:rPr>
                              <m:t>𝟏</m:t>
                            </m:r>
                          </m:sub>
                        </m:sSub>
                      </m:sub>
                    </m:sSub>
                  </m:oMath>
                </a14:m>
                <a:r>
                  <a:rPr lang="en-US" altLang="zh-CN" sz="4000" b="1" dirty="0"/>
                  <a:t> </a:t>
                </a:r>
                <a:r>
                  <a:rPr lang="en-US" altLang="zh-CN" sz="4000" b="1" dirty="0" err="1"/>
                  <a:t>sememes</a:t>
                </a:r>
                <a:r>
                  <a:rPr lang="en-US" altLang="zh-CN" sz="4000" b="1" dirty="0"/>
                  <a:t> of “</a:t>
                </a:r>
                <a:r>
                  <a:rPr lang="en-US" altLang="zh-CN" sz="4000" b="1" dirty="0">
                    <a:solidFill>
                      <a:srgbClr val="FF0000"/>
                    </a:solidFill>
                  </a:rPr>
                  <a:t>peasant</a:t>
                </a:r>
                <a:r>
                  <a:rPr lang="en-US" altLang="zh-CN" sz="4000" b="1" dirty="0"/>
                  <a:t>”:</a:t>
                </a:r>
              </a:p>
              <a:p>
                <a:r>
                  <a:rPr lang="en-US" altLang="zh-CN" sz="4000" b="1" dirty="0">
                    <a:solidFill>
                      <a:srgbClr val="00B050"/>
                    </a:solidFill>
                  </a:rPr>
                  <a:t>occupation, human, agricultural</a:t>
                </a:r>
                <a:endParaRPr lang="zh-CN" altLang="en-US" sz="4000" b="1" dirty="0">
                  <a:solidFill>
                    <a:srgbClr val="00B050"/>
                  </a:solidFill>
                </a:endParaRPr>
              </a:p>
            </p:txBody>
          </p:sp>
        </mc:Choice>
        <mc:Fallback xmlns="">
          <p:sp>
            <p:nvSpPr>
              <p:cNvPr id="16" name="文本框 15">
                <a:extLst>
                  <a:ext uri="{FF2B5EF4-FFF2-40B4-BE49-F238E27FC236}">
                    <a16:creationId xmlns:a16="http://schemas.microsoft.com/office/drawing/2014/main" id="{3FE61B03-AD30-4306-A48D-D65694D07ABB}"/>
                  </a:ext>
                </a:extLst>
              </p:cNvPr>
              <p:cNvSpPr txBox="1">
                <a:spLocks noRot="1" noChangeAspect="1" noMove="1" noResize="1" noEditPoints="1" noAdjustHandles="1" noChangeArrowheads="1" noChangeShapeType="1" noTextEdit="1"/>
              </p:cNvSpPr>
              <p:nvPr/>
            </p:nvSpPr>
            <p:spPr>
              <a:xfrm>
                <a:off x="2765090" y="3043596"/>
                <a:ext cx="8147552" cy="1376467"/>
              </a:xfrm>
              <a:prstGeom prst="rect">
                <a:avLst/>
              </a:prstGeom>
              <a:blipFill>
                <a:blip r:embed="rId5"/>
                <a:stretch>
                  <a:fillRect l="-2695" t="-7522" b="-18142"/>
                </a:stretch>
              </a:blipFill>
            </p:spPr>
            <p:txBody>
              <a:bodyPr/>
              <a:lstStyle/>
              <a:p>
                <a:r>
                  <a:rPr lang="zh-CN" altLang="en-US">
                    <a:noFill/>
                  </a:rPr>
                  <a:t> </a:t>
                </a:r>
              </a:p>
            </p:txBody>
          </p:sp>
        </mc:Fallback>
      </mc:AlternateContent>
      <p:sp>
        <p:nvSpPr>
          <p:cNvPr id="17" name="图文框 16">
            <a:extLst>
              <a:ext uri="{FF2B5EF4-FFF2-40B4-BE49-F238E27FC236}">
                <a16:creationId xmlns:a16="http://schemas.microsoft.com/office/drawing/2014/main" id="{09524E3D-7A93-4E24-8597-324578844E5A}"/>
              </a:ext>
            </a:extLst>
          </p:cNvPr>
          <p:cNvSpPr/>
          <p:nvPr/>
        </p:nvSpPr>
        <p:spPr>
          <a:xfrm>
            <a:off x="1771209" y="1719072"/>
            <a:ext cx="482226" cy="559279"/>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图文框 17">
            <a:extLst>
              <a:ext uri="{FF2B5EF4-FFF2-40B4-BE49-F238E27FC236}">
                <a16:creationId xmlns:a16="http://schemas.microsoft.com/office/drawing/2014/main" id="{27651053-DEFB-4638-B181-C48D19A8C46B}"/>
              </a:ext>
            </a:extLst>
          </p:cNvPr>
          <p:cNvSpPr/>
          <p:nvPr/>
        </p:nvSpPr>
        <p:spPr>
          <a:xfrm>
            <a:off x="5887291" y="1853271"/>
            <a:ext cx="3684711" cy="290880"/>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箭头: 右 18">
            <a:extLst>
              <a:ext uri="{FF2B5EF4-FFF2-40B4-BE49-F238E27FC236}">
                <a16:creationId xmlns:a16="http://schemas.microsoft.com/office/drawing/2014/main" id="{EBBF4B67-4F90-4F6B-9B86-C70F52CD68F6}"/>
              </a:ext>
            </a:extLst>
          </p:cNvPr>
          <p:cNvSpPr/>
          <p:nvPr/>
        </p:nvSpPr>
        <p:spPr>
          <a:xfrm rot="5400000">
            <a:off x="7352844" y="2242853"/>
            <a:ext cx="753604" cy="565484"/>
          </a:xfrm>
          <a:prstGeom prst="rightArrow">
            <a:avLst/>
          </a:prstGeom>
          <a:solidFill>
            <a:srgbClr val="00B0F0"/>
          </a:solidFill>
          <a:ln>
            <a:solidFill>
              <a:srgbClr val="00B0F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2750301"/>
      </p:ext>
    </p:extLst>
  </p:cSld>
  <p:clrMapOvr>
    <a:masterClrMapping/>
  </p:clrMapOvr>
  <mc:AlternateContent xmlns:mc="http://schemas.openxmlformats.org/markup-compatibility/2006" xmlns:p14="http://schemas.microsoft.com/office/powerpoint/2010/main">
    <mc:Choice Requires="p14">
      <p:transition p14:dur="0" advTm="35775"/>
    </mc:Choice>
    <mc:Fallback xmlns="">
      <p:transition advTm="3577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SCD Formula – confirmatory experiment</a:t>
            </a:r>
            <a:endParaRPr kumimoji="1" lang="zh-CN" altLang="en-US" sz="4400" b="1" dirty="0"/>
          </a:p>
        </p:txBody>
      </p:sp>
      <p:pic>
        <p:nvPicPr>
          <p:cNvPr id="7" name="图片 6">
            <a:extLst>
              <a:ext uri="{FF2B5EF4-FFF2-40B4-BE49-F238E27FC236}">
                <a16:creationId xmlns:a16="http://schemas.microsoft.com/office/drawing/2014/main" id="{463BB0A7-28F7-4A7A-8563-EECB9ABF95AA}"/>
              </a:ext>
            </a:extLst>
          </p:cNvPr>
          <p:cNvPicPr>
            <a:picLocks noChangeAspect="1"/>
          </p:cNvPicPr>
          <p:nvPr/>
        </p:nvPicPr>
        <p:blipFill>
          <a:blip r:embed="rId3"/>
          <a:stretch>
            <a:fillRect/>
          </a:stretch>
        </p:blipFill>
        <p:spPr>
          <a:xfrm>
            <a:off x="172171" y="924367"/>
            <a:ext cx="11847658" cy="3804044"/>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BB0EBAF-68AE-4240-9A2E-8CAA446EA049}"/>
                  </a:ext>
                </a:extLst>
              </p:cNvPr>
              <p:cNvSpPr/>
              <p:nvPr/>
            </p:nvSpPr>
            <p:spPr>
              <a:xfrm>
                <a:off x="779787" y="4728411"/>
                <a:ext cx="11025352" cy="1483548"/>
              </a:xfrm>
              <a:prstGeom prst="rect">
                <a:avLst/>
              </a:prstGeom>
            </p:spPr>
            <p:txBody>
              <a:bodyPr wrap="square">
                <a:spAutoFit/>
              </a:bodyPr>
              <a:lstStyle/>
              <a:p>
                <a:pPr marL="342900" indent="-342900">
                  <a:buFont typeface="Arial" panose="020B0604020202020204" pitchFamily="34" charset="0"/>
                  <a:buChar char="•"/>
                </a:pPr>
                <a:r>
                  <a:rPr lang="en-US" altLang="zh-CN" sz="3200" dirty="0"/>
                  <a:t>Sememe-based SCD:</a:t>
                </a:r>
              </a:p>
              <a:p>
                <a:pPr marL="800100" lvl="1" indent="-342900">
                  <a:buFont typeface="Arial" panose="020B0604020202020204" pitchFamily="34" charset="0"/>
                  <a:buChar char="•"/>
                </a:pP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𝑝</m:t>
                        </m:r>
                      </m:sub>
                    </m:sSub>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1</m:t>
                            </m:r>
                          </m:sub>
                        </m:sSub>
                      </m:sub>
                    </m:sSub>
                  </m:oMath>
                </a14:m>
                <a:r>
                  <a:rPr lang="en-US" altLang="zh-CN" sz="2800" dirty="0"/>
                  <a:t> and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2</m:t>
                            </m:r>
                          </m:sub>
                        </m:sSub>
                      </m:sub>
                    </m:sSub>
                    <m:r>
                      <a:rPr lang="en-US" altLang="zh-CN" sz="2800" i="1">
                        <a:latin typeface="Cambria Math" panose="02040503050406030204" pitchFamily="18" charset="0"/>
                      </a:rPr>
                      <m:t> </m:t>
                    </m:r>
                  </m:oMath>
                </a14:m>
                <a:r>
                  <a:rPr lang="en-US" altLang="zh-CN" sz="2800" dirty="0"/>
                  <a:t>: </a:t>
                </a:r>
                <a:r>
                  <a:rPr lang="en-US" altLang="zh-CN" sz="2800" dirty="0" err="1"/>
                  <a:t>sememe</a:t>
                </a:r>
                <a:r>
                  <a:rPr lang="en-US" altLang="zh-CN" sz="2800" dirty="0"/>
                  <a:t> sets of an MWE, its first constituent and second constituent. </a:t>
                </a:r>
              </a:p>
            </p:txBody>
          </p:sp>
        </mc:Choice>
        <mc:Fallback xmlns="">
          <p:sp>
            <p:nvSpPr>
              <p:cNvPr id="9" name="矩形 8">
                <a:extLst>
                  <a:ext uri="{FF2B5EF4-FFF2-40B4-BE49-F238E27FC236}">
                    <a16:creationId xmlns:a16="http://schemas.microsoft.com/office/drawing/2014/main" id="{5BB0EBAF-68AE-4240-9A2E-8CAA446EA049}"/>
                  </a:ext>
                </a:extLst>
              </p:cNvPr>
              <p:cNvSpPr>
                <a:spLocks noRot="1" noChangeAspect="1" noMove="1" noResize="1" noEditPoints="1" noAdjustHandles="1" noChangeArrowheads="1" noChangeShapeType="1" noTextEdit="1"/>
              </p:cNvSpPr>
              <p:nvPr/>
            </p:nvSpPr>
            <p:spPr>
              <a:xfrm>
                <a:off x="779787" y="4728411"/>
                <a:ext cx="11025352" cy="1483548"/>
              </a:xfrm>
              <a:prstGeom prst="rect">
                <a:avLst/>
              </a:prstGeom>
              <a:blipFill>
                <a:blip r:embed="rId4"/>
                <a:stretch>
                  <a:fillRect l="-1271" t="-5350" b="-11111"/>
                </a:stretch>
              </a:blipFill>
            </p:spPr>
            <p:txBody>
              <a:bodyPr/>
              <a:lstStyle/>
              <a:p>
                <a:r>
                  <a:rPr lang="zh-CN" altLang="en-US">
                    <a:noFill/>
                  </a:rPr>
                  <a:t> </a:t>
                </a:r>
              </a:p>
            </p:txBody>
          </p:sp>
        </mc:Fallback>
      </mc:AlternateContent>
      <p:sp>
        <p:nvSpPr>
          <p:cNvPr id="13" name="思想气泡: 云 12">
            <a:extLst>
              <a:ext uri="{FF2B5EF4-FFF2-40B4-BE49-F238E27FC236}">
                <a16:creationId xmlns:a16="http://schemas.microsoft.com/office/drawing/2014/main" id="{206C614D-E3F6-4A4F-BFF4-CCDBDB57E8D8}"/>
              </a:ext>
            </a:extLst>
          </p:cNvPr>
          <p:cNvSpPr/>
          <p:nvPr/>
        </p:nvSpPr>
        <p:spPr>
          <a:xfrm>
            <a:off x="1771209" y="2644858"/>
            <a:ext cx="9141433" cy="2312153"/>
          </a:xfrm>
          <a:prstGeom prst="cloudCallout">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4F3DFC90-35AB-45F8-B32B-7CAB44C45175}"/>
              </a:ext>
            </a:extLst>
          </p:cNvPr>
          <p:cNvSpPr/>
          <p:nvPr/>
        </p:nvSpPr>
        <p:spPr>
          <a:xfrm rot="1666534">
            <a:off x="2426816" y="2447520"/>
            <a:ext cx="947333" cy="546452"/>
          </a:xfrm>
          <a:prstGeom prst="rightArrow">
            <a:avLst/>
          </a:prstGeom>
          <a:solidFill>
            <a:srgbClr val="00B0F0"/>
          </a:solidFill>
          <a:ln>
            <a:solidFill>
              <a:srgbClr val="00B0F0"/>
            </a:solidFill>
          </a:ln>
          <a:scene3d>
            <a:camera prst="orthographicFront">
              <a:rot lat="0" lon="0" rev="19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FE61B03-AD30-4306-A48D-D65694D07ABB}"/>
                  </a:ext>
                </a:extLst>
              </p:cNvPr>
              <p:cNvSpPr txBox="1"/>
              <p:nvPr/>
            </p:nvSpPr>
            <p:spPr>
              <a:xfrm>
                <a:off x="2765090" y="3034186"/>
                <a:ext cx="8147552" cy="1376467"/>
              </a:xfrm>
              <a:prstGeom prst="rect">
                <a:avLst/>
              </a:prstGeom>
              <a:noFill/>
            </p:spPr>
            <p:txBody>
              <a:bodyPr wrap="square" rtlCol="0">
                <a:spAutoFit/>
              </a:bodyPr>
              <a:lstStyle/>
              <a:p>
                <a14:m>
                  <m:oMath xmlns:m="http://schemas.openxmlformats.org/officeDocument/2006/math">
                    <m:sSub>
                      <m:sSubPr>
                        <m:ctrlPr>
                          <a:rPr lang="en-US" altLang="zh-CN" sz="4000" b="1" i="1" smtClean="0">
                            <a:latin typeface="Cambria Math" panose="02040503050406030204" pitchFamily="18" charset="0"/>
                          </a:rPr>
                        </m:ctrlPr>
                      </m:sSubPr>
                      <m:e>
                        <m:r>
                          <a:rPr lang="en-US" altLang="zh-CN" sz="4000" b="1" i="1">
                            <a:latin typeface="Cambria Math" panose="02040503050406030204" pitchFamily="18" charset="0"/>
                          </a:rPr>
                          <m:t>𝑺</m:t>
                        </m:r>
                      </m:e>
                      <m:sub>
                        <m:sSub>
                          <m:sSubPr>
                            <m:ctrlPr>
                              <a:rPr lang="en-US" altLang="zh-CN" sz="4000" b="1" i="1">
                                <a:latin typeface="Cambria Math" panose="02040503050406030204" pitchFamily="18" charset="0"/>
                              </a:rPr>
                            </m:ctrlPr>
                          </m:sSubPr>
                          <m:e>
                            <m:r>
                              <a:rPr lang="en-US" altLang="zh-CN" sz="4000" b="1" i="1">
                                <a:latin typeface="Cambria Math" panose="02040503050406030204" pitchFamily="18" charset="0"/>
                              </a:rPr>
                              <m:t>𝒘</m:t>
                            </m:r>
                          </m:e>
                          <m:sub>
                            <m:r>
                              <a:rPr lang="en-US" altLang="zh-CN" sz="4000" b="1" i="1" smtClean="0">
                                <a:latin typeface="Cambria Math" panose="02040503050406030204" pitchFamily="18" charset="0"/>
                              </a:rPr>
                              <m:t>𝟐</m:t>
                            </m:r>
                          </m:sub>
                        </m:sSub>
                      </m:sub>
                    </m:sSub>
                  </m:oMath>
                </a14:m>
                <a:r>
                  <a:rPr lang="en-US" altLang="zh-CN" sz="4000" b="1" dirty="0"/>
                  <a:t> </a:t>
                </a:r>
                <a:r>
                  <a:rPr lang="en-US" altLang="zh-CN" sz="4000" b="1" dirty="0" err="1"/>
                  <a:t>sememes</a:t>
                </a:r>
                <a:r>
                  <a:rPr lang="en-US" altLang="zh-CN" sz="4000" b="1" dirty="0"/>
                  <a:t> of “</a:t>
                </a:r>
                <a:r>
                  <a:rPr lang="en-US" altLang="zh-CN" sz="4000" b="1" dirty="0">
                    <a:solidFill>
                      <a:srgbClr val="00B0F0"/>
                    </a:solidFill>
                  </a:rPr>
                  <a:t>uprising</a:t>
                </a:r>
                <a:r>
                  <a:rPr lang="en-US" altLang="zh-CN" sz="4000" b="1" dirty="0"/>
                  <a:t>”:</a:t>
                </a:r>
              </a:p>
              <a:p>
                <a:r>
                  <a:rPr lang="en-US" altLang="zh-CN" sz="4000" b="1" dirty="0">
                    <a:solidFill>
                      <a:srgbClr val="00B050"/>
                    </a:solidFill>
                  </a:rPr>
                  <a:t>        </a:t>
                </a:r>
                <a:r>
                  <a:rPr lang="en-US" altLang="zh-CN" sz="4000" b="1" dirty="0" err="1">
                    <a:solidFill>
                      <a:srgbClr val="00B050"/>
                    </a:solidFill>
                  </a:rPr>
                  <a:t>uprise</a:t>
                </a:r>
                <a:r>
                  <a:rPr lang="en-US" altLang="zh-CN" sz="4000" b="1" dirty="0">
                    <a:solidFill>
                      <a:srgbClr val="00B050"/>
                    </a:solidFill>
                  </a:rPr>
                  <a:t>, fact, politics</a:t>
                </a:r>
                <a:endParaRPr lang="zh-CN" altLang="en-US" sz="4000" b="1" dirty="0">
                  <a:solidFill>
                    <a:srgbClr val="00B050"/>
                  </a:solidFill>
                </a:endParaRPr>
              </a:p>
            </p:txBody>
          </p:sp>
        </mc:Choice>
        <mc:Fallback xmlns="">
          <p:sp>
            <p:nvSpPr>
              <p:cNvPr id="16" name="文本框 15">
                <a:extLst>
                  <a:ext uri="{FF2B5EF4-FFF2-40B4-BE49-F238E27FC236}">
                    <a16:creationId xmlns:a16="http://schemas.microsoft.com/office/drawing/2014/main" id="{3FE61B03-AD30-4306-A48D-D65694D07ABB}"/>
                  </a:ext>
                </a:extLst>
              </p:cNvPr>
              <p:cNvSpPr txBox="1">
                <a:spLocks noRot="1" noChangeAspect="1" noMove="1" noResize="1" noEditPoints="1" noAdjustHandles="1" noChangeArrowheads="1" noChangeShapeType="1" noTextEdit="1"/>
              </p:cNvSpPr>
              <p:nvPr/>
            </p:nvSpPr>
            <p:spPr>
              <a:xfrm>
                <a:off x="2765090" y="3034186"/>
                <a:ext cx="8147552" cy="1376467"/>
              </a:xfrm>
              <a:prstGeom prst="rect">
                <a:avLst/>
              </a:prstGeom>
              <a:blipFill>
                <a:blip r:embed="rId5"/>
                <a:stretch>
                  <a:fillRect t="-7522" b="-18142"/>
                </a:stretch>
              </a:blipFill>
            </p:spPr>
            <p:txBody>
              <a:bodyPr/>
              <a:lstStyle/>
              <a:p>
                <a:r>
                  <a:rPr lang="zh-CN" altLang="en-US">
                    <a:noFill/>
                  </a:rPr>
                  <a:t> </a:t>
                </a:r>
              </a:p>
            </p:txBody>
          </p:sp>
        </mc:Fallback>
      </mc:AlternateContent>
      <p:sp>
        <p:nvSpPr>
          <p:cNvPr id="19" name="箭头: 右 18">
            <a:extLst>
              <a:ext uri="{FF2B5EF4-FFF2-40B4-BE49-F238E27FC236}">
                <a16:creationId xmlns:a16="http://schemas.microsoft.com/office/drawing/2014/main" id="{EBBF4B67-4F90-4F6B-9B86-C70F52CD68F6}"/>
              </a:ext>
            </a:extLst>
          </p:cNvPr>
          <p:cNvSpPr/>
          <p:nvPr/>
        </p:nvSpPr>
        <p:spPr>
          <a:xfrm rot="5400000">
            <a:off x="7386923" y="2375130"/>
            <a:ext cx="627856" cy="565484"/>
          </a:xfrm>
          <a:prstGeom prst="rightArrow">
            <a:avLst/>
          </a:prstGeom>
          <a:solidFill>
            <a:srgbClr val="00B0F0"/>
          </a:solidFill>
          <a:ln>
            <a:solidFill>
              <a:srgbClr val="00B0F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图文框 10">
            <a:extLst>
              <a:ext uri="{FF2B5EF4-FFF2-40B4-BE49-F238E27FC236}">
                <a16:creationId xmlns:a16="http://schemas.microsoft.com/office/drawing/2014/main" id="{A8347D09-EFD9-4673-82C7-37D307A189C1}"/>
              </a:ext>
            </a:extLst>
          </p:cNvPr>
          <p:cNvSpPr/>
          <p:nvPr/>
        </p:nvSpPr>
        <p:spPr>
          <a:xfrm>
            <a:off x="2387584" y="1719072"/>
            <a:ext cx="532399" cy="559279"/>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图文框 11">
            <a:extLst>
              <a:ext uri="{FF2B5EF4-FFF2-40B4-BE49-F238E27FC236}">
                <a16:creationId xmlns:a16="http://schemas.microsoft.com/office/drawing/2014/main" id="{4B6168E5-324F-42B9-A1B0-AA4A87CC4635}"/>
              </a:ext>
            </a:extLst>
          </p:cNvPr>
          <p:cNvSpPr/>
          <p:nvPr/>
        </p:nvSpPr>
        <p:spPr>
          <a:xfrm>
            <a:off x="5887291" y="2078823"/>
            <a:ext cx="3061637" cy="290880"/>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810880122"/>
      </p:ext>
    </p:extLst>
  </p:cSld>
  <p:clrMapOvr>
    <a:masterClrMapping/>
  </p:clrMapOvr>
  <mc:AlternateContent xmlns:mc="http://schemas.openxmlformats.org/markup-compatibility/2006" xmlns:p14="http://schemas.microsoft.com/office/powerpoint/2010/main">
    <mc:Choice Requires="p14">
      <p:transition p14:dur="0" advTm="11917"/>
    </mc:Choice>
    <mc:Fallback xmlns="">
      <p:transition advTm="1191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SCD Formula – confirmatory experiment</a:t>
            </a:r>
            <a:endParaRPr kumimoji="1" lang="zh-CN" altLang="en-US" sz="4400" b="1" dirty="0"/>
          </a:p>
        </p:txBody>
      </p:sp>
      <p:pic>
        <p:nvPicPr>
          <p:cNvPr id="7" name="图片 6">
            <a:extLst>
              <a:ext uri="{FF2B5EF4-FFF2-40B4-BE49-F238E27FC236}">
                <a16:creationId xmlns:a16="http://schemas.microsoft.com/office/drawing/2014/main" id="{463BB0A7-28F7-4A7A-8563-EECB9ABF95AA}"/>
              </a:ext>
            </a:extLst>
          </p:cNvPr>
          <p:cNvPicPr>
            <a:picLocks noChangeAspect="1"/>
          </p:cNvPicPr>
          <p:nvPr/>
        </p:nvPicPr>
        <p:blipFill>
          <a:blip r:embed="rId3"/>
          <a:stretch>
            <a:fillRect/>
          </a:stretch>
        </p:blipFill>
        <p:spPr>
          <a:xfrm>
            <a:off x="172171" y="924367"/>
            <a:ext cx="11847658" cy="3804044"/>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BB0EBAF-68AE-4240-9A2E-8CAA446EA049}"/>
                  </a:ext>
                </a:extLst>
              </p:cNvPr>
              <p:cNvSpPr/>
              <p:nvPr/>
            </p:nvSpPr>
            <p:spPr>
              <a:xfrm>
                <a:off x="779787" y="4728411"/>
                <a:ext cx="11025352" cy="1483548"/>
              </a:xfrm>
              <a:prstGeom prst="rect">
                <a:avLst/>
              </a:prstGeom>
            </p:spPr>
            <p:txBody>
              <a:bodyPr wrap="square">
                <a:spAutoFit/>
              </a:bodyPr>
              <a:lstStyle/>
              <a:p>
                <a:pPr marL="342900" indent="-342900">
                  <a:buFont typeface="Arial" panose="020B0604020202020204" pitchFamily="34" charset="0"/>
                  <a:buChar char="•"/>
                </a:pPr>
                <a:r>
                  <a:rPr lang="en-US" altLang="zh-CN" sz="3200" dirty="0"/>
                  <a:t>Sememe-based SCD:</a:t>
                </a:r>
              </a:p>
              <a:p>
                <a:pPr marL="800100" lvl="1" indent="-342900">
                  <a:buFont typeface="Arial" panose="020B0604020202020204" pitchFamily="34" charset="0"/>
                  <a:buChar char="•"/>
                </a:pP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𝑝</m:t>
                        </m:r>
                      </m:sub>
                    </m:sSub>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1</m:t>
                            </m:r>
                          </m:sub>
                        </m:sSub>
                      </m:sub>
                    </m:sSub>
                  </m:oMath>
                </a14:m>
                <a:r>
                  <a:rPr lang="en-US" altLang="zh-CN" sz="2800" dirty="0"/>
                  <a:t> and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2</m:t>
                            </m:r>
                          </m:sub>
                        </m:sSub>
                      </m:sub>
                    </m:sSub>
                    <m:r>
                      <a:rPr lang="en-US" altLang="zh-CN" sz="2800" i="1">
                        <a:latin typeface="Cambria Math" panose="02040503050406030204" pitchFamily="18" charset="0"/>
                      </a:rPr>
                      <m:t> </m:t>
                    </m:r>
                  </m:oMath>
                </a14:m>
                <a:r>
                  <a:rPr lang="en-US" altLang="zh-CN" sz="2800" dirty="0"/>
                  <a:t>: </a:t>
                </a:r>
                <a:r>
                  <a:rPr lang="en-US" altLang="zh-CN" sz="2800" dirty="0" err="1"/>
                  <a:t>sememe</a:t>
                </a:r>
                <a:r>
                  <a:rPr lang="en-US" altLang="zh-CN" sz="2800" dirty="0"/>
                  <a:t> sets of an MWE, its first constituent and second constituent. </a:t>
                </a:r>
              </a:p>
            </p:txBody>
          </p:sp>
        </mc:Choice>
        <mc:Fallback xmlns="">
          <p:sp>
            <p:nvSpPr>
              <p:cNvPr id="9" name="矩形 8">
                <a:extLst>
                  <a:ext uri="{FF2B5EF4-FFF2-40B4-BE49-F238E27FC236}">
                    <a16:creationId xmlns:a16="http://schemas.microsoft.com/office/drawing/2014/main" id="{5BB0EBAF-68AE-4240-9A2E-8CAA446EA049}"/>
                  </a:ext>
                </a:extLst>
              </p:cNvPr>
              <p:cNvSpPr>
                <a:spLocks noRot="1" noChangeAspect="1" noMove="1" noResize="1" noEditPoints="1" noAdjustHandles="1" noChangeArrowheads="1" noChangeShapeType="1" noTextEdit="1"/>
              </p:cNvSpPr>
              <p:nvPr/>
            </p:nvSpPr>
            <p:spPr>
              <a:xfrm>
                <a:off x="779787" y="4728411"/>
                <a:ext cx="11025352" cy="1483548"/>
              </a:xfrm>
              <a:prstGeom prst="rect">
                <a:avLst/>
              </a:prstGeom>
              <a:blipFill>
                <a:blip r:embed="rId4"/>
                <a:stretch>
                  <a:fillRect l="-1271" t="-5350" b="-11111"/>
                </a:stretch>
              </a:blipFill>
            </p:spPr>
            <p:txBody>
              <a:bodyPr/>
              <a:lstStyle/>
              <a:p>
                <a:r>
                  <a:rPr lang="zh-CN" altLang="en-US">
                    <a:noFill/>
                  </a:rPr>
                  <a:t> </a:t>
                </a:r>
              </a:p>
            </p:txBody>
          </p:sp>
        </mc:Fallback>
      </mc:AlternateContent>
      <p:sp>
        <p:nvSpPr>
          <p:cNvPr id="13" name="思想气泡: 云 12">
            <a:extLst>
              <a:ext uri="{FF2B5EF4-FFF2-40B4-BE49-F238E27FC236}">
                <a16:creationId xmlns:a16="http://schemas.microsoft.com/office/drawing/2014/main" id="{206C614D-E3F6-4A4F-BFF4-CCDBDB57E8D8}"/>
              </a:ext>
            </a:extLst>
          </p:cNvPr>
          <p:cNvSpPr/>
          <p:nvPr/>
        </p:nvSpPr>
        <p:spPr>
          <a:xfrm>
            <a:off x="1771209" y="2644858"/>
            <a:ext cx="9141433" cy="2312153"/>
          </a:xfrm>
          <a:prstGeom prst="cloudCallout">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4F3DFC90-35AB-45F8-B32B-7CAB44C45175}"/>
              </a:ext>
            </a:extLst>
          </p:cNvPr>
          <p:cNvSpPr/>
          <p:nvPr/>
        </p:nvSpPr>
        <p:spPr>
          <a:xfrm rot="21372623">
            <a:off x="1426210" y="2474673"/>
            <a:ext cx="1769006" cy="546452"/>
          </a:xfrm>
          <a:prstGeom prst="rightArrow">
            <a:avLst/>
          </a:prstGeom>
          <a:solidFill>
            <a:srgbClr val="00B0F0"/>
          </a:solidFill>
          <a:ln>
            <a:solidFill>
              <a:srgbClr val="00B0F0"/>
            </a:solidFill>
          </a:ln>
          <a:scene3d>
            <a:camera prst="orthographicFront">
              <a:rot lat="0" lon="0" rev="19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FE61B03-AD30-4306-A48D-D65694D07ABB}"/>
                  </a:ext>
                </a:extLst>
              </p:cNvPr>
              <p:cNvSpPr txBox="1"/>
              <p:nvPr/>
            </p:nvSpPr>
            <p:spPr>
              <a:xfrm>
                <a:off x="2941229" y="2848026"/>
                <a:ext cx="8147552" cy="1994264"/>
              </a:xfrm>
              <a:prstGeom prst="rect">
                <a:avLst/>
              </a:prstGeom>
              <a:noFill/>
            </p:spPr>
            <p:txBody>
              <a:bodyPr wrap="square" rtlCol="0">
                <a:spAutoFit/>
              </a:bodyPr>
              <a:lstStyle/>
              <a:p>
                <a14:m>
                  <m:oMath xmlns:m="http://schemas.openxmlformats.org/officeDocument/2006/math">
                    <m:sSub>
                      <m:sSubPr>
                        <m:ctrlPr>
                          <a:rPr lang="en-US" altLang="zh-CN" sz="4000" b="1" i="1" smtClean="0">
                            <a:latin typeface="Cambria Math" panose="02040503050406030204" pitchFamily="18" charset="0"/>
                          </a:rPr>
                        </m:ctrlPr>
                      </m:sSubPr>
                      <m:e>
                        <m:r>
                          <a:rPr lang="en-US" altLang="zh-CN" sz="4000" b="1" i="1">
                            <a:latin typeface="Cambria Math" panose="02040503050406030204" pitchFamily="18" charset="0"/>
                          </a:rPr>
                          <m:t>𝑺</m:t>
                        </m:r>
                      </m:e>
                      <m:sub>
                        <m:r>
                          <a:rPr lang="en-US" altLang="zh-CN" sz="4000" b="1" i="1" smtClean="0">
                            <a:latin typeface="Cambria Math" panose="02040503050406030204" pitchFamily="18" charset="0"/>
                          </a:rPr>
                          <m:t>𝒑</m:t>
                        </m:r>
                      </m:sub>
                    </m:sSub>
                  </m:oMath>
                </a14:m>
                <a:r>
                  <a:rPr lang="en-US" altLang="zh-CN" sz="4000" b="1" dirty="0"/>
                  <a:t> </a:t>
                </a:r>
                <a:r>
                  <a:rPr lang="en-US" altLang="zh-CN" sz="4000" b="1" dirty="0" err="1"/>
                  <a:t>sememes</a:t>
                </a:r>
                <a:r>
                  <a:rPr lang="en-US" altLang="zh-CN" sz="4000" b="1" dirty="0"/>
                  <a:t> of “</a:t>
                </a:r>
                <a:r>
                  <a:rPr lang="en-US" altLang="zh-CN" sz="4000" b="1" dirty="0">
                    <a:solidFill>
                      <a:srgbClr val="FF0000"/>
                    </a:solidFill>
                  </a:rPr>
                  <a:t>peasant</a:t>
                </a:r>
                <a:r>
                  <a:rPr lang="en-US" altLang="zh-CN" sz="4000" b="1" dirty="0"/>
                  <a:t> </a:t>
                </a:r>
                <a:r>
                  <a:rPr lang="en-US" altLang="zh-CN" sz="4000" b="1" dirty="0">
                    <a:solidFill>
                      <a:srgbClr val="00B0F0"/>
                    </a:solidFill>
                  </a:rPr>
                  <a:t>uprising</a:t>
                </a:r>
                <a:r>
                  <a:rPr lang="en-US" altLang="zh-CN" sz="4000" b="1" dirty="0"/>
                  <a:t>”</a:t>
                </a:r>
              </a:p>
              <a:p>
                <a:r>
                  <a:rPr lang="en-US" altLang="zh-CN" sz="4000" b="1" dirty="0"/>
                  <a:t>	</a:t>
                </a:r>
                <a:r>
                  <a:rPr lang="en-US" altLang="zh-CN" sz="4000" b="1" dirty="0" err="1">
                    <a:solidFill>
                      <a:srgbClr val="00B050"/>
                    </a:solidFill>
                  </a:rPr>
                  <a:t>uprise</a:t>
                </a:r>
                <a:r>
                  <a:rPr lang="en-US" altLang="zh-CN" sz="4000" b="1" dirty="0">
                    <a:solidFill>
                      <a:srgbClr val="00B050"/>
                    </a:solidFill>
                  </a:rPr>
                  <a:t>, occupation, politics</a:t>
                </a:r>
              </a:p>
              <a:p>
                <a:r>
                  <a:rPr lang="en-US" altLang="zh-CN" sz="4000" b="1" dirty="0">
                    <a:solidFill>
                      <a:srgbClr val="00B050"/>
                    </a:solidFill>
                  </a:rPr>
                  <a:t>	fact, human, agricultural</a:t>
                </a:r>
                <a:endParaRPr lang="zh-CN" altLang="en-US" sz="4000" b="1" dirty="0">
                  <a:solidFill>
                    <a:srgbClr val="00B050"/>
                  </a:solidFill>
                </a:endParaRPr>
              </a:p>
            </p:txBody>
          </p:sp>
        </mc:Choice>
        <mc:Fallback xmlns="">
          <p:sp>
            <p:nvSpPr>
              <p:cNvPr id="16" name="文本框 15">
                <a:extLst>
                  <a:ext uri="{FF2B5EF4-FFF2-40B4-BE49-F238E27FC236}">
                    <a16:creationId xmlns:a16="http://schemas.microsoft.com/office/drawing/2014/main" id="{3FE61B03-AD30-4306-A48D-D65694D07ABB}"/>
                  </a:ext>
                </a:extLst>
              </p:cNvPr>
              <p:cNvSpPr txBox="1">
                <a:spLocks noRot="1" noChangeAspect="1" noMove="1" noResize="1" noEditPoints="1" noAdjustHandles="1" noChangeArrowheads="1" noChangeShapeType="1" noTextEdit="1"/>
              </p:cNvSpPr>
              <p:nvPr/>
            </p:nvSpPr>
            <p:spPr>
              <a:xfrm>
                <a:off x="2941229" y="2848026"/>
                <a:ext cx="8147552" cy="1994264"/>
              </a:xfrm>
              <a:prstGeom prst="rect">
                <a:avLst/>
              </a:prstGeom>
              <a:blipFill>
                <a:blip r:embed="rId5"/>
                <a:stretch>
                  <a:fillRect t="-5199" b="-12232"/>
                </a:stretch>
              </a:blipFill>
            </p:spPr>
            <p:txBody>
              <a:bodyPr/>
              <a:lstStyle/>
              <a:p>
                <a:r>
                  <a:rPr lang="zh-CN" altLang="en-US">
                    <a:noFill/>
                  </a:rPr>
                  <a:t> </a:t>
                </a:r>
              </a:p>
            </p:txBody>
          </p:sp>
        </mc:Fallback>
      </mc:AlternateContent>
      <p:sp>
        <p:nvSpPr>
          <p:cNvPr id="19" name="箭头: 右 18">
            <a:extLst>
              <a:ext uri="{FF2B5EF4-FFF2-40B4-BE49-F238E27FC236}">
                <a16:creationId xmlns:a16="http://schemas.microsoft.com/office/drawing/2014/main" id="{EBBF4B67-4F90-4F6B-9B86-C70F52CD68F6}"/>
              </a:ext>
            </a:extLst>
          </p:cNvPr>
          <p:cNvSpPr/>
          <p:nvPr/>
        </p:nvSpPr>
        <p:spPr>
          <a:xfrm rot="5400000">
            <a:off x="7249667" y="2125922"/>
            <a:ext cx="902368" cy="565484"/>
          </a:xfrm>
          <a:prstGeom prst="rightArrow">
            <a:avLst/>
          </a:prstGeom>
          <a:solidFill>
            <a:srgbClr val="00B0F0"/>
          </a:solidFill>
          <a:ln>
            <a:solidFill>
              <a:srgbClr val="00B0F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文框 14">
            <a:extLst>
              <a:ext uri="{FF2B5EF4-FFF2-40B4-BE49-F238E27FC236}">
                <a16:creationId xmlns:a16="http://schemas.microsoft.com/office/drawing/2014/main" id="{4EA615EA-97C1-4D63-AE22-04DE6C19BB74}"/>
              </a:ext>
            </a:extLst>
          </p:cNvPr>
          <p:cNvSpPr/>
          <p:nvPr/>
        </p:nvSpPr>
        <p:spPr>
          <a:xfrm>
            <a:off x="1131129" y="1719072"/>
            <a:ext cx="482226" cy="559279"/>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图文框 16">
            <a:extLst>
              <a:ext uri="{FF2B5EF4-FFF2-40B4-BE49-F238E27FC236}">
                <a16:creationId xmlns:a16="http://schemas.microsoft.com/office/drawing/2014/main" id="{88D7621F-E317-4B33-8254-B0AF1C0E7D5B}"/>
              </a:ext>
            </a:extLst>
          </p:cNvPr>
          <p:cNvSpPr/>
          <p:nvPr/>
        </p:nvSpPr>
        <p:spPr>
          <a:xfrm>
            <a:off x="5887291" y="1627719"/>
            <a:ext cx="5749973" cy="290880"/>
          </a:xfrm>
          <a:prstGeom prst="fram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933668304"/>
      </p:ext>
    </p:extLst>
  </p:cSld>
  <p:clrMapOvr>
    <a:masterClrMapping/>
  </p:clrMapOvr>
  <mc:AlternateContent xmlns:mc="http://schemas.openxmlformats.org/markup-compatibility/2006" xmlns:p14="http://schemas.microsoft.com/office/powerpoint/2010/main">
    <mc:Choice Requires="p14">
      <p:transition p14:dur="10" advTm="28791"/>
    </mc:Choice>
    <mc:Fallback xmlns="">
      <p:transition advTm="2879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Semantic Compositionality</a:t>
            </a:r>
            <a:r>
              <a:rPr kumimoji="1" lang="zh-CN" altLang="en-US" sz="4400" b="1" dirty="0"/>
              <a:t> </a:t>
            </a:r>
            <a:r>
              <a:rPr kumimoji="1" lang="en-US" altLang="zh-CN" sz="4400" b="1" dirty="0"/>
              <a:t>(SC)</a:t>
            </a:r>
            <a:endParaRPr kumimoji="1" lang="zh-CN" altLang="en-US" sz="4400" b="1" dirty="0"/>
          </a:p>
        </p:txBody>
      </p:sp>
      <p:sp>
        <p:nvSpPr>
          <p:cNvPr id="36" name="文本框 35">
            <a:extLst>
              <a:ext uri="{FF2B5EF4-FFF2-40B4-BE49-F238E27FC236}">
                <a16:creationId xmlns:a16="http://schemas.microsoft.com/office/drawing/2014/main" id="{0CA6A512-BFBC-4AE7-93FB-9FFF19408B42}"/>
              </a:ext>
            </a:extLst>
          </p:cNvPr>
          <p:cNvSpPr txBox="1"/>
          <p:nvPr/>
        </p:nvSpPr>
        <p:spPr>
          <a:xfrm>
            <a:off x="2837873" y="3674852"/>
            <a:ext cx="6024951" cy="707886"/>
          </a:xfrm>
          <a:prstGeom prst="rect">
            <a:avLst/>
          </a:prstGeom>
          <a:noFill/>
        </p:spPr>
        <p:txBody>
          <a:bodyPr wrap="square" rtlCol="0">
            <a:spAutoFit/>
          </a:bodyPr>
          <a:lstStyle/>
          <a:p>
            <a:r>
              <a:rPr lang="zh-CN" altLang="en-US" sz="4000" b="1" dirty="0">
                <a:solidFill>
                  <a:srgbClr val="FF0000"/>
                </a:solidFill>
              </a:rPr>
              <a:t>农民</a:t>
            </a:r>
            <a:r>
              <a:rPr lang="zh-CN" altLang="en-US" sz="4000" b="1" dirty="0">
                <a:solidFill>
                  <a:srgbClr val="00B0F0"/>
                </a:solidFill>
              </a:rPr>
              <a:t>起义</a:t>
            </a:r>
            <a:r>
              <a:rPr lang="en-US" altLang="zh-CN" sz="4000" dirty="0"/>
              <a:t> (peasant uprising)</a:t>
            </a:r>
            <a:endParaRPr lang="zh-CN" altLang="en-US" sz="4000" dirty="0"/>
          </a:p>
        </p:txBody>
      </p:sp>
      <p:sp>
        <p:nvSpPr>
          <p:cNvPr id="37" name="文本框 36">
            <a:extLst>
              <a:ext uri="{FF2B5EF4-FFF2-40B4-BE49-F238E27FC236}">
                <a16:creationId xmlns:a16="http://schemas.microsoft.com/office/drawing/2014/main" id="{F94B9F08-1731-4CC9-BDAA-BA777DF168C3}"/>
              </a:ext>
            </a:extLst>
          </p:cNvPr>
          <p:cNvSpPr txBox="1"/>
          <p:nvPr/>
        </p:nvSpPr>
        <p:spPr>
          <a:xfrm>
            <a:off x="1641764" y="1870195"/>
            <a:ext cx="3612842" cy="707886"/>
          </a:xfrm>
          <a:prstGeom prst="rect">
            <a:avLst/>
          </a:prstGeom>
          <a:noFill/>
        </p:spPr>
        <p:txBody>
          <a:bodyPr wrap="square" rtlCol="0">
            <a:spAutoFit/>
          </a:bodyPr>
          <a:lstStyle/>
          <a:p>
            <a:r>
              <a:rPr lang="zh-CN" altLang="en-US" sz="4000" b="1" dirty="0">
                <a:solidFill>
                  <a:srgbClr val="FF0000"/>
                </a:solidFill>
              </a:rPr>
              <a:t>农民</a:t>
            </a:r>
            <a:r>
              <a:rPr lang="en-US" altLang="zh-CN" sz="4000" dirty="0"/>
              <a:t> (peasant)</a:t>
            </a:r>
            <a:endParaRPr lang="zh-CN" altLang="en-US" sz="4000" dirty="0"/>
          </a:p>
        </p:txBody>
      </p:sp>
      <p:sp>
        <p:nvSpPr>
          <p:cNvPr id="38" name="文本框 37">
            <a:extLst>
              <a:ext uri="{FF2B5EF4-FFF2-40B4-BE49-F238E27FC236}">
                <a16:creationId xmlns:a16="http://schemas.microsoft.com/office/drawing/2014/main" id="{294D25AD-232A-443E-8ECB-A20FD68DB99E}"/>
              </a:ext>
            </a:extLst>
          </p:cNvPr>
          <p:cNvSpPr txBox="1"/>
          <p:nvPr/>
        </p:nvSpPr>
        <p:spPr>
          <a:xfrm>
            <a:off x="6178061" y="1909148"/>
            <a:ext cx="3612841" cy="707886"/>
          </a:xfrm>
          <a:prstGeom prst="rect">
            <a:avLst/>
          </a:prstGeom>
          <a:noFill/>
        </p:spPr>
        <p:txBody>
          <a:bodyPr wrap="square" rtlCol="0">
            <a:spAutoFit/>
          </a:bodyPr>
          <a:lstStyle/>
          <a:p>
            <a:r>
              <a:rPr lang="zh-CN" altLang="en-US" sz="4000" b="1" dirty="0">
                <a:solidFill>
                  <a:srgbClr val="00B0F0"/>
                </a:solidFill>
              </a:rPr>
              <a:t>起义</a:t>
            </a:r>
            <a:r>
              <a:rPr lang="en-US" altLang="zh-CN" sz="4000" dirty="0"/>
              <a:t> (uprising)</a:t>
            </a:r>
            <a:endParaRPr lang="zh-CN" altLang="en-US" sz="4000" dirty="0"/>
          </a:p>
        </p:txBody>
      </p:sp>
      <p:cxnSp>
        <p:nvCxnSpPr>
          <p:cNvPr id="39" name="直接箭头连接符 38">
            <a:extLst>
              <a:ext uri="{FF2B5EF4-FFF2-40B4-BE49-F238E27FC236}">
                <a16:creationId xmlns:a16="http://schemas.microsoft.com/office/drawing/2014/main" id="{525EA8F5-AD0C-4E58-BEEC-FA638A38126E}"/>
              </a:ext>
            </a:extLst>
          </p:cNvPr>
          <p:cNvCxnSpPr>
            <a:cxnSpLocks/>
          </p:cNvCxnSpPr>
          <p:nvPr/>
        </p:nvCxnSpPr>
        <p:spPr>
          <a:xfrm flipH="1">
            <a:off x="6096000" y="2578081"/>
            <a:ext cx="1555404" cy="1096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a16="http://schemas.microsoft.com/office/drawing/2014/main" id="{22203350-3B6A-4EA5-B255-CD21DFAFE5B4}"/>
              </a:ext>
            </a:extLst>
          </p:cNvPr>
          <p:cNvCxnSpPr>
            <a:cxnSpLocks/>
          </p:cNvCxnSpPr>
          <p:nvPr/>
        </p:nvCxnSpPr>
        <p:spPr>
          <a:xfrm>
            <a:off x="3777498" y="2556713"/>
            <a:ext cx="1559169" cy="1096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文本框 8">
            <a:extLst>
              <a:ext uri="{FF2B5EF4-FFF2-40B4-BE49-F238E27FC236}">
                <a16:creationId xmlns:a16="http://schemas.microsoft.com/office/drawing/2014/main" id="{6B6DA6DC-4897-4181-974A-06189486D384}"/>
              </a:ext>
            </a:extLst>
          </p:cNvPr>
          <p:cNvSpPr txBox="1"/>
          <p:nvPr/>
        </p:nvSpPr>
        <p:spPr>
          <a:xfrm>
            <a:off x="8862824" y="3429000"/>
            <a:ext cx="928078" cy="1107996"/>
          </a:xfrm>
          <a:prstGeom prst="rect">
            <a:avLst/>
          </a:prstGeom>
          <a:noFill/>
        </p:spPr>
        <p:txBody>
          <a:bodyPr wrap="square" rtlCol="0">
            <a:spAutoFit/>
          </a:bodyPr>
          <a:lstStyle/>
          <a:p>
            <a:r>
              <a:rPr lang="zh-CN" altLang="en-US" sz="6600" b="1" dirty="0">
                <a:solidFill>
                  <a:srgbClr val="FF0000"/>
                </a:solidFill>
              </a:rPr>
              <a:t>？</a:t>
            </a:r>
          </a:p>
        </p:txBody>
      </p:sp>
    </p:spTree>
    <p:extLst>
      <p:ext uri="{BB962C8B-B14F-4D97-AF65-F5344CB8AC3E}">
        <p14:creationId xmlns:p14="http://schemas.microsoft.com/office/powerpoint/2010/main" val="3381607020"/>
      </p:ext>
    </p:extLst>
  </p:cSld>
  <p:clrMapOvr>
    <a:masterClrMapping/>
  </p:clrMapOvr>
  <mc:AlternateContent xmlns:mc="http://schemas.openxmlformats.org/markup-compatibility/2006">
    <mc:Choice xmlns:p14="http://schemas.microsoft.com/office/powerpoint/2010/main" Requires="p14">
      <p:transition p14:dur="0" advTm="23943"/>
    </mc:Choice>
    <mc:Fallback>
      <p:transition advTm="2394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SCD Experiment</a:t>
            </a:r>
            <a:endParaRPr kumimoji="1" lang="zh-CN" altLang="en-US" sz="4400" b="1" dirty="0"/>
          </a:p>
        </p:txBody>
      </p:sp>
      <p:pic>
        <p:nvPicPr>
          <p:cNvPr id="7" name="图片 6">
            <a:extLst>
              <a:ext uri="{FF2B5EF4-FFF2-40B4-BE49-F238E27FC236}">
                <a16:creationId xmlns:a16="http://schemas.microsoft.com/office/drawing/2014/main" id="{463BB0A7-28F7-4A7A-8563-EECB9ABF95AA}"/>
              </a:ext>
            </a:extLst>
          </p:cNvPr>
          <p:cNvPicPr>
            <a:picLocks noChangeAspect="1"/>
          </p:cNvPicPr>
          <p:nvPr/>
        </p:nvPicPr>
        <p:blipFill>
          <a:blip r:embed="rId3"/>
          <a:stretch>
            <a:fillRect/>
          </a:stretch>
        </p:blipFill>
        <p:spPr>
          <a:xfrm>
            <a:off x="172171" y="924367"/>
            <a:ext cx="11847658" cy="3804044"/>
          </a:xfrm>
          <a:prstGeom prst="rect">
            <a:avLst/>
          </a:prstGeom>
        </p:spPr>
      </p:pic>
      <p:sp>
        <p:nvSpPr>
          <p:cNvPr id="9" name="矩形 8">
            <a:extLst>
              <a:ext uri="{FF2B5EF4-FFF2-40B4-BE49-F238E27FC236}">
                <a16:creationId xmlns:a16="http://schemas.microsoft.com/office/drawing/2014/main" id="{5BB0EBAF-68AE-4240-9A2E-8CAA446EA049}"/>
              </a:ext>
            </a:extLst>
          </p:cNvPr>
          <p:cNvSpPr/>
          <p:nvPr/>
        </p:nvSpPr>
        <p:spPr>
          <a:xfrm>
            <a:off x="779787" y="4728411"/>
            <a:ext cx="11025352" cy="1446550"/>
          </a:xfrm>
          <a:prstGeom prst="rect">
            <a:avLst/>
          </a:prstGeom>
        </p:spPr>
        <p:txBody>
          <a:bodyPr wrap="square">
            <a:spAutoFit/>
          </a:bodyPr>
          <a:lstStyle/>
          <a:p>
            <a:pPr marL="342900" indent="-342900">
              <a:buFont typeface="Arial" panose="020B0604020202020204" pitchFamily="34" charset="0"/>
              <a:buChar char="•"/>
            </a:pPr>
            <a:r>
              <a:rPr lang="en-US" altLang="zh-CN" sz="3200" dirty="0"/>
              <a:t>Results:</a:t>
            </a:r>
            <a:r>
              <a:rPr lang="zh-CN" altLang="en-US" sz="3200" dirty="0"/>
              <a:t> </a:t>
            </a:r>
            <a:endParaRPr lang="en-US" altLang="zh-CN" sz="3200" dirty="0"/>
          </a:p>
          <a:p>
            <a:pPr marL="800100" lvl="1" indent="-342900">
              <a:buFont typeface="Arial" panose="020B0604020202020204" pitchFamily="34" charset="0"/>
              <a:buChar char="•"/>
            </a:pPr>
            <a:r>
              <a:rPr lang="en-US" altLang="zh-CN" sz="2800" dirty="0"/>
              <a:t>Pearson’s correlation: </a:t>
            </a:r>
            <a:r>
              <a:rPr lang="en-US" altLang="zh-CN" sz="2800" b="1" dirty="0"/>
              <a:t>0.75</a:t>
            </a:r>
            <a:r>
              <a:rPr lang="en-US" altLang="zh-CN" sz="2800" dirty="0"/>
              <a:t>;  </a:t>
            </a:r>
          </a:p>
          <a:p>
            <a:pPr marL="800100" lvl="1" indent="-342900">
              <a:buFont typeface="Arial" panose="020B0604020202020204" pitchFamily="34" charset="0"/>
              <a:buChar char="•"/>
            </a:pPr>
            <a:r>
              <a:rPr lang="en-US" altLang="zh-CN" sz="2800" dirty="0"/>
              <a:t>Spearman’s rank correlation: </a:t>
            </a:r>
            <a:r>
              <a:rPr lang="en-US" altLang="zh-CN" sz="2800" b="1" dirty="0"/>
              <a:t>0.74</a:t>
            </a:r>
            <a:r>
              <a:rPr lang="en-US" altLang="zh-CN" sz="2800" dirty="0"/>
              <a:t>.</a:t>
            </a:r>
          </a:p>
        </p:txBody>
      </p:sp>
    </p:spTree>
    <p:extLst>
      <p:ext uri="{BB962C8B-B14F-4D97-AF65-F5344CB8AC3E}">
        <p14:creationId xmlns:p14="http://schemas.microsoft.com/office/powerpoint/2010/main" val="88008520"/>
      </p:ext>
    </p:extLst>
  </p:cSld>
  <p:clrMapOvr>
    <a:masterClrMapping/>
  </p:clrMapOvr>
  <mc:AlternateContent xmlns:mc="http://schemas.openxmlformats.org/markup-compatibility/2006" xmlns:p14="http://schemas.microsoft.com/office/powerpoint/2010/main">
    <mc:Choice Requires="p14">
      <p:transition p14:dur="0" advTm="42396"/>
    </mc:Choice>
    <mc:Fallback xmlns="">
      <p:transition advTm="423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err="1"/>
              <a:t>Sememe</a:t>
            </a:r>
            <a:r>
              <a:rPr kumimoji="1" lang="en-US" altLang="zh-CN" sz="4400" b="1" dirty="0"/>
              <a:t>-based SC</a:t>
            </a:r>
            <a:r>
              <a:rPr kumimoji="1" lang="zh-CN" altLang="en-US" sz="4400" b="1" dirty="0"/>
              <a:t> </a:t>
            </a:r>
            <a:r>
              <a:rPr kumimoji="1" lang="en-US" altLang="zh-CN" sz="4400" b="1" dirty="0"/>
              <a:t>—</a:t>
            </a:r>
            <a:r>
              <a:rPr kumimoji="1" lang="zh-CN" altLang="en-US" sz="4400" b="1" dirty="0"/>
              <a:t> </a:t>
            </a:r>
            <a:r>
              <a:rPr kumimoji="1" lang="en-US" altLang="zh-CN" sz="4400" b="1" dirty="0"/>
              <a:t>Methodology</a:t>
            </a:r>
            <a:endParaRPr kumimoji="1" lang="zh-CN" altLang="en-US" sz="4400" b="1"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A20E7F8-85AB-4544-B8FB-8406469BCA2A}"/>
                  </a:ext>
                </a:extLst>
              </p:cNvPr>
              <p:cNvSpPr txBox="1"/>
              <p:nvPr/>
            </p:nvSpPr>
            <p:spPr>
              <a:xfrm>
                <a:off x="772794" y="1287760"/>
                <a:ext cx="10487086" cy="1138773"/>
              </a:xfrm>
              <a:prstGeom prst="rect">
                <a:avLst/>
              </a:prstGeom>
              <a:noFill/>
            </p:spPr>
            <p:txBody>
              <a:bodyPr wrap="square" rtlCol="0">
                <a:spAutoFit/>
              </a:bodyPr>
              <a:lstStyle/>
              <a:p>
                <a:pPr marL="342000" indent="-342900">
                  <a:buFont typeface="Arial" panose="020B0604020202020204" pitchFamily="34" charset="0"/>
                  <a:buChar char="•"/>
                </a:pPr>
                <a:r>
                  <a:rPr lang="en-US" altLang="zh-CN" sz="3200" dirty="0"/>
                  <a:t>Semantic Compositionality Model:</a:t>
                </a:r>
              </a:p>
              <a:p>
                <a:pPr marL="456300" lvl="1"/>
                <a14:m>
                  <m:oMathPara xmlns:m="http://schemas.openxmlformats.org/officeDocument/2006/math">
                    <m:oMathParaPr>
                      <m:jc m:val="center"/>
                    </m:oMathParaPr>
                    <m:oMath xmlns:m="http://schemas.openxmlformats.org/officeDocument/2006/math">
                      <m:r>
                        <a:rPr lang="en-US" altLang="zh-CN" sz="3600" i="1">
                          <a:latin typeface="Cambria Math" panose="02040503050406030204" pitchFamily="18" charset="0"/>
                        </a:rPr>
                        <m:t>𝑝</m:t>
                      </m:r>
                      <m:r>
                        <a:rPr lang="en-US" altLang="zh-CN" sz="3600" i="1">
                          <a:latin typeface="Cambria Math" panose="02040503050406030204" pitchFamily="18" charset="0"/>
                        </a:rPr>
                        <m:t>=</m:t>
                      </m:r>
                      <m:r>
                        <a:rPr lang="en-US" altLang="zh-CN" sz="3600" i="1">
                          <a:latin typeface="Cambria Math" panose="02040503050406030204" pitchFamily="18" charset="0"/>
                        </a:rPr>
                        <m:t>𝑓</m:t>
                      </m:r>
                      <m:r>
                        <a:rPr lang="en-US" altLang="zh-CN" sz="3600" i="1">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𝑤</m:t>
                          </m:r>
                        </m:e>
                        <m:sub>
                          <m:r>
                            <a:rPr lang="en-US" altLang="zh-CN" sz="3600" i="1">
                              <a:latin typeface="Cambria Math" panose="02040503050406030204" pitchFamily="18" charset="0"/>
                            </a:rPr>
                            <m:t>1</m:t>
                          </m:r>
                        </m:sub>
                      </m:sSub>
                      <m:r>
                        <a:rPr lang="en-US" altLang="zh-CN" sz="3600" i="1">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𝑤</m:t>
                          </m:r>
                        </m:e>
                        <m:sub>
                          <m:r>
                            <a:rPr lang="en-US" altLang="zh-CN" sz="3600" i="1">
                              <a:latin typeface="Cambria Math" panose="02040503050406030204" pitchFamily="18" charset="0"/>
                            </a:rPr>
                            <m:t>2</m:t>
                          </m:r>
                        </m:sub>
                      </m:sSub>
                      <m:r>
                        <a:rPr lang="en-US" altLang="zh-CN" sz="3600" i="1">
                          <a:latin typeface="Cambria Math" panose="02040503050406030204" pitchFamily="18" charset="0"/>
                        </a:rPr>
                        <m:t>,</m:t>
                      </m:r>
                      <m:r>
                        <a:rPr lang="en-US" altLang="zh-CN" sz="3600" b="1" i="1">
                          <a:solidFill>
                            <a:srgbClr val="00B0F0"/>
                          </a:solidFill>
                          <a:latin typeface="Cambria Math" panose="02040503050406030204" pitchFamily="18" charset="0"/>
                        </a:rPr>
                        <m:t>𝑲</m:t>
                      </m:r>
                      <m:r>
                        <a:rPr lang="en-US" altLang="zh-CN" sz="3600" i="1">
                          <a:latin typeface="Cambria Math" panose="02040503050406030204" pitchFamily="18" charset="0"/>
                        </a:rPr>
                        <m:t>)</m:t>
                      </m:r>
                    </m:oMath>
                  </m:oMathPara>
                </a14:m>
                <a:endParaRPr lang="en-US" altLang="zh-CN" sz="2400" b="1" dirty="0"/>
              </a:p>
            </p:txBody>
          </p:sp>
        </mc:Choice>
        <mc:Fallback xmlns="">
          <p:sp>
            <p:nvSpPr>
              <p:cNvPr id="9" name="文本框 8">
                <a:extLst>
                  <a:ext uri="{FF2B5EF4-FFF2-40B4-BE49-F238E27FC236}">
                    <a16:creationId xmlns:a16="http://schemas.microsoft.com/office/drawing/2014/main" id="{6A20E7F8-85AB-4544-B8FB-8406469BCA2A}"/>
                  </a:ext>
                </a:extLst>
              </p:cNvPr>
              <p:cNvSpPr txBox="1">
                <a:spLocks noRot="1" noChangeAspect="1" noMove="1" noResize="1" noEditPoints="1" noAdjustHandles="1" noChangeArrowheads="1" noChangeShapeType="1" noTextEdit="1"/>
              </p:cNvSpPr>
              <p:nvPr/>
            </p:nvSpPr>
            <p:spPr>
              <a:xfrm>
                <a:off x="772794" y="1287760"/>
                <a:ext cx="10487086" cy="1138773"/>
              </a:xfrm>
              <a:prstGeom prst="rect">
                <a:avLst/>
              </a:prstGeom>
              <a:blipFill>
                <a:blip r:embed="rId5"/>
                <a:stretch>
                  <a:fillRect l="-1337" t="-69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2345475"/>
      </p:ext>
    </p:extLst>
  </p:cSld>
  <p:clrMapOvr>
    <a:masterClrMapping/>
  </p:clrMapOvr>
  <mc:AlternateContent xmlns:mc="http://schemas.openxmlformats.org/markup-compatibility/2006">
    <mc:Choice xmlns:p14="http://schemas.microsoft.com/office/powerpoint/2010/main" Requires="p14">
      <p:transition p14:dur="0" advTm="83395"/>
    </mc:Choice>
    <mc:Fallback>
      <p:transition advTm="8339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err="1"/>
              <a:t>Sememe</a:t>
            </a:r>
            <a:r>
              <a:rPr kumimoji="1" lang="en-US" altLang="zh-CN" sz="4400" b="1" dirty="0"/>
              <a:t>-based SC</a:t>
            </a:r>
            <a:r>
              <a:rPr kumimoji="1" lang="zh-CN" altLang="en-US" sz="4400" b="1" dirty="0"/>
              <a:t> </a:t>
            </a:r>
            <a:r>
              <a:rPr kumimoji="1" lang="en-US" altLang="zh-CN" sz="4400" b="1" dirty="0"/>
              <a:t>—</a:t>
            </a:r>
            <a:r>
              <a:rPr kumimoji="1" lang="zh-CN" altLang="en-US" sz="4400" b="1" dirty="0"/>
              <a:t> </a:t>
            </a:r>
            <a:r>
              <a:rPr kumimoji="1" lang="en-US" altLang="zh-CN" sz="4400" b="1" dirty="0"/>
              <a:t>Methodology</a:t>
            </a:r>
            <a:endParaRPr kumimoji="1" lang="zh-CN" altLang="en-US" sz="4400" b="1" dirty="0"/>
          </a:p>
        </p:txBody>
      </p:sp>
      <p:pic>
        <p:nvPicPr>
          <p:cNvPr id="3" name="图片 2">
            <a:extLst>
              <a:ext uri="{FF2B5EF4-FFF2-40B4-BE49-F238E27FC236}">
                <a16:creationId xmlns:a16="http://schemas.microsoft.com/office/drawing/2014/main" id="{7487A2B1-37E0-4841-BD9B-7C5981B8F323}"/>
              </a:ext>
            </a:extLst>
          </p:cNvPr>
          <p:cNvPicPr>
            <a:picLocks noChangeAspect="1"/>
          </p:cNvPicPr>
          <p:nvPr/>
        </p:nvPicPr>
        <p:blipFill>
          <a:blip r:embed="rId3"/>
          <a:stretch>
            <a:fillRect/>
          </a:stretch>
        </p:blipFill>
        <p:spPr>
          <a:xfrm>
            <a:off x="772794" y="3053639"/>
            <a:ext cx="4600574" cy="2545258"/>
          </a:xfrm>
          <a:prstGeom prst="rect">
            <a:avLst/>
          </a:prstGeom>
        </p:spPr>
      </p:pic>
      <p:sp>
        <p:nvSpPr>
          <p:cNvPr id="2" name="文本框 1">
            <a:extLst>
              <a:ext uri="{FF2B5EF4-FFF2-40B4-BE49-F238E27FC236}">
                <a16:creationId xmlns:a16="http://schemas.microsoft.com/office/drawing/2014/main" id="{D13370BC-339C-4F28-BBF7-ED35E267BF54}"/>
              </a:ext>
            </a:extLst>
          </p:cNvPr>
          <p:cNvSpPr txBox="1"/>
          <p:nvPr/>
        </p:nvSpPr>
        <p:spPr>
          <a:xfrm>
            <a:off x="1152244" y="5689943"/>
            <a:ext cx="4053801" cy="707886"/>
          </a:xfrm>
          <a:prstGeom prst="rect">
            <a:avLst/>
          </a:prstGeom>
          <a:noFill/>
        </p:spPr>
        <p:txBody>
          <a:bodyPr wrap="square" rtlCol="0">
            <a:spAutoFit/>
          </a:bodyPr>
          <a:lstStyle/>
          <a:p>
            <a:r>
              <a:rPr lang="en-US" altLang="zh-CN" sz="2000" dirty="0"/>
              <a:t>Semantic Compositionality with Aggregated </a:t>
            </a:r>
            <a:r>
              <a:rPr lang="en-US" altLang="zh-CN" sz="2000" dirty="0" err="1"/>
              <a:t>Sememe</a:t>
            </a:r>
            <a:r>
              <a:rPr lang="en-US" altLang="zh-CN" sz="2000" dirty="0"/>
              <a:t> Model (</a:t>
            </a:r>
            <a:r>
              <a:rPr lang="en-US" altLang="zh-CN" sz="2000" b="1" dirty="0"/>
              <a:t>SC-AS</a:t>
            </a:r>
            <a:r>
              <a:rPr lang="en-US" altLang="zh-CN" sz="2000" dirty="0"/>
              <a:t>)</a:t>
            </a:r>
            <a:endParaRPr lang="zh-CN" altLang="en-US" sz="20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A20E7F8-85AB-4544-B8FB-8406469BCA2A}"/>
                  </a:ext>
                </a:extLst>
              </p:cNvPr>
              <p:cNvSpPr txBox="1"/>
              <p:nvPr/>
            </p:nvSpPr>
            <p:spPr>
              <a:xfrm>
                <a:off x="772794" y="1287760"/>
                <a:ext cx="10487086" cy="1138773"/>
              </a:xfrm>
              <a:prstGeom prst="rect">
                <a:avLst/>
              </a:prstGeom>
              <a:noFill/>
            </p:spPr>
            <p:txBody>
              <a:bodyPr wrap="square" rtlCol="0">
                <a:spAutoFit/>
              </a:bodyPr>
              <a:lstStyle/>
              <a:p>
                <a:pPr marL="342000" indent="-342900">
                  <a:buFont typeface="Arial" panose="020B0604020202020204" pitchFamily="34" charset="0"/>
                  <a:buChar char="•"/>
                </a:pPr>
                <a:r>
                  <a:rPr lang="en-US" altLang="zh-CN" sz="3200" dirty="0"/>
                  <a:t>Semantic Compositionality Model:</a:t>
                </a:r>
              </a:p>
              <a:p>
                <a:pPr marL="456300" lvl="1"/>
                <a14:m>
                  <m:oMathPara xmlns:m="http://schemas.openxmlformats.org/officeDocument/2006/math">
                    <m:oMathParaPr>
                      <m:jc m:val="center"/>
                    </m:oMathParaPr>
                    <m:oMath xmlns:m="http://schemas.openxmlformats.org/officeDocument/2006/math">
                      <m:r>
                        <a:rPr lang="en-US" altLang="zh-CN" sz="3600" i="1">
                          <a:latin typeface="Cambria Math" panose="02040503050406030204" pitchFamily="18" charset="0"/>
                        </a:rPr>
                        <m:t>𝑝</m:t>
                      </m:r>
                      <m:r>
                        <a:rPr lang="en-US" altLang="zh-CN" sz="3600" i="1">
                          <a:latin typeface="Cambria Math" panose="02040503050406030204" pitchFamily="18" charset="0"/>
                        </a:rPr>
                        <m:t>=</m:t>
                      </m:r>
                      <m:r>
                        <a:rPr lang="en-US" altLang="zh-CN" sz="3600" i="1">
                          <a:latin typeface="Cambria Math" panose="02040503050406030204" pitchFamily="18" charset="0"/>
                        </a:rPr>
                        <m:t>𝑓</m:t>
                      </m:r>
                      <m:r>
                        <a:rPr lang="en-US" altLang="zh-CN" sz="3600" i="1">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𝑤</m:t>
                          </m:r>
                        </m:e>
                        <m:sub>
                          <m:r>
                            <a:rPr lang="en-US" altLang="zh-CN" sz="3600" i="1">
                              <a:latin typeface="Cambria Math" panose="02040503050406030204" pitchFamily="18" charset="0"/>
                            </a:rPr>
                            <m:t>1</m:t>
                          </m:r>
                        </m:sub>
                      </m:sSub>
                      <m:r>
                        <a:rPr lang="en-US" altLang="zh-CN" sz="3600" i="1">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𝑤</m:t>
                          </m:r>
                        </m:e>
                        <m:sub>
                          <m:r>
                            <a:rPr lang="en-US" altLang="zh-CN" sz="3600" i="1">
                              <a:latin typeface="Cambria Math" panose="02040503050406030204" pitchFamily="18" charset="0"/>
                            </a:rPr>
                            <m:t>2</m:t>
                          </m:r>
                        </m:sub>
                      </m:sSub>
                      <m:r>
                        <a:rPr lang="en-US" altLang="zh-CN" sz="3600" i="1">
                          <a:latin typeface="Cambria Math" panose="02040503050406030204" pitchFamily="18" charset="0"/>
                        </a:rPr>
                        <m:t>,</m:t>
                      </m:r>
                      <m:r>
                        <a:rPr lang="en-US" altLang="zh-CN" sz="3600" b="1" i="1">
                          <a:solidFill>
                            <a:srgbClr val="00B0F0"/>
                          </a:solidFill>
                          <a:latin typeface="Cambria Math" panose="02040503050406030204" pitchFamily="18" charset="0"/>
                        </a:rPr>
                        <m:t>𝑲</m:t>
                      </m:r>
                      <m:r>
                        <a:rPr lang="en-US" altLang="zh-CN" sz="3600" i="1">
                          <a:latin typeface="Cambria Math" panose="02040503050406030204" pitchFamily="18" charset="0"/>
                        </a:rPr>
                        <m:t>)</m:t>
                      </m:r>
                    </m:oMath>
                  </m:oMathPara>
                </a14:m>
                <a:endParaRPr lang="en-US" altLang="zh-CN" sz="2400" b="1" dirty="0"/>
              </a:p>
            </p:txBody>
          </p:sp>
        </mc:Choice>
        <mc:Fallback xmlns="">
          <p:sp>
            <p:nvSpPr>
              <p:cNvPr id="9" name="文本框 8">
                <a:extLst>
                  <a:ext uri="{FF2B5EF4-FFF2-40B4-BE49-F238E27FC236}">
                    <a16:creationId xmlns:a16="http://schemas.microsoft.com/office/drawing/2014/main" id="{6A20E7F8-85AB-4544-B8FB-8406469BCA2A}"/>
                  </a:ext>
                </a:extLst>
              </p:cNvPr>
              <p:cNvSpPr txBox="1">
                <a:spLocks noRot="1" noChangeAspect="1" noMove="1" noResize="1" noEditPoints="1" noAdjustHandles="1" noChangeArrowheads="1" noChangeShapeType="1" noTextEdit="1"/>
              </p:cNvSpPr>
              <p:nvPr/>
            </p:nvSpPr>
            <p:spPr>
              <a:xfrm>
                <a:off x="772794" y="1287760"/>
                <a:ext cx="10487086" cy="1138773"/>
              </a:xfrm>
              <a:prstGeom prst="rect">
                <a:avLst/>
              </a:prstGeom>
              <a:blipFill>
                <a:blip r:embed="rId5"/>
                <a:stretch>
                  <a:fillRect l="-1337" t="-6952"/>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9503EA99-1BE4-49B6-93A5-86AEA71B0D6A}"/>
              </a:ext>
            </a:extLst>
          </p:cNvPr>
          <p:cNvSpPr txBox="1"/>
          <p:nvPr/>
        </p:nvSpPr>
        <p:spPr>
          <a:xfrm>
            <a:off x="7141870" y="5689943"/>
            <a:ext cx="4398333" cy="707886"/>
          </a:xfrm>
          <a:prstGeom prst="rect">
            <a:avLst/>
          </a:prstGeom>
          <a:noFill/>
        </p:spPr>
        <p:txBody>
          <a:bodyPr wrap="square" rtlCol="0">
            <a:spAutoFit/>
          </a:bodyPr>
          <a:lstStyle/>
          <a:p>
            <a:r>
              <a:rPr lang="en-US" altLang="zh-CN" sz="2000" dirty="0"/>
              <a:t>Semantic Compositionality with Mutual </a:t>
            </a:r>
            <a:r>
              <a:rPr lang="en-US" altLang="zh-CN" sz="2000" dirty="0" err="1"/>
              <a:t>Sememe</a:t>
            </a:r>
            <a:r>
              <a:rPr lang="en-US" altLang="zh-CN" sz="2000" dirty="0"/>
              <a:t> Attention Model (</a:t>
            </a:r>
            <a:r>
              <a:rPr lang="en-US" altLang="zh-CN" sz="2000" b="1" dirty="0"/>
              <a:t>SC-MSA</a:t>
            </a:r>
            <a:r>
              <a:rPr lang="en-US" altLang="zh-CN" sz="2000" dirty="0"/>
              <a:t>)</a:t>
            </a:r>
            <a:endParaRPr lang="zh-CN" altLang="en-US" sz="2000" dirty="0"/>
          </a:p>
        </p:txBody>
      </p:sp>
      <p:pic>
        <p:nvPicPr>
          <p:cNvPr id="6" name="图片 5">
            <a:extLst>
              <a:ext uri="{FF2B5EF4-FFF2-40B4-BE49-F238E27FC236}">
                <a16:creationId xmlns:a16="http://schemas.microsoft.com/office/drawing/2014/main" id="{FC3C0103-D47D-421E-A33A-4002717E1FC4}"/>
              </a:ext>
            </a:extLst>
          </p:cNvPr>
          <p:cNvPicPr>
            <a:picLocks noChangeAspect="1"/>
          </p:cNvPicPr>
          <p:nvPr/>
        </p:nvPicPr>
        <p:blipFill>
          <a:blip r:embed="rId6"/>
          <a:stretch>
            <a:fillRect/>
          </a:stretch>
        </p:blipFill>
        <p:spPr>
          <a:xfrm>
            <a:off x="6682950" y="2426533"/>
            <a:ext cx="4857253" cy="3035784"/>
          </a:xfrm>
          <a:prstGeom prst="rect">
            <a:avLst/>
          </a:prstGeom>
        </p:spPr>
      </p:pic>
    </p:spTree>
    <p:extLst>
      <p:ext uri="{BB962C8B-B14F-4D97-AF65-F5344CB8AC3E}">
        <p14:creationId xmlns:p14="http://schemas.microsoft.com/office/powerpoint/2010/main" val="106529855"/>
      </p:ext>
    </p:extLst>
  </p:cSld>
  <p:clrMapOvr>
    <a:masterClrMapping/>
  </p:clrMapOvr>
  <mc:AlternateContent xmlns:mc="http://schemas.openxmlformats.org/markup-compatibility/2006">
    <mc:Choice xmlns:p14="http://schemas.microsoft.com/office/powerpoint/2010/main" Requires="p14">
      <p:transition p14:dur="0" advTm="83395"/>
    </mc:Choice>
    <mc:Fallback>
      <p:transition advTm="8339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5501F0A-BD17-479C-A078-DE2688BC9210}"/>
              </a:ext>
            </a:extLst>
          </p:cNvPr>
          <p:cNvPicPr>
            <a:picLocks noChangeAspect="1"/>
          </p:cNvPicPr>
          <p:nvPr/>
        </p:nvPicPr>
        <p:blipFill>
          <a:blip r:embed="rId3"/>
          <a:stretch>
            <a:fillRect/>
          </a:stretch>
        </p:blipFill>
        <p:spPr>
          <a:xfrm>
            <a:off x="7343304" y="2538494"/>
            <a:ext cx="4315113" cy="4192009"/>
          </a:xfrm>
          <a:prstGeom prst="rect">
            <a:avLst/>
          </a:prstGeom>
        </p:spPr>
      </p:pic>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err="1"/>
              <a:t>Sememe</a:t>
            </a:r>
            <a:r>
              <a:rPr kumimoji="1" lang="en-US" altLang="zh-CN" sz="4400" b="1" dirty="0"/>
              <a:t>-based SC</a:t>
            </a:r>
            <a:r>
              <a:rPr kumimoji="1" lang="zh-CN" altLang="en-US" sz="4400" b="1" dirty="0"/>
              <a:t> </a:t>
            </a:r>
            <a:r>
              <a:rPr kumimoji="1" lang="en-US" altLang="zh-CN" sz="4400" b="1" dirty="0"/>
              <a:t>—</a:t>
            </a:r>
            <a:r>
              <a:rPr kumimoji="1" lang="zh-CN" altLang="en-US" sz="4400" b="1" dirty="0"/>
              <a:t> </a:t>
            </a:r>
            <a:r>
              <a:rPr kumimoji="1" lang="en-US" altLang="zh-CN" sz="4400" b="1" dirty="0"/>
              <a:t>Methodology</a:t>
            </a:r>
            <a:endParaRPr kumimoji="1" lang="zh-CN" altLang="en-US" sz="4400" b="1"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A20E7F8-85AB-4544-B8FB-8406469BCA2A}"/>
                  </a:ext>
                </a:extLst>
              </p:cNvPr>
              <p:cNvSpPr txBox="1"/>
              <p:nvPr/>
            </p:nvSpPr>
            <p:spPr>
              <a:xfrm>
                <a:off x="772794" y="1287760"/>
                <a:ext cx="10487086" cy="1138773"/>
              </a:xfrm>
              <a:prstGeom prst="rect">
                <a:avLst/>
              </a:prstGeom>
              <a:noFill/>
            </p:spPr>
            <p:txBody>
              <a:bodyPr wrap="square" rtlCol="0">
                <a:spAutoFit/>
              </a:bodyPr>
              <a:lstStyle/>
              <a:p>
                <a:pPr marL="342000" indent="-342900">
                  <a:buFont typeface="Arial" panose="020B0604020202020204" pitchFamily="34" charset="0"/>
                  <a:buChar char="•"/>
                </a:pPr>
                <a:r>
                  <a:rPr lang="en-US" altLang="zh-CN" sz="3200" dirty="0"/>
                  <a:t>Semantic Compositionality Model:</a:t>
                </a:r>
              </a:p>
              <a:p>
                <a:pPr marL="456300" lvl="1"/>
                <a14:m>
                  <m:oMathPara xmlns:m="http://schemas.openxmlformats.org/officeDocument/2006/math">
                    <m:oMathParaPr>
                      <m:jc m:val="center"/>
                    </m:oMathParaPr>
                    <m:oMath xmlns:m="http://schemas.openxmlformats.org/officeDocument/2006/math">
                      <m:r>
                        <a:rPr lang="en-US" altLang="zh-CN" sz="3600" i="1">
                          <a:solidFill>
                            <a:prstClr val="black"/>
                          </a:solidFill>
                          <a:latin typeface="Cambria Math" panose="02040503050406030204" pitchFamily="18" charset="0"/>
                        </a:rPr>
                        <m:t>𝑝</m:t>
                      </m:r>
                      <m:r>
                        <a:rPr lang="en-US" altLang="zh-CN" sz="3600" i="1">
                          <a:solidFill>
                            <a:prstClr val="black"/>
                          </a:solidFill>
                          <a:latin typeface="Cambria Math" panose="02040503050406030204" pitchFamily="18" charset="0"/>
                        </a:rPr>
                        <m:t>=</m:t>
                      </m:r>
                      <m:r>
                        <a:rPr lang="en-US" altLang="zh-CN" sz="3600" i="1">
                          <a:solidFill>
                            <a:prstClr val="black"/>
                          </a:solidFill>
                          <a:latin typeface="Cambria Math" panose="02040503050406030204" pitchFamily="18" charset="0"/>
                        </a:rPr>
                        <m:t>𝑓</m:t>
                      </m:r>
                      <m:r>
                        <a:rPr lang="en-US" altLang="zh-CN" sz="3600" i="1">
                          <a:solidFill>
                            <a:prstClr val="black"/>
                          </a:solidFill>
                          <a:latin typeface="Cambria Math" panose="02040503050406030204" pitchFamily="18" charset="0"/>
                        </a:rPr>
                        <m:t>(</m:t>
                      </m:r>
                      <m:sSub>
                        <m:sSubPr>
                          <m:ctrlPr>
                            <a:rPr lang="en-US" altLang="zh-CN" sz="3600" i="1">
                              <a:solidFill>
                                <a:prstClr val="black"/>
                              </a:solidFill>
                              <a:latin typeface="Cambria Math" panose="02040503050406030204" pitchFamily="18" charset="0"/>
                            </a:rPr>
                          </m:ctrlPr>
                        </m:sSubPr>
                        <m:e>
                          <m:r>
                            <a:rPr lang="en-US" altLang="zh-CN" sz="3600" i="1">
                              <a:solidFill>
                                <a:prstClr val="black"/>
                              </a:solidFill>
                              <a:latin typeface="Cambria Math" panose="02040503050406030204" pitchFamily="18" charset="0"/>
                            </a:rPr>
                            <m:t>𝑤</m:t>
                          </m:r>
                        </m:e>
                        <m:sub>
                          <m:r>
                            <a:rPr lang="en-US" altLang="zh-CN" sz="3600" i="1">
                              <a:solidFill>
                                <a:prstClr val="black"/>
                              </a:solidFill>
                              <a:latin typeface="Cambria Math" panose="02040503050406030204" pitchFamily="18" charset="0"/>
                            </a:rPr>
                            <m:t>1</m:t>
                          </m:r>
                        </m:sub>
                      </m:sSub>
                      <m:r>
                        <a:rPr lang="en-US" altLang="zh-CN" sz="3600" i="1">
                          <a:solidFill>
                            <a:prstClr val="black"/>
                          </a:solidFill>
                          <a:latin typeface="Cambria Math" panose="02040503050406030204" pitchFamily="18" charset="0"/>
                        </a:rPr>
                        <m:t>,</m:t>
                      </m:r>
                      <m:sSub>
                        <m:sSubPr>
                          <m:ctrlPr>
                            <a:rPr lang="en-US" altLang="zh-CN" sz="3600" i="1">
                              <a:solidFill>
                                <a:prstClr val="black"/>
                              </a:solidFill>
                              <a:latin typeface="Cambria Math" panose="02040503050406030204" pitchFamily="18" charset="0"/>
                            </a:rPr>
                          </m:ctrlPr>
                        </m:sSubPr>
                        <m:e>
                          <m:r>
                            <a:rPr lang="en-US" altLang="zh-CN" sz="3600" i="1">
                              <a:solidFill>
                                <a:prstClr val="black"/>
                              </a:solidFill>
                              <a:latin typeface="Cambria Math" panose="02040503050406030204" pitchFamily="18" charset="0"/>
                            </a:rPr>
                            <m:t>𝑤</m:t>
                          </m:r>
                        </m:e>
                        <m:sub>
                          <m:r>
                            <a:rPr lang="en-US" altLang="zh-CN" sz="3600" i="1">
                              <a:solidFill>
                                <a:prstClr val="black"/>
                              </a:solidFill>
                              <a:latin typeface="Cambria Math" panose="02040503050406030204" pitchFamily="18" charset="0"/>
                            </a:rPr>
                            <m:t>2</m:t>
                          </m:r>
                        </m:sub>
                      </m:sSub>
                      <m:r>
                        <a:rPr lang="en-US" altLang="zh-CN" sz="3600" i="1">
                          <a:solidFill>
                            <a:prstClr val="black"/>
                          </a:solidFill>
                          <a:latin typeface="Cambria Math" panose="02040503050406030204" pitchFamily="18" charset="0"/>
                        </a:rPr>
                        <m:t>,</m:t>
                      </m:r>
                      <m:r>
                        <a:rPr lang="en-US" altLang="zh-CN" sz="3600" b="1" i="1">
                          <a:solidFill>
                            <a:srgbClr val="00B0F0"/>
                          </a:solidFill>
                          <a:latin typeface="Cambria Math" panose="02040503050406030204" pitchFamily="18" charset="0"/>
                        </a:rPr>
                        <m:t>𝑹</m:t>
                      </m:r>
                      <m:r>
                        <a:rPr lang="en-US" altLang="zh-CN" sz="3600" i="1">
                          <a:solidFill>
                            <a:srgbClr val="00B0F0"/>
                          </a:solidFill>
                          <a:latin typeface="Cambria Math" panose="02040503050406030204" pitchFamily="18" charset="0"/>
                        </a:rPr>
                        <m:t>,</m:t>
                      </m:r>
                      <m:r>
                        <a:rPr lang="en-US" altLang="zh-CN" sz="3600" b="1" i="1">
                          <a:solidFill>
                            <a:srgbClr val="00B0F0"/>
                          </a:solidFill>
                          <a:latin typeface="Cambria Math" panose="02040503050406030204" pitchFamily="18" charset="0"/>
                        </a:rPr>
                        <m:t>𝑲</m:t>
                      </m:r>
                      <m:r>
                        <a:rPr lang="en-US" altLang="zh-CN" sz="3600" i="1">
                          <a:solidFill>
                            <a:prstClr val="black"/>
                          </a:solidFill>
                          <a:latin typeface="Cambria Math" panose="02040503050406030204" pitchFamily="18" charset="0"/>
                        </a:rPr>
                        <m:t>)</m:t>
                      </m:r>
                    </m:oMath>
                  </m:oMathPara>
                </a14:m>
                <a:endParaRPr lang="en-US" altLang="zh-CN" sz="2400" b="1" dirty="0"/>
              </a:p>
            </p:txBody>
          </p:sp>
        </mc:Choice>
        <mc:Fallback xmlns="">
          <p:sp>
            <p:nvSpPr>
              <p:cNvPr id="9" name="文本框 8">
                <a:extLst>
                  <a:ext uri="{FF2B5EF4-FFF2-40B4-BE49-F238E27FC236}">
                    <a16:creationId xmlns:a16="http://schemas.microsoft.com/office/drawing/2014/main" id="{6A20E7F8-85AB-4544-B8FB-8406469BCA2A}"/>
                  </a:ext>
                </a:extLst>
              </p:cNvPr>
              <p:cNvSpPr txBox="1">
                <a:spLocks noRot="1" noChangeAspect="1" noMove="1" noResize="1" noEditPoints="1" noAdjustHandles="1" noChangeArrowheads="1" noChangeShapeType="1" noTextEdit="1"/>
              </p:cNvSpPr>
              <p:nvPr/>
            </p:nvSpPr>
            <p:spPr>
              <a:xfrm>
                <a:off x="772794" y="1287760"/>
                <a:ext cx="10487086" cy="1138773"/>
              </a:xfrm>
              <a:prstGeom prst="rect">
                <a:avLst/>
              </a:prstGeom>
              <a:blipFill>
                <a:blip r:embed="rId4"/>
                <a:stretch>
                  <a:fillRect l="-1337" t="-6952"/>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59B9B992-6939-4A8E-B544-80FF9CDABAFE}"/>
              </a:ext>
            </a:extLst>
          </p:cNvPr>
          <p:cNvSpPr/>
          <p:nvPr/>
        </p:nvSpPr>
        <p:spPr>
          <a:xfrm>
            <a:off x="5630047" y="4472060"/>
            <a:ext cx="1285061"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F8B25DA-C8BC-4486-8AC5-E7094355B3C7}"/>
              </a:ext>
            </a:extLst>
          </p:cNvPr>
          <p:cNvSpPr txBox="1"/>
          <p:nvPr/>
        </p:nvSpPr>
        <p:spPr>
          <a:xfrm>
            <a:off x="5544987" y="3803503"/>
            <a:ext cx="1285061" cy="830997"/>
          </a:xfrm>
          <a:prstGeom prst="rect">
            <a:avLst/>
          </a:prstGeom>
          <a:noFill/>
        </p:spPr>
        <p:txBody>
          <a:bodyPr wrap="square" rtlCol="0">
            <a:spAutoFit/>
          </a:bodyPr>
          <a:lstStyle/>
          <a:p>
            <a:pPr algn="ctr"/>
            <a:r>
              <a:rPr lang="en-US" altLang="zh-CN" sz="4800" b="1" dirty="0">
                <a:solidFill>
                  <a:srgbClr val="FF0000"/>
                </a:solidFill>
              </a:rPr>
              <a:t>+R</a:t>
            </a:r>
            <a:endParaRPr lang="zh-CN" altLang="en-US" b="1" dirty="0">
              <a:solidFill>
                <a:srgbClr val="FF0000"/>
              </a:solidFill>
            </a:endParaRPr>
          </a:p>
        </p:txBody>
      </p:sp>
      <p:pic>
        <p:nvPicPr>
          <p:cNvPr id="13" name="图片 12">
            <a:extLst>
              <a:ext uri="{FF2B5EF4-FFF2-40B4-BE49-F238E27FC236}">
                <a16:creationId xmlns:a16="http://schemas.microsoft.com/office/drawing/2014/main" id="{98E8520A-4706-4DF8-BC13-60A8D1D13AF2}"/>
              </a:ext>
            </a:extLst>
          </p:cNvPr>
          <p:cNvPicPr>
            <a:picLocks noChangeAspect="1"/>
          </p:cNvPicPr>
          <p:nvPr/>
        </p:nvPicPr>
        <p:blipFill>
          <a:blip r:embed="rId5"/>
          <a:stretch>
            <a:fillRect/>
          </a:stretch>
        </p:blipFill>
        <p:spPr>
          <a:xfrm>
            <a:off x="772794" y="2538495"/>
            <a:ext cx="4429057" cy="4192009"/>
          </a:xfrm>
          <a:prstGeom prst="rect">
            <a:avLst/>
          </a:prstGeom>
        </p:spPr>
      </p:pic>
    </p:spTree>
    <p:extLst>
      <p:ext uri="{BB962C8B-B14F-4D97-AF65-F5344CB8AC3E}">
        <p14:creationId xmlns:p14="http://schemas.microsoft.com/office/powerpoint/2010/main" val="4109459697"/>
      </p:ext>
    </p:extLst>
  </p:cSld>
  <p:clrMapOvr>
    <a:masterClrMapping/>
  </p:clrMapOvr>
  <mc:AlternateContent xmlns:mc="http://schemas.openxmlformats.org/markup-compatibility/2006">
    <mc:Choice xmlns:p14="http://schemas.microsoft.com/office/powerpoint/2010/main" Requires="p14">
      <p:transition p14:dur="0" advTm="26063"/>
    </mc:Choice>
    <mc:Fallback>
      <p:transition advTm="2606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err="1"/>
              <a:t>Sememe</a:t>
            </a:r>
            <a:r>
              <a:rPr kumimoji="1" lang="en-US" altLang="zh-CN" sz="4400" b="1" dirty="0"/>
              <a:t>-based SC</a:t>
            </a:r>
            <a:r>
              <a:rPr kumimoji="1" lang="zh-CN" altLang="en-US" sz="4400" b="1" dirty="0"/>
              <a:t> </a:t>
            </a:r>
            <a:r>
              <a:rPr kumimoji="1" lang="en-US" altLang="zh-CN" sz="4400" b="1" dirty="0"/>
              <a:t>—</a:t>
            </a:r>
            <a:r>
              <a:rPr kumimoji="1" lang="zh-CN" altLang="en-US" sz="4400" b="1" dirty="0"/>
              <a:t> </a:t>
            </a:r>
            <a:r>
              <a:rPr kumimoji="1" lang="en-US" altLang="zh-CN" sz="4400" b="1" dirty="0"/>
              <a:t>Experiments (1)</a:t>
            </a:r>
            <a:endParaRPr kumimoji="1" lang="zh-CN" altLang="en-US" sz="4400" b="1" dirty="0"/>
          </a:p>
        </p:txBody>
      </p:sp>
      <p:sp>
        <p:nvSpPr>
          <p:cNvPr id="5" name="文本框 4">
            <a:extLst>
              <a:ext uri="{FF2B5EF4-FFF2-40B4-BE49-F238E27FC236}">
                <a16:creationId xmlns:a16="http://schemas.microsoft.com/office/drawing/2014/main" id="{43AFD341-5F58-4047-94D0-A7AF3DC8C63E}"/>
              </a:ext>
            </a:extLst>
          </p:cNvPr>
          <p:cNvSpPr txBox="1"/>
          <p:nvPr/>
        </p:nvSpPr>
        <p:spPr>
          <a:xfrm>
            <a:off x="942109" y="4682760"/>
            <a:ext cx="4738255" cy="523220"/>
          </a:xfrm>
          <a:prstGeom prst="rect">
            <a:avLst/>
          </a:prstGeom>
          <a:noFill/>
        </p:spPr>
        <p:txBody>
          <a:bodyPr wrap="square" rtlCol="0">
            <a:spAutoFit/>
          </a:bodyPr>
          <a:lstStyle/>
          <a:p>
            <a:pPr algn="ctr"/>
            <a:r>
              <a:rPr lang="en-US" altLang="zh-CN" sz="2800" b="1" dirty="0"/>
              <a:t>Results for MWE similarity</a:t>
            </a:r>
          </a:p>
        </p:txBody>
      </p:sp>
      <p:sp>
        <p:nvSpPr>
          <p:cNvPr id="12" name="文本框 11">
            <a:extLst>
              <a:ext uri="{FF2B5EF4-FFF2-40B4-BE49-F238E27FC236}">
                <a16:creationId xmlns:a16="http://schemas.microsoft.com/office/drawing/2014/main" id="{75A2B1B3-F967-4B18-8D53-5D53D28D3DC2}"/>
              </a:ext>
            </a:extLst>
          </p:cNvPr>
          <p:cNvSpPr txBox="1"/>
          <p:nvPr/>
        </p:nvSpPr>
        <p:spPr>
          <a:xfrm>
            <a:off x="6319131" y="4682760"/>
            <a:ext cx="5680364" cy="523220"/>
          </a:xfrm>
          <a:prstGeom prst="rect">
            <a:avLst/>
          </a:prstGeom>
          <a:noFill/>
        </p:spPr>
        <p:txBody>
          <a:bodyPr wrap="square" rtlCol="0">
            <a:spAutoFit/>
          </a:bodyPr>
          <a:lstStyle/>
          <a:p>
            <a:pPr algn="ctr"/>
            <a:r>
              <a:rPr lang="en-US" altLang="zh-CN" sz="2800" b="1" dirty="0"/>
              <a:t>Results for MWE </a:t>
            </a:r>
            <a:r>
              <a:rPr lang="en-US" altLang="zh-CN" sz="2800" b="1" dirty="0" err="1"/>
              <a:t>sememe</a:t>
            </a:r>
            <a:r>
              <a:rPr lang="en-US" altLang="zh-CN" sz="2800" b="1" dirty="0"/>
              <a:t> prediction</a:t>
            </a:r>
          </a:p>
        </p:txBody>
      </p:sp>
      <p:pic>
        <p:nvPicPr>
          <p:cNvPr id="7" name="图片 6">
            <a:extLst>
              <a:ext uri="{FF2B5EF4-FFF2-40B4-BE49-F238E27FC236}">
                <a16:creationId xmlns:a16="http://schemas.microsoft.com/office/drawing/2014/main" id="{9CA7D78A-3EF4-41AC-83E5-0931F65CF9D2}"/>
              </a:ext>
            </a:extLst>
          </p:cNvPr>
          <p:cNvPicPr>
            <a:picLocks noChangeAspect="1"/>
          </p:cNvPicPr>
          <p:nvPr/>
        </p:nvPicPr>
        <p:blipFill>
          <a:blip r:embed="rId3"/>
          <a:stretch>
            <a:fillRect/>
          </a:stretch>
        </p:blipFill>
        <p:spPr>
          <a:xfrm>
            <a:off x="408940" y="1390918"/>
            <a:ext cx="5687060" cy="3409682"/>
          </a:xfrm>
          <a:prstGeom prst="rect">
            <a:avLst/>
          </a:prstGeom>
        </p:spPr>
      </p:pic>
      <p:pic>
        <p:nvPicPr>
          <p:cNvPr id="8" name="图片 7">
            <a:extLst>
              <a:ext uri="{FF2B5EF4-FFF2-40B4-BE49-F238E27FC236}">
                <a16:creationId xmlns:a16="http://schemas.microsoft.com/office/drawing/2014/main" id="{237BB50F-A1EF-4CBE-819B-6EACD47D3924}"/>
              </a:ext>
            </a:extLst>
          </p:cNvPr>
          <p:cNvPicPr>
            <a:picLocks noChangeAspect="1"/>
          </p:cNvPicPr>
          <p:nvPr/>
        </p:nvPicPr>
        <p:blipFill>
          <a:blip r:embed="rId4"/>
          <a:stretch>
            <a:fillRect/>
          </a:stretch>
        </p:blipFill>
        <p:spPr>
          <a:xfrm>
            <a:off x="6734767" y="1414397"/>
            <a:ext cx="4679001" cy="3268363"/>
          </a:xfrm>
          <a:prstGeom prst="rect">
            <a:avLst/>
          </a:prstGeom>
        </p:spPr>
      </p:pic>
      <p:sp>
        <p:nvSpPr>
          <p:cNvPr id="9" name="矩形 8">
            <a:extLst>
              <a:ext uri="{FF2B5EF4-FFF2-40B4-BE49-F238E27FC236}">
                <a16:creationId xmlns:a16="http://schemas.microsoft.com/office/drawing/2014/main" id="{66A8905E-5AB6-4A53-83E1-C8E4318DB760}"/>
              </a:ext>
            </a:extLst>
          </p:cNvPr>
          <p:cNvSpPr/>
          <p:nvPr/>
        </p:nvSpPr>
        <p:spPr>
          <a:xfrm>
            <a:off x="806455" y="5465399"/>
            <a:ext cx="11025352" cy="584775"/>
          </a:xfrm>
          <a:prstGeom prst="rect">
            <a:avLst/>
          </a:prstGeom>
        </p:spPr>
        <p:txBody>
          <a:bodyPr wrap="square">
            <a:spAutoFit/>
          </a:bodyPr>
          <a:lstStyle/>
          <a:p>
            <a:pPr marL="342900" indent="-342900">
              <a:buFont typeface="Arial" panose="020B0604020202020204" pitchFamily="34" charset="0"/>
              <a:buChar char="•"/>
            </a:pPr>
            <a:r>
              <a:rPr lang="en-US" altLang="zh-CN" sz="3200" dirty="0"/>
              <a:t>Our models achieve improvement on the two tasks! </a:t>
            </a:r>
            <a:endParaRPr lang="zh-CN" altLang="en-US" sz="3200" b="1" dirty="0"/>
          </a:p>
        </p:txBody>
      </p:sp>
    </p:spTree>
    <p:extLst>
      <p:ext uri="{BB962C8B-B14F-4D97-AF65-F5344CB8AC3E}">
        <p14:creationId xmlns:p14="http://schemas.microsoft.com/office/powerpoint/2010/main" val="100339067"/>
      </p:ext>
    </p:extLst>
  </p:cSld>
  <p:clrMapOvr>
    <a:masterClrMapping/>
  </p:clrMapOvr>
  <mc:AlternateContent xmlns:mc="http://schemas.openxmlformats.org/markup-compatibility/2006">
    <mc:Choice xmlns:p14="http://schemas.microsoft.com/office/powerpoint/2010/main" Requires="p14">
      <p:transition p14:dur="0" advTm="101221"/>
    </mc:Choice>
    <mc:Fallback>
      <p:transition advTm="10122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err="1"/>
              <a:t>Sememe</a:t>
            </a:r>
            <a:r>
              <a:rPr kumimoji="1" lang="en-US" altLang="zh-CN" sz="4400" b="1" dirty="0"/>
              <a:t>-based SC</a:t>
            </a:r>
            <a:r>
              <a:rPr kumimoji="1" lang="zh-CN" altLang="en-US" sz="4400" b="1" dirty="0"/>
              <a:t> </a:t>
            </a:r>
            <a:r>
              <a:rPr kumimoji="1" lang="en-US" altLang="zh-CN" sz="4400" b="1" dirty="0"/>
              <a:t>—</a:t>
            </a:r>
            <a:r>
              <a:rPr kumimoji="1" lang="zh-CN" altLang="en-US" sz="4400" b="1" dirty="0"/>
              <a:t> </a:t>
            </a:r>
            <a:r>
              <a:rPr kumimoji="1" lang="en-US" altLang="zh-CN" sz="4400" b="1" dirty="0"/>
              <a:t>Experiments (2)</a:t>
            </a:r>
            <a:endParaRPr kumimoji="1" lang="zh-CN" altLang="en-US" sz="4400" b="1" dirty="0"/>
          </a:p>
        </p:txBody>
      </p:sp>
      <p:sp>
        <p:nvSpPr>
          <p:cNvPr id="5" name="文本框 4">
            <a:extLst>
              <a:ext uri="{FF2B5EF4-FFF2-40B4-BE49-F238E27FC236}">
                <a16:creationId xmlns:a16="http://schemas.microsoft.com/office/drawing/2014/main" id="{43AFD341-5F58-4047-94D0-A7AF3DC8C63E}"/>
              </a:ext>
            </a:extLst>
          </p:cNvPr>
          <p:cNvSpPr txBox="1"/>
          <p:nvPr/>
        </p:nvSpPr>
        <p:spPr>
          <a:xfrm>
            <a:off x="3028319" y="4810016"/>
            <a:ext cx="5725950" cy="1446550"/>
          </a:xfrm>
          <a:prstGeom prst="rect">
            <a:avLst/>
          </a:prstGeom>
          <a:noFill/>
        </p:spPr>
        <p:txBody>
          <a:bodyPr wrap="square" rtlCol="0">
            <a:spAutoFit/>
          </a:bodyPr>
          <a:lstStyle/>
          <a:p>
            <a:pPr algn="just"/>
            <a:r>
              <a:rPr lang="en-US" altLang="zh-CN" sz="3200" b="1" dirty="0"/>
              <a:t>Auxiliary Experiments 1: </a:t>
            </a:r>
          </a:p>
          <a:p>
            <a:pPr algn="just"/>
            <a:r>
              <a:rPr lang="en-US" altLang="zh-CN" sz="2800" b="1" dirty="0" err="1"/>
              <a:t>Sememe</a:t>
            </a:r>
            <a:r>
              <a:rPr lang="en-US" altLang="zh-CN" sz="2800" b="1" dirty="0"/>
              <a:t> prediction on MWEs with </a:t>
            </a:r>
            <a:r>
              <a:rPr lang="en-US" altLang="zh-CN" sz="2800" b="1" dirty="0">
                <a:solidFill>
                  <a:srgbClr val="FF0000"/>
                </a:solidFill>
              </a:rPr>
              <a:t>different </a:t>
            </a:r>
            <a:r>
              <a:rPr lang="en-US" altLang="zh-CN" sz="2800" b="1" dirty="0" err="1">
                <a:solidFill>
                  <a:srgbClr val="FF0000"/>
                </a:solidFill>
              </a:rPr>
              <a:t>sememe</a:t>
            </a:r>
            <a:r>
              <a:rPr lang="en-US" altLang="zh-CN" sz="2800" b="1" dirty="0">
                <a:solidFill>
                  <a:srgbClr val="FF0000"/>
                </a:solidFill>
              </a:rPr>
              <a:t>-based SCDs.</a:t>
            </a:r>
          </a:p>
        </p:txBody>
      </p:sp>
      <p:pic>
        <p:nvPicPr>
          <p:cNvPr id="6" name="图片 5">
            <a:extLst>
              <a:ext uri="{FF2B5EF4-FFF2-40B4-BE49-F238E27FC236}">
                <a16:creationId xmlns:a16="http://schemas.microsoft.com/office/drawing/2014/main" id="{D912E5BD-7981-4777-A97B-CDB8E337FF79}"/>
              </a:ext>
            </a:extLst>
          </p:cNvPr>
          <p:cNvPicPr>
            <a:picLocks noChangeAspect="1"/>
          </p:cNvPicPr>
          <p:nvPr/>
        </p:nvPicPr>
        <p:blipFill>
          <a:blip r:embed="rId3"/>
          <a:stretch>
            <a:fillRect/>
          </a:stretch>
        </p:blipFill>
        <p:spPr>
          <a:xfrm>
            <a:off x="2568671" y="1203064"/>
            <a:ext cx="6645246" cy="3260602"/>
          </a:xfrm>
          <a:prstGeom prst="rect">
            <a:avLst/>
          </a:prstGeom>
        </p:spPr>
      </p:pic>
    </p:spTree>
    <p:extLst>
      <p:ext uri="{BB962C8B-B14F-4D97-AF65-F5344CB8AC3E}">
        <p14:creationId xmlns:p14="http://schemas.microsoft.com/office/powerpoint/2010/main" val="4161820259"/>
      </p:ext>
    </p:extLst>
  </p:cSld>
  <p:clrMapOvr>
    <a:masterClrMapping/>
  </p:clrMapOvr>
  <mc:AlternateContent xmlns:mc="http://schemas.openxmlformats.org/markup-compatibility/2006">
    <mc:Choice xmlns:p14="http://schemas.microsoft.com/office/powerpoint/2010/main" Requires="p14">
      <p:transition p14:dur="0" advTm="18596"/>
    </mc:Choice>
    <mc:Fallback>
      <p:transition advTm="1859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err="1"/>
              <a:t>Sememe</a:t>
            </a:r>
            <a:r>
              <a:rPr kumimoji="1" lang="en-US" altLang="zh-CN" sz="4400" b="1" dirty="0"/>
              <a:t>-based SC</a:t>
            </a:r>
            <a:r>
              <a:rPr kumimoji="1" lang="zh-CN" altLang="en-US" sz="4400" b="1" dirty="0"/>
              <a:t> </a:t>
            </a:r>
            <a:r>
              <a:rPr kumimoji="1" lang="en-US" altLang="zh-CN" sz="4400" b="1" dirty="0"/>
              <a:t>—</a:t>
            </a:r>
            <a:r>
              <a:rPr kumimoji="1" lang="zh-CN" altLang="en-US" sz="4400" b="1" dirty="0"/>
              <a:t> </a:t>
            </a:r>
            <a:r>
              <a:rPr kumimoji="1" lang="en-US" altLang="zh-CN" sz="4400" b="1" dirty="0"/>
              <a:t>Experiments (2)</a:t>
            </a:r>
            <a:endParaRPr kumimoji="1" lang="zh-CN" altLang="en-US" sz="4400" b="1" dirty="0"/>
          </a:p>
        </p:txBody>
      </p:sp>
      <p:sp>
        <p:nvSpPr>
          <p:cNvPr id="5" name="文本框 4">
            <a:extLst>
              <a:ext uri="{FF2B5EF4-FFF2-40B4-BE49-F238E27FC236}">
                <a16:creationId xmlns:a16="http://schemas.microsoft.com/office/drawing/2014/main" id="{43AFD341-5F58-4047-94D0-A7AF3DC8C63E}"/>
              </a:ext>
            </a:extLst>
          </p:cNvPr>
          <p:cNvSpPr txBox="1"/>
          <p:nvPr/>
        </p:nvSpPr>
        <p:spPr>
          <a:xfrm>
            <a:off x="542502" y="4463666"/>
            <a:ext cx="5348792" cy="1384995"/>
          </a:xfrm>
          <a:prstGeom prst="rect">
            <a:avLst/>
          </a:prstGeom>
          <a:noFill/>
        </p:spPr>
        <p:txBody>
          <a:bodyPr wrap="square" rtlCol="0">
            <a:spAutoFit/>
          </a:bodyPr>
          <a:lstStyle/>
          <a:p>
            <a:pPr algn="just"/>
            <a:r>
              <a:rPr lang="en-US" altLang="zh-CN" sz="2800" b="1" dirty="0"/>
              <a:t>Auxiliary Experiments 1: </a:t>
            </a:r>
          </a:p>
          <a:p>
            <a:pPr algn="just"/>
            <a:r>
              <a:rPr lang="en-US" altLang="zh-CN" sz="2800" b="1" dirty="0" err="1"/>
              <a:t>Sememe</a:t>
            </a:r>
            <a:r>
              <a:rPr lang="en-US" altLang="zh-CN" sz="2800" b="1" dirty="0"/>
              <a:t> prediction on MWEs with </a:t>
            </a:r>
            <a:r>
              <a:rPr lang="en-US" altLang="zh-CN" sz="2800" b="1" dirty="0">
                <a:solidFill>
                  <a:srgbClr val="FF0000"/>
                </a:solidFill>
              </a:rPr>
              <a:t>different </a:t>
            </a:r>
            <a:r>
              <a:rPr lang="en-US" altLang="zh-CN" sz="2800" b="1" dirty="0" err="1">
                <a:solidFill>
                  <a:srgbClr val="FF0000"/>
                </a:solidFill>
              </a:rPr>
              <a:t>sememe</a:t>
            </a:r>
            <a:r>
              <a:rPr lang="en-US" altLang="zh-CN" sz="2800" b="1" dirty="0">
                <a:solidFill>
                  <a:srgbClr val="FF0000"/>
                </a:solidFill>
              </a:rPr>
              <a:t>-based SCDs.</a:t>
            </a:r>
          </a:p>
        </p:txBody>
      </p:sp>
      <p:pic>
        <p:nvPicPr>
          <p:cNvPr id="6" name="图片 5">
            <a:extLst>
              <a:ext uri="{FF2B5EF4-FFF2-40B4-BE49-F238E27FC236}">
                <a16:creationId xmlns:a16="http://schemas.microsoft.com/office/drawing/2014/main" id="{D912E5BD-7981-4777-A97B-CDB8E337FF79}"/>
              </a:ext>
            </a:extLst>
          </p:cNvPr>
          <p:cNvPicPr>
            <a:picLocks noChangeAspect="1"/>
          </p:cNvPicPr>
          <p:nvPr/>
        </p:nvPicPr>
        <p:blipFill>
          <a:blip r:embed="rId3"/>
          <a:stretch>
            <a:fillRect/>
          </a:stretch>
        </p:blipFill>
        <p:spPr>
          <a:xfrm>
            <a:off x="542502" y="1926606"/>
            <a:ext cx="4997062" cy="2451893"/>
          </a:xfrm>
          <a:prstGeom prst="rect">
            <a:avLst/>
          </a:prstGeom>
        </p:spPr>
      </p:pic>
      <p:sp>
        <p:nvSpPr>
          <p:cNvPr id="3" name="文本框 2">
            <a:extLst>
              <a:ext uri="{FF2B5EF4-FFF2-40B4-BE49-F238E27FC236}">
                <a16:creationId xmlns:a16="http://schemas.microsoft.com/office/drawing/2014/main" id="{E9832AA8-0381-4E73-B2C1-263A40980C32}"/>
              </a:ext>
            </a:extLst>
          </p:cNvPr>
          <p:cNvSpPr txBox="1"/>
          <p:nvPr/>
        </p:nvSpPr>
        <p:spPr>
          <a:xfrm>
            <a:off x="6300707" y="2237319"/>
            <a:ext cx="5791029" cy="1384995"/>
          </a:xfrm>
          <a:prstGeom prst="rect">
            <a:avLst/>
          </a:prstGeom>
          <a:noFill/>
        </p:spPr>
        <p:txBody>
          <a:bodyPr wrap="square" rtlCol="0">
            <a:spAutoFit/>
          </a:bodyPr>
          <a:lstStyle/>
          <a:p>
            <a:pPr algn="just"/>
            <a:r>
              <a:rPr lang="en-US" altLang="zh-CN" sz="3200" dirty="0"/>
              <a:t>Analysis:</a:t>
            </a:r>
          </a:p>
          <a:p>
            <a:pPr marL="457200" indent="-457200" algn="just">
              <a:buAutoNum type="arabicParenR"/>
            </a:pPr>
            <a:r>
              <a:rPr lang="en-US" altLang="zh-CN" sz="2800" dirty="0"/>
              <a:t>Higher SCDs</a:t>
            </a:r>
            <a:r>
              <a:rPr lang="zh-CN" altLang="en-US" sz="2800" dirty="0"/>
              <a:t>→</a:t>
            </a:r>
            <a:r>
              <a:rPr lang="en-US" altLang="zh-CN" sz="2800" dirty="0"/>
              <a:t>better performance</a:t>
            </a:r>
            <a:r>
              <a:rPr lang="en-US" altLang="zh-CN" sz="2400" dirty="0"/>
              <a:t>.</a:t>
            </a:r>
          </a:p>
          <a:p>
            <a:endParaRPr lang="zh-CN" altLang="en-US" sz="2400" dirty="0"/>
          </a:p>
        </p:txBody>
      </p:sp>
      <p:sp>
        <p:nvSpPr>
          <p:cNvPr id="9" name="箭头: 左 8">
            <a:extLst>
              <a:ext uri="{FF2B5EF4-FFF2-40B4-BE49-F238E27FC236}">
                <a16:creationId xmlns:a16="http://schemas.microsoft.com/office/drawing/2014/main" id="{5214109B-E656-4343-AD18-ABE52CAD81B3}"/>
              </a:ext>
            </a:extLst>
          </p:cNvPr>
          <p:cNvSpPr/>
          <p:nvPr/>
        </p:nvSpPr>
        <p:spPr>
          <a:xfrm>
            <a:off x="2418946" y="1362675"/>
            <a:ext cx="2742601" cy="60157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3464744"/>
      </p:ext>
    </p:extLst>
  </p:cSld>
  <p:clrMapOvr>
    <a:masterClrMapping/>
  </p:clrMapOvr>
  <mc:AlternateContent xmlns:mc="http://schemas.openxmlformats.org/markup-compatibility/2006">
    <mc:Choice xmlns:p14="http://schemas.microsoft.com/office/powerpoint/2010/main" Requires="p14">
      <p:transition p14:dur="0" advTm="182"/>
    </mc:Choice>
    <mc:Fallback>
      <p:transition advTm="18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err="1"/>
              <a:t>Sememe</a:t>
            </a:r>
            <a:r>
              <a:rPr kumimoji="1" lang="en-US" altLang="zh-CN" sz="4400" b="1" dirty="0"/>
              <a:t>-based SC</a:t>
            </a:r>
            <a:r>
              <a:rPr kumimoji="1" lang="zh-CN" altLang="en-US" sz="4400" b="1" dirty="0"/>
              <a:t> </a:t>
            </a:r>
            <a:r>
              <a:rPr kumimoji="1" lang="en-US" altLang="zh-CN" sz="4400" b="1" dirty="0"/>
              <a:t>—</a:t>
            </a:r>
            <a:r>
              <a:rPr kumimoji="1" lang="zh-CN" altLang="en-US" sz="4400" b="1" dirty="0"/>
              <a:t> </a:t>
            </a:r>
            <a:r>
              <a:rPr kumimoji="1" lang="en-US" altLang="zh-CN" sz="4400" b="1" dirty="0"/>
              <a:t>Experiments (2)</a:t>
            </a:r>
            <a:endParaRPr kumimoji="1" lang="zh-CN" altLang="en-US" sz="4400" b="1" dirty="0"/>
          </a:p>
        </p:txBody>
      </p:sp>
      <p:sp>
        <p:nvSpPr>
          <p:cNvPr id="5" name="文本框 4">
            <a:extLst>
              <a:ext uri="{FF2B5EF4-FFF2-40B4-BE49-F238E27FC236}">
                <a16:creationId xmlns:a16="http://schemas.microsoft.com/office/drawing/2014/main" id="{43AFD341-5F58-4047-94D0-A7AF3DC8C63E}"/>
              </a:ext>
            </a:extLst>
          </p:cNvPr>
          <p:cNvSpPr txBox="1"/>
          <p:nvPr/>
        </p:nvSpPr>
        <p:spPr>
          <a:xfrm>
            <a:off x="542502" y="4463666"/>
            <a:ext cx="5348792" cy="1384995"/>
          </a:xfrm>
          <a:prstGeom prst="rect">
            <a:avLst/>
          </a:prstGeom>
          <a:noFill/>
        </p:spPr>
        <p:txBody>
          <a:bodyPr wrap="square" rtlCol="0">
            <a:spAutoFit/>
          </a:bodyPr>
          <a:lstStyle/>
          <a:p>
            <a:pPr algn="just"/>
            <a:r>
              <a:rPr lang="en-US" altLang="zh-CN" sz="2800" b="1" dirty="0"/>
              <a:t>Auxiliary Experiments 1: </a:t>
            </a:r>
          </a:p>
          <a:p>
            <a:pPr algn="just"/>
            <a:r>
              <a:rPr lang="en-US" altLang="zh-CN" sz="2800" b="1" dirty="0" err="1"/>
              <a:t>Sememe</a:t>
            </a:r>
            <a:r>
              <a:rPr lang="en-US" altLang="zh-CN" sz="2800" b="1" dirty="0"/>
              <a:t> prediction on MWEs with </a:t>
            </a:r>
            <a:r>
              <a:rPr lang="en-US" altLang="zh-CN" sz="2800" b="1" dirty="0">
                <a:solidFill>
                  <a:srgbClr val="FF0000"/>
                </a:solidFill>
              </a:rPr>
              <a:t>different </a:t>
            </a:r>
            <a:r>
              <a:rPr lang="en-US" altLang="zh-CN" sz="2800" b="1" dirty="0" err="1">
                <a:solidFill>
                  <a:srgbClr val="FF0000"/>
                </a:solidFill>
              </a:rPr>
              <a:t>sememe</a:t>
            </a:r>
            <a:r>
              <a:rPr lang="en-US" altLang="zh-CN" sz="2800" b="1" dirty="0">
                <a:solidFill>
                  <a:srgbClr val="FF0000"/>
                </a:solidFill>
              </a:rPr>
              <a:t>-based SCDs.</a:t>
            </a:r>
          </a:p>
        </p:txBody>
      </p:sp>
      <p:pic>
        <p:nvPicPr>
          <p:cNvPr id="6" name="图片 5">
            <a:extLst>
              <a:ext uri="{FF2B5EF4-FFF2-40B4-BE49-F238E27FC236}">
                <a16:creationId xmlns:a16="http://schemas.microsoft.com/office/drawing/2014/main" id="{D912E5BD-7981-4777-A97B-CDB8E337FF79}"/>
              </a:ext>
            </a:extLst>
          </p:cNvPr>
          <p:cNvPicPr>
            <a:picLocks noChangeAspect="1"/>
          </p:cNvPicPr>
          <p:nvPr/>
        </p:nvPicPr>
        <p:blipFill>
          <a:blip r:embed="rId3"/>
          <a:stretch>
            <a:fillRect/>
          </a:stretch>
        </p:blipFill>
        <p:spPr>
          <a:xfrm>
            <a:off x="542502" y="1926606"/>
            <a:ext cx="4997062" cy="2451893"/>
          </a:xfrm>
          <a:prstGeom prst="rect">
            <a:avLst/>
          </a:prstGeom>
        </p:spPr>
      </p:pic>
      <p:sp>
        <p:nvSpPr>
          <p:cNvPr id="3" name="文本框 2">
            <a:extLst>
              <a:ext uri="{FF2B5EF4-FFF2-40B4-BE49-F238E27FC236}">
                <a16:creationId xmlns:a16="http://schemas.microsoft.com/office/drawing/2014/main" id="{E9832AA8-0381-4E73-B2C1-263A40980C32}"/>
              </a:ext>
            </a:extLst>
          </p:cNvPr>
          <p:cNvSpPr txBox="1"/>
          <p:nvPr/>
        </p:nvSpPr>
        <p:spPr>
          <a:xfrm>
            <a:off x="6300707" y="2237319"/>
            <a:ext cx="5791029" cy="3477875"/>
          </a:xfrm>
          <a:prstGeom prst="rect">
            <a:avLst/>
          </a:prstGeom>
          <a:noFill/>
        </p:spPr>
        <p:txBody>
          <a:bodyPr wrap="square" rtlCol="0">
            <a:spAutoFit/>
          </a:bodyPr>
          <a:lstStyle/>
          <a:p>
            <a:pPr algn="just"/>
            <a:r>
              <a:rPr lang="en-US" altLang="zh-CN" sz="3200" dirty="0"/>
              <a:t>Analysis:</a:t>
            </a:r>
          </a:p>
          <a:p>
            <a:pPr marL="457200" indent="-457200" algn="just">
              <a:buAutoNum type="arabicParenR"/>
            </a:pPr>
            <a:r>
              <a:rPr lang="en-US" altLang="zh-CN" sz="2800" dirty="0"/>
              <a:t>Higher SCDs</a:t>
            </a:r>
            <a:r>
              <a:rPr lang="zh-CN" altLang="en-US" sz="2800" dirty="0"/>
              <a:t>→</a:t>
            </a:r>
            <a:r>
              <a:rPr lang="en-US" altLang="zh-CN" sz="2800" dirty="0"/>
              <a:t>better performance</a:t>
            </a:r>
            <a:r>
              <a:rPr lang="en-US" altLang="zh-CN" sz="2400" dirty="0"/>
              <a:t>.</a:t>
            </a:r>
          </a:p>
          <a:p>
            <a:pPr marL="457200" indent="-457200" algn="just">
              <a:buAutoNum type="arabicParenR"/>
            </a:pPr>
            <a:endParaRPr lang="en-US" altLang="zh-CN" sz="2400" dirty="0"/>
          </a:p>
          <a:p>
            <a:pPr marL="457200" indent="-457200" algn="just">
              <a:buAutoNum type="arabicParenR"/>
            </a:pPr>
            <a:r>
              <a:rPr lang="en-US" altLang="zh-CN" sz="2800" dirty="0"/>
              <a:t>Our mutual attention models perform better than the aggregated </a:t>
            </a:r>
            <a:r>
              <a:rPr lang="en-US" altLang="zh-CN" sz="2800" dirty="0" err="1"/>
              <a:t>sememe</a:t>
            </a:r>
            <a:r>
              <a:rPr lang="en-US" altLang="zh-CN" sz="2800" dirty="0"/>
              <a:t> models, other than on the subset of SCD 3.</a:t>
            </a:r>
          </a:p>
          <a:p>
            <a:endParaRPr lang="zh-CN" altLang="en-US" sz="2400" dirty="0"/>
          </a:p>
        </p:txBody>
      </p:sp>
      <p:sp>
        <p:nvSpPr>
          <p:cNvPr id="7" name="图文框 6">
            <a:extLst>
              <a:ext uri="{FF2B5EF4-FFF2-40B4-BE49-F238E27FC236}">
                <a16:creationId xmlns:a16="http://schemas.microsoft.com/office/drawing/2014/main" id="{F9C1E8CF-8DD9-4A63-894D-BF314786164A}"/>
              </a:ext>
            </a:extLst>
          </p:cNvPr>
          <p:cNvSpPr/>
          <p:nvPr/>
        </p:nvSpPr>
        <p:spPr>
          <a:xfrm>
            <a:off x="745958" y="3237163"/>
            <a:ext cx="2201779" cy="336216"/>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图文框 8">
            <a:extLst>
              <a:ext uri="{FF2B5EF4-FFF2-40B4-BE49-F238E27FC236}">
                <a16:creationId xmlns:a16="http://schemas.microsoft.com/office/drawing/2014/main" id="{01D67B1F-2120-4322-B70C-ABCA13EA5888}"/>
              </a:ext>
            </a:extLst>
          </p:cNvPr>
          <p:cNvSpPr/>
          <p:nvPr/>
        </p:nvSpPr>
        <p:spPr>
          <a:xfrm>
            <a:off x="745957" y="3811451"/>
            <a:ext cx="1528011" cy="336216"/>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图文框 9">
            <a:extLst>
              <a:ext uri="{FF2B5EF4-FFF2-40B4-BE49-F238E27FC236}">
                <a16:creationId xmlns:a16="http://schemas.microsoft.com/office/drawing/2014/main" id="{2573543E-4540-40B6-8AB4-61302CACAC7E}"/>
              </a:ext>
            </a:extLst>
          </p:cNvPr>
          <p:cNvSpPr/>
          <p:nvPr/>
        </p:nvSpPr>
        <p:spPr>
          <a:xfrm>
            <a:off x="3035111" y="3811451"/>
            <a:ext cx="1528011" cy="336216"/>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74090772"/>
      </p:ext>
    </p:extLst>
  </p:cSld>
  <p:clrMapOvr>
    <a:masterClrMapping/>
  </p:clrMapOvr>
  <mc:AlternateContent xmlns:mc="http://schemas.openxmlformats.org/markup-compatibility/2006">
    <mc:Choice xmlns:p14="http://schemas.microsoft.com/office/powerpoint/2010/main" Requires="p14">
      <p:transition p14:dur="0" advTm="88884"/>
    </mc:Choice>
    <mc:Fallback>
      <p:transition advTm="8888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err="1"/>
              <a:t>Sememe</a:t>
            </a:r>
            <a:r>
              <a:rPr kumimoji="1" lang="en-US" altLang="zh-CN" sz="4400" b="1" dirty="0"/>
              <a:t>-based SC</a:t>
            </a:r>
            <a:r>
              <a:rPr kumimoji="1" lang="zh-CN" altLang="en-US" sz="4400" b="1" dirty="0"/>
              <a:t> </a:t>
            </a:r>
            <a:r>
              <a:rPr kumimoji="1" lang="en-US" altLang="zh-CN" sz="4400" b="1" dirty="0"/>
              <a:t>—</a:t>
            </a:r>
            <a:r>
              <a:rPr kumimoji="1" lang="zh-CN" altLang="en-US" sz="4400" b="1" dirty="0"/>
              <a:t> </a:t>
            </a:r>
            <a:r>
              <a:rPr kumimoji="1" lang="en-US" altLang="zh-CN" sz="4400" b="1" dirty="0"/>
              <a:t>Experiments (3)</a:t>
            </a:r>
            <a:endParaRPr kumimoji="1" lang="zh-CN" altLang="en-US" sz="4400" b="1" dirty="0"/>
          </a:p>
        </p:txBody>
      </p:sp>
      <p:sp>
        <p:nvSpPr>
          <p:cNvPr id="5" name="文本框 4">
            <a:extLst>
              <a:ext uri="{FF2B5EF4-FFF2-40B4-BE49-F238E27FC236}">
                <a16:creationId xmlns:a16="http://schemas.microsoft.com/office/drawing/2014/main" id="{43AFD341-5F58-4047-94D0-A7AF3DC8C63E}"/>
              </a:ext>
            </a:extLst>
          </p:cNvPr>
          <p:cNvSpPr txBox="1"/>
          <p:nvPr/>
        </p:nvSpPr>
        <p:spPr>
          <a:xfrm>
            <a:off x="542502" y="4463666"/>
            <a:ext cx="5028119" cy="1384995"/>
          </a:xfrm>
          <a:prstGeom prst="rect">
            <a:avLst/>
          </a:prstGeom>
          <a:noFill/>
        </p:spPr>
        <p:txBody>
          <a:bodyPr wrap="square" rtlCol="0">
            <a:spAutoFit/>
          </a:bodyPr>
          <a:lstStyle/>
          <a:p>
            <a:pPr algn="just"/>
            <a:r>
              <a:rPr lang="en-US" altLang="zh-CN" sz="2800" b="1" dirty="0"/>
              <a:t>Auxiliary Experiments 2: </a:t>
            </a:r>
          </a:p>
          <a:p>
            <a:pPr algn="just"/>
            <a:r>
              <a:rPr lang="en-US" altLang="zh-CN" sz="2800" b="1" dirty="0" err="1"/>
              <a:t>Sememe</a:t>
            </a:r>
            <a:r>
              <a:rPr lang="en-US" altLang="zh-CN" sz="2800" b="1" dirty="0"/>
              <a:t> prediction on MWEs with </a:t>
            </a:r>
            <a:r>
              <a:rPr lang="en-US" altLang="zh-CN" sz="2800" b="1" dirty="0">
                <a:solidFill>
                  <a:srgbClr val="FF0000"/>
                </a:solidFill>
              </a:rPr>
              <a:t>different combination rules</a:t>
            </a:r>
            <a:r>
              <a:rPr lang="en-US" altLang="zh-CN" sz="2800" b="1" dirty="0"/>
              <a:t>.</a:t>
            </a:r>
          </a:p>
        </p:txBody>
      </p:sp>
      <p:sp>
        <p:nvSpPr>
          <p:cNvPr id="3" name="文本框 2">
            <a:extLst>
              <a:ext uri="{FF2B5EF4-FFF2-40B4-BE49-F238E27FC236}">
                <a16:creationId xmlns:a16="http://schemas.microsoft.com/office/drawing/2014/main" id="{E9832AA8-0381-4E73-B2C1-263A40980C32}"/>
              </a:ext>
            </a:extLst>
          </p:cNvPr>
          <p:cNvSpPr txBox="1"/>
          <p:nvPr/>
        </p:nvSpPr>
        <p:spPr>
          <a:xfrm>
            <a:off x="6300708" y="2237319"/>
            <a:ext cx="5767245" cy="1815882"/>
          </a:xfrm>
          <a:prstGeom prst="rect">
            <a:avLst/>
          </a:prstGeom>
          <a:noFill/>
        </p:spPr>
        <p:txBody>
          <a:bodyPr wrap="square" rtlCol="0">
            <a:spAutoFit/>
          </a:bodyPr>
          <a:lstStyle/>
          <a:p>
            <a:pPr algn="just"/>
            <a:r>
              <a:rPr lang="en-US" altLang="zh-CN" sz="3200" dirty="0"/>
              <a:t>Analysis:</a:t>
            </a:r>
          </a:p>
          <a:p>
            <a:pPr marL="457200" indent="-457200" algn="just">
              <a:buFontTx/>
              <a:buAutoNum type="arabicParenR"/>
            </a:pPr>
            <a:r>
              <a:rPr lang="en-US" altLang="zh-CN" sz="2800" dirty="0"/>
              <a:t>Adding combination rule </a:t>
            </a:r>
            <a:r>
              <a:rPr lang="zh-CN" altLang="en-US" sz="2800" dirty="0"/>
              <a:t>→</a:t>
            </a:r>
            <a:r>
              <a:rPr lang="en-US" altLang="zh-CN" sz="2800" dirty="0"/>
              <a:t>  better performance.</a:t>
            </a:r>
          </a:p>
          <a:p>
            <a:endParaRPr lang="zh-CN" altLang="en-US" sz="2400" dirty="0"/>
          </a:p>
        </p:txBody>
      </p:sp>
      <p:pic>
        <p:nvPicPr>
          <p:cNvPr id="7" name="图片 6">
            <a:extLst>
              <a:ext uri="{FF2B5EF4-FFF2-40B4-BE49-F238E27FC236}">
                <a16:creationId xmlns:a16="http://schemas.microsoft.com/office/drawing/2014/main" id="{4458EE9F-5DB6-46B5-B612-266FB85ED848}"/>
              </a:ext>
            </a:extLst>
          </p:cNvPr>
          <p:cNvPicPr>
            <a:picLocks noChangeAspect="1"/>
          </p:cNvPicPr>
          <p:nvPr/>
        </p:nvPicPr>
        <p:blipFill>
          <a:blip r:embed="rId3"/>
          <a:stretch>
            <a:fillRect/>
          </a:stretch>
        </p:blipFill>
        <p:spPr>
          <a:xfrm>
            <a:off x="542502" y="1983637"/>
            <a:ext cx="5210793" cy="2347682"/>
          </a:xfrm>
          <a:prstGeom prst="rect">
            <a:avLst/>
          </a:prstGeom>
        </p:spPr>
      </p:pic>
      <p:sp>
        <p:nvSpPr>
          <p:cNvPr id="8" name="箭头: 右弧形 7">
            <a:extLst>
              <a:ext uri="{FF2B5EF4-FFF2-40B4-BE49-F238E27FC236}">
                <a16:creationId xmlns:a16="http://schemas.microsoft.com/office/drawing/2014/main" id="{745FACA5-401C-4F56-8634-3989BF7BF73F}"/>
              </a:ext>
            </a:extLst>
          </p:cNvPr>
          <p:cNvSpPr/>
          <p:nvPr/>
        </p:nvSpPr>
        <p:spPr>
          <a:xfrm>
            <a:off x="5432624" y="3116179"/>
            <a:ext cx="525379" cy="421105"/>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13B9135E-B833-411C-82B8-8E97655D125F}"/>
              </a:ext>
            </a:extLst>
          </p:cNvPr>
          <p:cNvSpPr txBox="1"/>
          <p:nvPr/>
        </p:nvSpPr>
        <p:spPr>
          <a:xfrm>
            <a:off x="5958003" y="2911232"/>
            <a:ext cx="525379" cy="830997"/>
          </a:xfrm>
          <a:prstGeom prst="rect">
            <a:avLst/>
          </a:prstGeom>
          <a:noFill/>
        </p:spPr>
        <p:txBody>
          <a:bodyPr wrap="square" rtlCol="0">
            <a:spAutoFit/>
          </a:bodyPr>
          <a:lstStyle/>
          <a:p>
            <a:r>
              <a:rPr lang="en-US" altLang="zh-CN" sz="4800" b="1" dirty="0">
                <a:solidFill>
                  <a:srgbClr val="FF0000"/>
                </a:solidFill>
              </a:rPr>
              <a:t>+</a:t>
            </a:r>
            <a:endParaRPr lang="zh-CN" altLang="en-US" sz="4800" b="1" dirty="0">
              <a:solidFill>
                <a:srgbClr val="FF0000"/>
              </a:solidFill>
            </a:endParaRPr>
          </a:p>
        </p:txBody>
      </p:sp>
      <p:sp>
        <p:nvSpPr>
          <p:cNvPr id="13" name="箭头: 右弧形 12">
            <a:extLst>
              <a:ext uri="{FF2B5EF4-FFF2-40B4-BE49-F238E27FC236}">
                <a16:creationId xmlns:a16="http://schemas.microsoft.com/office/drawing/2014/main" id="{8E436669-0B50-40ED-AF5B-EDCE19235CD0}"/>
              </a:ext>
            </a:extLst>
          </p:cNvPr>
          <p:cNvSpPr/>
          <p:nvPr/>
        </p:nvSpPr>
        <p:spPr>
          <a:xfrm>
            <a:off x="5432624" y="3664023"/>
            <a:ext cx="525379" cy="421105"/>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a:extLst>
              <a:ext uri="{FF2B5EF4-FFF2-40B4-BE49-F238E27FC236}">
                <a16:creationId xmlns:a16="http://schemas.microsoft.com/office/drawing/2014/main" id="{6A2D4D04-F698-4A46-8E23-11DCC8A19043}"/>
              </a:ext>
            </a:extLst>
          </p:cNvPr>
          <p:cNvSpPr txBox="1"/>
          <p:nvPr/>
        </p:nvSpPr>
        <p:spPr>
          <a:xfrm>
            <a:off x="5958003" y="3459076"/>
            <a:ext cx="525379" cy="830997"/>
          </a:xfrm>
          <a:prstGeom prst="rect">
            <a:avLst/>
          </a:prstGeom>
          <a:noFill/>
        </p:spPr>
        <p:txBody>
          <a:bodyPr wrap="square" rtlCol="0">
            <a:spAutoFit/>
          </a:bodyPr>
          <a:lstStyle/>
          <a:p>
            <a:r>
              <a:rPr lang="en-US" altLang="zh-CN" sz="4800" b="1" dirty="0">
                <a:solidFill>
                  <a:srgbClr val="FF0000"/>
                </a:solidFill>
              </a:rPr>
              <a:t>+</a:t>
            </a:r>
            <a:endParaRPr lang="zh-CN" altLang="en-US" sz="4800" b="1" dirty="0">
              <a:solidFill>
                <a:srgbClr val="FF0000"/>
              </a:solidFill>
            </a:endParaRPr>
          </a:p>
        </p:txBody>
      </p:sp>
      <p:cxnSp>
        <p:nvCxnSpPr>
          <p:cNvPr id="24" name="直接连接符 23">
            <a:extLst>
              <a:ext uri="{FF2B5EF4-FFF2-40B4-BE49-F238E27FC236}">
                <a16:creationId xmlns:a16="http://schemas.microsoft.com/office/drawing/2014/main" id="{9C1F5FED-0ED4-4AA6-B621-6D33E36D66ED}"/>
              </a:ext>
            </a:extLst>
          </p:cNvPr>
          <p:cNvCxnSpPr>
            <a:cxnSpLocks/>
          </p:cNvCxnSpPr>
          <p:nvPr/>
        </p:nvCxnSpPr>
        <p:spPr>
          <a:xfrm>
            <a:off x="770021" y="3573379"/>
            <a:ext cx="4662603" cy="0"/>
          </a:xfrm>
          <a:prstGeom prst="line">
            <a:avLst/>
          </a:prstGeom>
        </p:spPr>
        <p:style>
          <a:lnRef idx="3">
            <a:schemeClr val="dk1"/>
          </a:lnRef>
          <a:fillRef idx="0">
            <a:schemeClr val="dk1"/>
          </a:fillRef>
          <a:effectRef idx="2">
            <a:schemeClr val="dk1"/>
          </a:effectRef>
          <a:fontRef idx="minor">
            <a:schemeClr val="tx1"/>
          </a:fontRef>
        </p:style>
      </p:cxnSp>
      <p:pic>
        <p:nvPicPr>
          <p:cNvPr id="31" name="图片 30">
            <a:extLst>
              <a:ext uri="{FF2B5EF4-FFF2-40B4-BE49-F238E27FC236}">
                <a16:creationId xmlns:a16="http://schemas.microsoft.com/office/drawing/2014/main" id="{8AE1F3B1-71A7-4D4B-8526-9D0650C28713}"/>
              </a:ext>
            </a:extLst>
          </p:cNvPr>
          <p:cNvPicPr>
            <a:picLocks noChangeAspect="1"/>
          </p:cNvPicPr>
          <p:nvPr/>
        </p:nvPicPr>
        <p:blipFill>
          <a:blip r:embed="rId4"/>
          <a:stretch>
            <a:fillRect/>
          </a:stretch>
        </p:blipFill>
        <p:spPr>
          <a:xfrm>
            <a:off x="1610817" y="3285802"/>
            <a:ext cx="251482" cy="251482"/>
          </a:xfrm>
          <a:prstGeom prst="rect">
            <a:avLst/>
          </a:prstGeom>
        </p:spPr>
      </p:pic>
      <p:pic>
        <p:nvPicPr>
          <p:cNvPr id="33" name="图片 32">
            <a:extLst>
              <a:ext uri="{FF2B5EF4-FFF2-40B4-BE49-F238E27FC236}">
                <a16:creationId xmlns:a16="http://schemas.microsoft.com/office/drawing/2014/main" id="{F5F0B0CE-4224-4714-A33A-37C245298CD5}"/>
              </a:ext>
            </a:extLst>
          </p:cNvPr>
          <p:cNvPicPr>
            <a:picLocks noChangeAspect="1"/>
          </p:cNvPicPr>
          <p:nvPr/>
        </p:nvPicPr>
        <p:blipFill>
          <a:blip r:embed="rId4"/>
          <a:stretch>
            <a:fillRect/>
          </a:stretch>
        </p:blipFill>
        <p:spPr>
          <a:xfrm>
            <a:off x="1850944" y="3874574"/>
            <a:ext cx="251482" cy="251482"/>
          </a:xfrm>
          <a:prstGeom prst="rect">
            <a:avLst/>
          </a:prstGeom>
        </p:spPr>
      </p:pic>
    </p:spTree>
    <p:extLst>
      <p:ext uri="{BB962C8B-B14F-4D97-AF65-F5344CB8AC3E}">
        <p14:creationId xmlns:p14="http://schemas.microsoft.com/office/powerpoint/2010/main" val="3774635485"/>
      </p:ext>
    </p:extLst>
  </p:cSld>
  <p:clrMapOvr>
    <a:masterClrMapping/>
  </p:clrMapOvr>
  <mc:AlternateContent xmlns:mc="http://schemas.openxmlformats.org/markup-compatibility/2006">
    <mc:Choice xmlns:p14="http://schemas.microsoft.com/office/powerpoint/2010/main" Requires="p14">
      <p:transition p14:dur="0" advTm="88884"/>
    </mc:Choice>
    <mc:Fallback>
      <p:transition advTm="8888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err="1"/>
              <a:t>Sememe</a:t>
            </a:r>
            <a:r>
              <a:rPr kumimoji="1" lang="en-US" altLang="zh-CN" sz="4400" b="1" dirty="0"/>
              <a:t>-based SC</a:t>
            </a:r>
            <a:r>
              <a:rPr kumimoji="1" lang="zh-CN" altLang="en-US" sz="4400" b="1" dirty="0"/>
              <a:t> </a:t>
            </a:r>
            <a:r>
              <a:rPr kumimoji="1" lang="en-US" altLang="zh-CN" sz="4400" b="1" dirty="0"/>
              <a:t>—</a:t>
            </a:r>
            <a:r>
              <a:rPr kumimoji="1" lang="zh-CN" altLang="en-US" sz="4400" b="1" dirty="0"/>
              <a:t> </a:t>
            </a:r>
            <a:r>
              <a:rPr kumimoji="1" lang="en-US" altLang="zh-CN" sz="4400" b="1" dirty="0"/>
              <a:t>Experiments (3)</a:t>
            </a:r>
            <a:endParaRPr kumimoji="1" lang="zh-CN" altLang="en-US" sz="4400" b="1" dirty="0"/>
          </a:p>
        </p:txBody>
      </p:sp>
      <p:sp>
        <p:nvSpPr>
          <p:cNvPr id="5" name="文本框 4">
            <a:extLst>
              <a:ext uri="{FF2B5EF4-FFF2-40B4-BE49-F238E27FC236}">
                <a16:creationId xmlns:a16="http://schemas.microsoft.com/office/drawing/2014/main" id="{43AFD341-5F58-4047-94D0-A7AF3DC8C63E}"/>
              </a:ext>
            </a:extLst>
          </p:cNvPr>
          <p:cNvSpPr txBox="1"/>
          <p:nvPr/>
        </p:nvSpPr>
        <p:spPr>
          <a:xfrm>
            <a:off x="542502" y="4463666"/>
            <a:ext cx="5028119" cy="1384995"/>
          </a:xfrm>
          <a:prstGeom prst="rect">
            <a:avLst/>
          </a:prstGeom>
          <a:noFill/>
        </p:spPr>
        <p:txBody>
          <a:bodyPr wrap="square" rtlCol="0">
            <a:spAutoFit/>
          </a:bodyPr>
          <a:lstStyle/>
          <a:p>
            <a:pPr algn="just"/>
            <a:r>
              <a:rPr lang="en-US" altLang="zh-CN" sz="2800" b="1" dirty="0"/>
              <a:t>Auxiliary Experiments 2: </a:t>
            </a:r>
          </a:p>
          <a:p>
            <a:pPr algn="just"/>
            <a:r>
              <a:rPr lang="en-US" altLang="zh-CN" sz="2800" b="1" dirty="0" err="1"/>
              <a:t>Sememe</a:t>
            </a:r>
            <a:r>
              <a:rPr lang="en-US" altLang="zh-CN" sz="2800" b="1" dirty="0"/>
              <a:t> prediction on MWEs with </a:t>
            </a:r>
            <a:r>
              <a:rPr lang="en-US" altLang="zh-CN" sz="2800" b="1" dirty="0">
                <a:solidFill>
                  <a:srgbClr val="FF0000"/>
                </a:solidFill>
              </a:rPr>
              <a:t>different combination rules</a:t>
            </a:r>
            <a:r>
              <a:rPr lang="en-US" altLang="zh-CN" sz="2800" b="1" dirty="0"/>
              <a:t>.</a:t>
            </a:r>
          </a:p>
        </p:txBody>
      </p:sp>
      <p:sp>
        <p:nvSpPr>
          <p:cNvPr id="3" name="文本框 2">
            <a:extLst>
              <a:ext uri="{FF2B5EF4-FFF2-40B4-BE49-F238E27FC236}">
                <a16:creationId xmlns:a16="http://schemas.microsoft.com/office/drawing/2014/main" id="{E9832AA8-0381-4E73-B2C1-263A40980C32}"/>
              </a:ext>
            </a:extLst>
          </p:cNvPr>
          <p:cNvSpPr txBox="1"/>
          <p:nvPr/>
        </p:nvSpPr>
        <p:spPr>
          <a:xfrm>
            <a:off x="6300708" y="2237319"/>
            <a:ext cx="5767245" cy="3477875"/>
          </a:xfrm>
          <a:prstGeom prst="rect">
            <a:avLst/>
          </a:prstGeom>
          <a:noFill/>
        </p:spPr>
        <p:txBody>
          <a:bodyPr wrap="square" rtlCol="0">
            <a:spAutoFit/>
          </a:bodyPr>
          <a:lstStyle/>
          <a:p>
            <a:pPr algn="just"/>
            <a:r>
              <a:rPr lang="en-US" altLang="zh-CN" sz="3200" dirty="0"/>
              <a:t>Analysis:</a:t>
            </a:r>
          </a:p>
          <a:p>
            <a:pPr marL="457200" indent="-457200" algn="just">
              <a:buFontTx/>
              <a:buAutoNum type="arabicParenR"/>
            </a:pPr>
            <a:r>
              <a:rPr lang="en-US" altLang="zh-CN" sz="2800" dirty="0"/>
              <a:t>Adding combination rule </a:t>
            </a:r>
            <a:r>
              <a:rPr lang="zh-CN" altLang="en-US" sz="2800" dirty="0"/>
              <a:t>→</a:t>
            </a:r>
            <a:r>
              <a:rPr lang="en-US" altLang="zh-CN" sz="2800" dirty="0"/>
              <a:t>  better performance.</a:t>
            </a:r>
          </a:p>
          <a:p>
            <a:pPr marL="457200" indent="-457200" algn="just">
              <a:buAutoNum type="arabicParenR"/>
            </a:pPr>
            <a:endParaRPr lang="en-US" altLang="zh-CN" sz="2400" dirty="0"/>
          </a:p>
          <a:p>
            <a:pPr marL="457200" indent="-457200" algn="just">
              <a:buAutoNum type="arabicParenR"/>
            </a:pPr>
            <a:r>
              <a:rPr lang="en-US" altLang="zh-CN" sz="2800" dirty="0"/>
              <a:t>Interestingly, performance of </a:t>
            </a:r>
            <a:r>
              <a:rPr lang="en-US" altLang="zh-CN" sz="2800" dirty="0" err="1"/>
              <a:t>sememe</a:t>
            </a:r>
            <a:r>
              <a:rPr lang="en-US" altLang="zh-CN" sz="2800" dirty="0"/>
              <a:t> prediction is positively correlated with their average SCDs.</a:t>
            </a:r>
            <a:endParaRPr lang="zh-CN" altLang="en-US" sz="2800" dirty="0"/>
          </a:p>
          <a:p>
            <a:endParaRPr lang="zh-CN" altLang="en-US" sz="2400" dirty="0"/>
          </a:p>
        </p:txBody>
      </p:sp>
      <p:pic>
        <p:nvPicPr>
          <p:cNvPr id="7" name="图片 6">
            <a:extLst>
              <a:ext uri="{FF2B5EF4-FFF2-40B4-BE49-F238E27FC236}">
                <a16:creationId xmlns:a16="http://schemas.microsoft.com/office/drawing/2014/main" id="{4458EE9F-5DB6-46B5-B612-266FB85ED848}"/>
              </a:ext>
            </a:extLst>
          </p:cNvPr>
          <p:cNvPicPr>
            <a:picLocks noChangeAspect="1"/>
          </p:cNvPicPr>
          <p:nvPr/>
        </p:nvPicPr>
        <p:blipFill>
          <a:blip r:embed="rId3"/>
          <a:stretch>
            <a:fillRect/>
          </a:stretch>
        </p:blipFill>
        <p:spPr>
          <a:xfrm>
            <a:off x="542502" y="1983637"/>
            <a:ext cx="5210793" cy="2347682"/>
          </a:xfrm>
          <a:prstGeom prst="rect">
            <a:avLst/>
          </a:prstGeom>
        </p:spPr>
      </p:pic>
      <p:sp>
        <p:nvSpPr>
          <p:cNvPr id="2" name="图文框 1">
            <a:extLst>
              <a:ext uri="{FF2B5EF4-FFF2-40B4-BE49-F238E27FC236}">
                <a16:creationId xmlns:a16="http://schemas.microsoft.com/office/drawing/2014/main" id="{28A0DE31-23E2-41B5-8924-98C29C470853}"/>
              </a:ext>
            </a:extLst>
          </p:cNvPr>
          <p:cNvSpPr/>
          <p:nvPr/>
        </p:nvSpPr>
        <p:spPr>
          <a:xfrm>
            <a:off x="709863" y="2538663"/>
            <a:ext cx="4776537" cy="409074"/>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91739842"/>
      </p:ext>
    </p:extLst>
  </p:cSld>
  <p:clrMapOvr>
    <a:masterClrMapping/>
  </p:clrMapOvr>
  <mc:AlternateContent xmlns:mc="http://schemas.openxmlformats.org/markup-compatibility/2006">
    <mc:Choice xmlns:p14="http://schemas.microsoft.com/office/powerpoint/2010/main" Requires="p14">
      <p:transition p14:dur="0" advTm="88884"/>
    </mc:Choice>
    <mc:Fallback>
      <p:transition advTm="888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Semantic Compositionality</a:t>
            </a:r>
            <a:r>
              <a:rPr kumimoji="1" lang="zh-CN" altLang="en-US" sz="4400" b="1" dirty="0"/>
              <a:t> </a:t>
            </a:r>
            <a:r>
              <a:rPr kumimoji="1" lang="en-US" altLang="zh-CN" sz="4400" b="1" dirty="0"/>
              <a:t>(SC)</a:t>
            </a:r>
            <a:endParaRPr kumimoji="1" lang="zh-CN" altLang="en-US" sz="4400" b="1" dirty="0"/>
          </a:p>
        </p:txBody>
      </p:sp>
      <p:sp>
        <p:nvSpPr>
          <p:cNvPr id="7" name="文本框 6">
            <a:extLst>
              <a:ext uri="{FF2B5EF4-FFF2-40B4-BE49-F238E27FC236}">
                <a16:creationId xmlns:a16="http://schemas.microsoft.com/office/drawing/2014/main" id="{E69E60A1-DAF8-4A82-9937-7AC9FA8019AC}"/>
              </a:ext>
            </a:extLst>
          </p:cNvPr>
          <p:cNvSpPr txBox="1"/>
          <p:nvPr/>
        </p:nvSpPr>
        <p:spPr>
          <a:xfrm>
            <a:off x="3569456" y="5855504"/>
            <a:ext cx="4930739" cy="707886"/>
          </a:xfrm>
          <a:prstGeom prst="rect">
            <a:avLst/>
          </a:prstGeom>
          <a:noFill/>
        </p:spPr>
        <p:txBody>
          <a:bodyPr wrap="square" rtlCol="0">
            <a:spAutoFit/>
          </a:bodyPr>
          <a:lstStyle/>
          <a:p>
            <a:r>
              <a:rPr lang="zh-CN" altLang="en-US" sz="4000" b="1" dirty="0">
                <a:solidFill>
                  <a:srgbClr val="FF0000"/>
                </a:solidFill>
              </a:rPr>
              <a:t>画</a:t>
            </a:r>
            <a:r>
              <a:rPr lang="zh-CN" altLang="en-US" sz="4000" b="1" dirty="0">
                <a:solidFill>
                  <a:srgbClr val="00B0F0"/>
                </a:solidFill>
              </a:rPr>
              <a:t>句号</a:t>
            </a:r>
            <a:r>
              <a:rPr lang="en-US" altLang="zh-CN" sz="4000" dirty="0"/>
              <a:t> (draw a period)</a:t>
            </a:r>
            <a:endParaRPr lang="zh-CN" altLang="en-US" sz="4000" dirty="0"/>
          </a:p>
        </p:txBody>
      </p:sp>
      <p:sp>
        <p:nvSpPr>
          <p:cNvPr id="15" name="文本框 14">
            <a:extLst>
              <a:ext uri="{FF2B5EF4-FFF2-40B4-BE49-F238E27FC236}">
                <a16:creationId xmlns:a16="http://schemas.microsoft.com/office/drawing/2014/main" id="{CBC6FBDC-BAB2-4F79-B819-1EAB03F5648C}"/>
              </a:ext>
            </a:extLst>
          </p:cNvPr>
          <p:cNvSpPr txBox="1"/>
          <p:nvPr/>
        </p:nvSpPr>
        <p:spPr>
          <a:xfrm>
            <a:off x="2565736" y="4050847"/>
            <a:ext cx="2339871" cy="707886"/>
          </a:xfrm>
          <a:prstGeom prst="rect">
            <a:avLst/>
          </a:prstGeom>
          <a:noFill/>
        </p:spPr>
        <p:txBody>
          <a:bodyPr wrap="square" rtlCol="0">
            <a:spAutoFit/>
          </a:bodyPr>
          <a:lstStyle/>
          <a:p>
            <a:r>
              <a:rPr lang="zh-CN" altLang="en-US" sz="4000" b="1" dirty="0">
                <a:solidFill>
                  <a:srgbClr val="FF0000"/>
                </a:solidFill>
              </a:rPr>
              <a:t>画</a:t>
            </a:r>
            <a:r>
              <a:rPr lang="en-US" altLang="zh-CN" sz="4000" dirty="0"/>
              <a:t> (draw)</a:t>
            </a:r>
            <a:endParaRPr lang="zh-CN" altLang="en-US" sz="4000" dirty="0"/>
          </a:p>
        </p:txBody>
      </p:sp>
      <p:sp>
        <p:nvSpPr>
          <p:cNvPr id="17" name="文本框 16">
            <a:extLst>
              <a:ext uri="{FF2B5EF4-FFF2-40B4-BE49-F238E27FC236}">
                <a16:creationId xmlns:a16="http://schemas.microsoft.com/office/drawing/2014/main" id="{FAC3643C-A892-43F2-8FEA-395F7B663839}"/>
              </a:ext>
            </a:extLst>
          </p:cNvPr>
          <p:cNvSpPr txBox="1"/>
          <p:nvPr/>
        </p:nvSpPr>
        <p:spPr>
          <a:xfrm>
            <a:off x="6258896" y="4052195"/>
            <a:ext cx="3612840" cy="707886"/>
          </a:xfrm>
          <a:prstGeom prst="rect">
            <a:avLst/>
          </a:prstGeom>
          <a:noFill/>
        </p:spPr>
        <p:txBody>
          <a:bodyPr wrap="square" rtlCol="0">
            <a:spAutoFit/>
          </a:bodyPr>
          <a:lstStyle/>
          <a:p>
            <a:r>
              <a:rPr lang="zh-CN" altLang="en-US" sz="4000" b="1" dirty="0">
                <a:solidFill>
                  <a:srgbClr val="00B0F0"/>
                </a:solidFill>
              </a:rPr>
              <a:t>句号</a:t>
            </a:r>
            <a:r>
              <a:rPr lang="en-US" altLang="zh-CN" sz="4000" dirty="0"/>
              <a:t> (a period)</a:t>
            </a:r>
            <a:endParaRPr lang="zh-CN" altLang="en-US" sz="4000" dirty="0"/>
          </a:p>
        </p:txBody>
      </p:sp>
      <p:sp>
        <p:nvSpPr>
          <p:cNvPr id="36" name="文本框 35">
            <a:extLst>
              <a:ext uri="{FF2B5EF4-FFF2-40B4-BE49-F238E27FC236}">
                <a16:creationId xmlns:a16="http://schemas.microsoft.com/office/drawing/2014/main" id="{0CA6A512-BFBC-4AE7-93FB-9FFF19408B42}"/>
              </a:ext>
            </a:extLst>
          </p:cNvPr>
          <p:cNvSpPr txBox="1"/>
          <p:nvPr/>
        </p:nvSpPr>
        <p:spPr>
          <a:xfrm>
            <a:off x="2971038" y="2855317"/>
            <a:ext cx="6024951" cy="707886"/>
          </a:xfrm>
          <a:prstGeom prst="rect">
            <a:avLst/>
          </a:prstGeom>
          <a:noFill/>
        </p:spPr>
        <p:txBody>
          <a:bodyPr wrap="square" rtlCol="0">
            <a:spAutoFit/>
          </a:bodyPr>
          <a:lstStyle/>
          <a:p>
            <a:r>
              <a:rPr lang="zh-CN" altLang="en-US" sz="4000" b="1" dirty="0">
                <a:solidFill>
                  <a:srgbClr val="FF0000"/>
                </a:solidFill>
              </a:rPr>
              <a:t>农民</a:t>
            </a:r>
            <a:r>
              <a:rPr lang="zh-CN" altLang="en-US" sz="4000" b="1" dirty="0">
                <a:solidFill>
                  <a:srgbClr val="00B0F0"/>
                </a:solidFill>
              </a:rPr>
              <a:t>起义</a:t>
            </a:r>
            <a:r>
              <a:rPr lang="en-US" altLang="zh-CN" sz="4000" dirty="0"/>
              <a:t> (peasant uprising)</a:t>
            </a:r>
            <a:endParaRPr lang="zh-CN" altLang="en-US" sz="4000" dirty="0"/>
          </a:p>
        </p:txBody>
      </p:sp>
      <p:sp>
        <p:nvSpPr>
          <p:cNvPr id="37" name="文本框 36">
            <a:extLst>
              <a:ext uri="{FF2B5EF4-FFF2-40B4-BE49-F238E27FC236}">
                <a16:creationId xmlns:a16="http://schemas.microsoft.com/office/drawing/2014/main" id="{F94B9F08-1731-4CC9-BDAA-BA777DF168C3}"/>
              </a:ext>
            </a:extLst>
          </p:cNvPr>
          <p:cNvSpPr txBox="1"/>
          <p:nvPr/>
        </p:nvSpPr>
        <p:spPr>
          <a:xfrm>
            <a:off x="1774929" y="1050660"/>
            <a:ext cx="3612842" cy="707886"/>
          </a:xfrm>
          <a:prstGeom prst="rect">
            <a:avLst/>
          </a:prstGeom>
          <a:noFill/>
        </p:spPr>
        <p:txBody>
          <a:bodyPr wrap="square" rtlCol="0">
            <a:spAutoFit/>
          </a:bodyPr>
          <a:lstStyle/>
          <a:p>
            <a:r>
              <a:rPr lang="zh-CN" altLang="en-US" sz="4000" b="1" dirty="0">
                <a:solidFill>
                  <a:srgbClr val="FF0000"/>
                </a:solidFill>
              </a:rPr>
              <a:t>农民</a:t>
            </a:r>
            <a:r>
              <a:rPr lang="en-US" altLang="zh-CN" sz="4000" dirty="0"/>
              <a:t> (peasant)</a:t>
            </a:r>
            <a:endParaRPr lang="zh-CN" altLang="en-US" sz="4000" dirty="0"/>
          </a:p>
        </p:txBody>
      </p:sp>
      <p:sp>
        <p:nvSpPr>
          <p:cNvPr id="38" name="文本框 37">
            <a:extLst>
              <a:ext uri="{FF2B5EF4-FFF2-40B4-BE49-F238E27FC236}">
                <a16:creationId xmlns:a16="http://schemas.microsoft.com/office/drawing/2014/main" id="{294D25AD-232A-443E-8ECB-A20FD68DB99E}"/>
              </a:ext>
            </a:extLst>
          </p:cNvPr>
          <p:cNvSpPr txBox="1"/>
          <p:nvPr/>
        </p:nvSpPr>
        <p:spPr>
          <a:xfrm>
            <a:off x="6311226" y="1089613"/>
            <a:ext cx="3612841" cy="707886"/>
          </a:xfrm>
          <a:prstGeom prst="rect">
            <a:avLst/>
          </a:prstGeom>
          <a:noFill/>
        </p:spPr>
        <p:txBody>
          <a:bodyPr wrap="square" rtlCol="0">
            <a:spAutoFit/>
          </a:bodyPr>
          <a:lstStyle/>
          <a:p>
            <a:r>
              <a:rPr lang="zh-CN" altLang="en-US" sz="4000" b="1" dirty="0">
                <a:solidFill>
                  <a:srgbClr val="00B0F0"/>
                </a:solidFill>
              </a:rPr>
              <a:t>起义</a:t>
            </a:r>
            <a:r>
              <a:rPr lang="en-US" altLang="zh-CN" sz="4000" dirty="0"/>
              <a:t> (uprising)</a:t>
            </a:r>
            <a:endParaRPr lang="zh-CN" altLang="en-US" sz="4000" dirty="0"/>
          </a:p>
        </p:txBody>
      </p:sp>
      <p:cxnSp>
        <p:nvCxnSpPr>
          <p:cNvPr id="39" name="直接箭头连接符 38">
            <a:extLst>
              <a:ext uri="{FF2B5EF4-FFF2-40B4-BE49-F238E27FC236}">
                <a16:creationId xmlns:a16="http://schemas.microsoft.com/office/drawing/2014/main" id="{525EA8F5-AD0C-4E58-BEEC-FA638A38126E}"/>
              </a:ext>
            </a:extLst>
          </p:cNvPr>
          <p:cNvCxnSpPr>
            <a:cxnSpLocks/>
          </p:cNvCxnSpPr>
          <p:nvPr/>
        </p:nvCxnSpPr>
        <p:spPr>
          <a:xfrm flipH="1">
            <a:off x="6229165" y="1758546"/>
            <a:ext cx="1555404" cy="1096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a16="http://schemas.microsoft.com/office/drawing/2014/main" id="{22203350-3B6A-4EA5-B255-CD21DFAFE5B4}"/>
              </a:ext>
            </a:extLst>
          </p:cNvPr>
          <p:cNvCxnSpPr>
            <a:cxnSpLocks/>
          </p:cNvCxnSpPr>
          <p:nvPr/>
        </p:nvCxnSpPr>
        <p:spPr>
          <a:xfrm>
            <a:off x="3910663" y="1737178"/>
            <a:ext cx="1559169" cy="1096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DBB8262A-A732-4D58-BA17-B0F0AA1CECA2}"/>
              </a:ext>
            </a:extLst>
          </p:cNvPr>
          <p:cNvCxnSpPr>
            <a:cxnSpLocks/>
          </p:cNvCxnSpPr>
          <p:nvPr/>
        </p:nvCxnSpPr>
        <p:spPr>
          <a:xfrm flipH="1">
            <a:off x="6229165" y="4750277"/>
            <a:ext cx="1555404" cy="1096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2EB0EDAB-EF26-49A2-B2CE-28A95323006B}"/>
              </a:ext>
            </a:extLst>
          </p:cNvPr>
          <p:cNvCxnSpPr>
            <a:cxnSpLocks/>
          </p:cNvCxnSpPr>
          <p:nvPr/>
        </p:nvCxnSpPr>
        <p:spPr>
          <a:xfrm>
            <a:off x="3910663" y="4728909"/>
            <a:ext cx="1559169" cy="11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7151698"/>
      </p:ext>
    </p:extLst>
  </p:cSld>
  <p:clrMapOvr>
    <a:masterClrMapping/>
  </p:clrMapOvr>
  <mc:AlternateContent xmlns:mc="http://schemas.openxmlformats.org/markup-compatibility/2006">
    <mc:Choice xmlns:p14="http://schemas.microsoft.com/office/powerpoint/2010/main" Requires="p14">
      <p:transition p14:dur="0" advTm="19679"/>
    </mc:Choice>
    <mc:Fallback>
      <p:transition advTm="1967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Conclusion</a:t>
            </a:r>
            <a:r>
              <a:rPr kumimoji="1" lang="zh-CN" altLang="en-US" sz="4400" b="1" dirty="0"/>
              <a:t> </a:t>
            </a:r>
            <a:r>
              <a:rPr kumimoji="1" lang="en-US" altLang="zh-CN" sz="4400" b="1" dirty="0"/>
              <a:t>and</a:t>
            </a:r>
            <a:r>
              <a:rPr kumimoji="1" lang="zh-CN" altLang="en-US" sz="4400" b="1" dirty="0"/>
              <a:t> </a:t>
            </a:r>
            <a:r>
              <a:rPr kumimoji="1" lang="en-US" altLang="zh-CN" sz="4400" b="1" dirty="0"/>
              <a:t>Future</a:t>
            </a:r>
            <a:r>
              <a:rPr kumimoji="1" lang="zh-CN" altLang="en-US" sz="4400" b="1" dirty="0"/>
              <a:t> </a:t>
            </a:r>
            <a:r>
              <a:rPr kumimoji="1" lang="en-US" altLang="zh-CN" sz="4400" b="1" dirty="0"/>
              <a:t>Work</a:t>
            </a:r>
            <a:endParaRPr kumimoji="1" lang="zh-CN" altLang="en-US" sz="4400" b="1" dirty="0"/>
          </a:p>
        </p:txBody>
      </p:sp>
      <p:sp>
        <p:nvSpPr>
          <p:cNvPr id="8" name="文本框 7">
            <a:extLst>
              <a:ext uri="{FF2B5EF4-FFF2-40B4-BE49-F238E27FC236}">
                <a16:creationId xmlns:a16="http://schemas.microsoft.com/office/drawing/2014/main" id="{D059D874-0332-B748-A4DC-38FA5F2FF773}"/>
              </a:ext>
            </a:extLst>
          </p:cNvPr>
          <p:cNvSpPr txBox="1"/>
          <p:nvPr/>
        </p:nvSpPr>
        <p:spPr>
          <a:xfrm>
            <a:off x="382672" y="1074509"/>
            <a:ext cx="11615363" cy="4339650"/>
          </a:xfrm>
          <a:prstGeom prst="rect">
            <a:avLst/>
          </a:prstGeom>
          <a:noFill/>
        </p:spPr>
        <p:txBody>
          <a:bodyPr wrap="square" rtlCol="0">
            <a:spAutoFit/>
          </a:bodyPr>
          <a:lstStyle/>
          <a:p>
            <a:pPr marL="342900" indent="-342900">
              <a:buFont typeface="Arial" panose="020B0604020202020204" pitchFamily="34" charset="0"/>
              <a:buChar char="•"/>
            </a:pPr>
            <a:endParaRPr lang="en-US" altLang="zh-CN" sz="3200" dirty="0"/>
          </a:p>
          <a:p>
            <a:pPr marL="342900" indent="-342900">
              <a:buFont typeface="Arial" panose="020B0604020202020204" pitchFamily="34" charset="0"/>
              <a:buChar char="•"/>
            </a:pPr>
            <a:r>
              <a:rPr lang="en-US" altLang="zh-CN" sz="3200" dirty="0"/>
              <a:t>Conclusion:</a:t>
            </a:r>
          </a:p>
          <a:p>
            <a:pPr marL="800100" lvl="1" indent="-342900">
              <a:buFont typeface="Arial" panose="020B0604020202020204" pitchFamily="34" charset="0"/>
              <a:buChar char="•"/>
            </a:pPr>
            <a:r>
              <a:rPr lang="en-US" altLang="zh-CN" sz="2800" dirty="0" err="1"/>
              <a:t>Sememe</a:t>
            </a:r>
            <a:r>
              <a:rPr lang="en-US" altLang="zh-CN" sz="2800" dirty="0"/>
              <a:t> knowledge is beneficial to modeling semantic compositionality.</a:t>
            </a:r>
          </a:p>
          <a:p>
            <a:pPr marL="1257300" lvl="2" indent="-342900">
              <a:buFont typeface="Arial" panose="020B0604020202020204" pitchFamily="34" charset="0"/>
              <a:buChar char="•"/>
            </a:pPr>
            <a:r>
              <a:rPr lang="en-US" altLang="zh-CN" sz="2400" dirty="0"/>
              <a:t>Our SC degree measurement preliminarily proves the usefulness of </a:t>
            </a:r>
            <a:r>
              <a:rPr lang="en-US" altLang="zh-CN" sz="2400" dirty="0" err="1"/>
              <a:t>sememes</a:t>
            </a:r>
            <a:r>
              <a:rPr lang="en-US" altLang="zh-CN" sz="2400" dirty="0"/>
              <a:t>.</a:t>
            </a:r>
          </a:p>
          <a:p>
            <a:pPr marL="1257300" lvl="2" indent="-342900">
              <a:buFont typeface="Arial" panose="020B0604020202020204" pitchFamily="34" charset="0"/>
              <a:buChar char="•"/>
            </a:pPr>
            <a:r>
              <a:rPr lang="en-US" altLang="zh-CN" sz="2400" dirty="0"/>
              <a:t>Our </a:t>
            </a:r>
            <a:r>
              <a:rPr lang="en-US" altLang="zh-CN" sz="2400" dirty="0" err="1"/>
              <a:t>sememe</a:t>
            </a:r>
            <a:r>
              <a:rPr lang="en-US" altLang="zh-CN" sz="2400" dirty="0"/>
              <a:t>-incorporated SC models achieve impressive performance gain.</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3200" dirty="0"/>
              <a:t>Future</a:t>
            </a:r>
            <a:r>
              <a:rPr lang="zh-CN" altLang="en-US" sz="3200" dirty="0"/>
              <a:t> </a:t>
            </a:r>
            <a:r>
              <a:rPr lang="en-US" altLang="zh-CN" sz="3200" dirty="0"/>
              <a:t>Work</a:t>
            </a:r>
          </a:p>
          <a:p>
            <a:pPr marL="800100" lvl="1" indent="-342900">
              <a:buFont typeface="Arial" panose="020B0604020202020204" pitchFamily="34" charset="0"/>
              <a:buChar char="•"/>
            </a:pPr>
            <a:r>
              <a:rPr lang="en-US" altLang="zh-CN" sz="2800" dirty="0"/>
              <a:t>Combine contextual information.</a:t>
            </a:r>
          </a:p>
          <a:p>
            <a:pPr marL="800100" lvl="1" indent="-342900">
              <a:buFont typeface="Arial" panose="020B0604020202020204" pitchFamily="34" charset="0"/>
              <a:buChar char="•"/>
            </a:pPr>
            <a:r>
              <a:rPr lang="en-US" altLang="zh-CN" sz="2800" dirty="0"/>
              <a:t>Longer MWEs than two-word</a:t>
            </a:r>
            <a:r>
              <a:rPr lang="en-US" altLang="zh-CN" sz="2400" dirty="0"/>
              <a:t>.</a:t>
            </a:r>
          </a:p>
        </p:txBody>
      </p:sp>
    </p:spTree>
    <p:extLst>
      <p:ext uri="{BB962C8B-B14F-4D97-AF65-F5344CB8AC3E}">
        <p14:creationId xmlns:p14="http://schemas.microsoft.com/office/powerpoint/2010/main" val="2788132248"/>
      </p:ext>
    </p:extLst>
  </p:cSld>
  <p:clrMapOvr>
    <a:masterClrMapping/>
  </p:clrMapOvr>
  <mc:AlternateContent xmlns:mc="http://schemas.openxmlformats.org/markup-compatibility/2006">
    <mc:Choice xmlns:p14="http://schemas.microsoft.com/office/powerpoint/2010/main" Requires="p14">
      <p:transition p14:dur="0" advTm="50747"/>
    </mc:Choice>
    <mc:Fallback>
      <p:transition advTm="5074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65414"/>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3200" b="1" dirty="0"/>
          </a:p>
        </p:txBody>
      </p:sp>
      <p:sp>
        <p:nvSpPr>
          <p:cNvPr id="5" name="文本框 4">
            <a:extLst>
              <a:ext uri="{FF2B5EF4-FFF2-40B4-BE49-F238E27FC236}">
                <a16:creationId xmlns:a16="http://schemas.microsoft.com/office/drawing/2014/main" id="{AFAF0564-DC27-0F41-9A03-3847C0BF0836}"/>
              </a:ext>
            </a:extLst>
          </p:cNvPr>
          <p:cNvSpPr txBox="1"/>
          <p:nvPr/>
        </p:nvSpPr>
        <p:spPr>
          <a:xfrm>
            <a:off x="1524001" y="2541998"/>
            <a:ext cx="9143999" cy="1015663"/>
          </a:xfrm>
          <a:prstGeom prst="rect">
            <a:avLst/>
          </a:prstGeom>
          <a:noFill/>
        </p:spPr>
        <p:txBody>
          <a:bodyPr wrap="square" rtlCol="0">
            <a:spAutoFit/>
          </a:bodyPr>
          <a:lstStyle/>
          <a:p>
            <a:pPr algn="ctr">
              <a:spcBef>
                <a:spcPts val="1200"/>
              </a:spcBef>
            </a:pPr>
            <a:r>
              <a:rPr lang="en-US" altLang="zh-CN" sz="6000" b="1" dirty="0"/>
              <a:t>Thanks!</a:t>
            </a:r>
          </a:p>
        </p:txBody>
      </p:sp>
      <p:sp>
        <p:nvSpPr>
          <p:cNvPr id="9" name="文本框 8">
            <a:extLst>
              <a:ext uri="{FF2B5EF4-FFF2-40B4-BE49-F238E27FC236}">
                <a16:creationId xmlns:a16="http://schemas.microsoft.com/office/drawing/2014/main" id="{95691718-E754-014C-B511-3A01CAD4CBFE}"/>
              </a:ext>
            </a:extLst>
          </p:cNvPr>
          <p:cNvSpPr txBox="1"/>
          <p:nvPr/>
        </p:nvSpPr>
        <p:spPr>
          <a:xfrm>
            <a:off x="9354207" y="6001652"/>
            <a:ext cx="1881034" cy="400110"/>
          </a:xfrm>
          <a:prstGeom prst="rect">
            <a:avLst/>
          </a:prstGeom>
          <a:noFill/>
        </p:spPr>
        <p:txBody>
          <a:bodyPr wrap="square" rtlCol="0">
            <a:spAutoFit/>
          </a:bodyPr>
          <a:lstStyle/>
          <a:p>
            <a:pPr>
              <a:spcBef>
                <a:spcPts val="1200"/>
              </a:spcBef>
            </a:pPr>
            <a:r>
              <a:rPr lang="en-US" altLang="zh-CN" sz="2000" dirty="0"/>
              <a:t>Code</a:t>
            </a:r>
            <a:r>
              <a:rPr lang="zh-CN" altLang="en-US" sz="2000" dirty="0"/>
              <a:t> </a:t>
            </a:r>
            <a:r>
              <a:rPr lang="en-US" altLang="zh-CN" sz="2000" dirty="0"/>
              <a:t>and</a:t>
            </a:r>
            <a:r>
              <a:rPr lang="zh-CN" altLang="en-US" sz="2000" dirty="0"/>
              <a:t> </a:t>
            </a:r>
            <a:r>
              <a:rPr lang="en-US" altLang="zh-CN" sz="2000" dirty="0"/>
              <a:t>data</a:t>
            </a:r>
          </a:p>
        </p:txBody>
      </p:sp>
      <p:pic>
        <p:nvPicPr>
          <p:cNvPr id="1026" name="Picture 2">
            <a:extLst>
              <a:ext uri="{FF2B5EF4-FFF2-40B4-BE49-F238E27FC236}">
                <a16:creationId xmlns:a16="http://schemas.microsoft.com/office/drawing/2014/main" id="{BF70B9E4-61B1-4FC1-BBC6-39184CD08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207" y="4129627"/>
            <a:ext cx="1744718" cy="174471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30D428A2-BFE0-4CC3-A5BB-9938956E6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009" y="4064476"/>
            <a:ext cx="1809869" cy="180986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34141D4E-380F-4F41-A3D2-B4B6119DD8B6}"/>
              </a:ext>
            </a:extLst>
          </p:cNvPr>
          <p:cNvSpPr txBox="1"/>
          <p:nvPr/>
        </p:nvSpPr>
        <p:spPr>
          <a:xfrm>
            <a:off x="7639290" y="6002614"/>
            <a:ext cx="845305" cy="400110"/>
          </a:xfrm>
          <a:prstGeom prst="rect">
            <a:avLst/>
          </a:prstGeom>
          <a:noFill/>
        </p:spPr>
        <p:txBody>
          <a:bodyPr wrap="square" rtlCol="0">
            <a:spAutoFit/>
          </a:bodyPr>
          <a:lstStyle/>
          <a:p>
            <a:pPr>
              <a:spcBef>
                <a:spcPts val="1200"/>
              </a:spcBef>
            </a:pPr>
            <a:r>
              <a:rPr lang="en-US" altLang="zh-CN" sz="2000" dirty="0"/>
              <a:t>Paper</a:t>
            </a:r>
          </a:p>
        </p:txBody>
      </p:sp>
    </p:spTree>
    <p:extLst>
      <p:ext uri="{BB962C8B-B14F-4D97-AF65-F5344CB8AC3E}">
        <p14:creationId xmlns:p14="http://schemas.microsoft.com/office/powerpoint/2010/main" val="3333229353"/>
      </p:ext>
    </p:extLst>
  </p:cSld>
  <p:clrMapOvr>
    <a:masterClrMapping/>
  </p:clrMapOvr>
  <p:transition advTm="255">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65414"/>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References</a:t>
            </a:r>
          </a:p>
        </p:txBody>
      </p:sp>
      <p:sp>
        <p:nvSpPr>
          <p:cNvPr id="5" name="文本框 4">
            <a:extLst>
              <a:ext uri="{FF2B5EF4-FFF2-40B4-BE49-F238E27FC236}">
                <a16:creationId xmlns:a16="http://schemas.microsoft.com/office/drawing/2014/main" id="{AFAF0564-DC27-0F41-9A03-3847C0BF0836}"/>
              </a:ext>
            </a:extLst>
          </p:cNvPr>
          <p:cNvSpPr txBox="1"/>
          <p:nvPr/>
        </p:nvSpPr>
        <p:spPr>
          <a:xfrm>
            <a:off x="723407" y="1080806"/>
            <a:ext cx="10745186" cy="5632311"/>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altLang="zh-CN" sz="2000" dirty="0"/>
              <a:t>Francis Jeffry Pelletier. 1994. The Principle of Semantic Compositionality. Topoi, 13(1):11–24. </a:t>
            </a:r>
          </a:p>
          <a:p>
            <a:pPr marL="285750" indent="-285750">
              <a:spcBef>
                <a:spcPts val="1200"/>
              </a:spcBef>
              <a:buFont typeface="Arial" panose="020B0604020202020204" pitchFamily="34" charset="0"/>
              <a:buChar char="•"/>
            </a:pPr>
            <a:r>
              <a:rPr lang="fr-FR" altLang="zh-CN" sz="2000" dirty="0"/>
              <a:t>Francis Jeffry Pelletier. 2016. Semantic Compositionality, volume 1.</a:t>
            </a:r>
          </a:p>
          <a:p>
            <a:pPr marL="285750" indent="-285750">
              <a:spcBef>
                <a:spcPts val="1200"/>
              </a:spcBef>
              <a:buFont typeface="Arial" panose="020B0604020202020204" pitchFamily="34" charset="0"/>
              <a:buChar char="•"/>
            </a:pPr>
            <a:r>
              <a:rPr lang="en-US" altLang="zh-CN" sz="2000" dirty="0"/>
              <a:t>Jeff Mitchell and Mirella </a:t>
            </a:r>
            <a:r>
              <a:rPr lang="en-US" altLang="zh-CN" sz="2000" dirty="0" err="1"/>
              <a:t>Lapata</a:t>
            </a:r>
            <a:r>
              <a:rPr lang="en-US" altLang="zh-CN" sz="2000" dirty="0"/>
              <a:t>. 2008. Vector-based Models of Semantic Composition. In Proceedings of ACL, pages 236–244</a:t>
            </a:r>
            <a:endParaRPr lang="zh-CN" altLang="en-US" sz="2000" dirty="0"/>
          </a:p>
          <a:p>
            <a:pPr marL="285750" indent="-285750">
              <a:spcBef>
                <a:spcPts val="1200"/>
              </a:spcBef>
              <a:buFont typeface="Arial" panose="020B0604020202020204" pitchFamily="34" charset="0"/>
              <a:buChar char="•"/>
            </a:pPr>
            <a:r>
              <a:rPr lang="en-US" altLang="zh-CN" sz="2000" dirty="0"/>
              <a:t>Andrew L Maas, Raymond E Daly, Peter T Pham, Dan Huang, Andrew Y Ng, and Christopher Potts. 2011. Learning word vectors for sentiment analysis. In Proceedings of ACL-HLT, pages 142–150.</a:t>
            </a:r>
          </a:p>
          <a:p>
            <a:pPr marL="285750" indent="-285750">
              <a:spcBef>
                <a:spcPts val="1200"/>
              </a:spcBef>
              <a:buFont typeface="Arial" panose="020B0604020202020204" pitchFamily="34" charset="0"/>
              <a:buChar char="•"/>
            </a:pPr>
            <a:r>
              <a:rPr lang="en-US" altLang="zh-CN" sz="2000" dirty="0"/>
              <a:t>Leonard Bloomfield. 1926. A set of postulates for the science of language. Language, 2(3):153–164.</a:t>
            </a:r>
          </a:p>
          <a:p>
            <a:pPr marL="285750" indent="-285750">
              <a:spcBef>
                <a:spcPts val="1200"/>
              </a:spcBef>
              <a:buFont typeface="Arial" panose="020B0604020202020204" pitchFamily="34" charset="0"/>
              <a:buChar char="•"/>
            </a:pPr>
            <a:r>
              <a:rPr lang="en-US" altLang="zh-CN" sz="2000" dirty="0" err="1"/>
              <a:t>Zhendong</a:t>
            </a:r>
            <a:r>
              <a:rPr lang="en-US" altLang="zh-CN" sz="2000" dirty="0"/>
              <a:t> Dong and </a:t>
            </a:r>
            <a:r>
              <a:rPr lang="en-US" altLang="zh-CN" sz="2000" dirty="0" err="1"/>
              <a:t>Qiang</a:t>
            </a:r>
            <a:r>
              <a:rPr lang="en-US" altLang="zh-CN" sz="2000" dirty="0"/>
              <a:t> Dong. 2006. </a:t>
            </a:r>
            <a:r>
              <a:rPr lang="en-US" altLang="zh-CN" sz="2000" dirty="0" err="1"/>
              <a:t>Hownet</a:t>
            </a:r>
            <a:r>
              <a:rPr lang="en-US" altLang="zh-CN" sz="2000" dirty="0"/>
              <a:t> and the computation of meaning. World Scientific</a:t>
            </a:r>
          </a:p>
          <a:p>
            <a:pPr marL="285750" indent="-285750">
              <a:spcBef>
                <a:spcPts val="1200"/>
              </a:spcBef>
              <a:buFont typeface="Arial" panose="020B0604020202020204" pitchFamily="34" charset="0"/>
              <a:buChar char="•"/>
            </a:pPr>
            <a:r>
              <a:rPr lang="en-US" altLang="zh-CN" sz="2000" dirty="0"/>
              <a:t>Yilin </a:t>
            </a:r>
            <a:r>
              <a:rPr lang="en-US" altLang="zh-CN" sz="2000" dirty="0" err="1"/>
              <a:t>Niu</a:t>
            </a:r>
            <a:r>
              <a:rPr lang="en-US" altLang="zh-CN" sz="2000" dirty="0"/>
              <a:t>, </a:t>
            </a:r>
            <a:r>
              <a:rPr lang="en-US" altLang="zh-CN" sz="2000" dirty="0" err="1"/>
              <a:t>Ruobing</a:t>
            </a:r>
            <a:r>
              <a:rPr lang="en-US" altLang="zh-CN" sz="2000" dirty="0"/>
              <a:t> </a:t>
            </a:r>
            <a:r>
              <a:rPr lang="en-US" altLang="zh-CN" sz="2000" dirty="0" err="1"/>
              <a:t>Xie</a:t>
            </a:r>
            <a:r>
              <a:rPr lang="en-US" altLang="zh-CN" sz="2000" dirty="0"/>
              <a:t>, </a:t>
            </a:r>
            <a:r>
              <a:rPr lang="en-US" altLang="zh-CN" sz="2000" dirty="0" err="1"/>
              <a:t>Zhiyuan</a:t>
            </a:r>
            <a:r>
              <a:rPr lang="en-US" altLang="zh-CN" sz="2000" dirty="0"/>
              <a:t> Liu, and </a:t>
            </a:r>
            <a:r>
              <a:rPr lang="en-US" altLang="zh-CN" sz="2000" dirty="0" err="1"/>
              <a:t>Maosong</a:t>
            </a:r>
            <a:r>
              <a:rPr lang="en-US" altLang="zh-CN" sz="2000" dirty="0"/>
              <a:t> Sun. Improved word representation learning with </a:t>
            </a:r>
            <a:r>
              <a:rPr lang="en-US" altLang="zh-CN" sz="2000" dirty="0" err="1"/>
              <a:t>sememes</a:t>
            </a:r>
            <a:r>
              <a:rPr lang="en-US" altLang="zh-CN" sz="2000" dirty="0"/>
              <a:t>. In</a:t>
            </a:r>
            <a:r>
              <a:rPr lang="zh-CN" altLang="en-US" sz="2000" dirty="0"/>
              <a:t> </a:t>
            </a:r>
            <a:r>
              <a:rPr lang="en-US" altLang="zh-CN" sz="2000" i="1" dirty="0"/>
              <a:t>ACL</a:t>
            </a:r>
            <a:r>
              <a:rPr lang="zh-CN" altLang="en-US" sz="2000" i="1" dirty="0"/>
              <a:t> </a:t>
            </a:r>
            <a:r>
              <a:rPr lang="en-US" altLang="zh-CN" sz="2000" i="1" dirty="0"/>
              <a:t>2017</a:t>
            </a:r>
          </a:p>
          <a:p>
            <a:pPr marL="285750" indent="-285750">
              <a:spcBef>
                <a:spcPts val="1200"/>
              </a:spcBef>
              <a:buFont typeface="Arial" panose="020B0604020202020204" pitchFamily="34" charset="0"/>
              <a:buChar char="•"/>
            </a:pPr>
            <a:r>
              <a:rPr lang="en-US" altLang="zh-CN" sz="2000" dirty="0" err="1"/>
              <a:t>Xiangkai</a:t>
            </a:r>
            <a:r>
              <a:rPr lang="en-US" altLang="zh-CN" sz="2000" dirty="0"/>
              <a:t> Zeng, Cheng Yang, </a:t>
            </a:r>
            <a:r>
              <a:rPr lang="en-US" altLang="zh-CN" sz="2000" dirty="0" err="1"/>
              <a:t>Cunchao</a:t>
            </a:r>
            <a:r>
              <a:rPr lang="en-US" altLang="zh-CN" sz="2000" dirty="0"/>
              <a:t> Tu, </a:t>
            </a:r>
            <a:r>
              <a:rPr lang="en-US" altLang="zh-CN" sz="2000" dirty="0" err="1"/>
              <a:t>Zhiyuan</a:t>
            </a:r>
            <a:r>
              <a:rPr lang="en-US" altLang="zh-CN" sz="2000" dirty="0"/>
              <a:t> Liu, </a:t>
            </a:r>
            <a:r>
              <a:rPr lang="en-US" altLang="zh-CN" sz="2000" dirty="0" err="1"/>
              <a:t>Maosong</a:t>
            </a:r>
            <a:r>
              <a:rPr lang="en-US" altLang="zh-CN" sz="2000" dirty="0"/>
              <a:t> Sun. Chinese LIWC Lexicon Expansion via Hierarchical Classification of Word Embeddings with </a:t>
            </a:r>
            <a:r>
              <a:rPr lang="en-US" altLang="zh-CN" sz="2000" dirty="0" err="1"/>
              <a:t>Sememe</a:t>
            </a:r>
            <a:r>
              <a:rPr lang="en-US" altLang="zh-CN" sz="2000" dirty="0"/>
              <a:t> Attention.</a:t>
            </a:r>
            <a:r>
              <a:rPr lang="zh-CN" altLang="en-US" sz="2000" dirty="0"/>
              <a:t> </a:t>
            </a:r>
            <a:r>
              <a:rPr lang="en-US" altLang="zh-CN" sz="2000" dirty="0"/>
              <a:t>In</a:t>
            </a:r>
            <a:r>
              <a:rPr lang="zh-CN" altLang="en-US" sz="2000" dirty="0"/>
              <a:t> </a:t>
            </a:r>
            <a:r>
              <a:rPr lang="en-US" altLang="zh-CN" sz="2000" i="1" dirty="0"/>
              <a:t>AAAI</a:t>
            </a:r>
            <a:r>
              <a:rPr lang="zh-CN" altLang="en-US" sz="2000" i="1" dirty="0"/>
              <a:t> </a:t>
            </a:r>
            <a:r>
              <a:rPr lang="en-US" altLang="zh-CN" sz="2000" i="1" dirty="0"/>
              <a:t>2018</a:t>
            </a:r>
          </a:p>
          <a:p>
            <a:pPr marL="285750" indent="-285750">
              <a:spcBef>
                <a:spcPts val="1200"/>
              </a:spcBef>
              <a:buFont typeface="Arial" panose="020B0604020202020204" pitchFamily="34" charset="0"/>
              <a:buChar char="•"/>
            </a:pPr>
            <a:r>
              <a:rPr lang="en-US" altLang="zh-CN" sz="2000" dirty="0"/>
              <a:t>Yihong Gu, Jun Yan, Hao Zhu, </a:t>
            </a:r>
            <a:r>
              <a:rPr lang="en-US" altLang="zh-CN" sz="2000" dirty="0" err="1"/>
              <a:t>Zhiyuan</a:t>
            </a:r>
            <a:r>
              <a:rPr lang="en-US" altLang="zh-CN" sz="2000" dirty="0"/>
              <a:t> Liu, </a:t>
            </a:r>
            <a:r>
              <a:rPr lang="en-US" altLang="zh-CN" sz="2000" dirty="0" err="1"/>
              <a:t>Ruobing</a:t>
            </a:r>
            <a:r>
              <a:rPr lang="en-US" altLang="zh-CN" sz="2000" dirty="0"/>
              <a:t> </a:t>
            </a:r>
            <a:r>
              <a:rPr lang="en-US" altLang="zh-CN" sz="2000" dirty="0" err="1"/>
              <a:t>Xie</a:t>
            </a:r>
            <a:r>
              <a:rPr lang="en-US" altLang="zh-CN" sz="2000" dirty="0"/>
              <a:t>, </a:t>
            </a:r>
            <a:r>
              <a:rPr lang="en-US" altLang="zh-CN" sz="2000" dirty="0" err="1"/>
              <a:t>Maosong</a:t>
            </a:r>
            <a:r>
              <a:rPr lang="en-US" altLang="zh-CN" sz="2000" dirty="0"/>
              <a:t> Sun, Fen Lin and </a:t>
            </a:r>
            <a:r>
              <a:rPr lang="en-US" altLang="zh-CN" sz="2000" dirty="0" err="1"/>
              <a:t>Leyu</a:t>
            </a:r>
            <a:r>
              <a:rPr lang="en-US" altLang="zh-CN" sz="2000" dirty="0"/>
              <a:t> Lin. Language Modeling with Sparse Product of </a:t>
            </a:r>
            <a:r>
              <a:rPr lang="en-US" altLang="zh-CN" sz="2000" dirty="0" err="1"/>
              <a:t>Sememe</a:t>
            </a:r>
            <a:r>
              <a:rPr lang="en-US" altLang="zh-CN" sz="2000" dirty="0"/>
              <a:t> Experts. In</a:t>
            </a:r>
            <a:r>
              <a:rPr lang="zh-CN" altLang="en-US" sz="2000" dirty="0"/>
              <a:t> </a:t>
            </a:r>
            <a:r>
              <a:rPr lang="en-US" altLang="zh-CN" sz="2000" i="1" dirty="0"/>
              <a:t>EMNLP 2018</a:t>
            </a:r>
            <a:endParaRPr lang="en-US" altLang="zh-CN" sz="2000" dirty="0"/>
          </a:p>
        </p:txBody>
      </p:sp>
    </p:spTree>
    <p:extLst>
      <p:ext uri="{BB962C8B-B14F-4D97-AF65-F5344CB8AC3E}">
        <p14:creationId xmlns:p14="http://schemas.microsoft.com/office/powerpoint/2010/main" val="3332613678"/>
      </p:ext>
    </p:extLst>
  </p:cSld>
  <p:clrMapOvr>
    <a:masterClrMapping/>
  </p:clrMapOvr>
  <mc:AlternateContent xmlns:mc="http://schemas.openxmlformats.org/markup-compatibility/2006" xmlns:p14="http://schemas.microsoft.com/office/powerpoint/2010/main">
    <mc:Choice Requires="p14">
      <p:transition p14:dur="0" advTm="257"/>
    </mc:Choice>
    <mc:Fallback xmlns="">
      <p:transition advTm="25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65414"/>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References</a:t>
            </a:r>
          </a:p>
        </p:txBody>
      </p:sp>
      <p:sp>
        <p:nvSpPr>
          <p:cNvPr id="5" name="文本框 4">
            <a:extLst>
              <a:ext uri="{FF2B5EF4-FFF2-40B4-BE49-F238E27FC236}">
                <a16:creationId xmlns:a16="http://schemas.microsoft.com/office/drawing/2014/main" id="{AFAF0564-DC27-0F41-9A03-3847C0BF0836}"/>
              </a:ext>
            </a:extLst>
          </p:cNvPr>
          <p:cNvSpPr txBox="1"/>
          <p:nvPr/>
        </p:nvSpPr>
        <p:spPr>
          <a:xfrm>
            <a:off x="660400" y="1247061"/>
            <a:ext cx="11282218" cy="5632311"/>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altLang="zh-CN" sz="2000" dirty="0" err="1"/>
              <a:t>Xiangyu</a:t>
            </a:r>
            <a:r>
              <a:rPr lang="en-US" altLang="zh-CN" sz="2000" dirty="0"/>
              <a:t> </a:t>
            </a:r>
            <a:r>
              <a:rPr lang="en-US" altLang="zh-CN" sz="2000" dirty="0" err="1"/>
              <a:t>Duan</a:t>
            </a:r>
            <a:r>
              <a:rPr lang="en-US" altLang="zh-CN" sz="2000" dirty="0"/>
              <a:t>, Jun Zhao, and Bo Xu. Word sense disambiguation through </a:t>
            </a:r>
            <a:r>
              <a:rPr lang="en-US" altLang="zh-CN" sz="2000" dirty="0" err="1"/>
              <a:t>sememe</a:t>
            </a:r>
            <a:r>
              <a:rPr lang="en-US" altLang="zh-CN" sz="2000" dirty="0"/>
              <a:t> labeling. In</a:t>
            </a:r>
            <a:r>
              <a:rPr lang="zh-CN" altLang="en-US" sz="2000" dirty="0"/>
              <a:t> </a:t>
            </a:r>
            <a:r>
              <a:rPr lang="en-US" altLang="zh-CN" sz="2000" i="1" dirty="0"/>
              <a:t>IJCAI</a:t>
            </a:r>
            <a:r>
              <a:rPr lang="zh-CN" altLang="en-US" sz="2000" i="1" dirty="0"/>
              <a:t> </a:t>
            </a:r>
            <a:r>
              <a:rPr lang="en-US" altLang="zh-CN" sz="2000" i="1" dirty="0"/>
              <a:t>2007</a:t>
            </a:r>
          </a:p>
          <a:p>
            <a:pPr marL="285750" indent="-285750">
              <a:spcBef>
                <a:spcPts val="1200"/>
              </a:spcBef>
              <a:buFont typeface="Arial" panose="020B0604020202020204" pitchFamily="34" charset="0"/>
              <a:buChar char="•"/>
            </a:pPr>
            <a:r>
              <a:rPr lang="en-US" altLang="zh-CN" sz="2000" dirty="0" err="1"/>
              <a:t>Qun</a:t>
            </a:r>
            <a:r>
              <a:rPr lang="en-US" altLang="zh-CN" sz="2000" dirty="0"/>
              <a:t> Liu and </a:t>
            </a:r>
            <a:r>
              <a:rPr lang="en-US" altLang="zh-CN" sz="2000" dirty="0" err="1"/>
              <a:t>Sujian</a:t>
            </a:r>
            <a:r>
              <a:rPr lang="en-US" altLang="zh-CN" sz="2000" dirty="0"/>
              <a:t> Li. 2002. Word similarity computing based on </a:t>
            </a:r>
            <a:r>
              <a:rPr lang="en-US" altLang="zh-CN" sz="2000" dirty="0" err="1"/>
              <a:t>HowNet</a:t>
            </a:r>
            <a:r>
              <a:rPr lang="en-US" altLang="zh-CN" sz="2000" dirty="0"/>
              <a:t>. International Journal of Computational Linguistics &amp; Chinese Language Processing, 7(2):59–76.</a:t>
            </a:r>
          </a:p>
          <a:p>
            <a:pPr marL="285750" indent="-285750">
              <a:spcBef>
                <a:spcPts val="1200"/>
              </a:spcBef>
              <a:buFont typeface="Arial" panose="020B0604020202020204" pitchFamily="34" charset="0"/>
              <a:buChar char="•"/>
            </a:pPr>
            <a:r>
              <a:rPr lang="en-US" altLang="zh-CN" sz="2000" dirty="0" err="1"/>
              <a:t>Yuntao</a:t>
            </a:r>
            <a:r>
              <a:rPr lang="en-US" altLang="zh-CN" sz="2000" dirty="0"/>
              <a:t> Zhang, Ling Gong, and </a:t>
            </a:r>
            <a:r>
              <a:rPr lang="en-US" altLang="zh-CN" sz="2000" dirty="0" err="1"/>
              <a:t>Yongcheng</a:t>
            </a:r>
            <a:r>
              <a:rPr lang="en-US" altLang="zh-CN" sz="2000" dirty="0"/>
              <a:t> Wang. Chinese word sense disambiguation using </a:t>
            </a:r>
            <a:r>
              <a:rPr lang="en-US" altLang="zh-CN" sz="2000" dirty="0" err="1"/>
              <a:t>hownet</a:t>
            </a:r>
            <a:r>
              <a:rPr lang="en-US" altLang="zh-CN" sz="2000" dirty="0"/>
              <a:t>. In Proceedings of International Conference on Natural Computation 2005.</a:t>
            </a:r>
          </a:p>
          <a:p>
            <a:pPr marL="285750" indent="-285750">
              <a:spcBef>
                <a:spcPts val="1200"/>
              </a:spcBef>
              <a:buFont typeface="Arial" panose="020B0604020202020204" pitchFamily="34" charset="0"/>
              <a:buChar char="•"/>
            </a:pPr>
            <a:r>
              <a:rPr lang="en-US" altLang="zh-CN" sz="2000" dirty="0" err="1"/>
              <a:t>Xianghua</a:t>
            </a:r>
            <a:r>
              <a:rPr lang="en-US" altLang="zh-CN" sz="2000" dirty="0"/>
              <a:t> Fu, Liu Guo, Guo </a:t>
            </a:r>
            <a:r>
              <a:rPr lang="en-US" altLang="zh-CN" sz="2000" dirty="0" err="1"/>
              <a:t>Yanyan</a:t>
            </a:r>
            <a:r>
              <a:rPr lang="en-US" altLang="zh-CN" sz="2000" dirty="0"/>
              <a:t>, and Wang </a:t>
            </a:r>
            <a:r>
              <a:rPr lang="en-US" altLang="zh-CN" sz="2000" dirty="0" err="1"/>
              <a:t>Zhiqiang</a:t>
            </a:r>
            <a:r>
              <a:rPr lang="en-US" altLang="zh-CN" sz="2000" dirty="0"/>
              <a:t>. 2013. Multi-aspect sentiment analysis for Chinese online social reviews based on topic modeling and </a:t>
            </a:r>
            <a:r>
              <a:rPr lang="en-US" altLang="zh-CN" sz="2000" dirty="0" err="1"/>
              <a:t>HowNet</a:t>
            </a:r>
            <a:r>
              <a:rPr lang="en-US" altLang="zh-CN" sz="2000" dirty="0"/>
              <a:t> lexicon. Knowledge-Based Systems, 37:186–195 </a:t>
            </a:r>
          </a:p>
          <a:p>
            <a:pPr marL="285750" indent="-285750">
              <a:spcBef>
                <a:spcPts val="1200"/>
              </a:spcBef>
              <a:buFont typeface="Arial" panose="020B0604020202020204" pitchFamily="34" charset="0"/>
              <a:buChar char="•"/>
            </a:pPr>
            <a:r>
              <a:rPr lang="en-US" altLang="zh-CN" sz="2000" dirty="0" err="1"/>
              <a:t>Yunqing</a:t>
            </a:r>
            <a:r>
              <a:rPr lang="en-US" altLang="zh-CN" sz="2000" dirty="0"/>
              <a:t> Xia, </a:t>
            </a:r>
            <a:r>
              <a:rPr lang="en-US" altLang="zh-CN" sz="2000" dirty="0" err="1"/>
              <a:t>Taotao</a:t>
            </a:r>
            <a:r>
              <a:rPr lang="en-US" altLang="zh-CN" sz="2000" dirty="0"/>
              <a:t> Zhao, </a:t>
            </a:r>
            <a:r>
              <a:rPr lang="en-US" altLang="zh-CN" sz="2000" dirty="0" err="1"/>
              <a:t>Jianmin</a:t>
            </a:r>
            <a:r>
              <a:rPr lang="en-US" altLang="zh-CN" sz="2000" dirty="0"/>
              <a:t> Yao, and Peng </a:t>
            </a:r>
            <a:r>
              <a:rPr lang="en-US" altLang="zh-CN" sz="2000" dirty="0" err="1"/>
              <a:t>Jin</a:t>
            </a:r>
            <a:r>
              <a:rPr lang="en-US" altLang="zh-CN" sz="2000" dirty="0"/>
              <a:t>. 2011. Measuring Chinese-English cross-lingual word similarity with </a:t>
            </a:r>
            <a:r>
              <a:rPr lang="en-US" altLang="zh-CN" sz="2000" dirty="0" err="1"/>
              <a:t>HowNet</a:t>
            </a:r>
            <a:r>
              <a:rPr lang="en-US" altLang="zh-CN" sz="2000" dirty="0"/>
              <a:t> and parallel corpus. In</a:t>
            </a:r>
            <a:r>
              <a:rPr lang="zh-CN" altLang="en-US" sz="2000" dirty="0"/>
              <a:t> </a:t>
            </a:r>
            <a:r>
              <a:rPr lang="en-US" altLang="zh-CN" sz="2000" i="1" dirty="0"/>
              <a:t>COLING</a:t>
            </a:r>
            <a:r>
              <a:rPr lang="zh-CN" altLang="en-US" sz="2000" i="1" dirty="0"/>
              <a:t> </a:t>
            </a:r>
            <a:r>
              <a:rPr lang="en-US" altLang="zh-CN" sz="2000" i="1" dirty="0"/>
              <a:t>2011 </a:t>
            </a:r>
          </a:p>
          <a:p>
            <a:pPr marL="285750" indent="-285750">
              <a:spcBef>
                <a:spcPts val="1200"/>
              </a:spcBef>
              <a:buFont typeface="Arial" panose="020B0604020202020204" pitchFamily="34" charset="0"/>
              <a:buChar char="•"/>
            </a:pPr>
            <a:r>
              <a:rPr lang="en-US" altLang="zh-CN" sz="2000" dirty="0" err="1"/>
              <a:t>Kok</a:t>
            </a:r>
            <a:r>
              <a:rPr lang="en-US" altLang="zh-CN" sz="2000" dirty="0"/>
              <a:t> Wee Gan and Ping Wai Wong. 2000. Annotating information structures in Chinese texts using </a:t>
            </a:r>
            <a:r>
              <a:rPr lang="en-US" altLang="zh-CN" sz="2000" dirty="0" err="1"/>
              <a:t>HowNet</a:t>
            </a:r>
            <a:r>
              <a:rPr lang="en-US" altLang="zh-CN" sz="2000" dirty="0"/>
              <a:t>. In </a:t>
            </a:r>
            <a:r>
              <a:rPr lang="en-US" altLang="zh-CN" sz="2000" i="1" dirty="0"/>
              <a:t>The Second Chinese Language Processing Workshop</a:t>
            </a:r>
          </a:p>
          <a:p>
            <a:pPr marL="285750" indent="-285750">
              <a:spcBef>
                <a:spcPts val="1200"/>
              </a:spcBef>
              <a:buFont typeface="Arial" panose="020B0604020202020204" pitchFamily="34" charset="0"/>
              <a:buChar char="•"/>
            </a:pPr>
            <a:r>
              <a:rPr lang="en-US" altLang="zh-CN" sz="2000" dirty="0"/>
              <a:t>Thang Luong, Richard </a:t>
            </a:r>
            <a:r>
              <a:rPr lang="en-US" altLang="zh-CN" sz="2000" dirty="0" err="1"/>
              <a:t>Socher</a:t>
            </a:r>
            <a:r>
              <a:rPr lang="en-US" altLang="zh-CN" sz="2000" dirty="0"/>
              <a:t>, and Christopher Manning. 2013. Better word representations with recursive neural networks for morphology. In Proceedings of the Seventeenth Conference on Computational Natural Language Learning, pages 104–113. Association for Computational Linguistics.</a:t>
            </a:r>
          </a:p>
        </p:txBody>
      </p:sp>
    </p:spTree>
    <p:extLst>
      <p:ext uri="{BB962C8B-B14F-4D97-AF65-F5344CB8AC3E}">
        <p14:creationId xmlns:p14="http://schemas.microsoft.com/office/powerpoint/2010/main" val="32032377"/>
      </p:ext>
    </p:extLst>
  </p:cSld>
  <p:clrMapOvr>
    <a:masterClrMapping/>
  </p:clrMapOvr>
  <mc:AlternateContent xmlns:mc="http://schemas.openxmlformats.org/markup-compatibility/2006" xmlns:p14="http://schemas.microsoft.com/office/powerpoint/2010/main">
    <mc:Choice Requires="p14">
      <p:transition p14:dur="0" advTm="298"/>
    </mc:Choice>
    <mc:Fallback xmlns="">
      <p:transition advTm="29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65414"/>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References</a:t>
            </a:r>
          </a:p>
        </p:txBody>
      </p:sp>
      <p:sp>
        <p:nvSpPr>
          <p:cNvPr id="5" name="文本框 4">
            <a:extLst>
              <a:ext uri="{FF2B5EF4-FFF2-40B4-BE49-F238E27FC236}">
                <a16:creationId xmlns:a16="http://schemas.microsoft.com/office/drawing/2014/main" id="{AFAF0564-DC27-0F41-9A03-3847C0BF0836}"/>
              </a:ext>
            </a:extLst>
          </p:cNvPr>
          <p:cNvSpPr txBox="1"/>
          <p:nvPr/>
        </p:nvSpPr>
        <p:spPr>
          <a:xfrm>
            <a:off x="660400" y="1247061"/>
            <a:ext cx="10871200" cy="2246769"/>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altLang="zh-CN" sz="2000" dirty="0" err="1"/>
              <a:t>Ruobing</a:t>
            </a:r>
            <a:r>
              <a:rPr lang="en-US" altLang="zh-CN" sz="2000" dirty="0"/>
              <a:t> </a:t>
            </a:r>
            <a:r>
              <a:rPr lang="en-US" altLang="zh-CN" sz="2000" dirty="0" err="1"/>
              <a:t>Xie</a:t>
            </a:r>
            <a:r>
              <a:rPr lang="en-US" altLang="zh-CN" sz="2000" dirty="0"/>
              <a:t>, </a:t>
            </a:r>
            <a:r>
              <a:rPr lang="en-US" altLang="zh-CN" sz="2000" dirty="0" err="1"/>
              <a:t>Xingchi</a:t>
            </a:r>
            <a:r>
              <a:rPr lang="en-US" altLang="zh-CN" sz="2000" dirty="0"/>
              <a:t> Yuan, </a:t>
            </a:r>
            <a:r>
              <a:rPr lang="en-US" altLang="zh-CN" sz="2000" dirty="0" err="1"/>
              <a:t>Zhiyuan</a:t>
            </a:r>
            <a:r>
              <a:rPr lang="en-US" altLang="zh-CN" sz="2000" dirty="0"/>
              <a:t> Liu, and </a:t>
            </a:r>
            <a:r>
              <a:rPr lang="en-US" altLang="zh-CN" sz="2000" dirty="0" err="1"/>
              <a:t>Maosong</a:t>
            </a:r>
            <a:r>
              <a:rPr lang="en-US" altLang="zh-CN" sz="2000" dirty="0"/>
              <a:t> Sun. Lexical </a:t>
            </a:r>
            <a:r>
              <a:rPr lang="en-US" altLang="zh-CN" sz="2000" dirty="0" err="1"/>
              <a:t>sememe</a:t>
            </a:r>
            <a:r>
              <a:rPr lang="en-US" altLang="zh-CN" sz="2000" dirty="0"/>
              <a:t> prediction via word embeddings and matrix factorization. In </a:t>
            </a:r>
            <a:r>
              <a:rPr lang="en-US" altLang="zh-CN" sz="2000" i="1" dirty="0"/>
              <a:t>IJCAI</a:t>
            </a:r>
            <a:r>
              <a:rPr lang="zh-CN" altLang="en-US" sz="2000" i="1" dirty="0"/>
              <a:t> </a:t>
            </a:r>
            <a:r>
              <a:rPr lang="en-US" altLang="zh-CN" sz="2000" i="1" dirty="0"/>
              <a:t>2017</a:t>
            </a:r>
            <a:endParaRPr lang="en-US" altLang="zh-CN" sz="2000" dirty="0"/>
          </a:p>
          <a:p>
            <a:pPr marL="285750" indent="-285750">
              <a:spcBef>
                <a:spcPts val="1200"/>
              </a:spcBef>
              <a:buFont typeface="Arial" panose="020B0604020202020204" pitchFamily="34" charset="0"/>
              <a:buChar char="•"/>
            </a:pPr>
            <a:r>
              <a:rPr lang="en-US" altLang="zh-CN" sz="2000" dirty="0"/>
              <a:t>Meng Zhang, </a:t>
            </a:r>
            <a:r>
              <a:rPr lang="en-US" altLang="zh-CN" sz="2000" dirty="0" err="1"/>
              <a:t>Haoruo</a:t>
            </a:r>
            <a:r>
              <a:rPr lang="en-US" altLang="zh-CN" sz="2000" dirty="0"/>
              <a:t> Peng, Yang Liu, Huan-Bo Luan, and </a:t>
            </a:r>
            <a:r>
              <a:rPr lang="en-US" altLang="zh-CN" sz="2000" dirty="0" err="1"/>
              <a:t>Maosong</a:t>
            </a:r>
            <a:r>
              <a:rPr lang="en-US" altLang="zh-CN" sz="2000" dirty="0"/>
              <a:t> Sun. Bilingual lexicon induction from non-parallel data with minimal supervision. In AAAI</a:t>
            </a:r>
            <a:r>
              <a:rPr lang="zh-CN" altLang="en-US" sz="2000" dirty="0"/>
              <a:t> </a:t>
            </a:r>
            <a:r>
              <a:rPr lang="en-US" altLang="zh-CN" sz="2000" dirty="0"/>
              <a:t>2017</a:t>
            </a:r>
          </a:p>
          <a:p>
            <a:pPr marL="285750" indent="-285750">
              <a:spcBef>
                <a:spcPts val="1200"/>
              </a:spcBef>
              <a:buFont typeface="Arial" panose="020B0604020202020204" pitchFamily="34" charset="0"/>
              <a:buChar char="•"/>
            </a:pPr>
            <a:r>
              <a:rPr lang="en-US" altLang="zh-CN" sz="2000" dirty="0"/>
              <a:t>Shu Liu, </a:t>
            </a:r>
            <a:r>
              <a:rPr lang="en-US" altLang="zh-CN" sz="2000" dirty="0" err="1"/>
              <a:t>Jingjing</a:t>
            </a:r>
            <a:r>
              <a:rPr lang="en-US" altLang="zh-CN" sz="2000" dirty="0"/>
              <a:t> Xu, </a:t>
            </a:r>
            <a:r>
              <a:rPr lang="en-US" altLang="zh-CN" sz="2000" dirty="0" err="1"/>
              <a:t>Xuancheng</a:t>
            </a:r>
            <a:r>
              <a:rPr lang="en-US" altLang="zh-CN" sz="2000" dirty="0"/>
              <a:t> Ren, and Xu Sun. Evaluating Semantic Rationality of a Sentence: A </a:t>
            </a:r>
            <a:r>
              <a:rPr lang="en-US" altLang="zh-CN" sz="2000" dirty="0" err="1"/>
              <a:t>Sememe</a:t>
            </a:r>
            <a:r>
              <a:rPr lang="en-US" altLang="zh-CN" sz="2000" dirty="0"/>
              <a:t>-Word-Matching Neural Network Based on </a:t>
            </a:r>
            <a:r>
              <a:rPr lang="en-US" altLang="zh-CN" sz="2000" dirty="0" err="1"/>
              <a:t>HowNet</a:t>
            </a:r>
            <a:r>
              <a:rPr lang="en-US" altLang="zh-CN" sz="2000" dirty="0"/>
              <a:t>. </a:t>
            </a:r>
            <a:r>
              <a:rPr lang="en-US" altLang="zh-CN" sz="2000" dirty="0" err="1"/>
              <a:t>arXiv</a:t>
            </a:r>
            <a:r>
              <a:rPr lang="en-US" altLang="zh-CN" sz="2000" dirty="0"/>
              <a:t> preprint arXiv:1809.03999.</a:t>
            </a:r>
          </a:p>
        </p:txBody>
      </p:sp>
    </p:spTree>
    <p:extLst>
      <p:ext uri="{BB962C8B-B14F-4D97-AF65-F5344CB8AC3E}">
        <p14:creationId xmlns:p14="http://schemas.microsoft.com/office/powerpoint/2010/main" val="1610415550"/>
      </p:ext>
    </p:extLst>
  </p:cSld>
  <p:clrMapOvr>
    <a:masterClrMapping/>
  </p:clrMapOvr>
  <mc:AlternateContent xmlns:mc="http://schemas.openxmlformats.org/markup-compatibility/2006" xmlns:p14="http://schemas.microsoft.com/office/powerpoint/2010/main">
    <mc:Choice Requires="p14">
      <p:transition p14:dur="0" advTm="157"/>
    </mc:Choice>
    <mc:Fallback xmlns="">
      <p:transition advTm="1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Semantic Compositionality</a:t>
            </a:r>
            <a:r>
              <a:rPr kumimoji="1" lang="zh-CN" altLang="en-US" sz="4400" b="1" dirty="0"/>
              <a:t> </a:t>
            </a:r>
            <a:r>
              <a:rPr kumimoji="1" lang="en-US" altLang="zh-CN" sz="4400" b="1" dirty="0"/>
              <a:t>(SC)</a:t>
            </a:r>
            <a:endParaRPr kumimoji="1" lang="zh-CN" altLang="en-US" sz="4400" b="1" dirty="0"/>
          </a:p>
        </p:txBody>
      </p:sp>
      <p:sp>
        <p:nvSpPr>
          <p:cNvPr id="7" name="文本框 6">
            <a:extLst>
              <a:ext uri="{FF2B5EF4-FFF2-40B4-BE49-F238E27FC236}">
                <a16:creationId xmlns:a16="http://schemas.microsoft.com/office/drawing/2014/main" id="{E69E60A1-DAF8-4A82-9937-7AC9FA8019AC}"/>
              </a:ext>
            </a:extLst>
          </p:cNvPr>
          <p:cNvSpPr txBox="1"/>
          <p:nvPr/>
        </p:nvSpPr>
        <p:spPr>
          <a:xfrm>
            <a:off x="976670" y="4044200"/>
            <a:ext cx="2599114" cy="400110"/>
          </a:xfrm>
          <a:prstGeom prst="rect">
            <a:avLst/>
          </a:prstGeom>
          <a:noFill/>
        </p:spPr>
        <p:txBody>
          <a:bodyPr wrap="square" rtlCol="0">
            <a:spAutoFit/>
          </a:bodyPr>
          <a:lstStyle/>
          <a:p>
            <a:r>
              <a:rPr lang="zh-CN" altLang="en-US" b="1" dirty="0">
                <a:solidFill>
                  <a:srgbClr val="FF0000"/>
                </a:solidFill>
              </a:rPr>
              <a:t>画</a:t>
            </a:r>
            <a:r>
              <a:rPr lang="zh-CN" altLang="en-US" b="1" dirty="0">
                <a:solidFill>
                  <a:srgbClr val="00B0F0"/>
                </a:solidFill>
              </a:rPr>
              <a:t>句号</a:t>
            </a:r>
            <a:r>
              <a:rPr lang="en-US" altLang="zh-CN" dirty="0"/>
              <a:t> (</a:t>
            </a:r>
            <a:r>
              <a:rPr lang="en-US" altLang="zh-CN" sz="2000" dirty="0"/>
              <a:t>draw a period</a:t>
            </a:r>
            <a:r>
              <a:rPr lang="en-US" altLang="zh-CN" dirty="0"/>
              <a:t>)</a:t>
            </a:r>
            <a:endParaRPr lang="zh-CN" altLang="en-US" dirty="0"/>
          </a:p>
        </p:txBody>
      </p:sp>
      <p:sp>
        <p:nvSpPr>
          <p:cNvPr id="15" name="文本框 14">
            <a:extLst>
              <a:ext uri="{FF2B5EF4-FFF2-40B4-BE49-F238E27FC236}">
                <a16:creationId xmlns:a16="http://schemas.microsoft.com/office/drawing/2014/main" id="{CBC6FBDC-BAB2-4F79-B819-1EAB03F5648C}"/>
              </a:ext>
            </a:extLst>
          </p:cNvPr>
          <p:cNvSpPr txBox="1"/>
          <p:nvPr/>
        </p:nvSpPr>
        <p:spPr>
          <a:xfrm>
            <a:off x="479755" y="5238219"/>
            <a:ext cx="1260763" cy="400110"/>
          </a:xfrm>
          <a:prstGeom prst="rect">
            <a:avLst/>
          </a:prstGeom>
          <a:noFill/>
        </p:spPr>
        <p:txBody>
          <a:bodyPr wrap="square" rtlCol="0">
            <a:spAutoFit/>
          </a:bodyPr>
          <a:lstStyle/>
          <a:p>
            <a:r>
              <a:rPr lang="zh-CN" altLang="en-US" sz="2000" b="1" dirty="0">
                <a:solidFill>
                  <a:srgbClr val="FF0000"/>
                </a:solidFill>
              </a:rPr>
              <a:t>画</a:t>
            </a:r>
            <a:r>
              <a:rPr lang="en-US" altLang="zh-CN" sz="2000" dirty="0"/>
              <a:t> (draw)</a:t>
            </a:r>
            <a:endParaRPr lang="zh-CN" altLang="en-US" sz="2000" dirty="0"/>
          </a:p>
        </p:txBody>
      </p:sp>
      <p:sp>
        <p:nvSpPr>
          <p:cNvPr id="17" name="文本框 16">
            <a:extLst>
              <a:ext uri="{FF2B5EF4-FFF2-40B4-BE49-F238E27FC236}">
                <a16:creationId xmlns:a16="http://schemas.microsoft.com/office/drawing/2014/main" id="{FAC3643C-A892-43F2-8FEA-395F7B663839}"/>
              </a:ext>
            </a:extLst>
          </p:cNvPr>
          <p:cNvSpPr txBox="1"/>
          <p:nvPr/>
        </p:nvSpPr>
        <p:spPr>
          <a:xfrm>
            <a:off x="2647990" y="5238219"/>
            <a:ext cx="1778000" cy="400110"/>
          </a:xfrm>
          <a:prstGeom prst="rect">
            <a:avLst/>
          </a:prstGeom>
          <a:noFill/>
        </p:spPr>
        <p:txBody>
          <a:bodyPr wrap="square" rtlCol="0">
            <a:spAutoFit/>
          </a:bodyPr>
          <a:lstStyle/>
          <a:p>
            <a:r>
              <a:rPr lang="zh-CN" altLang="en-US" sz="2000" b="1" dirty="0">
                <a:solidFill>
                  <a:srgbClr val="00B0F0"/>
                </a:solidFill>
              </a:rPr>
              <a:t>句号</a:t>
            </a:r>
            <a:r>
              <a:rPr lang="en-US" altLang="zh-CN" sz="2000" dirty="0"/>
              <a:t> (a </a:t>
            </a:r>
            <a:r>
              <a:rPr lang="en-US" altLang="zh-CN" sz="2000" dirty="0" err="1"/>
              <a:t>periiod</a:t>
            </a:r>
            <a:r>
              <a:rPr lang="en-US" altLang="zh-CN" sz="2000" dirty="0"/>
              <a:t>)</a:t>
            </a:r>
            <a:endParaRPr lang="zh-CN" altLang="en-US" sz="2000" dirty="0"/>
          </a:p>
        </p:txBody>
      </p:sp>
      <p:cxnSp>
        <p:nvCxnSpPr>
          <p:cNvPr id="14" name="直接箭头连接符 13">
            <a:extLst>
              <a:ext uri="{FF2B5EF4-FFF2-40B4-BE49-F238E27FC236}">
                <a16:creationId xmlns:a16="http://schemas.microsoft.com/office/drawing/2014/main" id="{F27A6D9C-5B54-4F7E-A40A-C9BBE3AA6329}"/>
              </a:ext>
            </a:extLst>
          </p:cNvPr>
          <p:cNvCxnSpPr>
            <a:cxnSpLocks/>
            <a:stCxn id="7" idx="2"/>
            <a:endCxn id="15" idx="0"/>
          </p:cNvCxnSpPr>
          <p:nvPr/>
        </p:nvCxnSpPr>
        <p:spPr>
          <a:xfrm flipH="1">
            <a:off x="1110137" y="4444310"/>
            <a:ext cx="1166090" cy="7939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A6D7167B-EB12-44DA-980F-334A2FED1BA1}"/>
              </a:ext>
            </a:extLst>
          </p:cNvPr>
          <p:cNvCxnSpPr>
            <a:cxnSpLocks/>
            <a:stCxn id="7" idx="2"/>
            <a:endCxn id="17" idx="0"/>
          </p:cNvCxnSpPr>
          <p:nvPr/>
        </p:nvCxnSpPr>
        <p:spPr>
          <a:xfrm>
            <a:off x="2276227" y="4444310"/>
            <a:ext cx="1260763" cy="7939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文本框 24">
            <a:extLst>
              <a:ext uri="{FF2B5EF4-FFF2-40B4-BE49-F238E27FC236}">
                <a16:creationId xmlns:a16="http://schemas.microsoft.com/office/drawing/2014/main" id="{A5824676-BD9E-48C6-A052-10AACBAA7B85}"/>
              </a:ext>
            </a:extLst>
          </p:cNvPr>
          <p:cNvSpPr txBox="1"/>
          <p:nvPr/>
        </p:nvSpPr>
        <p:spPr>
          <a:xfrm>
            <a:off x="4532746" y="1569275"/>
            <a:ext cx="7659254" cy="5139869"/>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t>Semantic Compositionality:</a:t>
            </a:r>
          </a:p>
          <a:p>
            <a:pPr marL="914400" lvl="1" indent="-457200">
              <a:buFont typeface="Arial" panose="020B0604020202020204" pitchFamily="34" charset="0"/>
              <a:buChar char="•"/>
            </a:pPr>
            <a:r>
              <a:rPr lang="en-US" altLang="zh-CN" sz="2800" dirty="0"/>
              <a:t>The phenomenon that the meaning of a complex linguistic unit can be composed of the meanings of its constituents (Pelletier, 1994) . </a:t>
            </a:r>
            <a:endParaRPr lang="en-US" altLang="zh-CN" sz="2800" b="1" dirty="0"/>
          </a:p>
          <a:p>
            <a:endParaRPr lang="en-US" altLang="zh-CN" sz="2800" dirty="0"/>
          </a:p>
          <a:p>
            <a:pPr marL="457200" indent="-457200">
              <a:buFont typeface="Arial" panose="020B0604020202020204" pitchFamily="34" charset="0"/>
              <a:buChar char="•"/>
            </a:pPr>
            <a:r>
              <a:rPr lang="en-US" altLang="zh-CN" sz="3200" dirty="0"/>
              <a:t>Vast applications: </a:t>
            </a:r>
          </a:p>
          <a:p>
            <a:pPr marL="914400" lvl="1" indent="-457200">
              <a:buFont typeface="Arial" panose="020B0604020202020204" pitchFamily="34" charset="0"/>
              <a:buChar char="•"/>
            </a:pPr>
            <a:r>
              <a:rPr lang="en-US" altLang="zh-CN" sz="2400" dirty="0"/>
              <a:t>Language modeling (Mitchell and </a:t>
            </a:r>
            <a:r>
              <a:rPr lang="en-US" altLang="zh-CN" sz="2400" dirty="0" err="1"/>
              <a:t>Lapata</a:t>
            </a:r>
            <a:r>
              <a:rPr lang="en-US" altLang="zh-CN" sz="2400" dirty="0"/>
              <a:t>, 2009) </a:t>
            </a:r>
          </a:p>
          <a:p>
            <a:pPr marL="914400" lvl="1" indent="-457200">
              <a:buFont typeface="Arial" panose="020B0604020202020204" pitchFamily="34" charset="0"/>
              <a:buChar char="•"/>
            </a:pPr>
            <a:r>
              <a:rPr lang="en-US" altLang="zh-CN" sz="2400" dirty="0"/>
              <a:t>Sentiment analysis (Maas et al., 2011; </a:t>
            </a:r>
            <a:r>
              <a:rPr lang="en-US" altLang="zh-CN" sz="2400" dirty="0" err="1"/>
              <a:t>Socher</a:t>
            </a:r>
            <a:r>
              <a:rPr lang="en-US" altLang="zh-CN" sz="2400" dirty="0"/>
              <a:t> et al., 2013b)</a:t>
            </a:r>
          </a:p>
          <a:p>
            <a:pPr marL="914400" lvl="1" indent="-457200">
              <a:buFont typeface="Arial" panose="020B0604020202020204" pitchFamily="34" charset="0"/>
              <a:buChar char="•"/>
            </a:pPr>
            <a:r>
              <a:rPr lang="en-US" altLang="zh-CN" sz="2400" dirty="0"/>
              <a:t>Syntactic parsing (</a:t>
            </a:r>
            <a:r>
              <a:rPr lang="en-US" altLang="zh-CN" sz="2400" dirty="0" err="1"/>
              <a:t>Socher</a:t>
            </a:r>
            <a:r>
              <a:rPr lang="en-US" altLang="zh-CN" sz="2400" dirty="0"/>
              <a:t> et al., 2013a)</a:t>
            </a:r>
          </a:p>
          <a:p>
            <a:pPr marL="914400" lvl="1" indent="-457200">
              <a:buFont typeface="Arial" panose="020B0604020202020204" pitchFamily="34" charset="0"/>
              <a:buChar char="•"/>
            </a:pPr>
            <a:r>
              <a:rPr lang="en-US" altLang="zh-CN" sz="2400" dirty="0"/>
              <a:t>So on…</a:t>
            </a:r>
            <a:endParaRPr lang="zh-CN" altLang="en-US" sz="2800" dirty="0"/>
          </a:p>
        </p:txBody>
      </p:sp>
      <p:sp>
        <p:nvSpPr>
          <p:cNvPr id="36" name="文本框 35">
            <a:extLst>
              <a:ext uri="{FF2B5EF4-FFF2-40B4-BE49-F238E27FC236}">
                <a16:creationId xmlns:a16="http://schemas.microsoft.com/office/drawing/2014/main" id="{0CA6A512-BFBC-4AE7-93FB-9FFF19408B42}"/>
              </a:ext>
            </a:extLst>
          </p:cNvPr>
          <p:cNvSpPr txBox="1"/>
          <p:nvPr/>
        </p:nvSpPr>
        <p:spPr>
          <a:xfrm>
            <a:off x="793790" y="1880667"/>
            <a:ext cx="2964873" cy="400110"/>
          </a:xfrm>
          <a:prstGeom prst="rect">
            <a:avLst/>
          </a:prstGeom>
          <a:noFill/>
        </p:spPr>
        <p:txBody>
          <a:bodyPr wrap="square" rtlCol="0">
            <a:spAutoFit/>
          </a:bodyPr>
          <a:lstStyle/>
          <a:p>
            <a:r>
              <a:rPr lang="zh-CN" altLang="en-US" b="1" dirty="0">
                <a:solidFill>
                  <a:srgbClr val="FF0000"/>
                </a:solidFill>
              </a:rPr>
              <a:t>农民</a:t>
            </a:r>
            <a:r>
              <a:rPr lang="zh-CN" altLang="en-US" b="1" dirty="0">
                <a:solidFill>
                  <a:srgbClr val="00B0F0"/>
                </a:solidFill>
              </a:rPr>
              <a:t>起义</a:t>
            </a:r>
            <a:r>
              <a:rPr lang="en-US" altLang="zh-CN" dirty="0"/>
              <a:t> (</a:t>
            </a:r>
            <a:r>
              <a:rPr lang="en-US" altLang="zh-CN" sz="2000" dirty="0"/>
              <a:t>peasant uprising</a:t>
            </a:r>
            <a:r>
              <a:rPr lang="en-US" altLang="zh-CN" dirty="0"/>
              <a:t>)</a:t>
            </a:r>
            <a:endParaRPr lang="zh-CN" altLang="en-US" dirty="0"/>
          </a:p>
        </p:txBody>
      </p:sp>
      <p:sp>
        <p:nvSpPr>
          <p:cNvPr id="37" name="文本框 36">
            <a:extLst>
              <a:ext uri="{FF2B5EF4-FFF2-40B4-BE49-F238E27FC236}">
                <a16:creationId xmlns:a16="http://schemas.microsoft.com/office/drawing/2014/main" id="{F94B9F08-1731-4CC9-BDAA-BA777DF168C3}"/>
              </a:ext>
            </a:extLst>
          </p:cNvPr>
          <p:cNvSpPr txBox="1"/>
          <p:nvPr/>
        </p:nvSpPr>
        <p:spPr>
          <a:xfrm>
            <a:off x="165719" y="3062461"/>
            <a:ext cx="1888836" cy="400110"/>
          </a:xfrm>
          <a:prstGeom prst="rect">
            <a:avLst/>
          </a:prstGeom>
          <a:noFill/>
        </p:spPr>
        <p:txBody>
          <a:bodyPr wrap="square" rtlCol="0">
            <a:spAutoFit/>
          </a:bodyPr>
          <a:lstStyle/>
          <a:p>
            <a:r>
              <a:rPr lang="zh-CN" altLang="en-US" sz="2000" b="1" dirty="0">
                <a:solidFill>
                  <a:srgbClr val="FF0000"/>
                </a:solidFill>
              </a:rPr>
              <a:t>农民</a:t>
            </a:r>
            <a:r>
              <a:rPr lang="en-US" altLang="zh-CN" sz="2000" dirty="0"/>
              <a:t> (peasant)</a:t>
            </a:r>
            <a:endParaRPr lang="zh-CN" altLang="en-US" sz="2000" dirty="0"/>
          </a:p>
        </p:txBody>
      </p:sp>
      <p:sp>
        <p:nvSpPr>
          <p:cNvPr id="38" name="文本框 37">
            <a:extLst>
              <a:ext uri="{FF2B5EF4-FFF2-40B4-BE49-F238E27FC236}">
                <a16:creationId xmlns:a16="http://schemas.microsoft.com/office/drawing/2014/main" id="{294D25AD-232A-443E-8ECB-A20FD68DB99E}"/>
              </a:ext>
            </a:extLst>
          </p:cNvPr>
          <p:cNvSpPr txBox="1"/>
          <p:nvPr/>
        </p:nvSpPr>
        <p:spPr>
          <a:xfrm>
            <a:off x="2647991" y="3062461"/>
            <a:ext cx="1778000" cy="400110"/>
          </a:xfrm>
          <a:prstGeom prst="rect">
            <a:avLst/>
          </a:prstGeom>
          <a:noFill/>
        </p:spPr>
        <p:txBody>
          <a:bodyPr wrap="square" rtlCol="0">
            <a:spAutoFit/>
          </a:bodyPr>
          <a:lstStyle/>
          <a:p>
            <a:r>
              <a:rPr lang="zh-CN" altLang="en-US" sz="2000" b="1" dirty="0">
                <a:solidFill>
                  <a:srgbClr val="00B0F0"/>
                </a:solidFill>
              </a:rPr>
              <a:t>起义</a:t>
            </a:r>
            <a:r>
              <a:rPr lang="en-US" altLang="zh-CN" sz="2000" dirty="0"/>
              <a:t> (uprising)</a:t>
            </a:r>
            <a:endParaRPr lang="zh-CN" altLang="en-US" sz="2000" dirty="0"/>
          </a:p>
        </p:txBody>
      </p:sp>
      <p:cxnSp>
        <p:nvCxnSpPr>
          <p:cNvPr id="39" name="直接箭头连接符 38">
            <a:extLst>
              <a:ext uri="{FF2B5EF4-FFF2-40B4-BE49-F238E27FC236}">
                <a16:creationId xmlns:a16="http://schemas.microsoft.com/office/drawing/2014/main" id="{525EA8F5-AD0C-4E58-BEEC-FA638A38126E}"/>
              </a:ext>
            </a:extLst>
          </p:cNvPr>
          <p:cNvCxnSpPr>
            <a:cxnSpLocks/>
            <a:stCxn id="36" idx="2"/>
            <a:endCxn id="37" idx="0"/>
          </p:cNvCxnSpPr>
          <p:nvPr/>
        </p:nvCxnSpPr>
        <p:spPr>
          <a:xfrm flipH="1">
            <a:off x="1110137" y="2280777"/>
            <a:ext cx="1166090" cy="7816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a16="http://schemas.microsoft.com/office/drawing/2014/main" id="{22203350-3B6A-4EA5-B255-CD21DFAFE5B4}"/>
              </a:ext>
            </a:extLst>
          </p:cNvPr>
          <p:cNvCxnSpPr>
            <a:cxnSpLocks/>
            <a:stCxn id="36" idx="2"/>
            <a:endCxn id="38" idx="0"/>
          </p:cNvCxnSpPr>
          <p:nvPr/>
        </p:nvCxnSpPr>
        <p:spPr>
          <a:xfrm>
            <a:off x="2276227" y="2280777"/>
            <a:ext cx="1260764" cy="7816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矩形 15">
            <a:extLst>
              <a:ext uri="{FF2B5EF4-FFF2-40B4-BE49-F238E27FC236}">
                <a16:creationId xmlns:a16="http://schemas.microsoft.com/office/drawing/2014/main" id="{756BC53B-9080-459C-BF8E-FD6DD08DF29C}"/>
              </a:ext>
            </a:extLst>
          </p:cNvPr>
          <p:cNvSpPr/>
          <p:nvPr/>
        </p:nvSpPr>
        <p:spPr>
          <a:xfrm>
            <a:off x="385012" y="5878146"/>
            <a:ext cx="4443636" cy="400110"/>
          </a:xfrm>
          <a:prstGeom prst="rect">
            <a:avLst/>
          </a:prstGeom>
        </p:spPr>
        <p:txBody>
          <a:bodyPr wrap="square">
            <a:spAutoFit/>
          </a:bodyPr>
          <a:lstStyle/>
          <a:p>
            <a:r>
              <a:rPr lang="en-US" altLang="zh-CN" sz="2000" dirty="0"/>
              <a:t>Examples</a:t>
            </a:r>
            <a:r>
              <a:rPr lang="zh-CN" altLang="en-US" sz="2000" dirty="0"/>
              <a:t> </a:t>
            </a:r>
            <a:r>
              <a:rPr lang="en-US" altLang="zh-CN" sz="2000" dirty="0"/>
              <a:t>of</a:t>
            </a:r>
            <a:r>
              <a:rPr lang="zh-CN" altLang="en-US" sz="2000" dirty="0"/>
              <a:t> </a:t>
            </a:r>
            <a:r>
              <a:rPr lang="en-US" altLang="zh-CN" sz="2000" dirty="0"/>
              <a:t>Semantic Compositionality</a:t>
            </a:r>
            <a:endParaRPr lang="zh-CN" altLang="en-US" sz="2000" dirty="0"/>
          </a:p>
        </p:txBody>
      </p:sp>
    </p:spTree>
    <p:extLst>
      <p:ext uri="{BB962C8B-B14F-4D97-AF65-F5344CB8AC3E}">
        <p14:creationId xmlns:p14="http://schemas.microsoft.com/office/powerpoint/2010/main" val="1411850165"/>
      </p:ext>
    </p:extLst>
  </p:cSld>
  <p:clrMapOvr>
    <a:masterClrMapping/>
  </p:clrMapOvr>
  <mc:AlternateContent xmlns:mc="http://schemas.openxmlformats.org/markup-compatibility/2006">
    <mc:Choice xmlns:p14="http://schemas.microsoft.com/office/powerpoint/2010/main" Requires="p14">
      <p:transition p14:dur="0" advTm="35864"/>
    </mc:Choice>
    <mc:Fallback>
      <p:transition advTm="358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 Task Formulation</a:t>
            </a:r>
            <a:endParaRPr kumimoji="1" lang="zh-CN" altLang="en-US" sz="4400" b="1" dirty="0"/>
          </a:p>
        </p:txBody>
      </p:sp>
      <p:sp>
        <p:nvSpPr>
          <p:cNvPr id="8" name="文本框 7">
            <a:extLst>
              <a:ext uri="{FF2B5EF4-FFF2-40B4-BE49-F238E27FC236}">
                <a16:creationId xmlns:a16="http://schemas.microsoft.com/office/drawing/2014/main" id="{D059D874-0332-B748-A4DC-38FA5F2FF773}"/>
              </a:ext>
            </a:extLst>
          </p:cNvPr>
          <p:cNvSpPr txBox="1"/>
          <p:nvPr/>
        </p:nvSpPr>
        <p:spPr>
          <a:xfrm>
            <a:off x="1045579" y="1534280"/>
            <a:ext cx="10646412" cy="2800767"/>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a:t>Mainstream task: </a:t>
            </a:r>
          </a:p>
          <a:p>
            <a:pPr marL="800100" lvl="1" indent="-342900">
              <a:buFont typeface="Arial" panose="020B0604020202020204" pitchFamily="34" charset="0"/>
              <a:buChar char="•"/>
            </a:pPr>
            <a:r>
              <a:rPr lang="en-US" altLang="zh-CN" sz="2800" b="1" dirty="0"/>
              <a:t>learn representations of multiword expressions (MWEs)</a:t>
            </a:r>
          </a:p>
          <a:p>
            <a:endParaRPr lang="en-US" altLang="zh-CN" sz="2800" dirty="0"/>
          </a:p>
          <a:p>
            <a:pPr marL="342900" indent="-342900">
              <a:buFont typeface="Arial" panose="020B0604020202020204" pitchFamily="34" charset="0"/>
              <a:buChar char="•"/>
            </a:pPr>
            <a:endParaRPr lang="en-US" altLang="zh-CN" sz="4800" dirty="0"/>
          </a:p>
          <a:p>
            <a:pPr algn="ctr"/>
            <a:endParaRPr lang="en-US" altLang="zh-CN" sz="4000" dirty="0"/>
          </a:p>
        </p:txBody>
      </p:sp>
    </p:spTree>
    <p:extLst>
      <p:ext uri="{BB962C8B-B14F-4D97-AF65-F5344CB8AC3E}">
        <p14:creationId xmlns:p14="http://schemas.microsoft.com/office/powerpoint/2010/main" val="602420805"/>
      </p:ext>
    </p:extLst>
  </p:cSld>
  <p:clrMapOvr>
    <a:masterClrMapping/>
  </p:clrMapOvr>
  <mc:AlternateContent xmlns:mc="http://schemas.openxmlformats.org/markup-compatibility/2006">
    <mc:Choice xmlns:p14="http://schemas.microsoft.com/office/powerpoint/2010/main" Requires="p14">
      <p:transition p14:dur="0" advTm="67410"/>
    </mc:Choice>
    <mc:Fallback>
      <p:transition advTm="6741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 Task Formulation</a:t>
            </a:r>
            <a:endParaRPr kumimoji="1" lang="zh-CN" altLang="en-US" sz="4400"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059D874-0332-B748-A4DC-38FA5F2FF773}"/>
                  </a:ext>
                </a:extLst>
              </p:cNvPr>
              <p:cNvSpPr txBox="1"/>
              <p:nvPr/>
            </p:nvSpPr>
            <p:spPr>
              <a:xfrm>
                <a:off x="1045579" y="1534280"/>
                <a:ext cx="10646412" cy="3293209"/>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a:t>Mainstream task: </a:t>
                </a:r>
              </a:p>
              <a:p>
                <a:pPr marL="800100" lvl="1" indent="-342900">
                  <a:buFont typeface="Arial" panose="020B0604020202020204" pitchFamily="34" charset="0"/>
                  <a:buChar char="•"/>
                </a:pPr>
                <a:r>
                  <a:rPr lang="en-US" altLang="zh-CN" sz="2800" b="1" dirty="0"/>
                  <a:t>learn representations of multiword expressions (MWEs)</a:t>
                </a:r>
              </a:p>
              <a:p>
                <a:endParaRPr lang="en-US" altLang="zh-CN" sz="2800" dirty="0"/>
              </a:p>
              <a:p>
                <a:pPr marL="342900" indent="-342900">
                  <a:buFont typeface="Arial" panose="020B0604020202020204" pitchFamily="34" charset="0"/>
                  <a:buChar char="•"/>
                </a:pPr>
                <a:r>
                  <a:rPr lang="en-US" altLang="zh-CN" sz="3200" dirty="0"/>
                  <a:t>SC framework (Mitchell and </a:t>
                </a:r>
                <a:r>
                  <a:rPr lang="en-US" altLang="zh-CN" sz="3200" dirty="0" err="1"/>
                  <a:t>Lapata</a:t>
                </a:r>
                <a:r>
                  <a:rPr lang="en-US" altLang="zh-CN" sz="3200" dirty="0"/>
                  <a:t>, 2008) :</a:t>
                </a:r>
              </a:p>
              <a:p>
                <a:pPr algn="ctr"/>
                <a:r>
                  <a:rPr lang="en-US" altLang="zh-CN" sz="4400" dirty="0"/>
                  <a:t>  </a:t>
                </a:r>
                <a14:m>
                  <m:oMath xmlns:m="http://schemas.openxmlformats.org/officeDocument/2006/math">
                    <m:r>
                      <a:rPr lang="en-US" altLang="zh-CN" sz="4800" b="1" i="1">
                        <a:latin typeface="Cambria Math" panose="02040503050406030204" pitchFamily="18" charset="0"/>
                      </a:rPr>
                      <m:t>𝒑</m:t>
                    </m:r>
                    <m:r>
                      <a:rPr lang="en-US" altLang="zh-CN" sz="4800" i="1">
                        <a:latin typeface="Cambria Math" panose="02040503050406030204" pitchFamily="18" charset="0"/>
                      </a:rPr>
                      <m:t>=</m:t>
                    </m:r>
                    <m:r>
                      <a:rPr lang="en-US" altLang="zh-CN" sz="4800" i="1">
                        <a:latin typeface="Cambria Math" panose="02040503050406030204" pitchFamily="18" charset="0"/>
                      </a:rPr>
                      <m:t>𝑓</m:t>
                    </m:r>
                    <m:d>
                      <m:dPr>
                        <m:ctrlPr>
                          <a:rPr lang="en-US" altLang="zh-CN" sz="4800" i="1">
                            <a:latin typeface="Cambria Math" panose="02040503050406030204" pitchFamily="18" charset="0"/>
                          </a:rPr>
                        </m:ctrlPr>
                      </m:dPr>
                      <m:e>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1</m:t>
                            </m:r>
                          </m:sub>
                        </m:sSub>
                        <m:r>
                          <a:rPr lang="en-US" altLang="zh-CN" sz="4800" i="1">
                            <a:latin typeface="Cambria Math" panose="02040503050406030204" pitchFamily="18" charset="0"/>
                          </a:rPr>
                          <m:t>,</m:t>
                        </m:r>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2</m:t>
                            </m:r>
                          </m:sub>
                        </m:sSub>
                        <m:r>
                          <a:rPr lang="en-US" altLang="zh-CN" sz="4800" i="1">
                            <a:latin typeface="Cambria Math" panose="02040503050406030204" pitchFamily="18" charset="0"/>
                          </a:rPr>
                          <m:t>,</m:t>
                        </m:r>
                        <m:r>
                          <a:rPr lang="en-US" altLang="zh-CN" sz="4800" i="1">
                            <a:latin typeface="Cambria Math" panose="02040503050406030204" pitchFamily="18" charset="0"/>
                          </a:rPr>
                          <m:t>𝑅</m:t>
                        </m:r>
                        <m:r>
                          <a:rPr lang="en-US" altLang="zh-CN" sz="4800" i="1">
                            <a:latin typeface="Cambria Math" panose="02040503050406030204" pitchFamily="18" charset="0"/>
                          </a:rPr>
                          <m:t>,</m:t>
                        </m:r>
                        <m:r>
                          <a:rPr lang="en-US" altLang="zh-CN" sz="4800" b="0" i="1" smtClean="0">
                            <a:solidFill>
                              <a:schemeClr val="tx1"/>
                            </a:solidFill>
                            <a:latin typeface="Cambria Math" panose="02040503050406030204" pitchFamily="18" charset="0"/>
                          </a:rPr>
                          <m:t>𝐾</m:t>
                        </m:r>
                      </m:e>
                    </m:d>
                  </m:oMath>
                </a14:m>
                <a:endParaRPr lang="en-US" altLang="zh-CN" sz="4800" dirty="0"/>
              </a:p>
              <a:p>
                <a:pPr algn="ctr"/>
                <a:endParaRPr lang="en-US" altLang="zh-CN" sz="4000" dirty="0"/>
              </a:p>
            </p:txBody>
          </p:sp>
        </mc:Choice>
        <mc:Fallback xmlns="">
          <p:sp>
            <p:nvSpPr>
              <p:cNvPr id="8" name="文本框 7">
                <a:extLst>
                  <a:ext uri="{FF2B5EF4-FFF2-40B4-BE49-F238E27FC236}">
                    <a16:creationId xmlns:a16="http://schemas.microsoft.com/office/drawing/2014/main" id="{D059D874-0332-B748-A4DC-38FA5F2FF773}"/>
                  </a:ext>
                </a:extLst>
              </p:cNvPr>
              <p:cNvSpPr txBox="1">
                <a:spLocks noRot="1" noChangeAspect="1" noMove="1" noResize="1" noEditPoints="1" noAdjustHandles="1" noChangeArrowheads="1" noChangeShapeType="1" noTextEdit="1"/>
              </p:cNvSpPr>
              <p:nvPr/>
            </p:nvSpPr>
            <p:spPr>
              <a:xfrm>
                <a:off x="1045579" y="1534280"/>
                <a:ext cx="10646412" cy="3293209"/>
              </a:xfrm>
              <a:prstGeom prst="rect">
                <a:avLst/>
              </a:prstGeom>
              <a:blipFill>
                <a:blip r:embed="rId3"/>
                <a:stretch>
                  <a:fillRect l="-1317" t="-24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F7A55D3-2E18-416B-B3FA-7AF90C6C4574}"/>
                  </a:ext>
                </a:extLst>
              </p:cNvPr>
              <p:cNvSpPr txBox="1"/>
              <p:nvPr/>
            </p:nvSpPr>
            <p:spPr>
              <a:xfrm>
                <a:off x="1045579" y="4354224"/>
                <a:ext cx="11008896" cy="2246769"/>
              </a:xfrm>
              <a:prstGeom prst="rect">
                <a:avLst/>
              </a:prstGeom>
              <a:noFill/>
            </p:spPr>
            <p:txBody>
              <a:bodyPr wrap="square" rtlCol="0">
                <a:spAutoFit/>
              </a:bodyPr>
              <a:lstStyle/>
              <a:p>
                <a:pPr marL="800100" lvl="1" indent="-342900">
                  <a:buFont typeface="Arial" panose="020B0604020202020204" pitchFamily="34" charset="0"/>
                  <a:buChar char="•"/>
                </a:pPr>
                <a14:m>
                  <m:oMath xmlns:m="http://schemas.openxmlformats.org/officeDocument/2006/math">
                    <m:r>
                      <a:rPr lang="en-US" altLang="zh-CN" sz="2800" b="1" i="1" smtClean="0">
                        <a:latin typeface="Cambria Math" panose="02040503050406030204" pitchFamily="18" charset="0"/>
                      </a:rPr>
                      <m:t>𝒑</m:t>
                    </m:r>
                  </m:oMath>
                </a14:m>
                <a:r>
                  <a:rPr lang="en-US" altLang="zh-CN" sz="2800" dirty="0"/>
                  <a:t>: embedding of an phrase                        </a:t>
                </a:r>
              </a:p>
              <a:p>
                <a:pPr marL="800100" lvl="1" indent="-342900">
                  <a:buFont typeface="Arial" panose="020B0604020202020204" pitchFamily="34" charset="0"/>
                  <a:buChar char="•"/>
                </a:pPr>
                <a14:m>
                  <m:oMath xmlns:m="http://schemas.openxmlformats.org/officeDocument/2006/math">
                    <m:r>
                      <a:rPr lang="en-US" altLang="zh-CN" sz="2800" i="1" smtClean="0">
                        <a:latin typeface="Cambria Math" panose="02040503050406030204" pitchFamily="18" charset="0"/>
                      </a:rPr>
                      <m:t>𝑓</m:t>
                    </m:r>
                  </m:oMath>
                </a14:m>
                <a:r>
                  <a:rPr lang="en-US" altLang="zh-CN" sz="2800" dirty="0"/>
                  <a:t>: compositionality function</a:t>
                </a:r>
              </a:p>
              <a:p>
                <a:pPr marL="800100" lvl="1" indent="-342900">
                  <a:buFont typeface="Arial" panose="020B0604020202020204" pitchFamily="34" charset="0"/>
                  <a:buChar char="•"/>
                </a:pPr>
                <a14:m>
                  <m:oMath xmlns:m="http://schemas.openxmlformats.org/officeDocument/2006/math">
                    <m:r>
                      <a:rPr lang="en-US" altLang="zh-CN" sz="2800" i="1">
                        <a:latin typeface="Cambria Math" panose="02040503050406030204" pitchFamily="18" charset="0"/>
                      </a:rPr>
                      <m:t>𝑅</m:t>
                    </m:r>
                  </m:oMath>
                </a14:m>
                <a:r>
                  <a:rPr lang="en-US" altLang="zh-CN" sz="2800" dirty="0"/>
                  <a:t>: combination rule, e.g. Adj. + N.                               </a:t>
                </a:r>
                <a:endParaRPr lang="en-US" altLang="zh-CN" sz="280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r>
                      <a:rPr lang="en-US" altLang="zh-CN" sz="2800" i="1">
                        <a:latin typeface="Cambria Math" panose="02040503050406030204" pitchFamily="18" charset="0"/>
                      </a:rPr>
                      <m:t>𝐾</m:t>
                    </m:r>
                  </m:oMath>
                </a14:m>
                <a:r>
                  <a:rPr lang="en-US" altLang="zh-CN" sz="2800" dirty="0"/>
                  <a:t>: additional knowledge</a:t>
                </a:r>
              </a:p>
              <a:p>
                <a:pPr marL="800100" lvl="1" indent="-342900">
                  <a:buFont typeface="Arial" panose="020B0604020202020204" pitchFamily="34" charset="0"/>
                  <a:buChar char="•"/>
                </a:pP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 &amp;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2</m:t>
                        </m:r>
                      </m:sub>
                    </m:sSub>
                  </m:oMath>
                </a14:m>
                <a:r>
                  <a:rPr lang="en-US" altLang="zh-CN" sz="2800" dirty="0"/>
                  <a:t>: embeddings of the MWE’s constituents</a:t>
                </a:r>
                <a:endParaRPr lang="zh-CN" altLang="en-US" sz="2000" dirty="0"/>
              </a:p>
            </p:txBody>
          </p:sp>
        </mc:Choice>
        <mc:Fallback xmlns="">
          <p:sp>
            <p:nvSpPr>
              <p:cNvPr id="2" name="文本框 1">
                <a:extLst>
                  <a:ext uri="{FF2B5EF4-FFF2-40B4-BE49-F238E27FC236}">
                    <a16:creationId xmlns:a16="http://schemas.microsoft.com/office/drawing/2014/main" id="{9F7A55D3-2E18-416B-B3FA-7AF90C6C4574}"/>
                  </a:ext>
                </a:extLst>
              </p:cNvPr>
              <p:cNvSpPr txBox="1">
                <a:spLocks noRot="1" noChangeAspect="1" noMove="1" noResize="1" noEditPoints="1" noAdjustHandles="1" noChangeArrowheads="1" noChangeShapeType="1" noTextEdit="1"/>
              </p:cNvSpPr>
              <p:nvPr/>
            </p:nvSpPr>
            <p:spPr>
              <a:xfrm>
                <a:off x="1045579" y="4354224"/>
                <a:ext cx="11008896" cy="2246769"/>
              </a:xfrm>
              <a:prstGeom prst="rect">
                <a:avLst/>
              </a:prstGeom>
              <a:blipFill>
                <a:blip r:embed="rId4"/>
                <a:stretch>
                  <a:fillRect t="-2439" b="-67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0183222"/>
      </p:ext>
    </p:extLst>
  </p:cSld>
  <p:clrMapOvr>
    <a:masterClrMapping/>
  </p:clrMapOvr>
  <mc:AlternateContent xmlns:mc="http://schemas.openxmlformats.org/markup-compatibility/2006">
    <mc:Choice xmlns:p14="http://schemas.microsoft.com/office/powerpoint/2010/main" Requires="p14">
      <p:transition p14:dur="0" advTm="67410"/>
    </mc:Choice>
    <mc:Fallback>
      <p:transition advTm="674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 Task Formulation</a:t>
            </a:r>
            <a:endParaRPr kumimoji="1" lang="zh-CN" altLang="en-US" sz="4400"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059D874-0332-B748-A4DC-38FA5F2FF773}"/>
                  </a:ext>
                </a:extLst>
              </p:cNvPr>
              <p:cNvSpPr txBox="1"/>
              <p:nvPr/>
            </p:nvSpPr>
            <p:spPr>
              <a:xfrm>
                <a:off x="1045579" y="1534280"/>
                <a:ext cx="10646412" cy="415498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a:t>Mainstream task: </a:t>
                </a:r>
              </a:p>
              <a:p>
                <a:pPr marL="800100" lvl="1" indent="-342900">
                  <a:buFont typeface="Arial" panose="020B0604020202020204" pitchFamily="34" charset="0"/>
                  <a:buChar char="•"/>
                </a:pPr>
                <a:r>
                  <a:rPr lang="en-US" altLang="zh-CN" sz="2800" b="1" dirty="0"/>
                  <a:t>learn representations of multiword expressions (MWEs)</a:t>
                </a:r>
              </a:p>
              <a:p>
                <a:endParaRPr lang="en-US" altLang="zh-CN" sz="2800" dirty="0"/>
              </a:p>
              <a:p>
                <a:pPr marL="342900" indent="-342900">
                  <a:buFont typeface="Arial" panose="020B0604020202020204" pitchFamily="34" charset="0"/>
                  <a:buChar char="•"/>
                </a:pPr>
                <a:r>
                  <a:rPr lang="en-US" altLang="zh-CN" sz="3200" dirty="0"/>
                  <a:t>SC frameworks :</a:t>
                </a:r>
              </a:p>
              <a:p>
                <a:pPr algn="ctr"/>
                <a:r>
                  <a:rPr lang="en-US" altLang="zh-CN" sz="4400" dirty="0"/>
                  <a:t> </a:t>
                </a:r>
                <a14:m>
                  <m:oMath xmlns:m="http://schemas.openxmlformats.org/officeDocument/2006/math">
                    <m:r>
                      <a:rPr lang="en-US" altLang="zh-CN" sz="4800" b="0" i="0" smtClean="0">
                        <a:latin typeface="Cambria Math" panose="02040503050406030204" pitchFamily="18" charset="0"/>
                      </a:rPr>
                      <m:t> </m:t>
                    </m:r>
                    <m:r>
                      <a:rPr lang="en-US" altLang="zh-CN" sz="4800" b="1" i="1">
                        <a:latin typeface="Cambria Math" panose="02040503050406030204" pitchFamily="18" charset="0"/>
                      </a:rPr>
                      <m:t>𝒑</m:t>
                    </m:r>
                    <m:r>
                      <a:rPr lang="en-US" altLang="zh-CN" sz="4800" i="1">
                        <a:latin typeface="Cambria Math" panose="02040503050406030204" pitchFamily="18" charset="0"/>
                      </a:rPr>
                      <m:t>=</m:t>
                    </m:r>
                    <m:r>
                      <a:rPr lang="en-US" altLang="zh-CN" sz="4800" i="1">
                        <a:latin typeface="Cambria Math" panose="02040503050406030204" pitchFamily="18" charset="0"/>
                      </a:rPr>
                      <m:t>𝑓</m:t>
                    </m:r>
                    <m:d>
                      <m:dPr>
                        <m:ctrlPr>
                          <a:rPr lang="en-US" altLang="zh-CN" sz="4800" i="1">
                            <a:latin typeface="Cambria Math" panose="02040503050406030204" pitchFamily="18" charset="0"/>
                          </a:rPr>
                        </m:ctrlPr>
                      </m:dPr>
                      <m:e>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1</m:t>
                            </m:r>
                          </m:sub>
                        </m:sSub>
                        <m:r>
                          <a:rPr lang="en-US" altLang="zh-CN" sz="4800" i="1">
                            <a:latin typeface="Cambria Math" panose="02040503050406030204" pitchFamily="18" charset="0"/>
                          </a:rPr>
                          <m:t>,</m:t>
                        </m:r>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2</m:t>
                            </m:r>
                          </m:sub>
                        </m:sSub>
                        <m:r>
                          <a:rPr lang="en-US" altLang="zh-CN" sz="4800" i="1">
                            <a:latin typeface="Cambria Math" panose="02040503050406030204" pitchFamily="18" charset="0"/>
                          </a:rPr>
                          <m:t>,</m:t>
                        </m:r>
                        <m:r>
                          <a:rPr lang="en-US" altLang="zh-CN" sz="4800" i="1">
                            <a:latin typeface="Cambria Math" panose="02040503050406030204" pitchFamily="18" charset="0"/>
                          </a:rPr>
                          <m:t>𝑅</m:t>
                        </m:r>
                        <m:r>
                          <a:rPr lang="en-US" altLang="zh-CN" sz="4800" i="1">
                            <a:latin typeface="Cambria Math" panose="02040503050406030204" pitchFamily="18" charset="0"/>
                          </a:rPr>
                          <m:t>,</m:t>
                        </m:r>
                        <m:r>
                          <a:rPr lang="en-US" altLang="zh-CN" sz="4800" i="1" smtClean="0">
                            <a:latin typeface="Cambria Math" panose="02040503050406030204" pitchFamily="18" charset="0"/>
                          </a:rPr>
                          <m:t>𝐾</m:t>
                        </m:r>
                      </m:e>
                    </m:d>
                  </m:oMath>
                </a14:m>
                <a:endParaRPr lang="en-US" altLang="zh-CN" sz="4800" i="1" dirty="0">
                  <a:latin typeface="Cambria Math" panose="02040503050406030204" pitchFamily="18" charset="0"/>
                </a:endParaRPr>
              </a:p>
              <a:p>
                <a:r>
                  <a:rPr lang="en-US" altLang="zh-CN" sz="4800" dirty="0">
                    <a:ea typeface="Cambria Math" panose="02040503050406030204" pitchFamily="18" charset="0"/>
                  </a:rPr>
                  <a:t>                         </a:t>
                </a:r>
                <a14:m>
                  <m:oMath xmlns:m="http://schemas.openxmlformats.org/officeDocument/2006/math">
                    <m:r>
                      <a:rPr lang="en-US" altLang="zh-CN" sz="4800" i="1">
                        <a:latin typeface="Cambria Math" panose="02040503050406030204" pitchFamily="18" charset="0"/>
                        <a:ea typeface="Cambria Math" panose="02040503050406030204" pitchFamily="18" charset="0"/>
                      </a:rPr>
                      <m:t>≈</m:t>
                    </m:r>
                    <m:r>
                      <a:rPr lang="en-US" altLang="zh-CN" sz="4800" i="1">
                        <a:latin typeface="Cambria Math" panose="02040503050406030204" pitchFamily="18" charset="0"/>
                      </a:rPr>
                      <m:t>𝑓</m:t>
                    </m:r>
                    <m:d>
                      <m:dPr>
                        <m:ctrlPr>
                          <a:rPr lang="en-US" altLang="zh-CN" sz="4800" i="1">
                            <a:latin typeface="Cambria Math" panose="02040503050406030204" pitchFamily="18" charset="0"/>
                          </a:rPr>
                        </m:ctrlPr>
                      </m:dPr>
                      <m:e>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1</m:t>
                            </m:r>
                          </m:sub>
                        </m:sSub>
                        <m:r>
                          <a:rPr lang="en-US" altLang="zh-CN" sz="4800" i="1">
                            <a:latin typeface="Cambria Math" panose="02040503050406030204" pitchFamily="18" charset="0"/>
                          </a:rPr>
                          <m:t>,</m:t>
                        </m:r>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2</m:t>
                            </m:r>
                          </m:sub>
                        </m:sSub>
                        <m:r>
                          <a:rPr lang="en-US" altLang="zh-CN" sz="4800" i="1">
                            <a:latin typeface="Cambria Math" panose="02040503050406030204" pitchFamily="18" charset="0"/>
                          </a:rPr>
                          <m:t>,</m:t>
                        </m:r>
                        <m:r>
                          <a:rPr lang="en-US" altLang="zh-CN" sz="4800" i="1">
                            <a:latin typeface="Cambria Math" panose="02040503050406030204" pitchFamily="18" charset="0"/>
                          </a:rPr>
                          <m:t>𝑅</m:t>
                        </m:r>
                      </m:e>
                    </m:d>
                  </m:oMath>
                </a14:m>
                <a:endParaRPr lang="en-US" altLang="zh-CN" sz="4800" i="1" dirty="0">
                  <a:latin typeface="Cambria Math" panose="02040503050406030204" pitchFamily="18" charset="0"/>
                </a:endParaRPr>
              </a:p>
              <a:p>
                <a:r>
                  <a:rPr lang="en-US" altLang="zh-CN" sz="4800" dirty="0">
                    <a:ea typeface="Cambria Math" panose="02040503050406030204" pitchFamily="18" charset="0"/>
                  </a:rPr>
                  <a:t>                        </a:t>
                </a:r>
                <a14:m>
                  <m:oMath xmlns:m="http://schemas.openxmlformats.org/officeDocument/2006/math">
                    <m:r>
                      <a:rPr lang="en-US" altLang="zh-CN" sz="4800" b="0" i="1" smtClean="0">
                        <a:latin typeface="Cambria Math" panose="02040503050406030204" pitchFamily="18" charset="0"/>
                        <a:ea typeface="Cambria Math" panose="02040503050406030204" pitchFamily="18" charset="0"/>
                      </a:rPr>
                      <m:t> </m:t>
                    </m:r>
                    <m:r>
                      <a:rPr lang="en-US" altLang="zh-CN" sz="4800" i="1">
                        <a:latin typeface="Cambria Math" panose="02040503050406030204" pitchFamily="18" charset="0"/>
                        <a:ea typeface="Cambria Math" panose="02040503050406030204" pitchFamily="18" charset="0"/>
                      </a:rPr>
                      <m:t>≈</m:t>
                    </m:r>
                    <m:r>
                      <a:rPr lang="en-US" altLang="zh-CN" sz="4800" i="1">
                        <a:latin typeface="Cambria Math" panose="02040503050406030204" pitchFamily="18" charset="0"/>
                      </a:rPr>
                      <m:t>𝑓</m:t>
                    </m:r>
                    <m:r>
                      <a:rPr lang="en-US" altLang="zh-CN" sz="4800" i="1">
                        <a:latin typeface="Cambria Math" panose="02040503050406030204" pitchFamily="18" charset="0"/>
                      </a:rPr>
                      <m:t>(</m:t>
                    </m:r>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1</m:t>
                        </m:r>
                      </m:sub>
                    </m:sSub>
                    <m:r>
                      <a:rPr lang="en-US" altLang="zh-CN" sz="4800" i="1">
                        <a:latin typeface="Cambria Math" panose="02040503050406030204" pitchFamily="18" charset="0"/>
                      </a:rPr>
                      <m:t>,</m:t>
                    </m:r>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2</m:t>
                        </m:r>
                      </m:sub>
                    </m:sSub>
                    <m:r>
                      <a:rPr lang="en-US" altLang="zh-CN" sz="4800" i="1">
                        <a:latin typeface="Cambria Math" panose="02040503050406030204" pitchFamily="18" charset="0"/>
                      </a:rPr>
                      <m:t>)</m:t>
                    </m:r>
                  </m:oMath>
                </a14:m>
                <a:r>
                  <a:rPr lang="en-US" altLang="zh-CN" sz="4800" dirty="0">
                    <a:ea typeface="Cambria Math" panose="02040503050406030204" pitchFamily="18" charset="0"/>
                  </a:rPr>
                  <a:t> </a:t>
                </a:r>
                <a:endParaRPr lang="en-US" altLang="zh-CN" sz="4400" dirty="0"/>
              </a:p>
            </p:txBody>
          </p:sp>
        </mc:Choice>
        <mc:Fallback xmlns="">
          <p:sp>
            <p:nvSpPr>
              <p:cNvPr id="8" name="文本框 7">
                <a:extLst>
                  <a:ext uri="{FF2B5EF4-FFF2-40B4-BE49-F238E27FC236}">
                    <a16:creationId xmlns:a16="http://schemas.microsoft.com/office/drawing/2014/main" id="{D059D874-0332-B748-A4DC-38FA5F2FF773}"/>
                  </a:ext>
                </a:extLst>
              </p:cNvPr>
              <p:cNvSpPr txBox="1">
                <a:spLocks noRot="1" noChangeAspect="1" noMove="1" noResize="1" noEditPoints="1" noAdjustHandles="1" noChangeArrowheads="1" noChangeShapeType="1" noTextEdit="1"/>
              </p:cNvSpPr>
              <p:nvPr/>
            </p:nvSpPr>
            <p:spPr>
              <a:xfrm>
                <a:off x="1045579" y="1534280"/>
                <a:ext cx="10646412" cy="4154984"/>
              </a:xfrm>
              <a:prstGeom prst="rect">
                <a:avLst/>
              </a:prstGeom>
              <a:blipFill>
                <a:blip r:embed="rId3"/>
                <a:stretch>
                  <a:fillRect l="-1317" t="-1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6455350"/>
      </p:ext>
    </p:extLst>
  </p:cSld>
  <p:clrMapOvr>
    <a:masterClrMapping/>
  </p:clrMapOvr>
  <mc:AlternateContent xmlns:mc="http://schemas.openxmlformats.org/markup-compatibility/2006">
    <mc:Choice xmlns:p14="http://schemas.microsoft.com/office/powerpoint/2010/main" Requires="p14">
      <p:transition p14:dur="0" advTm="37979"/>
    </mc:Choice>
    <mc:Fallback>
      <p:transition advTm="3797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SC Task Formulation</a:t>
            </a:r>
            <a:endParaRPr kumimoji="1" lang="zh-CN" altLang="en-US" sz="4400"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059D874-0332-B748-A4DC-38FA5F2FF773}"/>
                  </a:ext>
                </a:extLst>
              </p:cNvPr>
              <p:cNvSpPr txBox="1"/>
              <p:nvPr/>
            </p:nvSpPr>
            <p:spPr>
              <a:xfrm>
                <a:off x="1045579" y="1534280"/>
                <a:ext cx="10646412" cy="415498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a:t>Mainstream task: </a:t>
                </a:r>
              </a:p>
              <a:p>
                <a:pPr marL="800100" lvl="1" indent="-342900">
                  <a:buFont typeface="Arial" panose="020B0604020202020204" pitchFamily="34" charset="0"/>
                  <a:buChar char="•"/>
                </a:pPr>
                <a:r>
                  <a:rPr lang="en-US" altLang="zh-CN" sz="2800" b="1" dirty="0"/>
                  <a:t>learn representations of multiword expressions (MWEs)</a:t>
                </a:r>
              </a:p>
              <a:p>
                <a:endParaRPr lang="en-US" altLang="zh-CN" sz="2800" dirty="0"/>
              </a:p>
              <a:p>
                <a:pPr marL="342900" indent="-342900">
                  <a:buFont typeface="Arial" panose="020B0604020202020204" pitchFamily="34" charset="0"/>
                  <a:buChar char="•"/>
                </a:pPr>
                <a:r>
                  <a:rPr lang="en-US" altLang="zh-CN" sz="3200" dirty="0"/>
                  <a:t>SC frameworks:</a:t>
                </a:r>
              </a:p>
              <a:p>
                <a:pPr algn="ctr"/>
                <a:r>
                  <a:rPr lang="en-US" altLang="zh-CN" sz="4400" dirty="0"/>
                  <a:t> </a:t>
                </a:r>
                <a14:m>
                  <m:oMath xmlns:m="http://schemas.openxmlformats.org/officeDocument/2006/math">
                    <m:r>
                      <a:rPr lang="en-US" altLang="zh-CN" sz="4800" b="0" i="0" smtClean="0">
                        <a:latin typeface="Cambria Math" panose="02040503050406030204" pitchFamily="18" charset="0"/>
                      </a:rPr>
                      <m:t> </m:t>
                    </m:r>
                    <m:r>
                      <a:rPr lang="en-US" altLang="zh-CN" sz="4800" b="1" i="1">
                        <a:latin typeface="Cambria Math" panose="02040503050406030204" pitchFamily="18" charset="0"/>
                      </a:rPr>
                      <m:t>𝒑</m:t>
                    </m:r>
                    <m:r>
                      <a:rPr lang="en-US" altLang="zh-CN" sz="4800" i="1">
                        <a:latin typeface="Cambria Math" panose="02040503050406030204" pitchFamily="18" charset="0"/>
                      </a:rPr>
                      <m:t>=</m:t>
                    </m:r>
                    <m:r>
                      <a:rPr lang="en-US" altLang="zh-CN" sz="4800" i="1">
                        <a:latin typeface="Cambria Math" panose="02040503050406030204" pitchFamily="18" charset="0"/>
                      </a:rPr>
                      <m:t>𝑓</m:t>
                    </m:r>
                    <m:d>
                      <m:dPr>
                        <m:ctrlPr>
                          <a:rPr lang="en-US" altLang="zh-CN" sz="4800" i="1">
                            <a:latin typeface="Cambria Math" panose="02040503050406030204" pitchFamily="18" charset="0"/>
                          </a:rPr>
                        </m:ctrlPr>
                      </m:dPr>
                      <m:e>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1</m:t>
                            </m:r>
                          </m:sub>
                        </m:sSub>
                        <m:r>
                          <a:rPr lang="en-US" altLang="zh-CN" sz="4800" i="1">
                            <a:latin typeface="Cambria Math" panose="02040503050406030204" pitchFamily="18" charset="0"/>
                          </a:rPr>
                          <m:t>,</m:t>
                        </m:r>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2</m:t>
                            </m:r>
                          </m:sub>
                        </m:sSub>
                        <m:r>
                          <a:rPr lang="en-US" altLang="zh-CN" sz="4800" i="1">
                            <a:latin typeface="Cambria Math" panose="02040503050406030204" pitchFamily="18" charset="0"/>
                          </a:rPr>
                          <m:t>,</m:t>
                        </m:r>
                        <m:r>
                          <a:rPr lang="en-US" altLang="zh-CN" sz="4800" i="1">
                            <a:latin typeface="Cambria Math" panose="02040503050406030204" pitchFamily="18" charset="0"/>
                          </a:rPr>
                          <m:t>𝑅</m:t>
                        </m:r>
                        <m:r>
                          <a:rPr lang="en-US" altLang="zh-CN" sz="4800" i="1">
                            <a:latin typeface="Cambria Math" panose="02040503050406030204" pitchFamily="18" charset="0"/>
                          </a:rPr>
                          <m:t>,</m:t>
                        </m:r>
                        <m:r>
                          <a:rPr lang="en-US" altLang="zh-CN" sz="4800" b="1" i="1" smtClean="0">
                            <a:solidFill>
                              <a:srgbClr val="FF0000"/>
                            </a:solidFill>
                            <a:latin typeface="Cambria Math" panose="02040503050406030204" pitchFamily="18" charset="0"/>
                          </a:rPr>
                          <m:t>𝑲</m:t>
                        </m:r>
                      </m:e>
                    </m:d>
                  </m:oMath>
                </a14:m>
                <a:endParaRPr lang="en-US" altLang="zh-CN" sz="4800" i="1" dirty="0">
                  <a:latin typeface="Cambria Math" panose="02040503050406030204" pitchFamily="18" charset="0"/>
                </a:endParaRPr>
              </a:p>
              <a:p>
                <a:r>
                  <a:rPr lang="en-US" altLang="zh-CN" sz="4800" dirty="0">
                    <a:ea typeface="Cambria Math" panose="02040503050406030204" pitchFamily="18" charset="0"/>
                  </a:rPr>
                  <a:t>                         </a:t>
                </a:r>
                <a14:m>
                  <m:oMath xmlns:m="http://schemas.openxmlformats.org/officeDocument/2006/math">
                    <m:r>
                      <a:rPr lang="en-US" altLang="zh-CN" sz="4800" i="1">
                        <a:latin typeface="Cambria Math" panose="02040503050406030204" pitchFamily="18" charset="0"/>
                        <a:ea typeface="Cambria Math" panose="02040503050406030204" pitchFamily="18" charset="0"/>
                      </a:rPr>
                      <m:t>≈</m:t>
                    </m:r>
                    <m:r>
                      <a:rPr lang="en-US" altLang="zh-CN" sz="4800" i="1">
                        <a:latin typeface="Cambria Math" panose="02040503050406030204" pitchFamily="18" charset="0"/>
                      </a:rPr>
                      <m:t>𝑓</m:t>
                    </m:r>
                    <m:d>
                      <m:dPr>
                        <m:ctrlPr>
                          <a:rPr lang="en-US" altLang="zh-CN" sz="4800" i="1">
                            <a:latin typeface="Cambria Math" panose="02040503050406030204" pitchFamily="18" charset="0"/>
                          </a:rPr>
                        </m:ctrlPr>
                      </m:dPr>
                      <m:e>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1</m:t>
                            </m:r>
                          </m:sub>
                        </m:sSub>
                        <m:r>
                          <a:rPr lang="en-US" altLang="zh-CN" sz="4800" i="1">
                            <a:latin typeface="Cambria Math" panose="02040503050406030204" pitchFamily="18" charset="0"/>
                          </a:rPr>
                          <m:t>,</m:t>
                        </m:r>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2</m:t>
                            </m:r>
                          </m:sub>
                        </m:sSub>
                        <m:r>
                          <a:rPr lang="en-US" altLang="zh-CN" sz="4800" i="1">
                            <a:latin typeface="Cambria Math" panose="02040503050406030204" pitchFamily="18" charset="0"/>
                          </a:rPr>
                          <m:t>,</m:t>
                        </m:r>
                        <m:r>
                          <a:rPr lang="en-US" altLang="zh-CN" sz="4800" i="1">
                            <a:latin typeface="Cambria Math" panose="02040503050406030204" pitchFamily="18" charset="0"/>
                          </a:rPr>
                          <m:t>𝑅</m:t>
                        </m:r>
                      </m:e>
                    </m:d>
                  </m:oMath>
                </a14:m>
                <a:endParaRPr lang="en-US" altLang="zh-CN" sz="4800" i="1" dirty="0">
                  <a:latin typeface="Cambria Math" panose="02040503050406030204" pitchFamily="18" charset="0"/>
                </a:endParaRPr>
              </a:p>
              <a:p>
                <a:r>
                  <a:rPr lang="en-US" altLang="zh-CN" sz="4800" dirty="0">
                    <a:ea typeface="Cambria Math" panose="02040503050406030204" pitchFamily="18" charset="0"/>
                  </a:rPr>
                  <a:t>                        </a:t>
                </a:r>
                <a14:m>
                  <m:oMath xmlns:m="http://schemas.openxmlformats.org/officeDocument/2006/math">
                    <m:r>
                      <a:rPr lang="en-US" altLang="zh-CN" sz="4800" b="0" i="1" smtClean="0">
                        <a:latin typeface="Cambria Math" panose="02040503050406030204" pitchFamily="18" charset="0"/>
                        <a:ea typeface="Cambria Math" panose="02040503050406030204" pitchFamily="18" charset="0"/>
                      </a:rPr>
                      <m:t> </m:t>
                    </m:r>
                    <m:r>
                      <a:rPr lang="en-US" altLang="zh-CN" sz="4800" i="1">
                        <a:latin typeface="Cambria Math" panose="02040503050406030204" pitchFamily="18" charset="0"/>
                        <a:ea typeface="Cambria Math" panose="02040503050406030204" pitchFamily="18" charset="0"/>
                      </a:rPr>
                      <m:t>≈</m:t>
                    </m:r>
                    <m:r>
                      <a:rPr lang="en-US" altLang="zh-CN" sz="4800" i="1">
                        <a:latin typeface="Cambria Math" panose="02040503050406030204" pitchFamily="18" charset="0"/>
                      </a:rPr>
                      <m:t>𝑓</m:t>
                    </m:r>
                    <m:r>
                      <a:rPr lang="en-US" altLang="zh-CN" sz="4800" i="1">
                        <a:latin typeface="Cambria Math" panose="02040503050406030204" pitchFamily="18" charset="0"/>
                      </a:rPr>
                      <m:t>(</m:t>
                    </m:r>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1</m:t>
                        </m:r>
                      </m:sub>
                    </m:sSub>
                    <m:r>
                      <a:rPr lang="en-US" altLang="zh-CN" sz="4800" i="1">
                        <a:latin typeface="Cambria Math" panose="02040503050406030204" pitchFamily="18" charset="0"/>
                      </a:rPr>
                      <m:t>,</m:t>
                    </m:r>
                    <m:sSub>
                      <m:sSubPr>
                        <m:ctrlPr>
                          <a:rPr lang="en-US" altLang="zh-CN" sz="4800" i="1">
                            <a:latin typeface="Cambria Math" panose="02040503050406030204" pitchFamily="18" charset="0"/>
                          </a:rPr>
                        </m:ctrlPr>
                      </m:sSubPr>
                      <m:e>
                        <m:r>
                          <a:rPr lang="en-US" altLang="zh-CN" sz="4800" i="1">
                            <a:latin typeface="Cambria Math" panose="02040503050406030204" pitchFamily="18" charset="0"/>
                          </a:rPr>
                          <m:t>𝑤</m:t>
                        </m:r>
                      </m:e>
                      <m:sub>
                        <m:r>
                          <a:rPr lang="en-US" altLang="zh-CN" sz="4800" i="1">
                            <a:latin typeface="Cambria Math" panose="02040503050406030204" pitchFamily="18" charset="0"/>
                          </a:rPr>
                          <m:t>2</m:t>
                        </m:r>
                      </m:sub>
                    </m:sSub>
                    <m:r>
                      <a:rPr lang="en-US" altLang="zh-CN" sz="4800" i="1">
                        <a:latin typeface="Cambria Math" panose="02040503050406030204" pitchFamily="18" charset="0"/>
                      </a:rPr>
                      <m:t>)</m:t>
                    </m:r>
                  </m:oMath>
                </a14:m>
                <a:r>
                  <a:rPr lang="en-US" altLang="zh-CN" sz="4800" dirty="0">
                    <a:ea typeface="Cambria Math" panose="02040503050406030204" pitchFamily="18" charset="0"/>
                  </a:rPr>
                  <a:t> </a:t>
                </a:r>
                <a:endParaRPr lang="en-US" altLang="zh-CN" sz="4400" dirty="0"/>
              </a:p>
            </p:txBody>
          </p:sp>
        </mc:Choice>
        <mc:Fallback xmlns="">
          <p:sp>
            <p:nvSpPr>
              <p:cNvPr id="8" name="文本框 7">
                <a:extLst>
                  <a:ext uri="{FF2B5EF4-FFF2-40B4-BE49-F238E27FC236}">
                    <a16:creationId xmlns:a16="http://schemas.microsoft.com/office/drawing/2014/main" id="{D059D874-0332-B748-A4DC-38FA5F2FF773}"/>
                  </a:ext>
                </a:extLst>
              </p:cNvPr>
              <p:cNvSpPr txBox="1">
                <a:spLocks noRot="1" noChangeAspect="1" noMove="1" noResize="1" noEditPoints="1" noAdjustHandles="1" noChangeArrowheads="1" noChangeShapeType="1" noTextEdit="1"/>
              </p:cNvSpPr>
              <p:nvPr/>
            </p:nvSpPr>
            <p:spPr>
              <a:xfrm>
                <a:off x="1045579" y="1534280"/>
                <a:ext cx="10646412" cy="4154984"/>
              </a:xfrm>
              <a:prstGeom prst="rect">
                <a:avLst/>
              </a:prstGeom>
              <a:blipFill>
                <a:blip r:embed="rId3"/>
                <a:stretch>
                  <a:fillRect l="-1317" t="-1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1915583"/>
      </p:ext>
    </p:extLst>
  </p:cSld>
  <p:clrMapOvr>
    <a:masterClrMapping/>
  </p:clrMapOvr>
  <mc:AlternateContent xmlns:mc="http://schemas.openxmlformats.org/markup-compatibility/2006">
    <mc:Choice xmlns:p14="http://schemas.microsoft.com/office/powerpoint/2010/main" Requires="p14">
      <p:transition p14:dur="0" advTm="11063"/>
    </mc:Choice>
    <mc:Fallback>
      <p:transition advTm="1106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DC441F-B443-3542-A3F0-A47C9916CC9B}"/>
              </a:ext>
            </a:extLst>
          </p:cNvPr>
          <p:cNvSpPr/>
          <p:nvPr/>
        </p:nvSpPr>
        <p:spPr>
          <a:xfrm>
            <a:off x="0" y="1"/>
            <a:ext cx="12192000" cy="851329"/>
          </a:xfrm>
          <a:prstGeom prst="rect">
            <a:avLst/>
          </a:prstGeom>
          <a:solidFill>
            <a:srgbClr val="B3A2C7"/>
          </a:solidFill>
          <a:ln>
            <a:solidFill>
              <a:srgbClr val="B3A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a:t>Words &amp; </a:t>
            </a:r>
            <a:r>
              <a:rPr kumimoji="1" lang="en-US" altLang="zh-CN" sz="4400" b="1" dirty="0" err="1"/>
              <a:t>Sememes</a:t>
            </a:r>
            <a:endParaRPr kumimoji="1" lang="zh-CN" altLang="en-US" sz="4400" b="1" dirty="0"/>
          </a:p>
        </p:txBody>
      </p:sp>
      <p:sp>
        <p:nvSpPr>
          <p:cNvPr id="19" name="文本框 18">
            <a:extLst>
              <a:ext uri="{FF2B5EF4-FFF2-40B4-BE49-F238E27FC236}">
                <a16:creationId xmlns:a16="http://schemas.microsoft.com/office/drawing/2014/main" id="{ABB6E5DB-0E62-1F45-B53F-203CBEB8FB6F}"/>
              </a:ext>
            </a:extLst>
          </p:cNvPr>
          <p:cNvSpPr txBox="1"/>
          <p:nvPr/>
        </p:nvSpPr>
        <p:spPr>
          <a:xfrm>
            <a:off x="4391246" y="1509585"/>
            <a:ext cx="7549649" cy="4216539"/>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3200" dirty="0" err="1"/>
              <a:t>Sememes</a:t>
            </a:r>
            <a:r>
              <a:rPr kumimoji="1" lang="en-US" altLang="zh-CN" sz="3200" dirty="0"/>
              <a:t>: </a:t>
            </a:r>
          </a:p>
          <a:p>
            <a:pPr marL="800100" lvl="1" indent="-342900">
              <a:buFont typeface="Arial" panose="020B0604020202020204" pitchFamily="34" charset="0"/>
              <a:buChar char="•"/>
            </a:pPr>
            <a:r>
              <a:rPr kumimoji="1" lang="en-US" altLang="zh-CN" sz="2800" dirty="0"/>
              <a:t>minimum</a:t>
            </a:r>
            <a:r>
              <a:rPr kumimoji="1" lang="zh-CN" altLang="en-US" sz="2800" dirty="0"/>
              <a:t> </a:t>
            </a:r>
            <a:r>
              <a:rPr kumimoji="1" lang="en-US" altLang="zh-CN" sz="2800" dirty="0"/>
              <a:t>semantic units. (Bloomfield, 1926) </a:t>
            </a:r>
          </a:p>
          <a:p>
            <a:endParaRPr kumimoji="1" lang="en-US" altLang="zh-CN" sz="2800" dirty="0"/>
          </a:p>
          <a:p>
            <a:pPr marL="342900" indent="-342900">
              <a:buFont typeface="Arial" panose="020B0604020202020204" pitchFamily="34" charset="0"/>
              <a:buChar char="•"/>
            </a:pPr>
            <a:r>
              <a:rPr lang="en-US" altLang="zh-CN" sz="3200" dirty="0"/>
              <a:t>All</a:t>
            </a:r>
            <a:r>
              <a:rPr lang="zh-CN" altLang="en-US" sz="3200" dirty="0"/>
              <a:t> </a:t>
            </a:r>
            <a:r>
              <a:rPr lang="en-US" altLang="zh-CN" sz="3200" dirty="0"/>
              <a:t>the semantic meanings of concepts can be composed of</a:t>
            </a:r>
            <a:r>
              <a:rPr lang="zh-CN" altLang="en-US" sz="3200" dirty="0"/>
              <a:t> </a:t>
            </a:r>
            <a:r>
              <a:rPr lang="en-US" altLang="zh-CN" sz="3200" dirty="0"/>
              <a:t>a limited closed set of </a:t>
            </a:r>
            <a:r>
              <a:rPr lang="en-US" altLang="zh-CN" sz="3200" dirty="0" err="1"/>
              <a:t>sememes</a:t>
            </a:r>
            <a:r>
              <a:rPr lang="en-US" altLang="zh-CN" sz="3200" dirty="0"/>
              <a:t>.</a:t>
            </a:r>
          </a:p>
          <a:p>
            <a:pPr marL="800100" lvl="1" indent="-342900">
              <a:buFont typeface="Arial" panose="020B0604020202020204" pitchFamily="34" charset="0"/>
              <a:buChar char="•"/>
            </a:pPr>
            <a:r>
              <a:rPr lang="en-US" altLang="zh-CN" sz="2800" dirty="0"/>
              <a:t>e.g.</a:t>
            </a:r>
            <a:r>
              <a:rPr lang="zh-CN" altLang="en-US" sz="2800" dirty="0"/>
              <a:t> </a:t>
            </a:r>
            <a:r>
              <a:rPr lang="en-US" altLang="zh-CN" sz="2800" b="1" dirty="0"/>
              <a:t>boy</a:t>
            </a:r>
            <a:r>
              <a:rPr lang="zh-CN" altLang="en-US" sz="2800" dirty="0"/>
              <a:t> </a:t>
            </a:r>
            <a:r>
              <a:rPr lang="en-US" altLang="zh-CN" sz="2800" dirty="0"/>
              <a:t>→</a:t>
            </a:r>
            <a:r>
              <a:rPr lang="zh-CN" altLang="en-US" sz="2800" dirty="0"/>
              <a:t> </a:t>
            </a:r>
            <a:r>
              <a:rPr lang="en-US" altLang="zh-CN" sz="2800" i="1" dirty="0"/>
              <a:t>human,</a:t>
            </a:r>
            <a:r>
              <a:rPr lang="zh-CN" altLang="en-US" sz="2800" i="1" dirty="0"/>
              <a:t> </a:t>
            </a:r>
            <a:r>
              <a:rPr lang="en-US" altLang="zh-CN" sz="2800" i="1" dirty="0"/>
              <a:t>male,</a:t>
            </a:r>
            <a:r>
              <a:rPr lang="zh-CN" altLang="en-US" sz="2800" i="1" dirty="0"/>
              <a:t> </a:t>
            </a:r>
            <a:r>
              <a:rPr lang="en-US" altLang="zh-CN" sz="2800" i="1" dirty="0"/>
              <a:t>child</a:t>
            </a:r>
            <a:r>
              <a:rPr lang="zh-CN" altLang="en-US" sz="2800" i="1" dirty="0"/>
              <a:t> </a:t>
            </a:r>
            <a:endParaRPr lang="en-US" altLang="zh-CN" sz="2800" dirty="0"/>
          </a:p>
          <a:p>
            <a:pPr lvl="2"/>
            <a:r>
              <a:rPr lang="zh-CN" altLang="en-US" sz="2800" b="1" dirty="0"/>
              <a:t>      </a:t>
            </a:r>
            <a:r>
              <a:rPr lang="en-US" altLang="zh-CN" sz="2800" b="1" dirty="0"/>
              <a:t>girl</a:t>
            </a:r>
            <a:r>
              <a:rPr lang="zh-CN" altLang="en-US" sz="2800" dirty="0"/>
              <a:t> </a:t>
            </a:r>
            <a:r>
              <a:rPr lang="en-US" altLang="zh-CN" sz="2800" dirty="0"/>
              <a:t>→</a:t>
            </a:r>
            <a:r>
              <a:rPr lang="zh-CN" altLang="en-US" sz="2800" dirty="0"/>
              <a:t> </a:t>
            </a:r>
            <a:r>
              <a:rPr lang="en-US" altLang="zh-CN" sz="2800" i="1" dirty="0"/>
              <a:t>human,</a:t>
            </a:r>
            <a:r>
              <a:rPr lang="zh-CN" altLang="en-US" sz="2800" i="1" dirty="0"/>
              <a:t> </a:t>
            </a:r>
            <a:r>
              <a:rPr lang="en-US" altLang="zh-CN" sz="2800" i="1" dirty="0"/>
              <a:t>female,</a:t>
            </a:r>
            <a:r>
              <a:rPr lang="zh-CN" altLang="en-US" sz="2800" i="1" dirty="0"/>
              <a:t> </a:t>
            </a:r>
            <a:r>
              <a:rPr lang="en-US" altLang="zh-CN" sz="2800" i="1" dirty="0"/>
              <a:t>child</a:t>
            </a:r>
          </a:p>
          <a:p>
            <a:pPr lvl="1"/>
            <a:endParaRPr lang="en-US" altLang="zh-CN" sz="2800" dirty="0"/>
          </a:p>
        </p:txBody>
      </p:sp>
      <p:pic>
        <p:nvPicPr>
          <p:cNvPr id="7" name="图片 6">
            <a:extLst>
              <a:ext uri="{FF2B5EF4-FFF2-40B4-BE49-F238E27FC236}">
                <a16:creationId xmlns:a16="http://schemas.microsoft.com/office/drawing/2014/main" id="{221D7401-7983-4946-A9F8-42779BEC9D22}"/>
              </a:ext>
            </a:extLst>
          </p:cNvPr>
          <p:cNvPicPr>
            <a:picLocks noChangeAspect="1"/>
          </p:cNvPicPr>
          <p:nvPr/>
        </p:nvPicPr>
        <p:blipFill>
          <a:blip r:embed="rId3"/>
          <a:stretch>
            <a:fillRect/>
          </a:stretch>
        </p:blipFill>
        <p:spPr>
          <a:xfrm>
            <a:off x="184738" y="2129742"/>
            <a:ext cx="4206508" cy="3467761"/>
          </a:xfrm>
          <a:prstGeom prst="rect">
            <a:avLst/>
          </a:prstGeom>
        </p:spPr>
      </p:pic>
    </p:spTree>
    <p:extLst>
      <p:ext uri="{BB962C8B-B14F-4D97-AF65-F5344CB8AC3E}">
        <p14:creationId xmlns:p14="http://schemas.microsoft.com/office/powerpoint/2010/main" val="2829285331"/>
      </p:ext>
    </p:extLst>
  </p:cSld>
  <p:clrMapOvr>
    <a:masterClrMapping/>
  </p:clrMapOvr>
  <mc:AlternateContent xmlns:mc="http://schemas.openxmlformats.org/markup-compatibility/2006">
    <mc:Choice xmlns:p14="http://schemas.microsoft.com/office/powerpoint/2010/main" Requires="p14">
      <p:transition p14:dur="0" advTm="74748"/>
    </mc:Choice>
    <mc:Fallback>
      <p:transition advTm="74748"/>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3939</TotalTime>
  <Words>3239</Words>
  <Application>Microsoft Office PowerPoint</Application>
  <PresentationFormat>宽屏</PresentationFormat>
  <Paragraphs>329</Paragraphs>
  <Slides>34</Slides>
  <Notes>30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等线</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HM J</dc:creator>
  <cp:lastModifiedBy>黄俊杰</cp:lastModifiedBy>
  <cp:revision>654</cp:revision>
  <dcterms:created xsi:type="dcterms:W3CDTF">2018-08-21T14:40:47Z</dcterms:created>
  <dcterms:modified xsi:type="dcterms:W3CDTF">2019-07-31T09:30:09Z</dcterms:modified>
</cp:coreProperties>
</file>