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96" r:id="rId1"/>
  </p:sldMasterIdLst>
  <p:notesMasterIdLst>
    <p:notesMasterId r:id="rId15"/>
  </p:notesMasterIdLst>
  <p:sldIdLst>
    <p:sldId id="256" r:id="rId2"/>
    <p:sldId id="291" r:id="rId3"/>
    <p:sldId id="270" r:id="rId4"/>
    <p:sldId id="300" r:id="rId5"/>
    <p:sldId id="292" r:id="rId6"/>
    <p:sldId id="261" r:id="rId7"/>
    <p:sldId id="298" r:id="rId8"/>
    <p:sldId id="294" r:id="rId9"/>
    <p:sldId id="267" r:id="rId10"/>
    <p:sldId id="268" r:id="rId11"/>
    <p:sldId id="289" r:id="rId12"/>
    <p:sldId id="258" r:id="rId13"/>
    <p:sldId id="290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03"/>
    <p:restoredTop sz="95781"/>
  </p:normalViewPr>
  <p:slideViewPr>
    <p:cSldViewPr>
      <p:cViewPr varScale="1">
        <p:scale>
          <a:sx n="57" d="100"/>
          <a:sy n="57" d="100"/>
        </p:scale>
        <p:origin x="317" y="62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JP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54D94-CBEF-3A4F-A9E9-D3F43DE0817A}" type="datetimeFigureOut">
              <a:rPr kumimoji="1" lang="ko-JP" altLang="en-US" smtClean="0"/>
              <a:t>12/12/2022</a:t>
            </a:fld>
            <a:endParaRPr kumimoji="1" lang="ko-JP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JP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JP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JP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0D8D-E73F-A941-B535-146EA7869689}" type="slidenum">
              <a:rPr kumimoji="1" lang="ko-JP" altLang="en-US" smtClean="0"/>
              <a:t>‹#›</a:t>
            </a:fld>
            <a:endParaRPr kumimoji="1" lang="ko-JP" altLang="en-US"/>
          </a:p>
        </p:txBody>
      </p:sp>
    </p:spTree>
    <p:extLst>
      <p:ext uri="{BB962C8B-B14F-4D97-AF65-F5344CB8AC3E}">
        <p14:creationId xmlns:p14="http://schemas.microsoft.com/office/powerpoint/2010/main" val="23676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6EAC-DE83-E54A-A9EB-32A3BA7FB01C}" type="datetime1">
              <a:rPr lang="ko-KR" altLang="en-US" smtClean="0"/>
              <a:t>2022-12-12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6E9A-CAED-9C4A-8932-09ACB1A38500}" type="datetime1">
              <a:rPr lang="ko-KR" altLang="en-US" smtClean="0"/>
              <a:t>2022-12-12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B02B-6375-AD40-8666-44B057DE982C}" type="datetime1">
              <a:rPr lang="ko-KR" altLang="en-US" smtClean="0"/>
              <a:t>2022-12-12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9877-5C12-9F40-BBF4-0A246E943D7E}" type="datetime1">
              <a:rPr lang="ko-KR" altLang="en-US" smtClean="0"/>
              <a:t>2022-12-12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B155-1087-FE48-AD29-11D96F30A8F8}" type="datetime1">
              <a:rPr lang="ko-KR" altLang="en-US" smtClean="0"/>
              <a:t>2022-12-12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D374-442F-D44B-8531-14A061424788}" type="datetime1">
              <a:rPr lang="ko-KR" altLang="en-US" smtClean="0"/>
              <a:t>2022-12-12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D46B-DD04-BA4F-A0E1-F16C0E568206}" type="datetime1">
              <a:rPr lang="ko-KR" altLang="en-US" smtClean="0"/>
              <a:t>2022-12-12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BFB8-D7B6-FD40-95EE-4C9C5FFAC999}" type="datetime1">
              <a:rPr lang="ko-KR" altLang="en-US" smtClean="0"/>
              <a:t>2022-12-12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E714-D819-1249-9E1A-350992063736}" type="datetime1">
              <a:rPr lang="ko-KR" altLang="en-US" smtClean="0"/>
              <a:t>2022-12-12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F811-9C97-D74A-AF7D-2FEC31B1EDF0}" type="datetime1">
              <a:rPr lang="ko-KR" altLang="en-US" smtClean="0"/>
              <a:t>2022-12-12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DA5E-2F18-A34F-86B4-6934CDBF6E24}" type="datetime1">
              <a:rPr lang="ko-KR" altLang="en-US" smtClean="0"/>
              <a:t>2022-12-12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AE40F-9645-0347-9665-E0D88F7876D9}" type="datetime1">
              <a:rPr lang="ko-KR" altLang="en-US" smtClean="0"/>
              <a:t>2022-12-12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3.png"/><Relationship Id="rId7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7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967601" y="8953268"/>
            <a:ext cx="986399" cy="986399"/>
            <a:chOff x="12130186" y="8871275"/>
            <a:chExt cx="986399" cy="9863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2130186" y="8871275"/>
              <a:ext cx="986399" cy="9863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325822"/>
            <a:ext cx="11710656" cy="9637200"/>
            <a:chOff x="-969639" y="2106831"/>
            <a:chExt cx="11710656" cy="96372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69639" y="2106831"/>
              <a:ext cx="11710656" cy="96372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-3830234" y="4115231"/>
            <a:ext cx="20704020" cy="135421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 lang="ko-KR" altLang="en-US"/>
            </a:pPr>
            <a:r>
              <a:rPr lang="en-US" altLang="ko-KR" sz="8200" kern="0" spc="-251" dirty="0">
                <a:solidFill>
                  <a:srgbClr val="2FA599"/>
                </a:solidFill>
                <a:latin typeface="Gmarket Sans Bold"/>
                <a:cs typeface="Gmarket Sans Bold"/>
              </a:rPr>
              <a:t>Book Management</a:t>
            </a:r>
            <a:r>
              <a:rPr lang="en-US" sz="8200" kern="0" spc="-251" dirty="0">
                <a:solidFill>
                  <a:srgbClr val="1C2F69"/>
                </a:solidFill>
                <a:latin typeface="Gmarket Sans Bold"/>
                <a:cs typeface="Gmarket Sans Bold"/>
              </a:rPr>
              <a:t> Presentation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53080" y="5495273"/>
            <a:ext cx="13920706" cy="8178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 lang="ko-KR" altLang="en-US"/>
            </a:pPr>
            <a:r>
              <a:rPr lang="ko-KR" altLang="en-US" sz="4800" kern="0" spc="-196">
                <a:solidFill>
                  <a:srgbClr val="E3401F"/>
                </a:solidFill>
                <a:latin typeface="Gmarket Sans Bold"/>
                <a:cs typeface="Gmarket Sans Bold"/>
              </a:rPr>
              <a:t>도서관리</a:t>
            </a:r>
            <a:r>
              <a:rPr lang="en-US" sz="4800" kern="0" spc="-196">
                <a:solidFill>
                  <a:srgbClr val="FFB352"/>
                </a:solidFill>
                <a:latin typeface="Gmarket Sans Bold"/>
                <a:cs typeface="Gmarket Sans Bold"/>
              </a:rPr>
              <a:t> 프레젠테이션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182601" y="9182100"/>
            <a:ext cx="4648199" cy="53860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altLang="ko-KR" sz="2900" kern="0" spc="-92" dirty="0">
                <a:solidFill>
                  <a:srgbClr val="1C2F69"/>
                </a:solidFill>
                <a:latin typeface="Gmarket Sans Bold"/>
                <a:cs typeface="Gmarket Sans Bold"/>
              </a:rPr>
              <a:t>5</a:t>
            </a:r>
            <a:r>
              <a:rPr lang="ko-KR" altLang="en-US" sz="2900" kern="0" spc="-92" dirty="0">
                <a:solidFill>
                  <a:srgbClr val="1C2F69"/>
                </a:solidFill>
                <a:latin typeface="Gmarket Sans Bold"/>
                <a:cs typeface="Gmarket Sans Bold"/>
              </a:rPr>
              <a:t>조 김지희,  조성호</a:t>
            </a:r>
            <a:r>
              <a:rPr lang="en-US" altLang="ko-KR" sz="2900" kern="0" spc="-92" dirty="0">
                <a:solidFill>
                  <a:srgbClr val="1C2F69"/>
                </a:solidFill>
                <a:latin typeface="Gmarket Sans Bold"/>
                <a:cs typeface="Gmarket Sans Bold"/>
              </a:rPr>
              <a:t>,</a:t>
            </a:r>
            <a:r>
              <a:rPr lang="ko-KR" altLang="en-US" sz="2900" kern="0" spc="-92" dirty="0">
                <a:solidFill>
                  <a:srgbClr val="1C2F69"/>
                </a:solidFill>
                <a:latin typeface="Gmarket Sans Bold"/>
                <a:cs typeface="Gmarket Sans Bold"/>
              </a:rPr>
              <a:t> 박형준 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12210812" y="9098901"/>
            <a:ext cx="571659" cy="605169"/>
            <a:chOff x="12346067" y="9051687"/>
            <a:chExt cx="571659" cy="6051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346067" y="9051687"/>
              <a:ext cx="571659" cy="6051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58284" y="5785045"/>
            <a:ext cx="3835031" cy="493714"/>
            <a:chOff x="3758284" y="5785045"/>
            <a:chExt cx="3835031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758284" y="5785045"/>
              <a:ext cx="3835031" cy="49371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5" name="그룹 1003"/>
          <p:cNvGrpSpPr/>
          <p:nvPr/>
        </p:nvGrpSpPr>
        <p:grpSpPr>
          <a:xfrm>
            <a:off x="381000" y="418200"/>
            <a:ext cx="860400" cy="1029599"/>
            <a:chOff x="6083341" y="3437184"/>
            <a:chExt cx="2282669" cy="2735570"/>
          </a:xfrm>
        </p:grpSpPr>
        <p:pic>
          <p:nvPicPr>
            <p:cNvPr id="1016" name="Object 14"/>
            <p:cNvPicPr>
              <a:picLocks noChangeAspect="1"/>
            </p:cNvPicPr>
            <p:nvPr/>
          </p:nvPicPr>
          <p:blipFill rotWithShape="1">
            <a:blip r:embed="rId3">
              <a:lum bright="-50000"/>
            </a:blip>
            <a:stretch>
              <a:fillRect/>
            </a:stretch>
          </p:blipFill>
          <p:spPr>
            <a:xfrm>
              <a:off x="6083341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8030" y="730110"/>
            <a:ext cx="5393990" cy="4770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500" kern="0" spc="-104" dirty="0">
                <a:solidFill>
                  <a:srgbClr val="FFFFFF"/>
                </a:solidFill>
                <a:latin typeface="Gmarket Sans Bold"/>
                <a:cs typeface="Gmarket Sans Bold"/>
              </a:rPr>
              <a:t>프로그램 시연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1511" y="719270"/>
            <a:ext cx="661976" cy="2218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900">
                <a:solidFill>
                  <a:srgbClr val="FFFFFF"/>
                </a:solidFill>
                <a:latin typeface="Gmarket Sans Bold"/>
                <a:cs typeface="Gmarket Sans Bold"/>
              </a:rPr>
              <a:t>PART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523959" y="846012"/>
            <a:ext cx="637080" cy="50783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2700" kern="0" spc="-86" dirty="0">
                <a:solidFill>
                  <a:srgbClr val="FFFFFF"/>
                </a:solidFill>
                <a:latin typeface="Gmarket Sans Bold"/>
                <a:cs typeface="Gmarket Sans Bold"/>
              </a:rPr>
              <a:t>0</a:t>
            </a:r>
            <a:r>
              <a:rPr lang="en-US" altLang="ko-KR" sz="2700" kern="0" spc="-86" dirty="0">
                <a:solidFill>
                  <a:srgbClr val="FFFFFF"/>
                </a:solidFill>
                <a:latin typeface="Gmarket Sans Bold"/>
                <a:cs typeface="Gmarket Sans Bold"/>
              </a:rPr>
              <a:t>3</a:t>
            </a:r>
            <a:endParaRPr lang="ko-KR" altLang="en-US" sz="2700" kern="0" spc="-86" dirty="0">
              <a:solidFill>
                <a:srgbClr val="FFFFFF"/>
              </a:solidFill>
              <a:latin typeface="Gmarket Sans Bold"/>
              <a:cs typeface="Gmarket Sans Bold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6201377" y="4756305"/>
            <a:ext cx="1400822" cy="958695"/>
            <a:chOff x="1331744" y="4976894"/>
            <a:chExt cx="1400822" cy="9586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331744" y="4976894"/>
              <a:ext cx="1400822" cy="9586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50683" y="5773212"/>
            <a:ext cx="14255412" cy="199632"/>
            <a:chOff x="2450683" y="5773212"/>
            <a:chExt cx="14255412" cy="1996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450683" y="5773212"/>
              <a:ext cx="14255412" cy="19963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5062247" y="6370914"/>
            <a:ext cx="3679081" cy="4899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600" kern="0" spc="-83" dirty="0">
                <a:solidFill>
                  <a:schemeClr val="tx1"/>
                </a:solidFill>
                <a:latin typeface="Gmarket Sans Bold"/>
                <a:cs typeface="Gmarket Sans Bold"/>
              </a:rPr>
              <a:t>프로그램 시연</a:t>
            </a:r>
          </a:p>
        </p:txBody>
      </p:sp>
      <p:grpSp>
        <p:nvGrpSpPr>
          <p:cNvPr id="1009" name="그룹 1009"/>
          <p:cNvGrpSpPr/>
          <p:nvPr/>
        </p:nvGrpSpPr>
        <p:grpSpPr>
          <a:xfrm>
            <a:off x="15773400" y="6744400"/>
            <a:ext cx="2244768" cy="258239"/>
            <a:chOff x="3543851" y="6666294"/>
            <a:chExt cx="1863768" cy="36236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6">
              <a:lum bright="-100000" contrast="-50000"/>
            </a:blip>
            <a:stretch>
              <a:fillRect/>
            </a:stretch>
          </p:blipFill>
          <p:spPr>
            <a:xfrm>
              <a:off x="3543851" y="6666294"/>
              <a:ext cx="1863768" cy="362368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13787925" y="843660"/>
            <a:ext cx="4074406" cy="33553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 lang="ko-KR" altLang="en-US"/>
            </a:pPr>
            <a:r>
              <a:rPr lang="en-US" altLang="ko-KR" sz="1600" kern="0" spc="-101" dirty="0" err="1">
                <a:solidFill>
                  <a:srgbClr val="FFFFFF"/>
                </a:solidFill>
                <a:latin typeface="Gmarket Sans Bold"/>
                <a:cs typeface="Gmarket Sans Bold"/>
              </a:rPr>
              <a:t>BookManagement</a:t>
            </a:r>
            <a:r>
              <a:rPr lang="en-US" sz="1600" kern="0" spc="-101" dirty="0">
                <a:solidFill>
                  <a:srgbClr val="FFFFFF"/>
                </a:solidFill>
                <a:latin typeface="Gmarket Sans Bold"/>
                <a:cs typeface="Gmarket Sans Bold"/>
              </a:rPr>
              <a:t> Presentation</a:t>
            </a:r>
          </a:p>
        </p:txBody>
      </p:sp>
      <p:grpSp>
        <p:nvGrpSpPr>
          <p:cNvPr id="1013" name="그룹 1005"/>
          <p:cNvGrpSpPr/>
          <p:nvPr/>
        </p:nvGrpSpPr>
        <p:grpSpPr>
          <a:xfrm>
            <a:off x="16739856" y="5715000"/>
            <a:ext cx="328944" cy="328944"/>
            <a:chOff x="4322981" y="5699033"/>
            <a:chExt cx="328944" cy="328944"/>
          </a:xfrm>
        </p:grpSpPr>
        <p:pic>
          <p:nvPicPr>
            <p:cNvPr id="1014" name="Object 19"/>
            <p:cNvPicPr>
              <a:picLocks noChangeAspect="1"/>
            </p:cNvPicPr>
            <p:nvPr/>
          </p:nvPicPr>
          <p:blipFill rotWithShape="1">
            <a:blip r:embed="rId7">
              <a:lum bright="-100000" contrast="-50000"/>
            </a:blip>
            <a:stretch>
              <a:fillRect/>
            </a:stretch>
          </p:blipFill>
          <p:spPr>
            <a:xfrm>
              <a:off x="4322981" y="5699033"/>
              <a:ext cx="328944" cy="328944"/>
            </a:xfrm>
            <a:prstGeom prst="rect">
              <a:avLst/>
            </a:prstGeom>
          </p:spPr>
        </p:pic>
      </p:grpSp>
      <p:grpSp>
        <p:nvGrpSpPr>
          <p:cNvPr id="1020" name="그룹 1005"/>
          <p:cNvGrpSpPr/>
          <p:nvPr/>
        </p:nvGrpSpPr>
        <p:grpSpPr>
          <a:xfrm>
            <a:off x="2456081" y="5699033"/>
            <a:ext cx="328944" cy="328944"/>
            <a:chOff x="4322981" y="5699033"/>
            <a:chExt cx="328944" cy="328944"/>
          </a:xfrm>
        </p:grpSpPr>
        <p:pic>
          <p:nvPicPr>
            <p:cNvPr id="1021" name="Object 19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322981" y="5699033"/>
              <a:ext cx="328944" cy="328944"/>
            </a:xfrm>
            <a:prstGeom prst="rect">
              <a:avLst/>
            </a:prstGeom>
          </p:spPr>
        </p:pic>
      </p:grpSp>
      <p:grpSp>
        <p:nvGrpSpPr>
          <p:cNvPr id="1024" name="그룹 1008"/>
          <p:cNvGrpSpPr/>
          <p:nvPr/>
        </p:nvGrpSpPr>
        <p:grpSpPr>
          <a:xfrm>
            <a:off x="9470218" y="5708557"/>
            <a:ext cx="328944" cy="328944"/>
            <a:chOff x="14461318" y="5708557"/>
            <a:chExt cx="328944" cy="328944"/>
          </a:xfrm>
        </p:grpSpPr>
        <p:pic>
          <p:nvPicPr>
            <p:cNvPr id="1025" name="Object 34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4461318" y="5708557"/>
              <a:ext cx="328944" cy="328944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EB85117-7B0B-D49B-E454-C70164D34B34}"/>
              </a:ext>
            </a:extLst>
          </p:cNvPr>
          <p:cNvSpPr txBox="1"/>
          <p:nvPr/>
        </p:nvSpPr>
        <p:spPr>
          <a:xfrm>
            <a:off x="17339944" y="9258300"/>
            <a:ext cx="55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9</a:t>
            </a:r>
            <a:endParaRPr kumimoji="1" lang="ko-JP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21622" y="751675"/>
            <a:ext cx="5393990" cy="4656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500" kern="0" spc="-104" dirty="0">
                <a:solidFill>
                  <a:srgbClr val="FFFFFF"/>
                </a:solidFill>
                <a:latin typeface="Gmarket Sans Bold"/>
                <a:cs typeface="Gmarket Sans Bold"/>
              </a:rPr>
              <a:t>전체적인 피드백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>
              <a:lum bright="-26000" contrast="50000"/>
            </a:blip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218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900">
                <a:solidFill>
                  <a:srgbClr val="FFFFFF"/>
                </a:solidFill>
                <a:latin typeface="Gmarket Sans Bold"/>
                <a:cs typeface="Gmarket Sans Bold"/>
              </a:rPr>
              <a:t>PART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482104" y="846012"/>
            <a:ext cx="720789" cy="50783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2700" kern="0" spc="-86" dirty="0">
                <a:solidFill>
                  <a:srgbClr val="FFFFFF"/>
                </a:solidFill>
                <a:latin typeface="Gmarket Sans Bold"/>
                <a:cs typeface="Gmarket Sans Bold"/>
              </a:rPr>
              <a:t>0</a:t>
            </a:r>
            <a:r>
              <a:rPr lang="en-US" altLang="ko-KR" sz="2700" kern="0" spc="-86" dirty="0">
                <a:solidFill>
                  <a:srgbClr val="FFFFFF"/>
                </a:solidFill>
                <a:latin typeface="Gmarket Sans Bold"/>
                <a:cs typeface="Gmarket Sans Bold"/>
              </a:rPr>
              <a:t>4</a:t>
            </a:r>
            <a:endParaRPr lang="ko-KR" altLang="en-US" sz="2700" kern="0" spc="-86" dirty="0">
              <a:solidFill>
                <a:srgbClr val="FFFFFF"/>
              </a:solidFill>
              <a:latin typeface="Gmarket Sans Bold"/>
              <a:cs typeface="Gmarket Sans Bold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849519" y="4838700"/>
            <a:ext cx="2546881" cy="4382224"/>
            <a:chOff x="2374739" y="2924671"/>
            <a:chExt cx="3494928" cy="504551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374739" y="2924671"/>
              <a:ext cx="3494928" cy="504551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451704" y="3619500"/>
            <a:ext cx="11946718" cy="458587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742950" lvl="0" indent="-742950">
              <a:buAutoNum type="arabicPeriod"/>
              <a:defRPr lang="ko-KR" altLang="en-US"/>
            </a:pPr>
            <a:r>
              <a:rPr lang="ko-KR" altLang="en-US" sz="3600" kern="0" spc="-130" dirty="0">
                <a:solidFill>
                  <a:srgbClr val="1C2F69"/>
                </a:solidFill>
                <a:latin typeface="Gmarket Sans Medium"/>
                <a:cs typeface="Gmarket Sans Medium"/>
              </a:rPr>
              <a:t>구현하고 싶은 것은 많았지만 실력이 아직 미숙하여 한계를 느꼈다</a:t>
            </a:r>
            <a:r>
              <a:rPr lang="en-US" altLang="ko-KR" sz="3600" kern="0" spc="-130" dirty="0">
                <a:solidFill>
                  <a:srgbClr val="1C2F69"/>
                </a:solidFill>
                <a:latin typeface="Gmarket Sans Medium"/>
                <a:cs typeface="Gmarket Sans Medium"/>
              </a:rPr>
              <a:t>.</a:t>
            </a:r>
            <a:r>
              <a:rPr lang="ko-KR" altLang="en-US" sz="3600" kern="0" spc="-130" dirty="0">
                <a:solidFill>
                  <a:srgbClr val="1C2F69"/>
                </a:solidFill>
                <a:latin typeface="Gmarket Sans Medium"/>
                <a:cs typeface="Gmarket Sans Medium"/>
              </a:rPr>
              <a:t>  프로그램의 이해도를 높이기 위해 공부를 많이 </a:t>
            </a:r>
            <a:r>
              <a:rPr lang="ko-KR" altLang="en-US" sz="3600" kern="0" spc="-130" dirty="0" err="1">
                <a:solidFill>
                  <a:srgbClr val="1C2F69"/>
                </a:solidFill>
                <a:latin typeface="Gmarket Sans Medium"/>
                <a:cs typeface="Gmarket Sans Medium"/>
              </a:rPr>
              <a:t>해야겠다는</a:t>
            </a:r>
            <a:r>
              <a:rPr lang="ko-KR" altLang="en-US" sz="3600" kern="0" spc="-130" dirty="0">
                <a:solidFill>
                  <a:srgbClr val="1C2F69"/>
                </a:solidFill>
                <a:latin typeface="Gmarket Sans Medium"/>
                <a:cs typeface="Gmarket Sans Medium"/>
              </a:rPr>
              <a:t> 생각이 들었다</a:t>
            </a:r>
            <a:r>
              <a:rPr lang="en-US" altLang="ko-KR" sz="3600" kern="0" spc="-130" dirty="0">
                <a:solidFill>
                  <a:srgbClr val="1C2F69"/>
                </a:solidFill>
                <a:latin typeface="Gmarket Sans Medium"/>
                <a:cs typeface="Gmarket Sans Medium"/>
              </a:rPr>
              <a:t>.</a:t>
            </a:r>
            <a:r>
              <a:rPr lang="ko-KR" altLang="en-US" sz="3600" kern="0" spc="-130" dirty="0">
                <a:solidFill>
                  <a:srgbClr val="1C2F69"/>
                </a:solidFill>
                <a:latin typeface="Gmarket Sans Medium"/>
                <a:cs typeface="Gmarket Sans Medium"/>
              </a:rPr>
              <a:t> </a:t>
            </a:r>
            <a:endParaRPr lang="en-US" altLang="ko-KR" sz="3600" kern="0" spc="-130" dirty="0">
              <a:solidFill>
                <a:srgbClr val="1C2F69"/>
              </a:solidFill>
              <a:latin typeface="Gmarket Sans Medium"/>
              <a:cs typeface="Gmarket Sans Medium"/>
            </a:endParaRPr>
          </a:p>
          <a:p>
            <a:pPr marL="742950" lvl="0" indent="-742950">
              <a:buAutoNum type="arabicPeriod"/>
              <a:defRPr lang="ko-KR" altLang="en-US"/>
            </a:pPr>
            <a:endParaRPr lang="en-US" altLang="ko-KR" sz="3600" kern="0" spc="-130" dirty="0">
              <a:solidFill>
                <a:srgbClr val="1C2F69"/>
              </a:solidFill>
              <a:latin typeface="Gmarket Sans Medium"/>
              <a:cs typeface="Gmarket Sans Medium"/>
            </a:endParaRPr>
          </a:p>
          <a:p>
            <a:pPr lvl="0">
              <a:defRPr lang="ko-KR" altLang="en-US"/>
            </a:pPr>
            <a:r>
              <a:rPr lang="en-US" altLang="ko-KR" sz="3600" kern="0" spc="-130" dirty="0">
                <a:solidFill>
                  <a:srgbClr val="1C2F69"/>
                </a:solidFill>
                <a:latin typeface="Gmarket Sans Medium"/>
                <a:cs typeface="Gmarket Sans Medium"/>
              </a:rPr>
              <a:t>2.</a:t>
            </a:r>
            <a:r>
              <a:rPr lang="ko-KR" altLang="en-US" sz="3600" kern="0" spc="-130" dirty="0">
                <a:solidFill>
                  <a:srgbClr val="1C2F69"/>
                </a:solidFill>
                <a:latin typeface="Gmarket Sans Medium"/>
                <a:cs typeface="Gmarket Sans Medium"/>
              </a:rPr>
              <a:t>    무엇보다 협업의 중요성에 대해서 </a:t>
            </a:r>
            <a:r>
              <a:rPr lang="ko-KR" altLang="en-US" sz="3600" kern="0" spc="-130" dirty="0" err="1">
                <a:solidFill>
                  <a:srgbClr val="1C2F69"/>
                </a:solidFill>
                <a:latin typeface="Gmarket Sans Medium"/>
                <a:cs typeface="Gmarket Sans Medium"/>
              </a:rPr>
              <a:t>깨달았다</a:t>
            </a:r>
            <a:r>
              <a:rPr lang="en-US" altLang="ko-KR" sz="3600" kern="0" spc="-130" dirty="0">
                <a:solidFill>
                  <a:srgbClr val="1C2F69"/>
                </a:solidFill>
                <a:latin typeface="Gmarket Sans Medium"/>
                <a:cs typeface="Gmarket Sans Medium"/>
              </a:rPr>
              <a:t>.</a:t>
            </a:r>
            <a:r>
              <a:rPr lang="ko-KR" altLang="en-US" sz="3600" kern="0" spc="-130" dirty="0">
                <a:solidFill>
                  <a:srgbClr val="1C2F69"/>
                </a:solidFill>
                <a:latin typeface="Gmarket Sans Medium"/>
                <a:cs typeface="Gmarket Sans Medium"/>
              </a:rPr>
              <a:t> </a:t>
            </a:r>
            <a:endParaRPr lang="en-US" altLang="ko-KR" sz="3600" kern="0" spc="-130" dirty="0">
              <a:solidFill>
                <a:srgbClr val="1C2F69"/>
              </a:solidFill>
              <a:latin typeface="Gmarket Sans Medium"/>
              <a:cs typeface="Gmarket Sans Medium"/>
            </a:endParaRPr>
          </a:p>
          <a:p>
            <a:pPr lvl="0">
              <a:defRPr lang="ko-KR" altLang="en-US"/>
            </a:pPr>
            <a:r>
              <a:rPr lang="ko-KR" altLang="en-US" sz="3600" kern="0" spc="-130" dirty="0">
                <a:solidFill>
                  <a:srgbClr val="1C2F69"/>
                </a:solidFill>
                <a:latin typeface="Gmarket Sans Medium"/>
                <a:cs typeface="Gmarket Sans Medium"/>
              </a:rPr>
              <a:t>       팀프로젝트를 완성하기 위해 커뮤니케이션 능력이</a:t>
            </a:r>
            <a:endParaRPr lang="en-US" altLang="ko-KR" sz="3600" kern="0" spc="-130" dirty="0">
              <a:solidFill>
                <a:srgbClr val="1C2F69"/>
              </a:solidFill>
              <a:latin typeface="Gmarket Sans Medium"/>
              <a:cs typeface="Gmarket Sans Medium"/>
            </a:endParaRPr>
          </a:p>
          <a:p>
            <a:pPr lvl="0">
              <a:defRPr lang="ko-KR" altLang="en-US"/>
            </a:pPr>
            <a:r>
              <a:rPr lang="ko-KR" altLang="en-US" sz="3600" kern="0" spc="-130" dirty="0">
                <a:solidFill>
                  <a:srgbClr val="1C2F69"/>
                </a:solidFill>
                <a:latin typeface="Gmarket Sans Medium"/>
                <a:cs typeface="Gmarket Sans Medium"/>
              </a:rPr>
              <a:t>       많이 필요한 것 같다고 느꼈다</a:t>
            </a:r>
            <a:r>
              <a:rPr lang="en-US" altLang="ko-KR" sz="3600" kern="0" spc="-130" dirty="0">
                <a:solidFill>
                  <a:srgbClr val="1C2F69"/>
                </a:solidFill>
                <a:latin typeface="Gmarket Sans Medium"/>
                <a:cs typeface="Gmarket Sans Medium"/>
              </a:rPr>
              <a:t>.</a:t>
            </a:r>
            <a:r>
              <a:rPr lang="ko-KR" altLang="en-US" sz="3600" kern="0" spc="-130" dirty="0">
                <a:solidFill>
                  <a:srgbClr val="1C2F69"/>
                </a:solidFill>
                <a:latin typeface="Gmarket Sans Medium"/>
                <a:cs typeface="Gmarket Sans Medium"/>
              </a:rPr>
              <a:t> </a:t>
            </a:r>
            <a:endParaRPr lang="en-US" altLang="ko-KR" sz="3600" kern="0" spc="-130" dirty="0">
              <a:solidFill>
                <a:srgbClr val="1C2F69"/>
              </a:solidFill>
              <a:latin typeface="Gmarket Sans Medium"/>
              <a:cs typeface="Gmarket Sans Medium"/>
            </a:endParaRPr>
          </a:p>
          <a:p>
            <a:pPr lvl="0">
              <a:defRPr lang="ko-KR" altLang="en-US"/>
            </a:pPr>
            <a:endParaRPr lang="ko-KR" altLang="en-US" sz="4000" kern="0" spc="-130" dirty="0">
              <a:solidFill>
                <a:srgbClr val="1C2F69"/>
              </a:solidFill>
              <a:latin typeface="Gmarket Sans Medium"/>
              <a:cs typeface="Gmarket Sans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6649" y="2375379"/>
            <a:ext cx="5310032" cy="21930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4600" kern="0" spc="-281" dirty="0">
                <a:solidFill>
                  <a:srgbClr val="1C2F69"/>
                </a:solidFill>
                <a:latin typeface="Gmarket Sans Bold"/>
                <a:cs typeface="Gmarket Sans Bold"/>
              </a:rPr>
              <a:t>전체적인</a:t>
            </a:r>
          </a:p>
          <a:p>
            <a:pPr algn="ctr">
              <a:defRPr lang="ko-KR" altLang="en-US"/>
            </a:pPr>
            <a:r>
              <a:rPr lang="ko-KR" altLang="en-US" sz="4600" kern="0" spc="-281" dirty="0">
                <a:solidFill>
                  <a:srgbClr val="1C2F69"/>
                </a:solidFill>
                <a:latin typeface="Gmarket Sans Bold"/>
                <a:cs typeface="Gmarket Sans Bold"/>
              </a:rPr>
              <a:t>피드백</a:t>
            </a:r>
          </a:p>
          <a:p>
            <a:pPr algn="ctr">
              <a:defRPr lang="ko-KR" altLang="en-US"/>
            </a:pPr>
            <a:endParaRPr lang="ko-KR" altLang="en-US" sz="4600" kern="0" spc="-281" dirty="0">
              <a:solidFill>
                <a:srgbClr val="1C2F69"/>
              </a:solidFill>
              <a:latin typeface="Gmarket Sans Bold"/>
              <a:cs typeface="Gmarket Sans Bold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391657" y="1778278"/>
            <a:ext cx="457862" cy="414434"/>
            <a:chOff x="8245522" y="3587963"/>
            <a:chExt cx="457862" cy="41443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245522" y="3587963"/>
              <a:ext cx="457862" cy="4144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67469" y="3771900"/>
            <a:ext cx="457862" cy="414434"/>
            <a:chOff x="8245522" y="7115142"/>
            <a:chExt cx="457862" cy="41443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245522" y="7115142"/>
              <a:ext cx="457862" cy="41443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FC15F55-4B51-A2C9-8898-3CE8AD3A46F7}"/>
              </a:ext>
            </a:extLst>
          </p:cNvPr>
          <p:cNvSpPr txBox="1"/>
          <p:nvPr/>
        </p:nvSpPr>
        <p:spPr>
          <a:xfrm>
            <a:off x="17339944" y="9258300"/>
            <a:ext cx="55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JP" sz="2800" dirty="0"/>
              <a:t>1</a:t>
            </a:r>
            <a:r>
              <a:rPr kumimoji="1" lang="en-US" altLang="ko-KR" sz="2800" dirty="0"/>
              <a:t>0</a:t>
            </a:r>
            <a:endParaRPr kumimoji="1" lang="ko-JP" altLang="en-US" sz="2800" dirty="0"/>
          </a:p>
        </p:txBody>
      </p:sp>
      <p:sp>
        <p:nvSpPr>
          <p:cNvPr id="20" name="Object 37">
            <a:extLst>
              <a:ext uri="{FF2B5EF4-FFF2-40B4-BE49-F238E27FC236}">
                <a16:creationId xmlns:a16="http://schemas.microsoft.com/office/drawing/2014/main" id="{8CD89192-3470-C258-AA2B-3DE296B61352}"/>
              </a:ext>
            </a:extLst>
          </p:cNvPr>
          <p:cNvSpPr txBox="1"/>
          <p:nvPr/>
        </p:nvSpPr>
        <p:spPr>
          <a:xfrm>
            <a:off x="13787925" y="843660"/>
            <a:ext cx="4074406" cy="33553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 lang="ko-KR" altLang="en-US"/>
            </a:pPr>
            <a:r>
              <a:rPr lang="en-US" altLang="ko-KR" sz="1600" kern="0" spc="-101" dirty="0" err="1">
                <a:solidFill>
                  <a:srgbClr val="FFFFFF"/>
                </a:solidFill>
                <a:latin typeface="Gmarket Sans Bold"/>
                <a:cs typeface="Gmarket Sans Bold"/>
              </a:rPr>
              <a:t>BookManagement</a:t>
            </a:r>
            <a:r>
              <a:rPr lang="en-US" sz="1600" kern="0" spc="-101" dirty="0">
                <a:solidFill>
                  <a:srgbClr val="FFFFFF"/>
                </a:solidFill>
                <a:latin typeface="Gmarket Sans Bold"/>
                <a:cs typeface="Gmarket Sans Bold"/>
              </a:rPr>
              <a:t> Presentation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2209800" y="1203960"/>
            <a:ext cx="16809903" cy="78790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lang="ko-KR" altLang="en-US"/>
            </a:pPr>
            <a:r>
              <a:rPr lang="ko-KR" altLang="en-US" sz="5000" kern="0" spc="-255" dirty="0">
                <a:solidFill>
                  <a:srgbClr val="1C2F69"/>
                </a:solidFill>
                <a:latin typeface="Gmarket Sans Medium"/>
                <a:cs typeface="Gmarket Sans Medium"/>
              </a:rPr>
              <a:t>			         </a:t>
            </a:r>
            <a:r>
              <a:rPr lang="en-US" altLang="ko-KR" sz="5000" b="1" kern="0" spc="-255" dirty="0">
                <a:solidFill>
                  <a:srgbClr val="1C2F69"/>
                </a:solidFill>
                <a:latin typeface="Gmarket Sans Medium"/>
                <a:cs typeface="Gmarket Sans Medium"/>
              </a:rPr>
              <a:t>&lt;</a:t>
            </a:r>
            <a:r>
              <a:rPr lang="ko-KR" altLang="en-US" sz="5000" b="1" kern="0" spc="-255" dirty="0">
                <a:solidFill>
                  <a:srgbClr val="1C2F69"/>
                </a:solidFill>
                <a:latin typeface="Gmarket Sans Medium"/>
                <a:cs typeface="Gmarket Sans Medium"/>
              </a:rPr>
              <a:t> </a:t>
            </a:r>
            <a:r>
              <a:rPr lang="en-US" altLang="ko-KR" sz="5000" b="1" kern="0" spc="-255" dirty="0" err="1">
                <a:solidFill>
                  <a:srgbClr val="1C2F69"/>
                </a:solidFill>
                <a:latin typeface="Gmarket Sans Medium"/>
                <a:cs typeface="Gmarket Sans Medium"/>
              </a:rPr>
              <a:t>구성원별</a:t>
            </a:r>
            <a:r>
              <a:rPr lang="en-US" altLang="ko-KR" sz="5000" b="1" kern="0" spc="-255" dirty="0">
                <a:solidFill>
                  <a:srgbClr val="1C2F69"/>
                </a:solidFill>
                <a:latin typeface="Gmarket Sans Medium"/>
                <a:cs typeface="Gmarket Sans Medium"/>
              </a:rPr>
              <a:t> </a:t>
            </a:r>
            <a:r>
              <a:rPr lang="en-US" altLang="ko-KR" sz="5000" b="1" kern="0" spc="-255" dirty="0" err="1">
                <a:solidFill>
                  <a:srgbClr val="1C2F69"/>
                </a:solidFill>
                <a:latin typeface="Gmarket Sans Medium"/>
                <a:cs typeface="Gmarket Sans Medium"/>
              </a:rPr>
              <a:t>담당</a:t>
            </a:r>
            <a:r>
              <a:rPr lang="en-US" altLang="ko-KR" sz="5000" b="1" kern="0" spc="-255" dirty="0">
                <a:solidFill>
                  <a:srgbClr val="1C2F69"/>
                </a:solidFill>
                <a:latin typeface="Gmarket Sans Medium"/>
                <a:cs typeface="Gmarket Sans Medium"/>
              </a:rPr>
              <a:t> </a:t>
            </a:r>
            <a:r>
              <a:rPr lang="en-US" altLang="ko-KR" sz="5000" b="1" kern="0" spc="-255" dirty="0" err="1">
                <a:solidFill>
                  <a:srgbClr val="1C2F69"/>
                </a:solidFill>
                <a:latin typeface="Gmarket Sans Medium"/>
                <a:cs typeface="Gmarket Sans Medium"/>
              </a:rPr>
              <a:t>업무</a:t>
            </a:r>
            <a:r>
              <a:rPr lang="ko-KR" altLang="en-US" sz="5000" b="1" kern="0" spc="-255" dirty="0">
                <a:solidFill>
                  <a:srgbClr val="1C2F69"/>
                </a:solidFill>
                <a:latin typeface="Gmarket Sans Medium"/>
                <a:cs typeface="Gmarket Sans Medium"/>
              </a:rPr>
              <a:t> </a:t>
            </a:r>
            <a:r>
              <a:rPr lang="en-US" altLang="ko-KR" sz="5000" b="1" kern="0" spc="-255" dirty="0">
                <a:solidFill>
                  <a:srgbClr val="1C2F69"/>
                </a:solidFill>
                <a:latin typeface="Gmarket Sans Medium"/>
                <a:cs typeface="Gmarket Sans Medium"/>
              </a:rPr>
              <a:t>&gt;</a:t>
            </a:r>
          </a:p>
          <a:p>
            <a:pPr>
              <a:defRPr lang="ko-KR" altLang="en-US"/>
            </a:pPr>
            <a:endParaRPr lang="en-US" altLang="ko-KR" sz="5000" b="1" kern="0" spc="-255" dirty="0">
              <a:solidFill>
                <a:srgbClr val="1C2F69"/>
              </a:solidFill>
              <a:latin typeface="Gmarket Sans Medium"/>
              <a:cs typeface="Gmarket Sans Medium"/>
            </a:endParaRPr>
          </a:p>
          <a:p>
            <a:pPr>
              <a:defRPr lang="ko-KR" altLang="en-US"/>
            </a:pPr>
            <a:endParaRPr lang="en-US" altLang="ko-KR" sz="5000" kern="0" spc="-255" dirty="0">
              <a:solidFill>
                <a:srgbClr val="1C2F69"/>
              </a:solidFill>
              <a:latin typeface="Gmarket Sans Medium"/>
              <a:cs typeface="Gmarket Sans Medium"/>
            </a:endParaRPr>
          </a:p>
          <a:p>
            <a:pPr>
              <a:defRPr lang="ko-KR" altLang="en-US"/>
            </a:pPr>
            <a:r>
              <a:rPr lang="ko-KR" altLang="en-US" sz="48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 </a:t>
            </a:r>
            <a:r>
              <a:rPr lang="en-US" altLang="ko-KR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1. </a:t>
            </a:r>
            <a:r>
              <a:rPr lang="en-US" altLang="ko-KR" sz="4400" kern="0" spc="-155" dirty="0" err="1">
                <a:solidFill>
                  <a:srgbClr val="1C2F69"/>
                </a:solidFill>
                <a:latin typeface="Gmarket Sans Medium"/>
                <a:cs typeface="Gmarket Sans Medium"/>
              </a:rPr>
              <a:t>김</a:t>
            </a:r>
            <a:r>
              <a:rPr lang="ko-KR" altLang="en-US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지</a:t>
            </a:r>
            <a:r>
              <a:rPr lang="en-US" altLang="ko-KR" sz="4400" kern="0" spc="-155" dirty="0" err="1">
                <a:solidFill>
                  <a:srgbClr val="1C2F69"/>
                </a:solidFill>
                <a:latin typeface="Gmarket Sans Medium"/>
                <a:cs typeface="Gmarket Sans Medium"/>
              </a:rPr>
              <a:t>희</a:t>
            </a:r>
            <a:r>
              <a:rPr lang="en-US" altLang="ko-KR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 </a:t>
            </a:r>
            <a:r>
              <a:rPr lang="ko-KR" altLang="en-US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 </a:t>
            </a:r>
            <a:r>
              <a:rPr lang="en-US" altLang="ko-KR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:</a:t>
            </a:r>
            <a:r>
              <a:rPr lang="ko-KR" altLang="en-US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  </a:t>
            </a:r>
            <a:r>
              <a:rPr lang="en-US" altLang="ko-KR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SQL</a:t>
            </a:r>
            <a:r>
              <a:rPr lang="ko-KR" altLang="en-US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 테이블 </a:t>
            </a:r>
            <a:r>
              <a:rPr lang="en-US" altLang="ko-KR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,</a:t>
            </a:r>
            <a:r>
              <a:rPr lang="ko-KR" altLang="en-US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 </a:t>
            </a:r>
            <a:r>
              <a:rPr lang="en-US" altLang="ko-KR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VO, DAO,SERVICE(</a:t>
            </a:r>
            <a:r>
              <a:rPr lang="en-US" altLang="ko-KR" sz="4400" kern="0" spc="-155" dirty="0" err="1">
                <a:solidFill>
                  <a:srgbClr val="1C2F69"/>
                </a:solidFill>
                <a:latin typeface="Gmarket Sans Medium"/>
                <a:cs typeface="Gmarket Sans Medium"/>
              </a:rPr>
              <a:t>registbook</a:t>
            </a:r>
            <a:r>
              <a:rPr lang="en-US" altLang="ko-KR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,</a:t>
            </a:r>
            <a:r>
              <a:rPr lang="ko-KR" altLang="en-US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 </a:t>
            </a:r>
            <a:r>
              <a:rPr lang="en-US" altLang="ko-KR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List&lt;Book&gt;,</a:t>
            </a:r>
          </a:p>
          <a:p>
            <a:pPr>
              <a:defRPr lang="ko-KR" altLang="en-US"/>
            </a:pPr>
            <a:r>
              <a:rPr lang="ko-KR" altLang="en-US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                         </a:t>
            </a:r>
            <a:r>
              <a:rPr lang="en-US" altLang="ko-KR" sz="4400" kern="0" spc="-155" dirty="0" err="1">
                <a:solidFill>
                  <a:srgbClr val="1C2F69"/>
                </a:solidFill>
                <a:latin typeface="Gmarket Sans Medium"/>
                <a:cs typeface="Gmarket Sans Medium"/>
              </a:rPr>
              <a:t>rentbook</a:t>
            </a:r>
            <a:r>
              <a:rPr lang="en-US" altLang="ko-KR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,</a:t>
            </a:r>
            <a:r>
              <a:rPr lang="ko-KR" altLang="en-US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 </a:t>
            </a:r>
            <a:r>
              <a:rPr lang="en-US" altLang="ko-KR" sz="4400" kern="0" spc="-155" dirty="0" err="1">
                <a:solidFill>
                  <a:srgbClr val="1C2F69"/>
                </a:solidFill>
                <a:latin typeface="Gmarket Sans Medium"/>
                <a:cs typeface="Gmarket Sans Medium"/>
              </a:rPr>
              <a:t>returnbook</a:t>
            </a:r>
            <a:r>
              <a:rPr lang="en-US" altLang="ko-KR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)</a:t>
            </a:r>
            <a:r>
              <a:rPr lang="ko-KR" altLang="en-US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구현</a:t>
            </a:r>
          </a:p>
          <a:p>
            <a:pPr>
              <a:defRPr lang="ko-KR" altLang="en-US"/>
            </a:pPr>
            <a:endParaRPr lang="ko-KR" altLang="en-US" sz="4400" kern="0" spc="-155" dirty="0">
              <a:solidFill>
                <a:srgbClr val="1C2F69"/>
              </a:solidFill>
              <a:latin typeface="Gmarket Sans Medium"/>
              <a:cs typeface="Gmarket Sans Medium"/>
            </a:endParaRPr>
          </a:p>
          <a:p>
            <a:pPr>
              <a:defRPr lang="ko-KR" altLang="en-US"/>
            </a:pPr>
            <a:r>
              <a:rPr lang="ko-KR" altLang="en-US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  </a:t>
            </a:r>
            <a:r>
              <a:rPr lang="en-US" altLang="ko-KR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2. </a:t>
            </a:r>
            <a:r>
              <a:rPr lang="ko-KR" altLang="en-US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조성호</a:t>
            </a:r>
            <a:r>
              <a:rPr lang="en-US" altLang="ko-KR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 </a:t>
            </a:r>
            <a:r>
              <a:rPr lang="ko-KR" altLang="en-US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 </a:t>
            </a:r>
            <a:r>
              <a:rPr lang="en-US" altLang="ko-KR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:</a:t>
            </a:r>
            <a:r>
              <a:rPr lang="ko-KR" altLang="en-US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  </a:t>
            </a:r>
            <a:r>
              <a:rPr lang="en-US" altLang="ko-KR" sz="4400" kern="0" spc="-155" dirty="0" err="1">
                <a:solidFill>
                  <a:srgbClr val="1C2F69"/>
                </a:solidFill>
                <a:latin typeface="Gmarket Sans Medium"/>
                <a:cs typeface="Gmarket Sans Medium"/>
              </a:rPr>
              <a:t>프로젝트제안서</a:t>
            </a:r>
            <a:r>
              <a:rPr lang="en-US" altLang="ko-KR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,</a:t>
            </a:r>
            <a:r>
              <a:rPr lang="ko-KR" altLang="en-US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 </a:t>
            </a:r>
            <a:r>
              <a:rPr lang="en-US" altLang="ko-KR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VO, DAO,SERVICE(delete,</a:t>
            </a:r>
            <a:r>
              <a:rPr lang="ko-KR" altLang="en-US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 </a:t>
            </a:r>
            <a:r>
              <a:rPr lang="en-US" altLang="ko-KR" sz="4400" kern="0" spc="-155" dirty="0" err="1">
                <a:solidFill>
                  <a:srgbClr val="1C2F69"/>
                </a:solidFill>
                <a:latin typeface="Gmarket Sans Medium"/>
                <a:cs typeface="Gmarket Sans Medium"/>
              </a:rPr>
              <a:t>deleteRent</a:t>
            </a:r>
            <a:r>
              <a:rPr lang="en-US" altLang="ko-KR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,</a:t>
            </a:r>
          </a:p>
          <a:p>
            <a:pPr>
              <a:defRPr lang="ko-KR" altLang="en-US"/>
            </a:pPr>
            <a:r>
              <a:rPr lang="ko-KR" altLang="en-US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                         </a:t>
            </a:r>
            <a:r>
              <a:rPr lang="en-US" altLang="ko-KR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List&lt;Rent&gt;,</a:t>
            </a:r>
            <a:r>
              <a:rPr lang="ko-KR" altLang="en-US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 </a:t>
            </a:r>
            <a:r>
              <a:rPr lang="en-US" altLang="ko-KR" sz="4400" kern="0" spc="-155" dirty="0" err="1">
                <a:solidFill>
                  <a:srgbClr val="1C2F69"/>
                </a:solidFill>
                <a:latin typeface="Gmarket Sans Medium"/>
                <a:cs typeface="Gmarket Sans Medium"/>
              </a:rPr>
              <a:t>updateRent</a:t>
            </a:r>
            <a:r>
              <a:rPr lang="en-US" altLang="ko-KR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)</a:t>
            </a:r>
            <a:r>
              <a:rPr lang="ko-KR" altLang="en-US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구현</a:t>
            </a:r>
          </a:p>
          <a:p>
            <a:pPr>
              <a:defRPr lang="ko-KR" altLang="en-US"/>
            </a:pPr>
            <a:r>
              <a:rPr lang="en-US" altLang="ko-KR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 </a:t>
            </a:r>
          </a:p>
          <a:p>
            <a:pPr>
              <a:defRPr lang="ko-KR" altLang="en-US"/>
            </a:pPr>
            <a:r>
              <a:rPr lang="ko-KR" altLang="en-US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  </a:t>
            </a:r>
            <a:r>
              <a:rPr lang="en-US" altLang="ko-KR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3. </a:t>
            </a:r>
            <a:r>
              <a:rPr lang="en-US" altLang="ko-KR" sz="4400" kern="0" spc="-155" dirty="0" err="1">
                <a:solidFill>
                  <a:srgbClr val="1C2F69"/>
                </a:solidFill>
                <a:latin typeface="Gmarket Sans Medium"/>
                <a:cs typeface="Gmarket Sans Medium"/>
              </a:rPr>
              <a:t>박형준</a:t>
            </a:r>
            <a:r>
              <a:rPr lang="en-US" altLang="ko-KR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 </a:t>
            </a:r>
            <a:r>
              <a:rPr lang="ko-KR" altLang="en-US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 </a:t>
            </a:r>
            <a:r>
              <a:rPr lang="en-US" altLang="ko-KR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: </a:t>
            </a:r>
            <a:r>
              <a:rPr lang="ko-KR" altLang="en-US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 </a:t>
            </a:r>
            <a:r>
              <a:rPr lang="en-US" altLang="ko-KR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PPT</a:t>
            </a:r>
            <a:r>
              <a:rPr lang="ko-KR" altLang="en-US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작성</a:t>
            </a:r>
            <a:r>
              <a:rPr lang="en-US" altLang="ko-KR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,</a:t>
            </a:r>
            <a:r>
              <a:rPr lang="ko-KR" altLang="en-US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 </a:t>
            </a:r>
            <a:r>
              <a:rPr lang="en-US" altLang="ko-KR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VO, DAO,SERVICE(</a:t>
            </a:r>
            <a:r>
              <a:rPr lang="en-US" altLang="ko-KR" sz="4400" kern="0" spc="-155" dirty="0" err="1">
                <a:solidFill>
                  <a:srgbClr val="1C2F69"/>
                </a:solidFill>
                <a:latin typeface="Gmarket Sans Medium"/>
                <a:cs typeface="Gmarket Sans Medium"/>
              </a:rPr>
              <a:t>selectIsbn</a:t>
            </a:r>
            <a:r>
              <a:rPr lang="en-US" altLang="ko-KR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,</a:t>
            </a:r>
            <a:r>
              <a:rPr lang="ko-KR" altLang="en-US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 </a:t>
            </a:r>
            <a:r>
              <a:rPr lang="en-US" altLang="ko-KR" sz="4400" kern="0" spc="-155" dirty="0" err="1">
                <a:solidFill>
                  <a:srgbClr val="1C2F69"/>
                </a:solidFill>
                <a:latin typeface="Gmarket Sans Medium"/>
                <a:cs typeface="Gmarket Sans Medium"/>
              </a:rPr>
              <a:t>selectId</a:t>
            </a:r>
            <a:r>
              <a:rPr lang="en-US" altLang="ko-KR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,</a:t>
            </a:r>
          </a:p>
          <a:p>
            <a:pPr>
              <a:defRPr lang="ko-KR" altLang="en-US"/>
            </a:pPr>
            <a:r>
              <a:rPr lang="en-US" altLang="ko-KR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			</a:t>
            </a:r>
            <a:r>
              <a:rPr lang="en-US" altLang="ko-KR" sz="4400" kern="0" spc="-155" dirty="0" err="1">
                <a:solidFill>
                  <a:srgbClr val="1C2F69"/>
                </a:solidFill>
                <a:latin typeface="Gmarket Sans Medium"/>
                <a:cs typeface="Gmarket Sans Medium"/>
              </a:rPr>
              <a:t>findIdisbn</a:t>
            </a:r>
            <a:r>
              <a:rPr lang="en-US" altLang="ko-KR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,</a:t>
            </a:r>
            <a:r>
              <a:rPr lang="ko-KR" altLang="en-US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 </a:t>
            </a:r>
            <a:r>
              <a:rPr lang="en-US" altLang="ko-KR" sz="4400" kern="0" spc="-155" dirty="0">
                <a:solidFill>
                  <a:srgbClr val="1C2F69"/>
                </a:solidFill>
                <a:latin typeface="Gmarket Sans Medium"/>
                <a:cs typeface="Gmarket Sans Medium"/>
              </a:rPr>
              <a:t>update)</a:t>
            </a:r>
            <a:endParaRPr lang="ko-KR" altLang="en-US" sz="4400" kern="0" spc="-155" dirty="0">
              <a:solidFill>
                <a:srgbClr val="1C2F69"/>
              </a:solidFill>
              <a:latin typeface="Gmarket Sans Medium"/>
              <a:cs typeface="Gmarket Sans Medium"/>
            </a:endParaRPr>
          </a:p>
        </p:txBody>
      </p:sp>
      <p:grpSp>
        <p:nvGrpSpPr>
          <p:cNvPr id="20" name="그룹 1006"/>
          <p:cNvGrpSpPr/>
          <p:nvPr/>
        </p:nvGrpSpPr>
        <p:grpSpPr>
          <a:xfrm>
            <a:off x="1034197" y="3528573"/>
            <a:ext cx="865049" cy="798618"/>
            <a:chOff x="974000" y="3414802"/>
            <a:chExt cx="865049" cy="798618"/>
          </a:xfrm>
        </p:grpSpPr>
        <p:pic>
          <p:nvPicPr>
            <p:cNvPr id="21" name="그림 20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74000" y="3414802"/>
              <a:ext cx="865049" cy="798618"/>
            </a:xfrm>
            <a:prstGeom prst="rect">
              <a:avLst/>
            </a:prstGeom>
          </p:spPr>
        </p:pic>
      </p:grpSp>
      <p:grpSp>
        <p:nvGrpSpPr>
          <p:cNvPr id="22" name="그룹 1003"/>
          <p:cNvGrpSpPr/>
          <p:nvPr/>
        </p:nvGrpSpPr>
        <p:grpSpPr>
          <a:xfrm>
            <a:off x="1110458" y="5443116"/>
            <a:ext cx="712525" cy="769165"/>
            <a:chOff x="1026610" y="4738577"/>
            <a:chExt cx="712525" cy="769165"/>
          </a:xfrm>
        </p:grpSpPr>
        <p:pic>
          <p:nvPicPr>
            <p:cNvPr id="23" name="그림 22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26610" y="4738577"/>
              <a:ext cx="712525" cy="769165"/>
            </a:xfrm>
            <a:prstGeom prst="rect">
              <a:avLst/>
            </a:prstGeom>
          </p:spPr>
        </p:pic>
      </p:grpSp>
      <p:grpSp>
        <p:nvGrpSpPr>
          <p:cNvPr id="24" name="그룹 1004"/>
          <p:cNvGrpSpPr/>
          <p:nvPr/>
        </p:nvGrpSpPr>
        <p:grpSpPr>
          <a:xfrm>
            <a:off x="1028750" y="7333649"/>
            <a:ext cx="865049" cy="994969"/>
            <a:chOff x="974000" y="7060106"/>
            <a:chExt cx="865049" cy="994969"/>
          </a:xfrm>
        </p:grpSpPr>
        <p:pic>
          <p:nvPicPr>
            <p:cNvPr id="25" name="그림 24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74000" y="7060106"/>
              <a:ext cx="865049" cy="99496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F63B120-6AC4-C6A2-C58C-7189788358F7}"/>
              </a:ext>
            </a:extLst>
          </p:cNvPr>
          <p:cNvSpPr txBox="1"/>
          <p:nvPr/>
        </p:nvSpPr>
        <p:spPr>
          <a:xfrm>
            <a:off x="17339944" y="9258300"/>
            <a:ext cx="55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JP" sz="2800" dirty="0"/>
              <a:t>1</a:t>
            </a:r>
            <a:r>
              <a:rPr kumimoji="1" lang="en-US" altLang="ko-KR" sz="2800" dirty="0"/>
              <a:t>1</a:t>
            </a:r>
            <a:endParaRPr kumimoji="1" lang="ko-JP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1366" y="4217276"/>
            <a:ext cx="12002981" cy="133389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8200" kern="0" spc="-251">
                <a:solidFill>
                  <a:srgbClr val="2FA599"/>
                </a:solidFill>
                <a:latin typeface="Gmarket Sans Bold"/>
                <a:cs typeface="Gmarket Sans Bold"/>
              </a:rPr>
              <a:t>Thank</a:t>
            </a:r>
            <a:r>
              <a:rPr lang="en-US" sz="8200" kern="0" spc="-251">
                <a:solidFill>
                  <a:srgbClr val="1C2F69"/>
                </a:solidFill>
                <a:latin typeface="Gmarket Sans Bold"/>
                <a:cs typeface="Gmarket Sans Bold"/>
              </a:rPr>
              <a:t> You!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5956770" y="5415275"/>
            <a:ext cx="6372173" cy="493714"/>
            <a:chOff x="5956770" y="5415275"/>
            <a:chExt cx="6372173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956770" y="5415275"/>
              <a:ext cx="6372173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28944" y="4936710"/>
            <a:ext cx="719110" cy="798125"/>
            <a:chOff x="12328944" y="4936710"/>
            <a:chExt cx="719110" cy="7981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28944" y="4936710"/>
              <a:ext cx="719110" cy="798125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1481" y="1554052"/>
            <a:ext cx="6693873" cy="11479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ko-KR" altLang="en-US" sz="6900" kern="0" spc="-281" dirty="0">
                <a:solidFill>
                  <a:srgbClr val="1C2F69"/>
                </a:solidFill>
                <a:latin typeface="Gmarket Sans Bold"/>
                <a:cs typeface="Gmarket Sans Bold"/>
              </a:rPr>
              <a:t>목      차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225938" y="6558040"/>
            <a:ext cx="5393989" cy="47218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500" kern="0" spc="-104" dirty="0">
                <a:solidFill>
                  <a:srgbClr val="E3401F"/>
                </a:solidFill>
                <a:latin typeface="Gmarket Sans Bold"/>
                <a:cs typeface="Gmarket Sans Bold"/>
              </a:rPr>
              <a:t>요구사항 명세서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4872059" y="3620662"/>
            <a:ext cx="2282669" cy="2735570"/>
            <a:chOff x="2246977" y="3437184"/>
            <a:chExt cx="2282669" cy="27355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246977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795255" y="7338887"/>
            <a:ext cx="4418127" cy="63596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800" kern="0" spc="-95">
                <a:solidFill>
                  <a:srgbClr val="1C2F69"/>
                </a:solidFill>
                <a:latin typeface="Gmarket Sans Medium"/>
                <a:cs typeface="Gmarket Sans Medium"/>
              </a:rPr>
              <a:t>* </a:t>
            </a:r>
          </a:p>
          <a:p>
            <a:pPr algn="ctr">
              <a:defRPr lang="ko-KR" altLang="en-US"/>
            </a:pPr>
            <a:r>
              <a:rPr lang="ko-KR" altLang="en-US" sz="1800" kern="0" spc="-95">
                <a:solidFill>
                  <a:srgbClr val="1C2F69"/>
                </a:solidFill>
                <a:latin typeface="Gmarket Sans Medium"/>
                <a:cs typeface="Gmarket Sans Medium"/>
              </a:rPr>
              <a:t>*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72914" y="4380473"/>
            <a:ext cx="1757864" cy="46984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2500" kern="0" spc="-104" dirty="0">
                <a:solidFill>
                  <a:srgbClr val="FFFFFF"/>
                </a:solidFill>
                <a:latin typeface="Gmarket Sans Bold"/>
                <a:cs typeface="Gmarket Sans Bold"/>
              </a:rPr>
              <a:t>PART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4368119" y="4676270"/>
            <a:ext cx="1691753" cy="11701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endParaRPr lang="ko-KR" altLang="en-US" sz="7100" kern="0" spc="-289">
              <a:solidFill>
                <a:srgbClr val="FFFFFF"/>
              </a:solidFill>
              <a:latin typeface="Gmarket Sans Bold"/>
              <a:cs typeface="Gmarket Sans Bold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464429" y="6952843"/>
            <a:ext cx="2917009" cy="326400"/>
            <a:chOff x="1929807" y="6959800"/>
            <a:chExt cx="2917009" cy="3264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929807" y="6959800"/>
              <a:ext cx="2917009" cy="32640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381613" y="6578989"/>
            <a:ext cx="5393990" cy="4770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altLang="ko-KR" sz="2500" kern="0" spc="-104" dirty="0">
                <a:solidFill>
                  <a:srgbClr val="FFB352"/>
                </a:solidFill>
                <a:latin typeface="Gmarket Sans Bold"/>
                <a:cs typeface="Gmarket Sans Bold"/>
              </a:rPr>
              <a:t>ER</a:t>
            </a:r>
            <a:r>
              <a:rPr lang="ko-KR" altLang="en-US" sz="2500" kern="0" spc="-104" dirty="0">
                <a:solidFill>
                  <a:srgbClr val="FFB352"/>
                </a:solidFill>
                <a:latin typeface="Gmarket Sans Bold"/>
                <a:cs typeface="Gmarket Sans Bold"/>
              </a:rPr>
              <a:t> 다이어그램</a:t>
            </a:r>
          </a:p>
        </p:txBody>
      </p:sp>
      <p:grpSp>
        <p:nvGrpSpPr>
          <p:cNvPr id="1007" name="그룹 1007"/>
          <p:cNvGrpSpPr/>
          <p:nvPr/>
        </p:nvGrpSpPr>
        <p:grpSpPr>
          <a:xfrm>
            <a:off x="7915804" y="3641611"/>
            <a:ext cx="2282669" cy="2735570"/>
            <a:chOff x="13756068" y="3437184"/>
            <a:chExt cx="2282669" cy="273557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3756068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672074" y="7338887"/>
            <a:ext cx="4415512" cy="63462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ko-KR" altLang="en-US" spc="-95" dirty="0">
                <a:solidFill>
                  <a:srgbClr val="1C2F69"/>
                </a:solidFill>
                <a:latin typeface="Gmarket Sans Medium"/>
                <a:cs typeface="Gmarket Sans Medium"/>
              </a:rPr>
              <a:t>* </a:t>
            </a:r>
          </a:p>
          <a:p>
            <a:pPr algn="ctr">
              <a:defRPr lang="ko-KR" altLang="en-US"/>
            </a:pPr>
            <a:r>
              <a:rPr lang="ko-KR" altLang="en-US" spc="-95" dirty="0">
                <a:solidFill>
                  <a:srgbClr val="1C2F69"/>
                </a:solidFill>
                <a:latin typeface="Gmarket Sans Medium"/>
                <a:cs typeface="Gmarket Sans Medium"/>
              </a:rPr>
              <a:t>*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8135897" y="4342146"/>
            <a:ext cx="1757864" cy="46984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2500" kern="0" spc="-104" dirty="0">
                <a:solidFill>
                  <a:srgbClr val="FFFFFF"/>
                </a:solidFill>
                <a:latin typeface="Gmarket Sans Bold"/>
                <a:cs typeface="Gmarket Sans Bold"/>
              </a:rPr>
              <a:t>PART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8192444" y="4696474"/>
            <a:ext cx="1691752" cy="117151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7100" kern="0" spc="-289" dirty="0">
                <a:solidFill>
                  <a:srgbClr val="FFFFFF"/>
                </a:solidFill>
                <a:latin typeface="Gmarket Sans Bold"/>
                <a:cs typeface="Gmarket Sans Bold"/>
              </a:rPr>
              <a:t>0</a:t>
            </a:r>
            <a:r>
              <a:rPr lang="en-US" altLang="ko-KR" sz="7100" kern="0" spc="-289" dirty="0">
                <a:solidFill>
                  <a:srgbClr val="FFFFFF"/>
                </a:solidFill>
                <a:latin typeface="Gmarket Sans Bold"/>
                <a:cs typeface="Gmarket Sans Bold"/>
              </a:rPr>
              <a:t>2</a:t>
            </a:r>
          </a:p>
        </p:txBody>
      </p:sp>
      <p:grpSp>
        <p:nvGrpSpPr>
          <p:cNvPr id="1008" name="그룹 1008"/>
          <p:cNvGrpSpPr/>
          <p:nvPr/>
        </p:nvGrpSpPr>
        <p:grpSpPr>
          <a:xfrm>
            <a:off x="7591641" y="6931033"/>
            <a:ext cx="2917009" cy="326400"/>
            <a:chOff x="13438898" y="6959800"/>
            <a:chExt cx="2917009" cy="32640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438898" y="6959800"/>
              <a:ext cx="2917009" cy="326400"/>
            </a:xfrm>
            <a:prstGeom prst="rect">
              <a:avLst/>
            </a:prstGeom>
          </p:spPr>
        </p:pic>
      </p:grpSp>
      <p:grpSp>
        <p:nvGrpSpPr>
          <p:cNvPr id="1015" name="그룹 1003"/>
          <p:cNvGrpSpPr/>
          <p:nvPr/>
        </p:nvGrpSpPr>
        <p:grpSpPr>
          <a:xfrm>
            <a:off x="10972446" y="3596320"/>
            <a:ext cx="2282669" cy="2735570"/>
            <a:chOff x="6083341" y="3437184"/>
            <a:chExt cx="2282669" cy="2735570"/>
          </a:xfrm>
        </p:grpSpPr>
        <p:pic>
          <p:nvPicPr>
            <p:cNvPr id="1016" name="Object 14"/>
            <p:cNvPicPr>
              <a:picLocks noChangeAspect="1"/>
            </p:cNvPicPr>
            <p:nvPr/>
          </p:nvPicPr>
          <p:blipFill rotWithShape="1">
            <a:blip r:embed="rId6">
              <a:lum bright="-50000"/>
            </a:blip>
            <a:stretch>
              <a:fillRect/>
            </a:stretch>
          </p:blipFill>
          <p:spPr>
            <a:xfrm>
              <a:off x="6083341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1017" name="Object 18"/>
          <p:cNvSpPr txBox="1"/>
          <p:nvPr/>
        </p:nvSpPr>
        <p:spPr>
          <a:xfrm>
            <a:off x="11203193" y="4293114"/>
            <a:ext cx="1757874" cy="46984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2500" kern="0" spc="-104" dirty="0">
                <a:solidFill>
                  <a:srgbClr val="FFFFFF"/>
                </a:solidFill>
                <a:latin typeface="Gmarket Sans Bold"/>
                <a:cs typeface="Gmarket Sans Bold"/>
              </a:rPr>
              <a:t>PART</a:t>
            </a:r>
            <a:endParaRPr lang="en-US" dirty="0"/>
          </a:p>
        </p:txBody>
      </p:sp>
      <p:sp>
        <p:nvSpPr>
          <p:cNvPr id="1018" name="Object 19"/>
          <p:cNvSpPr txBox="1"/>
          <p:nvPr/>
        </p:nvSpPr>
        <p:spPr>
          <a:xfrm>
            <a:off x="11284055" y="4666346"/>
            <a:ext cx="1691786" cy="118494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7100" kern="0" spc="-289" dirty="0">
                <a:solidFill>
                  <a:srgbClr val="FFFFFF"/>
                </a:solidFill>
                <a:latin typeface="Gmarket Sans Bold"/>
                <a:cs typeface="Gmarket Sans Bold"/>
              </a:rPr>
              <a:t>0</a:t>
            </a:r>
            <a:r>
              <a:rPr lang="en-US" altLang="ko-KR" sz="7100" kern="0" spc="-289" dirty="0">
                <a:solidFill>
                  <a:srgbClr val="FFFFFF"/>
                </a:solidFill>
                <a:latin typeface="Gmarket Sans Bold"/>
                <a:cs typeface="Gmarket Sans Bold"/>
              </a:rPr>
              <a:t>3</a:t>
            </a:r>
          </a:p>
        </p:txBody>
      </p:sp>
      <p:grpSp>
        <p:nvGrpSpPr>
          <p:cNvPr id="1019" name="그룹 1004"/>
          <p:cNvGrpSpPr/>
          <p:nvPr/>
        </p:nvGrpSpPr>
        <p:grpSpPr>
          <a:xfrm>
            <a:off x="10719955" y="6945955"/>
            <a:ext cx="2910624" cy="326400"/>
            <a:chOff x="5769363" y="6959800"/>
            <a:chExt cx="2910624" cy="326400"/>
          </a:xfrm>
        </p:grpSpPr>
        <p:pic>
          <p:nvPicPr>
            <p:cNvPr id="1020" name="Object 20"/>
            <p:cNvPicPr>
              <a:picLocks noChangeAspect="1"/>
            </p:cNvPicPr>
            <p:nvPr/>
          </p:nvPicPr>
          <p:blipFill rotWithShape="1">
            <a:blip r:embed="rId7">
              <a:lum bright="-50000"/>
            </a:blip>
            <a:stretch>
              <a:fillRect/>
            </a:stretch>
          </p:blipFill>
          <p:spPr>
            <a:xfrm>
              <a:off x="5769363" y="6959800"/>
              <a:ext cx="2910624" cy="326400"/>
            </a:xfrm>
            <a:prstGeom prst="rect">
              <a:avLst/>
            </a:prstGeom>
          </p:spPr>
        </p:pic>
      </p:grpSp>
      <p:sp>
        <p:nvSpPr>
          <p:cNvPr id="1023" name="Object 13"/>
          <p:cNvSpPr txBox="1"/>
          <p:nvPr/>
        </p:nvSpPr>
        <p:spPr>
          <a:xfrm>
            <a:off x="9432824" y="6560773"/>
            <a:ext cx="5394248" cy="4770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500" kern="0" spc="-104" dirty="0">
                <a:solidFill>
                  <a:schemeClr val="tx1"/>
                </a:solidFill>
                <a:latin typeface="Gmarket Sans Bold"/>
                <a:cs typeface="Gmarket Sans Bold"/>
              </a:rPr>
              <a:t> 프로그램 시연</a:t>
            </a:r>
          </a:p>
        </p:txBody>
      </p:sp>
      <p:sp>
        <p:nvSpPr>
          <p:cNvPr id="1024" name="Object 17"/>
          <p:cNvSpPr txBox="1"/>
          <p:nvPr/>
        </p:nvSpPr>
        <p:spPr>
          <a:xfrm>
            <a:off x="10000514" y="7338887"/>
            <a:ext cx="4364840" cy="6362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ko-KR" altLang="en-US" spc="-95">
                <a:solidFill>
                  <a:srgbClr val="1C2F69"/>
                </a:solidFill>
                <a:latin typeface="Gmarket Sans Medium"/>
                <a:cs typeface="Gmarket Sans Medium"/>
              </a:rPr>
              <a:t>* </a:t>
            </a:r>
          </a:p>
          <a:p>
            <a:pPr algn="ctr">
              <a:defRPr lang="ko-KR" altLang="en-US"/>
            </a:pPr>
            <a:r>
              <a:rPr lang="ko-KR" altLang="en-US" spc="-95">
                <a:solidFill>
                  <a:srgbClr val="1C2F69"/>
                </a:solidFill>
                <a:latin typeface="Gmarket Sans Medium"/>
                <a:cs typeface="Gmarket Sans Medium"/>
              </a:rPr>
              <a:t>*</a:t>
            </a:r>
          </a:p>
        </p:txBody>
      </p:sp>
      <p:sp>
        <p:nvSpPr>
          <p:cNvPr id="1025" name="Object 39"/>
          <p:cNvSpPr txBox="1"/>
          <p:nvPr/>
        </p:nvSpPr>
        <p:spPr>
          <a:xfrm>
            <a:off x="5101968" y="4711809"/>
            <a:ext cx="1691753" cy="117151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7100" kern="0" spc="-289" dirty="0">
                <a:solidFill>
                  <a:srgbClr val="FFFFFF"/>
                </a:solidFill>
                <a:latin typeface="Gmarket Sans Bold"/>
                <a:cs typeface="Gmarket Sans Bold"/>
              </a:rPr>
              <a:t>0</a:t>
            </a:r>
            <a:r>
              <a:rPr lang="en-US" altLang="ko-KR" sz="7100" kern="0" spc="-289" dirty="0">
                <a:solidFill>
                  <a:srgbClr val="FFFFFF"/>
                </a:solidFill>
                <a:latin typeface="Gmarket Sans Bold"/>
                <a:cs typeface="Gmarket Sans Bold"/>
              </a:rPr>
              <a:t>1</a:t>
            </a:r>
          </a:p>
        </p:txBody>
      </p:sp>
      <p:grpSp>
        <p:nvGrpSpPr>
          <p:cNvPr id="28" name="그룹 1001">
            <a:extLst>
              <a:ext uri="{FF2B5EF4-FFF2-40B4-BE49-F238E27FC236}">
                <a16:creationId xmlns:a16="http://schemas.microsoft.com/office/drawing/2014/main" id="{924E5B1D-D28C-E00F-4E2F-A398E41B63D3}"/>
              </a:ext>
            </a:extLst>
          </p:cNvPr>
          <p:cNvGrpSpPr/>
          <p:nvPr/>
        </p:nvGrpSpPr>
        <p:grpSpPr>
          <a:xfrm>
            <a:off x="14016191" y="3596320"/>
            <a:ext cx="2282669" cy="2735570"/>
            <a:chOff x="2246977" y="3437184"/>
            <a:chExt cx="2282669" cy="2735570"/>
          </a:xfrm>
        </p:grpSpPr>
        <p:pic>
          <p:nvPicPr>
            <p:cNvPr id="29" name="Object 4">
              <a:extLst>
                <a:ext uri="{FF2B5EF4-FFF2-40B4-BE49-F238E27FC236}">
                  <a16:creationId xmlns:a16="http://schemas.microsoft.com/office/drawing/2014/main" id="{EE18DEB3-E110-6923-732F-7ADBE31D62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246977" y="3437184"/>
              <a:ext cx="2282669" cy="2735570"/>
            </a:xfrm>
            <a:prstGeom prst="rect">
              <a:avLst/>
            </a:prstGeom>
            <a:noFill/>
          </p:spPr>
        </p:pic>
      </p:grpSp>
      <p:sp>
        <p:nvSpPr>
          <p:cNvPr id="30" name="Object 8">
            <a:extLst>
              <a:ext uri="{FF2B5EF4-FFF2-40B4-BE49-F238E27FC236}">
                <a16:creationId xmlns:a16="http://schemas.microsoft.com/office/drawing/2014/main" id="{94EECA53-0872-F3F9-E6D1-F0923F7CAD79}"/>
              </a:ext>
            </a:extLst>
          </p:cNvPr>
          <p:cNvSpPr txBox="1"/>
          <p:nvPr/>
        </p:nvSpPr>
        <p:spPr>
          <a:xfrm>
            <a:off x="14251570" y="4297257"/>
            <a:ext cx="1757864" cy="46984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2500" kern="0" spc="-104" dirty="0">
                <a:solidFill>
                  <a:srgbClr val="FFFFFF"/>
                </a:solidFill>
                <a:latin typeface="Gmarket Sans Bold"/>
                <a:cs typeface="Gmarket Sans Bold"/>
              </a:rPr>
              <a:t>PART</a:t>
            </a:r>
            <a:endParaRPr lang="en-US" dirty="0"/>
          </a:p>
        </p:txBody>
      </p:sp>
      <p:sp>
        <p:nvSpPr>
          <p:cNvPr id="31" name="Object 39">
            <a:extLst>
              <a:ext uri="{FF2B5EF4-FFF2-40B4-BE49-F238E27FC236}">
                <a16:creationId xmlns:a16="http://schemas.microsoft.com/office/drawing/2014/main" id="{68F0E1A6-EC34-C55E-F30D-94968C619677}"/>
              </a:ext>
            </a:extLst>
          </p:cNvPr>
          <p:cNvSpPr txBox="1"/>
          <p:nvPr/>
        </p:nvSpPr>
        <p:spPr>
          <a:xfrm>
            <a:off x="1745117" y="4900741"/>
            <a:ext cx="1691753" cy="118494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7100" kern="0" spc="-289" dirty="0">
                <a:solidFill>
                  <a:srgbClr val="FFFFFF"/>
                </a:solidFill>
                <a:latin typeface="Gmarket Sans Bold"/>
                <a:cs typeface="Gmarket Sans Bold"/>
              </a:rPr>
              <a:t>0</a:t>
            </a:r>
            <a:r>
              <a:rPr lang="en-US" altLang="ko-KR" sz="7100" kern="0" spc="-289" dirty="0">
                <a:solidFill>
                  <a:srgbClr val="FFFFFF"/>
                </a:solidFill>
                <a:latin typeface="Gmarket Sans Bold"/>
                <a:cs typeface="Gmarket Sans Bold"/>
              </a:rPr>
              <a:t>0</a:t>
            </a:r>
          </a:p>
        </p:txBody>
      </p:sp>
      <p:grpSp>
        <p:nvGrpSpPr>
          <p:cNvPr id="32" name="그룹 1002">
            <a:extLst>
              <a:ext uri="{FF2B5EF4-FFF2-40B4-BE49-F238E27FC236}">
                <a16:creationId xmlns:a16="http://schemas.microsoft.com/office/drawing/2014/main" id="{7202BD89-5883-3064-681E-3016BC0CF373}"/>
              </a:ext>
            </a:extLst>
          </p:cNvPr>
          <p:cNvGrpSpPr/>
          <p:nvPr/>
        </p:nvGrpSpPr>
        <p:grpSpPr>
          <a:xfrm>
            <a:off x="13823571" y="6952843"/>
            <a:ext cx="2917009" cy="326400"/>
            <a:chOff x="1929807" y="6959800"/>
            <a:chExt cx="2917009" cy="326400"/>
          </a:xfrm>
        </p:grpSpPr>
        <p:pic>
          <p:nvPicPr>
            <p:cNvPr id="34" name="Object 10">
              <a:extLst>
                <a:ext uri="{FF2B5EF4-FFF2-40B4-BE49-F238E27FC236}">
                  <a16:creationId xmlns:a16="http://schemas.microsoft.com/office/drawing/2014/main" id="{C316349C-D275-51A8-B2B5-3314FC16DE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929807" y="6959800"/>
              <a:ext cx="2917009" cy="326400"/>
            </a:xfrm>
            <a:prstGeom prst="rect">
              <a:avLst/>
            </a:prstGeom>
          </p:spPr>
        </p:pic>
      </p:grpSp>
      <p:grpSp>
        <p:nvGrpSpPr>
          <p:cNvPr id="36" name="그룹 1003">
            <a:extLst>
              <a:ext uri="{FF2B5EF4-FFF2-40B4-BE49-F238E27FC236}">
                <a16:creationId xmlns:a16="http://schemas.microsoft.com/office/drawing/2014/main" id="{EE7C4D06-3D1E-AAB7-2FD3-02D85723DB1E}"/>
              </a:ext>
            </a:extLst>
          </p:cNvPr>
          <p:cNvGrpSpPr/>
          <p:nvPr/>
        </p:nvGrpSpPr>
        <p:grpSpPr>
          <a:xfrm>
            <a:off x="1738496" y="3641611"/>
            <a:ext cx="2282669" cy="2735570"/>
            <a:chOff x="6083341" y="3437184"/>
            <a:chExt cx="2282669" cy="2735570"/>
          </a:xfrm>
        </p:grpSpPr>
        <p:pic>
          <p:nvPicPr>
            <p:cNvPr id="40" name="Object 14">
              <a:extLst>
                <a:ext uri="{FF2B5EF4-FFF2-40B4-BE49-F238E27FC236}">
                  <a16:creationId xmlns:a16="http://schemas.microsoft.com/office/drawing/2014/main" id="{2DBCAF89-DE5D-C9EE-EC86-36AEE71CC9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lum bright="-50000"/>
            </a:blip>
            <a:stretch>
              <a:fillRect/>
            </a:stretch>
          </p:blipFill>
          <p:spPr>
            <a:xfrm>
              <a:off x="6083341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42" name="Object 8">
            <a:extLst>
              <a:ext uri="{FF2B5EF4-FFF2-40B4-BE49-F238E27FC236}">
                <a16:creationId xmlns:a16="http://schemas.microsoft.com/office/drawing/2014/main" id="{7FD427ED-594C-BFF4-28C4-40F1182B449F}"/>
              </a:ext>
            </a:extLst>
          </p:cNvPr>
          <p:cNvSpPr txBox="1"/>
          <p:nvPr/>
        </p:nvSpPr>
        <p:spPr>
          <a:xfrm>
            <a:off x="1980765" y="4408576"/>
            <a:ext cx="1757864" cy="46984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2500" kern="0" spc="-104" dirty="0">
                <a:solidFill>
                  <a:srgbClr val="FFFFFF"/>
                </a:solidFill>
                <a:latin typeface="Gmarket Sans Bold"/>
                <a:cs typeface="Gmarket Sans Bold"/>
              </a:rPr>
              <a:t>PART</a:t>
            </a:r>
            <a:endParaRPr lang="en-US" dirty="0"/>
          </a:p>
        </p:txBody>
      </p:sp>
      <p:sp>
        <p:nvSpPr>
          <p:cNvPr id="43" name="Object 39">
            <a:extLst>
              <a:ext uri="{FF2B5EF4-FFF2-40B4-BE49-F238E27FC236}">
                <a16:creationId xmlns:a16="http://schemas.microsoft.com/office/drawing/2014/main" id="{8548B92E-290E-431B-8823-73311831453F}"/>
              </a:ext>
            </a:extLst>
          </p:cNvPr>
          <p:cNvSpPr txBox="1"/>
          <p:nvPr/>
        </p:nvSpPr>
        <p:spPr>
          <a:xfrm>
            <a:off x="2013820" y="4753035"/>
            <a:ext cx="1691753" cy="118494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7100" kern="0" spc="-289" dirty="0">
                <a:solidFill>
                  <a:srgbClr val="FFFFFF"/>
                </a:solidFill>
                <a:latin typeface="Gmarket Sans Bold"/>
                <a:cs typeface="Gmarket Sans Bold"/>
              </a:rPr>
              <a:t>0</a:t>
            </a:r>
            <a:r>
              <a:rPr lang="en-US" altLang="ko-KR" sz="7100" kern="0" spc="-289" dirty="0">
                <a:solidFill>
                  <a:srgbClr val="FFFFFF"/>
                </a:solidFill>
                <a:latin typeface="Gmarket Sans Bold"/>
                <a:cs typeface="Gmarket Sans Bold"/>
              </a:rPr>
              <a:t>0</a:t>
            </a:r>
          </a:p>
        </p:txBody>
      </p:sp>
      <p:grpSp>
        <p:nvGrpSpPr>
          <p:cNvPr id="44" name="그룹 1004">
            <a:extLst>
              <a:ext uri="{FF2B5EF4-FFF2-40B4-BE49-F238E27FC236}">
                <a16:creationId xmlns:a16="http://schemas.microsoft.com/office/drawing/2014/main" id="{972E3B52-0D33-F92D-2567-75B35F07C9BE}"/>
              </a:ext>
            </a:extLst>
          </p:cNvPr>
          <p:cNvGrpSpPr/>
          <p:nvPr/>
        </p:nvGrpSpPr>
        <p:grpSpPr>
          <a:xfrm>
            <a:off x="1396589" y="6960145"/>
            <a:ext cx="2910624" cy="326400"/>
            <a:chOff x="5769363" y="6959800"/>
            <a:chExt cx="2910624" cy="326400"/>
          </a:xfrm>
        </p:grpSpPr>
        <p:pic>
          <p:nvPicPr>
            <p:cNvPr id="45" name="Object 20">
              <a:extLst>
                <a:ext uri="{FF2B5EF4-FFF2-40B4-BE49-F238E27FC236}">
                  <a16:creationId xmlns:a16="http://schemas.microsoft.com/office/drawing/2014/main" id="{97DBD2AC-CC57-4F49-2D36-C483F0D094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lum bright="-50000"/>
            </a:blip>
            <a:stretch>
              <a:fillRect/>
            </a:stretch>
          </p:blipFill>
          <p:spPr>
            <a:xfrm>
              <a:off x="5769363" y="6959800"/>
              <a:ext cx="2910624" cy="326400"/>
            </a:xfrm>
            <a:prstGeom prst="rect">
              <a:avLst/>
            </a:prstGeom>
          </p:spPr>
        </p:pic>
      </p:grpSp>
      <p:sp>
        <p:nvSpPr>
          <p:cNvPr id="46" name="Object 13">
            <a:extLst>
              <a:ext uri="{FF2B5EF4-FFF2-40B4-BE49-F238E27FC236}">
                <a16:creationId xmlns:a16="http://schemas.microsoft.com/office/drawing/2014/main" id="{1E180A38-26AE-C803-FBA5-FA441A469D47}"/>
              </a:ext>
            </a:extLst>
          </p:cNvPr>
          <p:cNvSpPr txBox="1"/>
          <p:nvPr/>
        </p:nvSpPr>
        <p:spPr>
          <a:xfrm>
            <a:off x="-251126" y="6560975"/>
            <a:ext cx="5394248" cy="4770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500" kern="0" spc="-104" dirty="0">
                <a:solidFill>
                  <a:schemeClr val="tx1"/>
                </a:solidFill>
                <a:latin typeface="Gmarket Sans Bold"/>
                <a:cs typeface="Gmarket Sans Bold"/>
              </a:rPr>
              <a:t>             프로젝트 소개</a:t>
            </a:r>
          </a:p>
        </p:txBody>
      </p:sp>
      <p:sp>
        <p:nvSpPr>
          <p:cNvPr id="47" name="Object 17">
            <a:extLst>
              <a:ext uri="{FF2B5EF4-FFF2-40B4-BE49-F238E27FC236}">
                <a16:creationId xmlns:a16="http://schemas.microsoft.com/office/drawing/2014/main" id="{009E49BE-4FDA-4705-1B44-C152795C38EC}"/>
              </a:ext>
            </a:extLst>
          </p:cNvPr>
          <p:cNvSpPr txBox="1"/>
          <p:nvPr/>
        </p:nvSpPr>
        <p:spPr>
          <a:xfrm>
            <a:off x="6874718" y="7362574"/>
            <a:ext cx="4364840" cy="6362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ko-KR" altLang="en-US" spc="-95">
                <a:solidFill>
                  <a:srgbClr val="1C2F69"/>
                </a:solidFill>
                <a:latin typeface="Gmarket Sans Medium"/>
                <a:cs typeface="Gmarket Sans Medium"/>
              </a:rPr>
              <a:t>* </a:t>
            </a:r>
          </a:p>
          <a:p>
            <a:pPr algn="ctr">
              <a:defRPr lang="ko-KR" altLang="en-US"/>
            </a:pPr>
            <a:r>
              <a:rPr lang="ko-KR" altLang="en-US" spc="-95">
                <a:solidFill>
                  <a:srgbClr val="1C2F69"/>
                </a:solidFill>
                <a:latin typeface="Gmarket Sans Medium"/>
                <a:cs typeface="Gmarket Sans Medium"/>
              </a:rPr>
              <a:t>*</a:t>
            </a:r>
          </a:p>
        </p:txBody>
      </p:sp>
      <p:sp>
        <p:nvSpPr>
          <p:cNvPr id="48" name="Object 17">
            <a:extLst>
              <a:ext uri="{FF2B5EF4-FFF2-40B4-BE49-F238E27FC236}">
                <a16:creationId xmlns:a16="http://schemas.microsoft.com/office/drawing/2014/main" id="{6378CC94-A3CB-D258-9E2C-9D68D1AA76F9}"/>
              </a:ext>
            </a:extLst>
          </p:cNvPr>
          <p:cNvSpPr txBox="1"/>
          <p:nvPr/>
        </p:nvSpPr>
        <p:spPr>
          <a:xfrm>
            <a:off x="12975104" y="7315200"/>
            <a:ext cx="4364840" cy="6362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ko-KR" altLang="en-US" spc="-95">
                <a:solidFill>
                  <a:srgbClr val="1C2F69"/>
                </a:solidFill>
                <a:latin typeface="Gmarket Sans Medium"/>
                <a:cs typeface="Gmarket Sans Medium"/>
              </a:rPr>
              <a:t>* </a:t>
            </a:r>
          </a:p>
          <a:p>
            <a:pPr algn="ctr">
              <a:defRPr lang="ko-KR" altLang="en-US"/>
            </a:pPr>
            <a:r>
              <a:rPr lang="ko-KR" altLang="en-US" spc="-95">
                <a:solidFill>
                  <a:srgbClr val="1C2F69"/>
                </a:solidFill>
                <a:latin typeface="Gmarket Sans Medium"/>
                <a:cs typeface="Gmarket Sans Medium"/>
              </a:rPr>
              <a:t>*</a:t>
            </a:r>
          </a:p>
        </p:txBody>
      </p:sp>
      <p:sp>
        <p:nvSpPr>
          <p:cNvPr id="52" name="Object 19">
            <a:extLst>
              <a:ext uri="{FF2B5EF4-FFF2-40B4-BE49-F238E27FC236}">
                <a16:creationId xmlns:a16="http://schemas.microsoft.com/office/drawing/2014/main" id="{A69C43FC-1909-1BF8-6CDE-3A11B606A9DA}"/>
              </a:ext>
            </a:extLst>
          </p:cNvPr>
          <p:cNvSpPr txBox="1"/>
          <p:nvPr/>
        </p:nvSpPr>
        <p:spPr>
          <a:xfrm>
            <a:off x="14236796" y="4689760"/>
            <a:ext cx="1691786" cy="118494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7100" kern="0" spc="-289" dirty="0">
                <a:solidFill>
                  <a:srgbClr val="FFFFFF"/>
                </a:solidFill>
                <a:latin typeface="Gmarket Sans Bold"/>
                <a:cs typeface="Gmarket Sans Bold"/>
              </a:rPr>
              <a:t>0</a:t>
            </a:r>
            <a:r>
              <a:rPr lang="en-US" altLang="ko-KR" sz="7100" kern="0" spc="-289" dirty="0">
                <a:solidFill>
                  <a:srgbClr val="FFFFFF"/>
                </a:solidFill>
                <a:latin typeface="Gmarket Sans Bold"/>
                <a:cs typeface="Gmarket Sans Bold"/>
              </a:rPr>
              <a:t>4</a:t>
            </a:r>
          </a:p>
        </p:txBody>
      </p:sp>
      <p:sp>
        <p:nvSpPr>
          <p:cNvPr id="53" name="Object 3">
            <a:extLst>
              <a:ext uri="{FF2B5EF4-FFF2-40B4-BE49-F238E27FC236}">
                <a16:creationId xmlns:a16="http://schemas.microsoft.com/office/drawing/2014/main" id="{2EF12110-5703-A455-94C0-5211F6B9FCEB}"/>
              </a:ext>
            </a:extLst>
          </p:cNvPr>
          <p:cNvSpPr txBox="1"/>
          <p:nvPr/>
        </p:nvSpPr>
        <p:spPr>
          <a:xfrm>
            <a:off x="12496155" y="6559416"/>
            <a:ext cx="5393989" cy="4770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500" kern="0" spc="-104" dirty="0">
                <a:solidFill>
                  <a:srgbClr val="E3401F"/>
                </a:solidFill>
                <a:latin typeface="Gmarket Sans Bold"/>
                <a:cs typeface="Gmarket Sans Bold"/>
              </a:rPr>
              <a:t>전체적인 피드백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2F4A8-B1CE-FDA2-D730-F8791F341CEE}"/>
              </a:ext>
            </a:extLst>
          </p:cNvPr>
          <p:cNvSpPr txBox="1"/>
          <p:nvPr/>
        </p:nvSpPr>
        <p:spPr>
          <a:xfrm>
            <a:off x="17339944" y="9258300"/>
            <a:ext cx="55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JP" sz="2800" dirty="0"/>
              <a:t>1</a:t>
            </a:r>
            <a:endParaRPr kumimoji="1" lang="ko-JP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21622" y="751675"/>
            <a:ext cx="5393990" cy="4770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500" kern="0" spc="-103" dirty="0">
                <a:solidFill>
                  <a:srgbClr val="FFFFFF"/>
                </a:solidFill>
                <a:latin typeface="Gmarket Sans Bold"/>
                <a:cs typeface="Gmarket Sans Bold"/>
              </a:rPr>
              <a:t>프로젝트 소개</a:t>
            </a:r>
            <a:endParaRPr lang="ko-KR" altLang="en-US" sz="2500" b="0" kern="0" spc="-103" dirty="0">
              <a:solidFill>
                <a:srgbClr val="FFFFFF"/>
              </a:solidFill>
              <a:latin typeface="Gmarket Sans Bold"/>
              <a:cs typeface="Gmarket Sans Bold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218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900">
                <a:solidFill>
                  <a:srgbClr val="FFFFFF"/>
                </a:solidFill>
                <a:latin typeface="Gmarket Sans Bold"/>
                <a:cs typeface="Gmarket Sans Bold"/>
              </a:rPr>
              <a:t>PART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482104" y="846012"/>
            <a:ext cx="720789" cy="49510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2700" b="0" kern="0" spc="-86" dirty="0">
                <a:solidFill>
                  <a:srgbClr val="FFFFFF"/>
                </a:solidFill>
                <a:latin typeface="Gmarket Sans Bold"/>
                <a:cs typeface="Gmarket Sans Bold"/>
              </a:rPr>
              <a:t>0</a:t>
            </a:r>
            <a:r>
              <a:rPr lang="ko-KR" altLang="en-US" sz="2700" b="0" kern="0" spc="-86" dirty="0">
                <a:solidFill>
                  <a:srgbClr val="FFFFFF"/>
                </a:solidFill>
                <a:latin typeface="Gmarket Sans Bold"/>
                <a:cs typeface="Gmarket Sans Bold"/>
              </a:rPr>
              <a:t>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787925" y="843660"/>
            <a:ext cx="4074405" cy="33553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 lang="ko-KR" altLang="en-US"/>
            </a:pPr>
            <a:r>
              <a:rPr lang="en-US" altLang="ko-KR" sz="1600" b="0" kern="0" spc="-100" dirty="0" err="1">
                <a:solidFill>
                  <a:srgbClr val="FFFFFF"/>
                </a:solidFill>
                <a:latin typeface="Gmarket Sans Bold"/>
                <a:cs typeface="Gmarket Sans Bold"/>
              </a:rPr>
              <a:t>BookMan</a:t>
            </a:r>
            <a:r>
              <a:rPr lang="en-US" altLang="ko-KR" sz="1600" kern="0" spc="-100" dirty="0" err="1">
                <a:solidFill>
                  <a:srgbClr val="FFFFFF"/>
                </a:solidFill>
                <a:latin typeface="Gmarket Sans Bold"/>
                <a:cs typeface="Gmarket Sans Bold"/>
              </a:rPr>
              <a:t>a</a:t>
            </a:r>
            <a:r>
              <a:rPr lang="en-US" altLang="ko-KR" sz="1600" b="0" kern="0" spc="-100" dirty="0" err="1">
                <a:solidFill>
                  <a:srgbClr val="FFFFFF"/>
                </a:solidFill>
                <a:latin typeface="Gmarket Sans Bold"/>
                <a:cs typeface="Gmarket Sans Bold"/>
              </a:rPr>
              <a:t>gement</a:t>
            </a:r>
            <a:r>
              <a:rPr lang="en-US" sz="1600" b="0" kern="0" spc="-100" dirty="0">
                <a:solidFill>
                  <a:srgbClr val="FFFFFF"/>
                </a:solidFill>
                <a:latin typeface="Gmarket Sans Bold"/>
                <a:cs typeface="Gmarket Sans Bold"/>
              </a:rPr>
              <a:t> 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CBBC4-0CE9-3D85-19FD-81782594F246}"/>
              </a:ext>
            </a:extLst>
          </p:cNvPr>
          <p:cNvSpPr txBox="1"/>
          <p:nvPr/>
        </p:nvSpPr>
        <p:spPr>
          <a:xfrm>
            <a:off x="1600200" y="2476500"/>
            <a:ext cx="14554200" cy="649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latinLnBrk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ko-JP" altLang="en-US" sz="3600" b="1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JP" sz="3600" b="1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프로젝트 주제</a:t>
            </a:r>
            <a:endParaRPr lang="ko-JP" altLang="ko-JP" sz="3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69875" algn="just" latinLnBrk="1">
              <a:lnSpc>
                <a:spcPct val="115000"/>
              </a:lnSpc>
              <a:spcAft>
                <a:spcPts val="1000"/>
              </a:spcAft>
            </a:pPr>
            <a:r>
              <a:rPr lang="ko-JP" altLang="en-US" sz="36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en-US" sz="36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JP" sz="36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도서관에서 쓰는 프로그램</a:t>
            </a:r>
            <a:endParaRPr lang="en-US" altLang="ko-KR" sz="3600" dirty="0">
              <a:solidFill>
                <a:srgbClr val="000000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69875" algn="just" latinLnBrk="1">
              <a:lnSpc>
                <a:spcPct val="115000"/>
              </a:lnSpc>
              <a:spcAft>
                <a:spcPts val="1000"/>
              </a:spcAft>
            </a:pPr>
            <a:endParaRPr lang="ko-JP" altLang="ko-JP" sz="3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lvl="0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3600" b="1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2.</a:t>
            </a:r>
            <a:r>
              <a:rPr lang="ko-KR" altLang="en-US" sz="3600" b="1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JP" sz="3600" b="1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프로젝트 기획 배경 및 목표</a:t>
            </a:r>
            <a:endParaRPr lang="ko-JP" altLang="ko-JP" sz="3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lvl="0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3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  - </a:t>
            </a:r>
            <a:r>
              <a:rPr lang="ko-KR" altLang="ko-JP" sz="3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주요 타겟층 </a:t>
            </a:r>
            <a:r>
              <a:rPr lang="en-US" altLang="ko-JP" sz="3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: </a:t>
            </a:r>
            <a:r>
              <a:rPr lang="ko-KR" altLang="ko-JP" sz="3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도서관 관리자 및 이용자</a:t>
            </a:r>
            <a:endParaRPr lang="ko-JP" altLang="ko-JP" sz="3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lvl="0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3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  - </a:t>
            </a:r>
            <a:r>
              <a:rPr lang="ko-KR" altLang="ko-JP" sz="3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만든 이유 </a:t>
            </a:r>
            <a:r>
              <a:rPr lang="en-US" altLang="ko-JP" sz="3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: </a:t>
            </a:r>
            <a:endParaRPr lang="ko-JP" altLang="ko-JP" sz="3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498475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3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 </a:t>
            </a:r>
            <a:r>
              <a:rPr lang="ko-KR" altLang="ko-JP" sz="3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관리자가 도서 관리를 용이하게 하고</a:t>
            </a:r>
            <a:r>
              <a:rPr lang="en-US" altLang="ko-JP" sz="36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,</a:t>
            </a:r>
            <a:r>
              <a:rPr lang="en-US" altLang="ko-JP" sz="3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JP" sz="3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도서관 이용자가 대여 및 </a:t>
            </a:r>
            <a:endParaRPr lang="en-US" altLang="ko-KR" sz="3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498475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3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 </a:t>
            </a:r>
            <a:r>
              <a:rPr lang="ko-KR" altLang="ko-JP" sz="3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반납을 편리하게 할 수 있게 하기 위해</a:t>
            </a:r>
            <a:endParaRPr lang="ko-JP" altLang="ko-JP" sz="3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342900" indent="-342900">
              <a:buAutoNum type="arabicPeriod"/>
            </a:pPr>
            <a:endParaRPr kumimoji="1" lang="ko-JP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6B397-287B-3E41-4C3C-7E0A56506137}"/>
              </a:ext>
            </a:extLst>
          </p:cNvPr>
          <p:cNvSpPr txBox="1"/>
          <p:nvPr/>
        </p:nvSpPr>
        <p:spPr>
          <a:xfrm>
            <a:off x="17339944" y="9258300"/>
            <a:ext cx="55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2</a:t>
            </a:r>
            <a:endParaRPr kumimoji="1" lang="ko-JP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2004689" y="4680105"/>
            <a:ext cx="1400822" cy="958695"/>
            <a:chOff x="1331744" y="4976894"/>
            <a:chExt cx="1400822" cy="9586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331744" y="4976894"/>
              <a:ext cx="1400822" cy="9586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50683" y="5773212"/>
            <a:ext cx="14255412" cy="199632"/>
            <a:chOff x="2450683" y="5773212"/>
            <a:chExt cx="14255412" cy="1996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450683" y="5773212"/>
              <a:ext cx="14255412" cy="19963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31774" y="7161750"/>
            <a:ext cx="4377559" cy="3610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800" kern="0" spc="-95">
                <a:solidFill>
                  <a:srgbClr val="1C2F69"/>
                </a:solidFill>
                <a:latin typeface="Gmarket Sans Medium"/>
                <a:cs typeface="Gmarket Sans Medium"/>
              </a:rPr>
              <a:t>내용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45483" y="6297593"/>
            <a:ext cx="2950141" cy="48230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600" kern="0" spc="-83">
                <a:solidFill>
                  <a:srgbClr val="E3401F"/>
                </a:solidFill>
                <a:latin typeface="Gmarket Sans Bold"/>
                <a:cs typeface="Gmarket Sans Bold"/>
              </a:rPr>
              <a:t>요구사항 명세서</a:t>
            </a:r>
          </a:p>
        </p:txBody>
      </p:sp>
      <p:grpSp>
        <p:nvGrpSpPr>
          <p:cNvPr id="1005" name="그룹 1005"/>
          <p:cNvGrpSpPr/>
          <p:nvPr/>
        </p:nvGrpSpPr>
        <p:grpSpPr>
          <a:xfrm>
            <a:off x="2456081" y="5699033"/>
            <a:ext cx="328944" cy="328944"/>
            <a:chOff x="4322981" y="5699033"/>
            <a:chExt cx="328944" cy="32894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322981" y="5699033"/>
              <a:ext cx="328944" cy="32894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76951" y="6666294"/>
            <a:ext cx="1863768" cy="362368"/>
            <a:chOff x="3543851" y="6666294"/>
            <a:chExt cx="1863768" cy="36236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543851" y="6666294"/>
              <a:ext cx="1863768" cy="362368"/>
            </a:xfrm>
            <a:prstGeom prst="rect">
              <a:avLst/>
            </a:prstGeom>
          </p:spPr>
        </p:pic>
      </p:grpSp>
      <p:grpSp>
        <p:nvGrpSpPr>
          <p:cNvPr id="1013" name="그룹 1005"/>
          <p:cNvGrpSpPr/>
          <p:nvPr/>
        </p:nvGrpSpPr>
        <p:grpSpPr>
          <a:xfrm>
            <a:off x="16739856" y="5715000"/>
            <a:ext cx="328944" cy="328944"/>
            <a:chOff x="4322981" y="5699033"/>
            <a:chExt cx="328944" cy="328944"/>
          </a:xfrm>
        </p:grpSpPr>
        <p:pic>
          <p:nvPicPr>
            <p:cNvPr id="1014" name="Object 19"/>
            <p:cNvPicPr>
              <a:picLocks noChangeAspect="1"/>
            </p:cNvPicPr>
            <p:nvPr/>
          </p:nvPicPr>
          <p:blipFill rotWithShape="1">
            <a:blip r:embed="rId4">
              <a:lum bright="-100000" contrast="-50000"/>
            </a:blip>
            <a:stretch>
              <a:fillRect/>
            </a:stretch>
          </p:blipFill>
          <p:spPr>
            <a:xfrm>
              <a:off x="4322981" y="5699033"/>
              <a:ext cx="328944" cy="328944"/>
            </a:xfrm>
            <a:prstGeom prst="rect">
              <a:avLst/>
            </a:prstGeom>
          </p:spPr>
        </p:pic>
      </p:grpSp>
      <p:grpSp>
        <p:nvGrpSpPr>
          <p:cNvPr id="1015" name="그룹 1002"/>
          <p:cNvGrpSpPr/>
          <p:nvPr/>
        </p:nvGrpSpPr>
        <p:grpSpPr>
          <a:xfrm>
            <a:off x="914164" y="672558"/>
            <a:ext cx="17297636" cy="622842"/>
            <a:chOff x="1142763" y="1663158"/>
            <a:chExt cx="17297636" cy="622842"/>
          </a:xfrm>
        </p:grpSpPr>
        <p:pic>
          <p:nvPicPr>
            <p:cNvPr id="1016" name="Object 5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142763" y="1663158"/>
              <a:ext cx="17297636" cy="622842"/>
            </a:xfrm>
            <a:prstGeom prst="rect">
              <a:avLst/>
            </a:prstGeom>
          </p:spPr>
        </p:pic>
      </p:grpSp>
      <p:sp>
        <p:nvSpPr>
          <p:cNvPr id="1017" name="Object 8"/>
          <p:cNvSpPr txBox="1"/>
          <p:nvPr/>
        </p:nvSpPr>
        <p:spPr>
          <a:xfrm>
            <a:off x="381000" y="753580"/>
            <a:ext cx="5393990" cy="4656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500" kern="0" spc="-104">
                <a:solidFill>
                  <a:srgbClr val="FFFFFF"/>
                </a:solidFill>
                <a:latin typeface="Gmarket Sans Bold"/>
                <a:cs typeface="Gmarket Sans Bold"/>
              </a:rPr>
              <a:t>요구사항명세서</a:t>
            </a:r>
          </a:p>
        </p:txBody>
      </p:sp>
      <p:grpSp>
        <p:nvGrpSpPr>
          <p:cNvPr id="1018" name="그룹 1003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19" name="Object 9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1020" name="Object 13"/>
          <p:cNvSpPr txBox="1"/>
          <p:nvPr/>
        </p:nvSpPr>
        <p:spPr>
          <a:xfrm>
            <a:off x="511511" y="719270"/>
            <a:ext cx="661976" cy="2218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900">
                <a:solidFill>
                  <a:srgbClr val="FFFFFF"/>
                </a:solidFill>
                <a:latin typeface="Gmarket Sans Bold"/>
                <a:cs typeface="Gmarket Sans Bold"/>
              </a:rPr>
              <a:t>PART</a:t>
            </a:r>
            <a:endParaRPr lang="en-US"/>
          </a:p>
        </p:txBody>
      </p:sp>
      <p:sp>
        <p:nvSpPr>
          <p:cNvPr id="1021" name="Object 14"/>
          <p:cNvSpPr txBox="1"/>
          <p:nvPr/>
        </p:nvSpPr>
        <p:spPr>
          <a:xfrm>
            <a:off x="523959" y="846012"/>
            <a:ext cx="637080" cy="49510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2700" kern="0" spc="-86">
                <a:solidFill>
                  <a:srgbClr val="FFFFFF"/>
                </a:solidFill>
                <a:latin typeface="Gmarket Sans Bold"/>
                <a:cs typeface="Gmarket Sans Bold"/>
              </a:rPr>
              <a:t>01</a:t>
            </a:r>
            <a:endParaRPr lang="en-US"/>
          </a:p>
        </p:txBody>
      </p:sp>
      <p:sp>
        <p:nvSpPr>
          <p:cNvPr id="1022" name="Object 37"/>
          <p:cNvSpPr txBox="1"/>
          <p:nvPr/>
        </p:nvSpPr>
        <p:spPr>
          <a:xfrm>
            <a:off x="13787925" y="843660"/>
            <a:ext cx="4074406" cy="33553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 lang="ko-KR" altLang="en-US"/>
            </a:pPr>
            <a:r>
              <a:rPr lang="en-US" altLang="ko-KR" sz="1600" kern="0" spc="-101" dirty="0" err="1">
                <a:solidFill>
                  <a:srgbClr val="FFFFFF"/>
                </a:solidFill>
                <a:latin typeface="Gmarket Sans Bold"/>
                <a:cs typeface="Gmarket Sans Bold"/>
              </a:rPr>
              <a:t>BookManagement</a:t>
            </a:r>
            <a:r>
              <a:rPr lang="en-US" sz="1600" kern="0" spc="-101" dirty="0">
                <a:solidFill>
                  <a:srgbClr val="FFFFFF"/>
                </a:solidFill>
                <a:latin typeface="Gmarket Sans Bold"/>
                <a:cs typeface="Gmarket Sans Bold"/>
              </a:rPr>
              <a:t> Presentation</a:t>
            </a:r>
          </a:p>
        </p:txBody>
      </p:sp>
      <p:grpSp>
        <p:nvGrpSpPr>
          <p:cNvPr id="1025" name="그룹 1008"/>
          <p:cNvGrpSpPr/>
          <p:nvPr/>
        </p:nvGrpSpPr>
        <p:grpSpPr>
          <a:xfrm>
            <a:off x="9470218" y="5708557"/>
            <a:ext cx="328944" cy="328944"/>
            <a:chOff x="14461318" y="5708557"/>
            <a:chExt cx="328944" cy="328944"/>
          </a:xfrm>
        </p:grpSpPr>
        <p:pic>
          <p:nvPicPr>
            <p:cNvPr id="1026" name="Object 34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4461318" y="5708557"/>
              <a:ext cx="328944" cy="328944"/>
            </a:xfrm>
            <a:prstGeom prst="rect">
              <a:avLst/>
            </a:prstGeom>
          </p:spPr>
        </p:pic>
      </p:grpSp>
      <p:grpSp>
        <p:nvGrpSpPr>
          <p:cNvPr id="1037" name="그룹 1005"/>
          <p:cNvGrpSpPr/>
          <p:nvPr/>
        </p:nvGrpSpPr>
        <p:grpSpPr>
          <a:xfrm>
            <a:off x="16711293" y="5695950"/>
            <a:ext cx="328944" cy="328944"/>
            <a:chOff x="4322981" y="5699033"/>
            <a:chExt cx="328944" cy="328944"/>
          </a:xfrm>
        </p:grpSpPr>
        <p:pic>
          <p:nvPicPr>
            <p:cNvPr id="1038" name="Object 19"/>
            <p:cNvPicPr>
              <a:picLocks noChangeAspect="1"/>
            </p:cNvPicPr>
            <p:nvPr/>
          </p:nvPicPr>
          <p:blipFill rotWithShape="1">
            <a:blip r:embed="rId4">
              <a:lum bright="-100000" contrast="-50000"/>
            </a:blip>
            <a:stretch>
              <a:fillRect/>
            </a:stretch>
          </p:blipFill>
          <p:spPr>
            <a:xfrm>
              <a:off x="4322981" y="5699033"/>
              <a:ext cx="328944" cy="328944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8F48411-D360-4B22-A34B-95C83F0046C5}"/>
              </a:ext>
            </a:extLst>
          </p:cNvPr>
          <p:cNvSpPr txBox="1"/>
          <p:nvPr/>
        </p:nvSpPr>
        <p:spPr>
          <a:xfrm>
            <a:off x="17339944" y="9258300"/>
            <a:ext cx="55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3</a:t>
            </a:r>
            <a:endParaRPr kumimoji="1" lang="ko-JP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그룹 1002"/>
          <p:cNvGrpSpPr/>
          <p:nvPr/>
        </p:nvGrpSpPr>
        <p:grpSpPr>
          <a:xfrm>
            <a:off x="914164" y="672558"/>
            <a:ext cx="17297636" cy="622842"/>
            <a:chOff x="1142763" y="1663158"/>
            <a:chExt cx="17297636" cy="622842"/>
          </a:xfrm>
        </p:grpSpPr>
        <p:pic>
          <p:nvPicPr>
            <p:cNvPr id="101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42763" y="1663158"/>
              <a:ext cx="17297636" cy="622842"/>
            </a:xfrm>
            <a:prstGeom prst="rect">
              <a:avLst/>
            </a:prstGeom>
          </p:spPr>
        </p:pic>
      </p:grpSp>
      <p:sp>
        <p:nvSpPr>
          <p:cNvPr id="1017" name="Object 8"/>
          <p:cNvSpPr txBox="1"/>
          <p:nvPr/>
        </p:nvSpPr>
        <p:spPr>
          <a:xfrm>
            <a:off x="381000" y="753580"/>
            <a:ext cx="5393990" cy="4656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500" kern="0" spc="-104">
                <a:solidFill>
                  <a:srgbClr val="FFFFFF"/>
                </a:solidFill>
                <a:latin typeface="Gmarket Sans Bold"/>
                <a:cs typeface="Gmarket Sans Bold"/>
              </a:rPr>
              <a:t>요구사항명세서</a:t>
            </a:r>
          </a:p>
        </p:txBody>
      </p:sp>
      <p:grpSp>
        <p:nvGrpSpPr>
          <p:cNvPr id="1018" name="그룹 1003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19" name="Object 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1020" name="Object 13"/>
          <p:cNvSpPr txBox="1"/>
          <p:nvPr/>
        </p:nvSpPr>
        <p:spPr>
          <a:xfrm>
            <a:off x="511511" y="719270"/>
            <a:ext cx="661976" cy="2218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900">
                <a:solidFill>
                  <a:srgbClr val="FFFFFF"/>
                </a:solidFill>
                <a:latin typeface="Gmarket Sans Bold"/>
                <a:cs typeface="Gmarket Sans Bold"/>
              </a:rPr>
              <a:t>PART</a:t>
            </a:r>
            <a:endParaRPr lang="en-US"/>
          </a:p>
        </p:txBody>
      </p:sp>
      <p:sp>
        <p:nvSpPr>
          <p:cNvPr id="1021" name="Object 14"/>
          <p:cNvSpPr txBox="1"/>
          <p:nvPr/>
        </p:nvSpPr>
        <p:spPr>
          <a:xfrm>
            <a:off x="523959" y="846012"/>
            <a:ext cx="637080" cy="49510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2700" kern="0" spc="-86">
                <a:solidFill>
                  <a:srgbClr val="FFFFFF"/>
                </a:solidFill>
                <a:latin typeface="Gmarket Sans Bold"/>
                <a:cs typeface="Gmarket Sans Bold"/>
              </a:rPr>
              <a:t>01</a:t>
            </a:r>
            <a:endParaRPr lang="en-US"/>
          </a:p>
        </p:txBody>
      </p:sp>
      <p:sp>
        <p:nvSpPr>
          <p:cNvPr id="1022" name="Object 37"/>
          <p:cNvSpPr txBox="1"/>
          <p:nvPr/>
        </p:nvSpPr>
        <p:spPr>
          <a:xfrm>
            <a:off x="13787925" y="843660"/>
            <a:ext cx="4074406" cy="33553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 lang="ko-KR" altLang="en-US"/>
            </a:pPr>
            <a:r>
              <a:rPr lang="en-US" altLang="ko-KR" sz="1600" kern="0" spc="-101" dirty="0" err="1">
                <a:solidFill>
                  <a:srgbClr val="FFFFFF"/>
                </a:solidFill>
                <a:latin typeface="Gmarket Sans Bold"/>
                <a:cs typeface="Gmarket Sans Bold"/>
              </a:rPr>
              <a:t>BookManagement</a:t>
            </a:r>
            <a:r>
              <a:rPr lang="en-US" sz="1600" kern="0" spc="-101" dirty="0">
                <a:solidFill>
                  <a:srgbClr val="FFFFFF"/>
                </a:solidFill>
                <a:latin typeface="Gmarket Sans Bold"/>
                <a:cs typeface="Gmarket Sans Bold"/>
              </a:rPr>
              <a:t> Presentation</a:t>
            </a:r>
          </a:p>
        </p:txBody>
      </p:sp>
      <p:graphicFrame>
        <p:nvGraphicFramePr>
          <p:cNvPr id="28" name="표 7">
            <a:extLst>
              <a:ext uri="{FF2B5EF4-FFF2-40B4-BE49-F238E27FC236}">
                <a16:creationId xmlns:a16="http://schemas.microsoft.com/office/drawing/2014/main" id="{FB4F091D-D6A3-30C4-5B73-0262530AB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79014"/>
              </p:ext>
            </p:extLst>
          </p:nvPr>
        </p:nvGraphicFramePr>
        <p:xfrm>
          <a:off x="3218617" y="2002527"/>
          <a:ext cx="12192000" cy="7440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5383">
                  <a:extLst>
                    <a:ext uri="{9D8B030D-6E8A-4147-A177-3AD203B41FA5}">
                      <a16:colId xmlns:a16="http://schemas.microsoft.com/office/drawing/2014/main" val="1297534839"/>
                    </a:ext>
                  </a:extLst>
                </a:gridCol>
                <a:gridCol w="6266617">
                  <a:extLst>
                    <a:ext uri="{9D8B030D-6E8A-4147-A177-3AD203B41FA5}">
                      <a16:colId xmlns:a16="http://schemas.microsoft.com/office/drawing/2014/main" val="3403956924"/>
                    </a:ext>
                  </a:extLst>
                </a:gridCol>
              </a:tblGrid>
              <a:tr h="943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JP" sz="4000" dirty="0">
                          <a:effectLst/>
                        </a:rPr>
                        <a:t>관리자 모드</a:t>
                      </a:r>
                      <a:endParaRPr lang="ko-JP" altLang="ko-JP" sz="36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JP" sz="4000" dirty="0">
                          <a:effectLst/>
                        </a:rPr>
                        <a:t>이용자 모드</a:t>
                      </a:r>
                      <a:endParaRPr lang="ko-JP" altLang="ko-JP" sz="36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936464"/>
                  </a:ext>
                </a:extLst>
              </a:tr>
              <a:tr h="6139978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JP" sz="4000" b="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ko-JP" sz="4000" b="0" dirty="0">
                          <a:solidFill>
                            <a:schemeClr val="tx1"/>
                          </a:solidFill>
                          <a:effectLst/>
                        </a:rPr>
                        <a:t>도서 목록 조회</a:t>
                      </a:r>
                      <a:endParaRPr lang="ko-JP" altLang="ko-JP" sz="4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JP" sz="4000" b="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ko-JP" sz="4000" b="0" dirty="0">
                          <a:solidFill>
                            <a:schemeClr val="tx1"/>
                          </a:solidFill>
                          <a:effectLst/>
                        </a:rPr>
                        <a:t>도서 등록</a:t>
                      </a:r>
                      <a:endParaRPr lang="ko-JP" altLang="ko-JP" sz="4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JP" sz="4000" b="0" dirty="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ko-JP" sz="4000" b="0" dirty="0">
                          <a:solidFill>
                            <a:schemeClr val="tx1"/>
                          </a:solidFill>
                          <a:effectLst/>
                        </a:rPr>
                        <a:t>도서 삭제</a:t>
                      </a:r>
                      <a:endParaRPr lang="ko-JP" altLang="ko-JP" sz="4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JP" sz="4000" b="0" dirty="0">
                          <a:solidFill>
                            <a:schemeClr val="tx1"/>
                          </a:solidFill>
                          <a:effectLst/>
                        </a:rPr>
                        <a:t>4. </a:t>
                      </a:r>
                      <a:r>
                        <a:rPr lang="ko-KR" altLang="ko-JP" sz="4000" b="0" dirty="0">
                          <a:solidFill>
                            <a:schemeClr val="tx1"/>
                          </a:solidFill>
                          <a:effectLst/>
                        </a:rPr>
                        <a:t>도서 재고 수정</a:t>
                      </a:r>
                      <a:endParaRPr lang="ko-JP" altLang="ko-JP" sz="4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JP" sz="4000" b="0" dirty="0">
                          <a:solidFill>
                            <a:schemeClr val="tx1"/>
                          </a:solidFill>
                          <a:effectLst/>
                        </a:rPr>
                        <a:t>5. </a:t>
                      </a:r>
                      <a:r>
                        <a:rPr lang="ko-KR" altLang="ko-JP" sz="4000" b="0" dirty="0">
                          <a:solidFill>
                            <a:schemeClr val="tx1"/>
                          </a:solidFill>
                          <a:effectLst/>
                        </a:rPr>
                        <a:t>대출한 도서 목록</a:t>
                      </a:r>
                      <a:endParaRPr lang="ko-JP" altLang="ko-JP" sz="4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JP" sz="4000" b="0" dirty="0">
                          <a:solidFill>
                            <a:schemeClr val="tx1"/>
                          </a:solidFill>
                          <a:effectLst/>
                        </a:rPr>
                        <a:t>6. </a:t>
                      </a:r>
                      <a:r>
                        <a:rPr lang="ko-KR" altLang="ko-JP" sz="4000" b="0" dirty="0" err="1">
                          <a:solidFill>
                            <a:schemeClr val="tx1"/>
                          </a:solidFill>
                          <a:effectLst/>
                        </a:rPr>
                        <a:t>뒤로가기</a:t>
                      </a:r>
                      <a:endParaRPr lang="ko-JP" altLang="ko-JP" sz="4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69875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JP" sz="4000" b="0" dirty="0">
                          <a:solidFill>
                            <a:schemeClr val="tx1"/>
                          </a:solidFill>
                          <a:effectLst/>
                        </a:rPr>
                        <a:t>  0. </a:t>
                      </a:r>
                      <a:r>
                        <a:rPr lang="ko-KR" altLang="ko-JP" sz="4000" b="0" dirty="0">
                          <a:solidFill>
                            <a:schemeClr val="tx1"/>
                          </a:solidFill>
                          <a:effectLst/>
                        </a:rPr>
                        <a:t>종</a:t>
                      </a:r>
                      <a:r>
                        <a:rPr lang="en-US" altLang="ko-JP" sz="4000" b="0" dirty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ko-JP" sz="4000" b="0" dirty="0">
                          <a:solidFill>
                            <a:schemeClr val="tx1"/>
                          </a:solidFill>
                          <a:effectLst/>
                        </a:rPr>
                        <a:t>료</a:t>
                      </a:r>
                      <a:endParaRPr lang="ko-JP" altLang="ko-JP" sz="4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  <a:p>
                      <a:endParaRPr lang="ko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ko-JP" altLang="en-US" sz="4000" b="0" dirty="0">
                          <a:effectLst/>
                        </a:rPr>
                        <a:t> </a:t>
                      </a:r>
                      <a:r>
                        <a:rPr lang="ko-KR" altLang="ko-JP" sz="4000" b="0" dirty="0">
                          <a:effectLst/>
                        </a:rPr>
                        <a:t>대여</a:t>
                      </a:r>
                      <a:endParaRPr lang="ko-JP" altLang="ko-JP" sz="4000" b="0" dirty="0">
                        <a:effectLst/>
                      </a:endParaRP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ko-JP" altLang="en-US" sz="4000" b="0" dirty="0">
                          <a:effectLst/>
                        </a:rPr>
                        <a:t> </a:t>
                      </a:r>
                      <a:r>
                        <a:rPr lang="ko-KR" altLang="ko-JP" sz="4000" b="0" dirty="0">
                          <a:effectLst/>
                        </a:rPr>
                        <a:t>반납</a:t>
                      </a:r>
                      <a:endParaRPr lang="ko-JP" altLang="ko-JP" sz="4000" b="0" dirty="0">
                        <a:effectLst/>
                      </a:endParaRP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ko-JP" altLang="en-US" sz="4000" b="0" dirty="0">
                          <a:effectLst/>
                        </a:rPr>
                        <a:t> </a:t>
                      </a:r>
                      <a:r>
                        <a:rPr lang="ko-KR" altLang="ko-JP" sz="4000" b="0" dirty="0" err="1">
                          <a:effectLst/>
                        </a:rPr>
                        <a:t>뒤로가기</a:t>
                      </a:r>
                      <a:endParaRPr lang="ko-JP" altLang="ko-JP" sz="4000" b="0" dirty="0">
                        <a:effectLst/>
                      </a:endParaRP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ko-JP" altLang="en-US" sz="4000" b="0" dirty="0">
                          <a:effectLst/>
                        </a:rPr>
                        <a:t> </a:t>
                      </a:r>
                      <a:r>
                        <a:rPr lang="ko-KR" altLang="ko-JP" sz="4000" b="0" dirty="0">
                          <a:effectLst/>
                        </a:rPr>
                        <a:t>종료</a:t>
                      </a:r>
                      <a:endParaRPr lang="ko-JP" altLang="ko-JP" sz="4000" b="0" dirty="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JP" sz="5400" b="0" dirty="0">
                          <a:effectLst/>
                        </a:rPr>
                        <a:t> </a:t>
                      </a:r>
                      <a:endParaRPr lang="ko-JP" altLang="ko-JP" sz="4000" b="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  <a:p>
                      <a:endParaRPr lang="ko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8179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D076198-FC6A-F367-1410-D2063D402567}"/>
              </a:ext>
            </a:extLst>
          </p:cNvPr>
          <p:cNvSpPr txBox="1"/>
          <p:nvPr/>
        </p:nvSpPr>
        <p:spPr>
          <a:xfrm>
            <a:off x="17339944" y="9258300"/>
            <a:ext cx="55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4</a:t>
            </a:r>
            <a:endParaRPr kumimoji="1" lang="ko-JP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4425" y="1527703"/>
            <a:ext cx="2820135" cy="2648483"/>
            <a:chOff x="1320304" y="2487721"/>
            <a:chExt cx="6171429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320304" y="2487721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164" y="672558"/>
            <a:ext cx="17297636" cy="622842"/>
            <a:chOff x="1142763" y="1663158"/>
            <a:chExt cx="17297636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42763" y="1663158"/>
              <a:ext cx="17297636" cy="6228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81000" y="753580"/>
            <a:ext cx="5393990" cy="4656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500" kern="0" spc="-104">
                <a:solidFill>
                  <a:srgbClr val="FFFFFF"/>
                </a:solidFill>
                <a:latin typeface="Gmarket Sans Bold"/>
                <a:cs typeface="Gmarket Sans Bold"/>
              </a:rPr>
              <a:t>요구사항명세서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11511" y="719270"/>
            <a:ext cx="661976" cy="2218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900">
                <a:solidFill>
                  <a:srgbClr val="FFFFFF"/>
                </a:solidFill>
                <a:latin typeface="Gmarket Sans Bold"/>
                <a:cs typeface="Gmarket Sans Bold"/>
              </a:rPr>
              <a:t>PART</a:t>
            </a:r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523959" y="846012"/>
            <a:ext cx="637080" cy="49510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2700" kern="0" spc="-86">
                <a:solidFill>
                  <a:srgbClr val="FFFFFF"/>
                </a:solidFill>
                <a:latin typeface="Gmarket Sans Bold"/>
                <a:cs typeface="Gmarket Sans Bold"/>
              </a:rPr>
              <a:t>01</a:t>
            </a:r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27685" y="1231206"/>
            <a:ext cx="4075955" cy="219497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endParaRPr lang="en-US" sz="6900" kern="0" spc="-488" dirty="0">
              <a:solidFill>
                <a:srgbClr val="1C2F69"/>
              </a:solidFill>
              <a:latin typeface="Gmarket Sans Bold"/>
              <a:cs typeface="Gmarket Sans Bold"/>
            </a:endParaRPr>
          </a:p>
          <a:p>
            <a:pPr lvl="0">
              <a:defRPr lang="ko-KR" altLang="en-US"/>
            </a:pPr>
            <a:r>
              <a:rPr lang="ko-KR" altLang="en-US" sz="6900" kern="0" spc="-488" dirty="0">
                <a:solidFill>
                  <a:srgbClr val="1C2F69"/>
                </a:solidFill>
                <a:latin typeface="Gmarket Sans Bold"/>
                <a:cs typeface="Gmarket Sans Bold"/>
              </a:rPr>
              <a:t>     </a:t>
            </a:r>
            <a:r>
              <a:rPr lang="ko-KR" altLang="en-US" sz="5400" kern="0" spc="-488" dirty="0">
                <a:solidFill>
                  <a:srgbClr val="1C2F69"/>
                </a:solidFill>
                <a:latin typeface="Gmarket Sans Bold"/>
                <a:cs typeface="Gmarket Sans Bold"/>
              </a:rPr>
              <a:t>관리자</a:t>
            </a:r>
            <a:endParaRPr lang="ko-KR" altLang="en-US" sz="6900" kern="0" spc="-488" dirty="0">
              <a:solidFill>
                <a:srgbClr val="1C2F69"/>
              </a:solidFill>
              <a:latin typeface="Gmarket Sans Bold"/>
              <a:cs typeface="Gmarket Sans Bold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3461300" y="2019300"/>
            <a:ext cx="958939" cy="7595142"/>
            <a:chOff x="8826258" y="2305590"/>
            <a:chExt cx="633198" cy="267130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26258" y="2305590"/>
              <a:ext cx="633198" cy="26713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372108" y="2074932"/>
            <a:ext cx="958939" cy="7595142"/>
            <a:chOff x="16072897" y="2305590"/>
            <a:chExt cx="633198" cy="267130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6072897" y="2305590"/>
              <a:ext cx="633198" cy="267130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31839" y="1749429"/>
            <a:ext cx="482326" cy="556159"/>
            <a:chOff x="1848888" y="2749645"/>
            <a:chExt cx="684547" cy="61961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848888" y="2749645"/>
              <a:ext cx="684547" cy="61961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741360" y="3299282"/>
            <a:ext cx="381000" cy="496263"/>
            <a:chOff x="6982548" y="6071786"/>
            <a:chExt cx="684547" cy="61961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6982548" y="6071786"/>
              <a:ext cx="684547" cy="619618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3787925" y="843660"/>
            <a:ext cx="4074406" cy="33553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 lang="ko-KR" altLang="en-US"/>
            </a:pPr>
            <a:r>
              <a:rPr lang="en-US" altLang="ko-KR" sz="1600" kern="0" spc="-101" dirty="0" err="1">
                <a:solidFill>
                  <a:srgbClr val="FFFFFF"/>
                </a:solidFill>
                <a:latin typeface="Gmarket Sans Bold"/>
                <a:cs typeface="Gmarket Sans Bold"/>
              </a:rPr>
              <a:t>BookManagement</a:t>
            </a:r>
            <a:r>
              <a:rPr lang="en-US" sz="1600" kern="0" spc="-101" dirty="0">
                <a:solidFill>
                  <a:srgbClr val="FFFFFF"/>
                </a:solidFill>
                <a:latin typeface="Gmarket Sans Bold"/>
                <a:cs typeface="Gmarket Sans Bold"/>
              </a:rPr>
              <a:t> Presentation</a:t>
            </a:r>
          </a:p>
        </p:txBody>
      </p:sp>
      <p:graphicFrame>
        <p:nvGraphicFramePr>
          <p:cNvPr id="1017" name="표 10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524758"/>
              </p:ext>
            </p:extLst>
          </p:nvPr>
        </p:nvGraphicFramePr>
        <p:xfrm>
          <a:off x="3875494" y="2514384"/>
          <a:ext cx="13041360" cy="6716237"/>
        </p:xfrm>
        <a:graphic>
          <a:graphicData uri="http://schemas.openxmlformats.org/drawingml/2006/table">
            <a:tbl>
              <a:tblPr firstRow="1" bandRow="1"/>
              <a:tblGrid>
                <a:gridCol w="152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9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699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2800" b="1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구분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2800" b="1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서비스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2800" b="1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상세 내용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9001">
                <a:tc rowSpan="5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관리자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ko-KR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도서 </a:t>
                      </a:r>
                      <a:r>
                        <a:rPr lang="ko-KR" altLang="en-US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목록 조회</a:t>
                      </a:r>
                      <a:endParaRPr lang="ko-KR" altLang="ko-KR" sz="2800" b="0" i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현재 도서관에 등록된 전체 도서 목록을 확인할 수 있다</a:t>
                      </a:r>
                      <a:r>
                        <a:rPr lang="en-US" altLang="ko-KR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4427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ko-KR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도서 </a:t>
                      </a:r>
                      <a:r>
                        <a:rPr lang="ko-KR" altLang="en-US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등록</a:t>
                      </a:r>
                      <a:endParaRPr lang="ko-KR" altLang="ko-KR" sz="2800" b="0" i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책 제목</a:t>
                      </a:r>
                      <a:r>
                        <a:rPr lang="en-US" altLang="ko-KR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ISBN, </a:t>
                      </a:r>
                      <a:r>
                        <a:rPr lang="ko-KR" altLang="en-US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지은이</a:t>
                      </a:r>
                      <a:r>
                        <a:rPr lang="en-US" altLang="ko-KR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출판사</a:t>
                      </a:r>
                      <a:r>
                        <a:rPr lang="en-US" altLang="ko-KR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재고 수량을 넣어 도서를 등록 할 수 있다</a:t>
                      </a:r>
                      <a:r>
                        <a:rPr lang="en-US" altLang="ko-KR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ko-KR" altLang="en-US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ko-KR" sz="2800" b="0" i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686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ko-KR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도서 </a:t>
                      </a:r>
                      <a:r>
                        <a:rPr lang="ko-KR" altLang="en-US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삭제</a:t>
                      </a:r>
                      <a:endParaRPr lang="ko-KR" altLang="ko-KR" sz="2800" b="0" i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altLang="ko-KR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ISBN</a:t>
                      </a:r>
                      <a:r>
                        <a:rPr lang="ko-KR" altLang="en-US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을 입력하여 도서를 삭제할 수 있다</a:t>
                      </a:r>
                      <a:r>
                        <a:rPr lang="en-US" altLang="ko-KR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1323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ko-KR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도서 </a:t>
                      </a:r>
                      <a:r>
                        <a:rPr lang="ko-KR" altLang="en-US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재고 수정</a:t>
                      </a:r>
                      <a:endParaRPr lang="ko-KR" altLang="ko-KR" sz="2800" b="0" i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altLang="ko-KR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ISBN</a:t>
                      </a:r>
                      <a:r>
                        <a:rPr lang="ko-KR" altLang="en-US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을 입력하여 도서 재고 수량을 수정할 수 있다</a:t>
                      </a:r>
                      <a:r>
                        <a:rPr lang="en-US" altLang="ko-KR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ko-KR" sz="2800" b="0" i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4427">
                <a:tc vMerge="1">
                  <a:txBody>
                    <a:bodyPr/>
                    <a:lstStyle/>
                    <a:p>
                      <a:endParaRPr lang="ko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대출한 도서 목록</a:t>
                      </a:r>
                      <a:endParaRPr lang="ko-KR" altLang="ko-KR" sz="2800" b="0" i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현재 도서관에서 대출 중인 전체 대출 도서 목록을 확인할 수 있다</a:t>
                      </a:r>
                      <a:r>
                        <a:rPr lang="en-US" altLang="ko-KR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ko-KR" altLang="en-US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ko-KR" sz="2800" b="0" i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16482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BD0CF9B-EEB3-6079-5969-EB958EB34A2B}"/>
              </a:ext>
            </a:extLst>
          </p:cNvPr>
          <p:cNvSpPr txBox="1"/>
          <p:nvPr/>
        </p:nvSpPr>
        <p:spPr>
          <a:xfrm>
            <a:off x="17339944" y="9258300"/>
            <a:ext cx="55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5</a:t>
            </a:r>
            <a:endParaRPr kumimoji="1" lang="ko-JP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4425" y="1527703"/>
            <a:ext cx="2820135" cy="2648483"/>
            <a:chOff x="1320304" y="2487721"/>
            <a:chExt cx="6171429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320304" y="2487721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164" y="672558"/>
            <a:ext cx="17297636" cy="622842"/>
            <a:chOff x="1142763" y="1663158"/>
            <a:chExt cx="17297636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42763" y="1663158"/>
              <a:ext cx="17297636" cy="6228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81000" y="753580"/>
            <a:ext cx="5393990" cy="4656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500" kern="0" spc="-104">
                <a:solidFill>
                  <a:srgbClr val="FFFFFF"/>
                </a:solidFill>
                <a:latin typeface="Gmarket Sans Bold"/>
                <a:cs typeface="Gmarket Sans Bold"/>
              </a:rPr>
              <a:t>요구사항명세서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11511" y="719270"/>
            <a:ext cx="661976" cy="2218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900">
                <a:solidFill>
                  <a:srgbClr val="FFFFFF"/>
                </a:solidFill>
                <a:latin typeface="Gmarket Sans Bold"/>
                <a:cs typeface="Gmarket Sans Bold"/>
              </a:rPr>
              <a:t>PART</a:t>
            </a:r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523959" y="846012"/>
            <a:ext cx="637080" cy="49510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2700" kern="0" spc="-86">
                <a:solidFill>
                  <a:srgbClr val="FFFFFF"/>
                </a:solidFill>
                <a:latin typeface="Gmarket Sans Bold"/>
                <a:cs typeface="Gmarket Sans Bold"/>
              </a:rPr>
              <a:t>01</a:t>
            </a:r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27685" y="1231206"/>
            <a:ext cx="4075955" cy="219497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endParaRPr lang="en-US" sz="6900" kern="0" spc="-488" dirty="0">
              <a:solidFill>
                <a:srgbClr val="1C2F69"/>
              </a:solidFill>
              <a:latin typeface="Gmarket Sans Bold"/>
              <a:cs typeface="Gmarket Sans Bold"/>
            </a:endParaRPr>
          </a:p>
          <a:p>
            <a:pPr lvl="0">
              <a:defRPr lang="ko-KR" altLang="en-US"/>
            </a:pPr>
            <a:r>
              <a:rPr lang="ko-KR" altLang="en-US" sz="6900" kern="0" spc="-488" dirty="0">
                <a:solidFill>
                  <a:srgbClr val="1C2F69"/>
                </a:solidFill>
                <a:latin typeface="Gmarket Sans Bold"/>
                <a:cs typeface="Gmarket Sans Bold"/>
              </a:rPr>
              <a:t>     </a:t>
            </a:r>
            <a:r>
              <a:rPr lang="ko-KR" altLang="en-US" sz="5400" kern="0" spc="-488" dirty="0">
                <a:solidFill>
                  <a:srgbClr val="1C2F69"/>
                </a:solidFill>
                <a:latin typeface="Gmarket Sans Bold"/>
                <a:cs typeface="Gmarket Sans Bold"/>
              </a:rPr>
              <a:t>이용자</a:t>
            </a:r>
            <a:endParaRPr lang="ko-KR" altLang="en-US" sz="6900" kern="0" spc="-488" dirty="0">
              <a:solidFill>
                <a:srgbClr val="1C2F69"/>
              </a:solidFill>
              <a:latin typeface="Gmarket Sans Bold"/>
              <a:cs typeface="Gmarket Sans Bold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3852724" y="2494032"/>
            <a:ext cx="642340" cy="6756942"/>
            <a:chOff x="8826258" y="2305590"/>
            <a:chExt cx="633198" cy="267130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26258" y="2305590"/>
              <a:ext cx="633198" cy="26713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682145" y="2494032"/>
            <a:ext cx="642340" cy="6756942"/>
            <a:chOff x="16072897" y="2305590"/>
            <a:chExt cx="633198" cy="267130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6072897" y="2305590"/>
              <a:ext cx="633198" cy="267130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31839" y="1749429"/>
            <a:ext cx="482326" cy="556159"/>
            <a:chOff x="1848888" y="2749645"/>
            <a:chExt cx="684547" cy="61961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848888" y="2749645"/>
              <a:ext cx="684547" cy="61961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741360" y="3299282"/>
            <a:ext cx="381000" cy="496263"/>
            <a:chOff x="6982548" y="6071786"/>
            <a:chExt cx="684547" cy="61961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6982548" y="6071786"/>
              <a:ext cx="684547" cy="619618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3787925" y="843660"/>
            <a:ext cx="4074406" cy="33553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 lang="ko-KR" altLang="en-US"/>
            </a:pPr>
            <a:r>
              <a:rPr lang="en-US" altLang="ko-KR" sz="1600" kern="0" spc="-101" dirty="0" err="1">
                <a:solidFill>
                  <a:srgbClr val="FFFFFF"/>
                </a:solidFill>
                <a:latin typeface="Gmarket Sans Bold"/>
                <a:cs typeface="Gmarket Sans Bold"/>
              </a:rPr>
              <a:t>BookManagement</a:t>
            </a:r>
            <a:r>
              <a:rPr lang="en-US" sz="1600" kern="0" spc="-101" dirty="0">
                <a:solidFill>
                  <a:srgbClr val="FFFFFF"/>
                </a:solidFill>
                <a:latin typeface="Gmarket Sans Bold"/>
                <a:cs typeface="Gmarket Sans Bold"/>
              </a:rPr>
              <a:t> Presentation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BBFFD8FB-ACE8-CE84-4CB6-4B5E2C434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293566"/>
              </p:ext>
            </p:extLst>
          </p:nvPr>
        </p:nvGraphicFramePr>
        <p:xfrm>
          <a:off x="4399494" y="3376393"/>
          <a:ext cx="11353798" cy="4810124"/>
        </p:xfrm>
        <a:graphic>
          <a:graphicData uri="http://schemas.openxmlformats.org/drawingml/2006/table">
            <a:tbl>
              <a:tblPr firstRow="1" bandRow="1"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0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9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02578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2800" b="1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구분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2800" b="1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서비스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2800" b="1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상세 내용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3773">
                <a:tc row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en-US" altLang="ko-KR" sz="2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>
                        <a:defRPr lang="ko-KR" altLang="en-US"/>
                      </a:pPr>
                      <a:endParaRPr lang="en-US" altLang="ko-KR" sz="2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>
                        <a:defRPr lang="ko-KR" altLang="en-US"/>
                      </a:pPr>
                      <a:endParaRPr lang="en-US" altLang="ko-KR" sz="2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28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이용자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ko-KR" altLang="ko-KR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도서</a:t>
                      </a:r>
                      <a:r>
                        <a:rPr lang="ko-KR" altLang="en-US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대여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lang="ko-KR" altLang="en-US"/>
                      </a:pPr>
                      <a:r>
                        <a:rPr lang="ko-KR" altLang="en-US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대여할 책의 </a:t>
                      </a:r>
                      <a:r>
                        <a:rPr lang="en-US" altLang="ko-KR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ISBN</a:t>
                      </a:r>
                      <a:r>
                        <a:rPr lang="ko-KR" altLang="en-US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을 넣고 재고가 있으면 아이디</a:t>
                      </a:r>
                      <a:r>
                        <a:rPr lang="en-US" altLang="ko-KR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비밀번호를 입력 후 확인이 되면 대여할 수 있다</a:t>
                      </a:r>
                      <a:r>
                        <a:rPr lang="en-US" altLang="ko-KR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ko-KR" sz="2800" b="0" i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3773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ko-KR" altLang="ko-KR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도서</a:t>
                      </a:r>
                      <a:r>
                        <a:rPr lang="ko-KR" altLang="en-US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반납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lang="ko-KR" altLang="en-US"/>
                      </a:pPr>
                      <a:r>
                        <a:rPr lang="ko-KR" altLang="en-US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반납할 책의 </a:t>
                      </a:r>
                      <a:r>
                        <a:rPr lang="en-US" altLang="ko-KR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ISBN</a:t>
                      </a:r>
                      <a:r>
                        <a:rPr lang="ko-KR" altLang="en-US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을 넣고 아이디를 입력 후 일치하면 반납할 수 있다</a:t>
                      </a:r>
                      <a:r>
                        <a:rPr lang="en-US" altLang="ko-KR" sz="2800" b="0" i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ko-KR" sz="2800" b="0" i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4EA0937-C321-E39B-32FE-5CA98DCF1621}"/>
              </a:ext>
            </a:extLst>
          </p:cNvPr>
          <p:cNvSpPr txBox="1"/>
          <p:nvPr/>
        </p:nvSpPr>
        <p:spPr>
          <a:xfrm>
            <a:off x="17339944" y="9258300"/>
            <a:ext cx="55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6</a:t>
            </a:r>
            <a:endParaRPr kumimoji="1" lang="ko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6285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2450683" y="5773212"/>
            <a:ext cx="14255412" cy="199632"/>
            <a:chOff x="2450683" y="5773212"/>
            <a:chExt cx="14255412" cy="1996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50683" y="5773212"/>
              <a:ext cx="14255412" cy="199632"/>
            </a:xfrm>
            <a:prstGeom prst="rect">
              <a:avLst/>
            </a:prstGeom>
          </p:spPr>
        </p:pic>
      </p:grpSp>
      <p:grpSp>
        <p:nvGrpSpPr>
          <p:cNvPr id="1023" name="그룹 1003"/>
          <p:cNvGrpSpPr/>
          <p:nvPr/>
        </p:nvGrpSpPr>
        <p:grpSpPr>
          <a:xfrm>
            <a:off x="8953500" y="4680105"/>
            <a:ext cx="1400822" cy="958695"/>
            <a:chOff x="1331744" y="4976894"/>
            <a:chExt cx="1400822" cy="958695"/>
          </a:xfrm>
        </p:grpSpPr>
        <p:pic>
          <p:nvPicPr>
            <p:cNvPr id="1024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31744" y="4976894"/>
              <a:ext cx="1400822" cy="958695"/>
            </a:xfrm>
            <a:prstGeom prst="rect">
              <a:avLst/>
            </a:prstGeom>
          </p:spPr>
        </p:pic>
      </p:grpSp>
      <p:grpSp>
        <p:nvGrpSpPr>
          <p:cNvPr id="1025" name="그룹 1008"/>
          <p:cNvGrpSpPr/>
          <p:nvPr/>
        </p:nvGrpSpPr>
        <p:grpSpPr>
          <a:xfrm>
            <a:off x="9470218" y="5708557"/>
            <a:ext cx="328944" cy="328944"/>
            <a:chOff x="14461318" y="5708557"/>
            <a:chExt cx="328944" cy="328944"/>
          </a:xfrm>
        </p:grpSpPr>
        <p:pic>
          <p:nvPicPr>
            <p:cNvPr id="1026" name="Object 3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4461318" y="5708557"/>
              <a:ext cx="328944" cy="328944"/>
            </a:xfrm>
            <a:prstGeom prst="rect">
              <a:avLst/>
            </a:prstGeom>
          </p:spPr>
        </p:pic>
      </p:grpSp>
      <p:grpSp>
        <p:nvGrpSpPr>
          <p:cNvPr id="1027" name="그룹 1012"/>
          <p:cNvGrpSpPr/>
          <p:nvPr/>
        </p:nvGrpSpPr>
        <p:grpSpPr>
          <a:xfrm>
            <a:off x="8766132" y="6676816"/>
            <a:ext cx="1863768" cy="362368"/>
            <a:chOff x="13705625" y="4605003"/>
            <a:chExt cx="1863768" cy="362368"/>
          </a:xfrm>
        </p:grpSpPr>
        <p:pic>
          <p:nvPicPr>
            <p:cNvPr id="1028" name="Object 4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705625" y="4605003"/>
              <a:ext cx="1863768" cy="362368"/>
            </a:xfrm>
            <a:prstGeom prst="rect">
              <a:avLst/>
            </a:prstGeom>
          </p:spPr>
        </p:pic>
      </p:grpSp>
      <p:sp>
        <p:nvSpPr>
          <p:cNvPr id="1029" name="Object 33"/>
          <p:cNvSpPr txBox="1"/>
          <p:nvPr/>
        </p:nvSpPr>
        <p:spPr>
          <a:xfrm>
            <a:off x="8298884" y="6215464"/>
            <a:ext cx="2950140" cy="49013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altLang="ko-KR" sz="2600" kern="0" spc="-83" dirty="0">
                <a:solidFill>
                  <a:srgbClr val="FFB352"/>
                </a:solidFill>
                <a:latin typeface="Gmarket Sans Bold"/>
                <a:cs typeface="Gmarket Sans Bold"/>
              </a:rPr>
              <a:t>ER</a:t>
            </a:r>
            <a:r>
              <a:rPr lang="ko-KR" altLang="en-US" sz="2600" kern="0" spc="-83" dirty="0">
                <a:solidFill>
                  <a:srgbClr val="FFB352"/>
                </a:solidFill>
                <a:latin typeface="Gmarket Sans Bold"/>
                <a:cs typeface="Gmarket Sans Bold"/>
              </a:rPr>
              <a:t>다이어그램</a:t>
            </a:r>
          </a:p>
        </p:txBody>
      </p:sp>
      <p:grpSp>
        <p:nvGrpSpPr>
          <p:cNvPr id="1047" name="그룹 1005"/>
          <p:cNvGrpSpPr/>
          <p:nvPr/>
        </p:nvGrpSpPr>
        <p:grpSpPr>
          <a:xfrm>
            <a:off x="2456081" y="5699033"/>
            <a:ext cx="328944" cy="328944"/>
            <a:chOff x="4322981" y="5699033"/>
            <a:chExt cx="328944" cy="328944"/>
          </a:xfrm>
        </p:grpSpPr>
        <p:pic>
          <p:nvPicPr>
            <p:cNvPr id="1048" name="Object 1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322981" y="5699033"/>
              <a:ext cx="328944" cy="328944"/>
            </a:xfrm>
            <a:prstGeom prst="rect">
              <a:avLst/>
            </a:prstGeom>
          </p:spPr>
        </p:pic>
      </p:grpSp>
      <p:grpSp>
        <p:nvGrpSpPr>
          <p:cNvPr id="1049" name="그룹 1005"/>
          <p:cNvGrpSpPr/>
          <p:nvPr/>
        </p:nvGrpSpPr>
        <p:grpSpPr>
          <a:xfrm>
            <a:off x="16739856" y="5715000"/>
            <a:ext cx="328944" cy="328944"/>
            <a:chOff x="4322981" y="5699033"/>
            <a:chExt cx="328944" cy="328944"/>
          </a:xfrm>
        </p:grpSpPr>
        <p:pic>
          <p:nvPicPr>
            <p:cNvPr id="1050" name="Object 19"/>
            <p:cNvPicPr>
              <a:picLocks noChangeAspect="1"/>
            </p:cNvPicPr>
            <p:nvPr/>
          </p:nvPicPr>
          <p:blipFill rotWithShape="1">
            <a:blip r:embed="rId6">
              <a:lum bright="-100000" contrast="-50000"/>
            </a:blip>
            <a:stretch>
              <a:fillRect/>
            </a:stretch>
          </p:blipFill>
          <p:spPr>
            <a:xfrm>
              <a:off x="4322981" y="5699033"/>
              <a:ext cx="328944" cy="328944"/>
            </a:xfrm>
            <a:prstGeom prst="rect">
              <a:avLst/>
            </a:prstGeom>
          </p:spPr>
        </p:pic>
      </p:grpSp>
      <p:grpSp>
        <p:nvGrpSpPr>
          <p:cNvPr id="1060" name="그룹 1002"/>
          <p:cNvGrpSpPr/>
          <p:nvPr/>
        </p:nvGrpSpPr>
        <p:grpSpPr>
          <a:xfrm>
            <a:off x="876064" y="586833"/>
            <a:ext cx="17297636" cy="622842"/>
            <a:chOff x="1142763" y="1663158"/>
            <a:chExt cx="17297636" cy="622842"/>
          </a:xfrm>
        </p:grpSpPr>
        <p:pic>
          <p:nvPicPr>
            <p:cNvPr id="1061" name="Object 5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142763" y="1663158"/>
              <a:ext cx="17297636" cy="622842"/>
            </a:xfrm>
            <a:prstGeom prst="rect">
              <a:avLst/>
            </a:prstGeom>
          </p:spPr>
        </p:pic>
      </p:grpSp>
      <p:sp>
        <p:nvSpPr>
          <p:cNvPr id="1062" name="Object 8"/>
          <p:cNvSpPr txBox="1"/>
          <p:nvPr/>
        </p:nvSpPr>
        <p:spPr>
          <a:xfrm>
            <a:off x="342900" y="667855"/>
            <a:ext cx="5393990" cy="4770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altLang="ko-KR" sz="2500" kern="0" spc="-104" dirty="0">
                <a:solidFill>
                  <a:srgbClr val="FFFFFF"/>
                </a:solidFill>
                <a:latin typeface="Gmarket Sans Bold"/>
                <a:cs typeface="Gmarket Sans Bold"/>
              </a:rPr>
              <a:t>ER</a:t>
            </a:r>
            <a:r>
              <a:rPr lang="ko-KR" altLang="en-US" sz="2500" kern="0" spc="-104" dirty="0">
                <a:solidFill>
                  <a:srgbClr val="FFFFFF"/>
                </a:solidFill>
                <a:latin typeface="Gmarket Sans Bold"/>
                <a:cs typeface="Gmarket Sans Bold"/>
              </a:rPr>
              <a:t>다이어그램</a:t>
            </a:r>
          </a:p>
        </p:txBody>
      </p:sp>
      <p:sp>
        <p:nvSpPr>
          <p:cNvPr id="1063" name="Object 14"/>
          <p:cNvSpPr txBox="1"/>
          <p:nvPr/>
        </p:nvSpPr>
        <p:spPr>
          <a:xfrm>
            <a:off x="485859" y="760287"/>
            <a:ext cx="637080" cy="49510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2700" kern="0" spc="-86">
                <a:solidFill>
                  <a:srgbClr val="FFFFFF"/>
                </a:solidFill>
                <a:latin typeface="Gmarket Sans Bold"/>
                <a:cs typeface="Gmarket Sans Bold"/>
              </a:rPr>
              <a:t>01</a:t>
            </a:r>
            <a:endParaRPr lang="en-US"/>
          </a:p>
        </p:txBody>
      </p:sp>
      <p:sp>
        <p:nvSpPr>
          <p:cNvPr id="1064" name="Object 37"/>
          <p:cNvSpPr txBox="1"/>
          <p:nvPr/>
        </p:nvSpPr>
        <p:spPr>
          <a:xfrm>
            <a:off x="13749825" y="757935"/>
            <a:ext cx="4074407" cy="33553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 lang="ko-KR" altLang="en-US"/>
            </a:pPr>
            <a:r>
              <a:rPr lang="en-US" altLang="ko-KR" sz="1600" kern="0" spc="-101" dirty="0" err="1">
                <a:solidFill>
                  <a:srgbClr val="FFFFFF"/>
                </a:solidFill>
                <a:latin typeface="Gmarket Sans Bold"/>
                <a:cs typeface="Gmarket Sans Bold"/>
              </a:rPr>
              <a:t>BookManagement</a:t>
            </a:r>
            <a:r>
              <a:rPr lang="en-US" sz="1600" kern="0" spc="-101" dirty="0">
                <a:solidFill>
                  <a:srgbClr val="FFFFFF"/>
                </a:solidFill>
                <a:latin typeface="Gmarket Sans Bold"/>
                <a:cs typeface="Gmarket Sans Bold"/>
              </a:rPr>
              <a:t> Presentation</a:t>
            </a:r>
          </a:p>
        </p:txBody>
      </p:sp>
      <p:grpSp>
        <p:nvGrpSpPr>
          <p:cNvPr id="1065" name="그룹 1007"/>
          <p:cNvGrpSpPr/>
          <p:nvPr/>
        </p:nvGrpSpPr>
        <p:grpSpPr>
          <a:xfrm>
            <a:off x="495300" y="390525"/>
            <a:ext cx="860400" cy="1029599"/>
            <a:chOff x="13756068" y="3437184"/>
            <a:chExt cx="2282669" cy="2735570"/>
          </a:xfrm>
        </p:grpSpPr>
        <p:pic>
          <p:nvPicPr>
            <p:cNvPr id="1066" name="Object 34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3756068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1067" name="Object 12"/>
          <p:cNvSpPr txBox="1"/>
          <p:nvPr/>
        </p:nvSpPr>
        <p:spPr>
          <a:xfrm>
            <a:off x="625811" y="652595"/>
            <a:ext cx="661976" cy="2218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900">
                <a:solidFill>
                  <a:srgbClr val="FFFFFF"/>
                </a:solidFill>
                <a:latin typeface="Gmarket Sans Bold"/>
                <a:cs typeface="Gmarket Sans Bold"/>
              </a:rPr>
              <a:t>PART</a:t>
            </a:r>
            <a:endParaRPr lang="en-US"/>
          </a:p>
        </p:txBody>
      </p:sp>
      <p:sp>
        <p:nvSpPr>
          <p:cNvPr id="1068" name="Object 13"/>
          <p:cNvSpPr txBox="1"/>
          <p:nvPr/>
        </p:nvSpPr>
        <p:spPr>
          <a:xfrm>
            <a:off x="638259" y="779337"/>
            <a:ext cx="637080" cy="49510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2700" kern="0" spc="-86">
                <a:solidFill>
                  <a:srgbClr val="FFFFFF"/>
                </a:solidFill>
                <a:latin typeface="Gmarket Sans Bold"/>
                <a:cs typeface="Gmarket Sans Bold"/>
              </a:rPr>
              <a:t>0</a:t>
            </a:r>
            <a:r>
              <a:rPr lang="en-US" altLang="ko-KR" sz="2700" kern="0" spc="-86">
                <a:solidFill>
                  <a:srgbClr val="FFFFFF"/>
                </a:solidFill>
                <a:latin typeface="Gmarket Sans Bold"/>
                <a:cs typeface="Gmarket Sans Bold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31FB32-B562-CAE8-AA77-92ED2FF81275}"/>
              </a:ext>
            </a:extLst>
          </p:cNvPr>
          <p:cNvSpPr txBox="1"/>
          <p:nvPr/>
        </p:nvSpPr>
        <p:spPr>
          <a:xfrm>
            <a:off x="17339944" y="9258300"/>
            <a:ext cx="55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7</a:t>
            </a:r>
            <a:endParaRPr kumimoji="1" lang="ko-JP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81000" y="457200"/>
            <a:ext cx="860400" cy="1029599"/>
            <a:chOff x="13756068" y="3437184"/>
            <a:chExt cx="2282669" cy="2735570"/>
          </a:xfrm>
        </p:grpSpPr>
        <p:pic>
          <p:nvPicPr>
            <p:cNvPr id="1008" name="Object 3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756068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5038" y="748859"/>
            <a:ext cx="5393990" cy="4770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altLang="ko-KR" sz="2500" kern="0" spc="-104" dirty="0">
                <a:solidFill>
                  <a:srgbClr val="FFFFFF"/>
                </a:solidFill>
                <a:latin typeface="Gmarket Sans Bold"/>
                <a:cs typeface="Gmarket Sans Bold"/>
              </a:rPr>
              <a:t>ER </a:t>
            </a:r>
            <a:r>
              <a:rPr lang="ko-KR" altLang="en-US" sz="2500" kern="0" spc="-104" dirty="0">
                <a:solidFill>
                  <a:srgbClr val="FFFFFF"/>
                </a:solidFill>
                <a:latin typeface="Gmarket Sans Bold"/>
                <a:cs typeface="Gmarket Sans Bold"/>
              </a:rPr>
              <a:t> 다이어그램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11511" y="719270"/>
            <a:ext cx="661976" cy="2217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900">
                <a:solidFill>
                  <a:srgbClr val="FFFFFF"/>
                </a:solidFill>
                <a:latin typeface="Gmarket Sans Bold"/>
                <a:cs typeface="Gmarket Sans Bold"/>
              </a:rPr>
              <a:t>PART</a:t>
            </a:r>
            <a:endParaRPr lang="en-US"/>
          </a:p>
        </p:txBody>
      </p:sp>
      <p:sp>
        <p:nvSpPr>
          <p:cNvPr id="13" name="Object 13"/>
          <p:cNvSpPr txBox="1"/>
          <p:nvPr/>
        </p:nvSpPr>
        <p:spPr>
          <a:xfrm>
            <a:off x="523959" y="846012"/>
            <a:ext cx="637080" cy="49510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2700" kern="0" spc="-86">
                <a:solidFill>
                  <a:srgbClr val="FFFFFF"/>
                </a:solidFill>
                <a:latin typeface="Gmarket Sans Bold"/>
                <a:cs typeface="Gmarket Sans Bold"/>
              </a:rPr>
              <a:t>0</a:t>
            </a:r>
            <a:r>
              <a:rPr lang="en-US" altLang="ko-KR" sz="2700" kern="0" spc="-86">
                <a:solidFill>
                  <a:srgbClr val="FFFFFF"/>
                </a:solidFill>
                <a:latin typeface="Gmarket Sans Bold"/>
                <a:cs typeface="Gmarket Sans Bold"/>
              </a:rPr>
              <a:t>2</a:t>
            </a:r>
          </a:p>
        </p:txBody>
      </p:sp>
      <p:grpSp>
        <p:nvGrpSpPr>
          <p:cNvPr id="1006" name="그룹 1006"/>
          <p:cNvGrpSpPr/>
          <p:nvPr/>
        </p:nvGrpSpPr>
        <p:grpSpPr>
          <a:xfrm>
            <a:off x="445336" y="1748869"/>
            <a:ext cx="3810000" cy="2261672"/>
            <a:chOff x="9389919" y="6156522"/>
            <a:chExt cx="2558872" cy="212980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389919" y="6156522"/>
              <a:ext cx="2558872" cy="2129801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640576" y="2849804"/>
            <a:ext cx="3419521" cy="6617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altLang="ko-KR" sz="3700" kern="0" spc="-79" dirty="0">
                <a:solidFill>
                  <a:srgbClr val="FFB352"/>
                </a:solidFill>
                <a:latin typeface="Gmarket Sans Bold"/>
                <a:cs typeface="Gmarket Sans Bold"/>
              </a:rPr>
              <a:t>ER </a:t>
            </a:r>
            <a:r>
              <a:rPr lang="ko-KR" altLang="en-US" sz="3700" kern="0" spc="-79" dirty="0">
                <a:solidFill>
                  <a:srgbClr val="FFB352"/>
                </a:solidFill>
                <a:latin typeface="Gmarket Sans Bold"/>
                <a:cs typeface="Gmarket Sans Bold"/>
              </a:rPr>
              <a:t> </a:t>
            </a:r>
            <a:r>
              <a:rPr lang="ko-KR" altLang="en-US" sz="3700" kern="0" spc="-79" dirty="0" err="1">
                <a:solidFill>
                  <a:srgbClr val="FFB352"/>
                </a:solidFill>
                <a:latin typeface="Gmarket Sans Bold"/>
                <a:cs typeface="Gmarket Sans Bold"/>
              </a:rPr>
              <a:t>다이어</a:t>
            </a:r>
            <a:r>
              <a:rPr lang="ko-KR" altLang="en-US" sz="3700" kern="0" spc="-79" dirty="0">
                <a:solidFill>
                  <a:srgbClr val="FFB352"/>
                </a:solidFill>
                <a:latin typeface="Gmarket Sans Bold"/>
                <a:cs typeface="Gmarket Sans Bold"/>
              </a:rPr>
              <a:t> 그램</a:t>
            </a:r>
          </a:p>
        </p:txBody>
      </p:sp>
      <p:pic>
        <p:nvPicPr>
          <p:cNvPr id="1010" name="그림 100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50576" y="2402461"/>
            <a:ext cx="12192000" cy="70408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4E7A91-A767-39F1-0E73-77F551A83960}"/>
              </a:ext>
            </a:extLst>
          </p:cNvPr>
          <p:cNvSpPr txBox="1"/>
          <p:nvPr/>
        </p:nvSpPr>
        <p:spPr>
          <a:xfrm>
            <a:off x="17339944" y="9258300"/>
            <a:ext cx="55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8</a:t>
            </a:r>
            <a:endParaRPr kumimoji="1" lang="ko-JP" altLang="en-US" sz="2800" dirty="0"/>
          </a:p>
        </p:txBody>
      </p:sp>
      <p:sp>
        <p:nvSpPr>
          <p:cNvPr id="16" name="Object 37">
            <a:extLst>
              <a:ext uri="{FF2B5EF4-FFF2-40B4-BE49-F238E27FC236}">
                <a16:creationId xmlns:a16="http://schemas.microsoft.com/office/drawing/2014/main" id="{77296EF6-6D69-A2B7-D8E1-7AF7590145B9}"/>
              </a:ext>
            </a:extLst>
          </p:cNvPr>
          <p:cNvSpPr txBox="1"/>
          <p:nvPr/>
        </p:nvSpPr>
        <p:spPr>
          <a:xfrm>
            <a:off x="13815738" y="797237"/>
            <a:ext cx="4074406" cy="33553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 lang="ko-KR" altLang="en-US"/>
            </a:pPr>
            <a:r>
              <a:rPr lang="en-US" altLang="ko-KR" sz="1600" kern="0" spc="-101" dirty="0" err="1">
                <a:solidFill>
                  <a:srgbClr val="FFFFFF"/>
                </a:solidFill>
                <a:latin typeface="Gmarket Sans Bold"/>
                <a:cs typeface="Gmarket Sans Bold"/>
              </a:rPr>
              <a:t>BookManagement</a:t>
            </a:r>
            <a:r>
              <a:rPr lang="en-US" sz="1600" kern="0" spc="-101" dirty="0">
                <a:solidFill>
                  <a:srgbClr val="FFFFFF"/>
                </a:solidFill>
                <a:latin typeface="Gmarket Sans Bold"/>
                <a:cs typeface="Gmarket Sans Bold"/>
              </a:rPr>
              <a:t> Presentation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473</Words>
  <Application>Microsoft Office PowerPoint</Application>
  <PresentationFormat>사용자 지정</PresentationFormat>
  <Paragraphs>153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?? ??</vt:lpstr>
      <vt:lpstr>Gmarket Sans Bold</vt:lpstr>
      <vt:lpstr>Gmarket Sans Medium</vt:lpstr>
      <vt:lpstr>Malgun Gothic</vt:lpstr>
      <vt:lpstr>Malgun Gothic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133</cp:revision>
  <dcterms:created xsi:type="dcterms:W3CDTF">2022-05-22T15:49:00Z</dcterms:created>
  <dcterms:modified xsi:type="dcterms:W3CDTF">2022-12-12T00:00:54Z</dcterms:modified>
  <cp:version/>
</cp:coreProperties>
</file>