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342" r:id="rId5"/>
    <p:sldId id="359" r:id="rId6"/>
    <p:sldId id="388" r:id="rId7"/>
    <p:sldId id="373" r:id="rId8"/>
    <p:sldId id="375" r:id="rId9"/>
    <p:sldId id="382" r:id="rId10"/>
    <p:sldId id="383" r:id="rId11"/>
    <p:sldId id="365" r:id="rId12"/>
    <p:sldId id="376" r:id="rId13"/>
    <p:sldId id="377" r:id="rId14"/>
    <p:sldId id="385" r:id="rId15"/>
    <p:sldId id="384" r:id="rId16"/>
    <p:sldId id="390" r:id="rId17"/>
    <p:sldId id="391" r:id="rId18"/>
    <p:sldId id="386" r:id="rId19"/>
    <p:sldId id="389" r:id="rId20"/>
    <p:sldId id="38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 showGuides="1">
      <p:cViewPr varScale="1">
        <p:scale>
          <a:sx n="79" d="100"/>
          <a:sy n="79" d="100"/>
        </p:scale>
        <p:origin x="850" y="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6/30/2024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6/30/2024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487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7367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9231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60573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5343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6343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094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3758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034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164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522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8302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896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012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029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anchor="b"/>
          <a:lstStyle/>
          <a:p>
            <a:r>
              <a:rPr lang="en-US" dirty="0"/>
              <a:t>DIGITAL EMPOWERMENT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/>
          <a:lstStyle/>
          <a:p>
            <a:r>
              <a:rPr lang="en-US" dirty="0"/>
              <a:t>HEINEKEN VIETNAM</a:t>
            </a:r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/>
          <a:lstStyle/>
          <a:p>
            <a:r>
              <a:rPr lang="en-US" dirty="0"/>
              <a:t>MODELS’ INFORMATION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04CF1095-01F6-88AA-AFF5-85392FB4C4AC}"/>
              </a:ext>
            </a:extLst>
          </p:cNvPr>
          <p:cNvSpPr txBox="1">
            <a:spLocks/>
          </p:cNvSpPr>
          <p:nvPr/>
        </p:nvSpPr>
        <p:spPr>
          <a:xfrm>
            <a:off x="500758" y="2914792"/>
            <a:ext cx="4320817" cy="102841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3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000" dirty="0"/>
              <a:t>Our solution is entirely YOLOv8-based		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9D8FCF-6469-BD00-9AFF-4CF633888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3405" y="2473348"/>
            <a:ext cx="501967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59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/>
          <a:lstStyle/>
          <a:p>
            <a:r>
              <a:rPr lang="en-US" dirty="0"/>
              <a:t>MODELS’ INFORMATION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04CF1095-01F6-88AA-AFF5-85392FB4C4AC}"/>
              </a:ext>
            </a:extLst>
          </p:cNvPr>
          <p:cNvSpPr txBox="1">
            <a:spLocks/>
          </p:cNvSpPr>
          <p:nvPr/>
        </p:nvSpPr>
        <p:spPr>
          <a:xfrm>
            <a:off x="1687532" y="2914792"/>
            <a:ext cx="7540987" cy="102841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3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000" dirty="0"/>
              <a:t>For face detection in problem no. 3, we utilize a pretrained YOLOv8m on </a:t>
            </a:r>
            <a:r>
              <a:rPr lang="en-US" sz="2000" dirty="0" err="1"/>
              <a:t>WIDERFace</a:t>
            </a:r>
            <a:r>
              <a:rPr lang="en-US" sz="2000" dirty="0"/>
              <a:t>, which is available in </a:t>
            </a:r>
            <a:r>
              <a:rPr lang="en-US" sz="2000" dirty="0" err="1"/>
              <a:t>DeepFace</a:t>
            </a:r>
            <a:r>
              <a:rPr lang="en-US" sz="2000" dirty="0"/>
              <a:t> framework		</a:t>
            </a:r>
          </a:p>
        </p:txBody>
      </p:sp>
    </p:spTree>
    <p:extLst>
      <p:ext uri="{BB962C8B-B14F-4D97-AF65-F5344CB8AC3E}">
        <p14:creationId xmlns:p14="http://schemas.microsoft.com/office/powerpoint/2010/main" val="2865880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/>
          <a:lstStyle/>
          <a:p>
            <a:r>
              <a:rPr lang="en-US" dirty="0"/>
              <a:t>MODELS’ INFORMATION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04CF1095-01F6-88AA-AFF5-85392FB4C4AC}"/>
              </a:ext>
            </a:extLst>
          </p:cNvPr>
          <p:cNvSpPr txBox="1">
            <a:spLocks/>
          </p:cNvSpPr>
          <p:nvPr/>
        </p:nvSpPr>
        <p:spPr>
          <a:xfrm>
            <a:off x="491030" y="2914792"/>
            <a:ext cx="5822221" cy="102841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3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000" dirty="0"/>
              <a:t>For detecting promotion girls, we fine-tune YOLOv8m on … to check whether a person is sitting or standing</a:t>
            </a:r>
          </a:p>
          <a:p>
            <a:pPr marL="457200" lvl="1" indent="0">
              <a:buNone/>
            </a:pPr>
            <a:r>
              <a:rPr lang="en-US" sz="2000" dirty="0"/>
              <a:t>		</a:t>
            </a:r>
          </a:p>
        </p:txBody>
      </p:sp>
      <p:pic>
        <p:nvPicPr>
          <p:cNvPr id="3074" name="Picture 2" descr="Open photo">
            <a:extLst>
              <a:ext uri="{FF2B5EF4-FFF2-40B4-BE49-F238E27FC236}">
                <a16:creationId xmlns:a16="http://schemas.microsoft.com/office/drawing/2014/main" id="{6FDB7CA3-F189-4E07-D34A-A5BE4ED76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454" y="2052536"/>
            <a:ext cx="4374982" cy="4374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414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FD6A3FE-1BF6-4C1A-0553-EBD497A6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735486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04CF1095-01F6-88AA-AFF5-85392FB4C4AC}"/>
              </a:ext>
            </a:extLst>
          </p:cNvPr>
          <p:cNvSpPr txBox="1">
            <a:spLocks/>
          </p:cNvSpPr>
          <p:nvPr/>
        </p:nvSpPr>
        <p:spPr>
          <a:xfrm>
            <a:off x="1687532" y="2914792"/>
            <a:ext cx="7540987" cy="102841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3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000" dirty="0"/>
              <a:t>…		</a:t>
            </a:r>
          </a:p>
        </p:txBody>
      </p:sp>
    </p:spTree>
    <p:extLst>
      <p:ext uri="{BB962C8B-B14F-4D97-AF65-F5344CB8AC3E}">
        <p14:creationId xmlns:p14="http://schemas.microsoft.com/office/powerpoint/2010/main" val="1860124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FD6A3FE-1BF6-4C1A-0553-EBD497A6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/>
          <a:p>
            <a:r>
              <a:rPr lang="en-US" dirty="0"/>
              <a:t>Development path</a:t>
            </a:r>
          </a:p>
        </p:txBody>
      </p:sp>
    </p:spTree>
    <p:extLst>
      <p:ext uri="{BB962C8B-B14F-4D97-AF65-F5344CB8AC3E}">
        <p14:creationId xmlns:p14="http://schemas.microsoft.com/office/powerpoint/2010/main" val="2278420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/>
          <a:lstStyle/>
          <a:p>
            <a:r>
              <a:rPr lang="en-US" dirty="0"/>
              <a:t>Development path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04CF1095-01F6-88AA-AFF5-85392FB4C4AC}"/>
              </a:ext>
            </a:extLst>
          </p:cNvPr>
          <p:cNvSpPr txBox="1">
            <a:spLocks/>
          </p:cNvSpPr>
          <p:nvPr/>
        </p:nvSpPr>
        <p:spPr>
          <a:xfrm>
            <a:off x="1687532" y="2914792"/>
            <a:ext cx="7540987" cy="188094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3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000" dirty="0"/>
              <a:t>Spend more time labelling dataset provided by the organizers</a:t>
            </a:r>
          </a:p>
          <a:p>
            <a:pPr lvl="1"/>
            <a:r>
              <a:rPr lang="en-US" sz="2000" dirty="0"/>
              <a:t>Find a method of effective and automative data labelling instead of doing it manually </a:t>
            </a:r>
          </a:p>
          <a:p>
            <a:pPr lvl="1"/>
            <a:r>
              <a:rPr lang="en-US" sz="2000" dirty="0"/>
              <a:t>Find a method capable of detecting small promotional materials (printed advertisings)		</a:t>
            </a:r>
          </a:p>
        </p:txBody>
      </p:sp>
    </p:spTree>
    <p:extLst>
      <p:ext uri="{BB962C8B-B14F-4D97-AF65-F5344CB8AC3E}">
        <p14:creationId xmlns:p14="http://schemas.microsoft.com/office/powerpoint/2010/main" val="2507267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FD6A3FE-1BF6-4C1A-0553-EBD497A6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3161489"/>
            <a:ext cx="6327105" cy="476644"/>
          </a:xfrm>
        </p:spPr>
        <p:txBody>
          <a:bodyPr anchor="b"/>
          <a:lstStyle/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276551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3097848"/>
            <a:ext cx="4466504" cy="3405187"/>
          </a:xfrm>
        </p:spPr>
        <p:txBody>
          <a:bodyPr anchor="t"/>
          <a:lstStyle/>
          <a:p>
            <a:r>
              <a:rPr lang="en-US" dirty="0"/>
              <a:t>Team introduction</a:t>
            </a:r>
          </a:p>
          <a:p>
            <a:r>
              <a:rPr lang="en-US" dirty="0"/>
              <a:t>Input/Output introduction</a:t>
            </a:r>
          </a:p>
          <a:p>
            <a:r>
              <a:rPr lang="en-US" dirty="0"/>
              <a:t>Solution pipeline</a:t>
            </a:r>
          </a:p>
          <a:p>
            <a:r>
              <a:rPr lang="en-US" dirty="0"/>
              <a:t>Models’ information and evaluation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Development path</a:t>
            </a:r>
          </a:p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C4EA980-D612-F6AC-357F-D6BB00E583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4046" y="889444"/>
            <a:ext cx="11562303" cy="1126296"/>
          </a:xfrm>
        </p:spPr>
        <p:txBody>
          <a:bodyPr/>
          <a:lstStyle/>
          <a:p>
            <a:r>
              <a:rPr lang="en-US" dirty="0"/>
              <a:t>OUR TEAM</a:t>
            </a:r>
          </a:p>
        </p:txBody>
      </p:sp>
      <p:pic>
        <p:nvPicPr>
          <p:cNvPr id="8" name="Picture 7" descr="A person with short black hair&#10;&#10;Description automatically generated">
            <a:extLst>
              <a:ext uri="{FF2B5EF4-FFF2-40B4-BE49-F238E27FC236}">
                <a16:creationId xmlns:a16="http://schemas.microsoft.com/office/drawing/2014/main" id="{7476626C-4FCE-3F0F-53BD-5F0A1EF14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155" y="2206490"/>
            <a:ext cx="1385148" cy="20295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BDD778-5774-C900-A6C7-5D0C727D692B}"/>
              </a:ext>
            </a:extLst>
          </p:cNvPr>
          <p:cNvSpPr txBox="1"/>
          <p:nvPr/>
        </p:nvSpPr>
        <p:spPr>
          <a:xfrm>
            <a:off x="457200" y="4426762"/>
            <a:ext cx="3356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Full name: Nguyen </a:t>
            </a:r>
            <a:r>
              <a:rPr lang="en-US" sz="1600" i="1" dirty="0" err="1">
                <a:solidFill>
                  <a:schemeClr val="bg1"/>
                </a:solidFill>
              </a:rPr>
              <a:t>Nguyen</a:t>
            </a:r>
            <a:r>
              <a:rPr lang="en-US" sz="1600" i="1" dirty="0">
                <a:solidFill>
                  <a:schemeClr val="bg1"/>
                </a:solidFill>
              </a:rPr>
              <a:t> Khoi</a:t>
            </a:r>
          </a:p>
          <a:p>
            <a:r>
              <a:rPr lang="en-US" sz="1600" i="1" dirty="0">
                <a:solidFill>
                  <a:schemeClr val="bg1"/>
                </a:solidFill>
              </a:rPr>
              <a:t>Major: Computer Science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348519-BC7B-83C8-57F7-278B6415D3D4}"/>
              </a:ext>
            </a:extLst>
          </p:cNvPr>
          <p:cNvSpPr txBox="1"/>
          <p:nvPr/>
        </p:nvSpPr>
        <p:spPr>
          <a:xfrm>
            <a:off x="4588213" y="4443652"/>
            <a:ext cx="3356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Full name: Bui Quoc Thinh</a:t>
            </a:r>
          </a:p>
          <a:p>
            <a:r>
              <a:rPr lang="en-US" sz="1600" i="1" dirty="0">
                <a:solidFill>
                  <a:schemeClr val="bg1"/>
                </a:solidFill>
              </a:rPr>
              <a:t>Major: Computer Science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54C3B7-4151-7F90-413A-C299CAB6BCAC}"/>
              </a:ext>
            </a:extLst>
          </p:cNvPr>
          <p:cNvSpPr txBox="1"/>
          <p:nvPr/>
        </p:nvSpPr>
        <p:spPr>
          <a:xfrm>
            <a:off x="8096656" y="4426761"/>
            <a:ext cx="3356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Full name: Do Minh Khoi</a:t>
            </a:r>
          </a:p>
          <a:p>
            <a:r>
              <a:rPr lang="en-US" sz="1600" i="1" dirty="0">
                <a:solidFill>
                  <a:schemeClr val="bg1"/>
                </a:solidFill>
              </a:rPr>
              <a:t>Major: Computer Science</a:t>
            </a:r>
          </a:p>
        </p:txBody>
      </p:sp>
      <p:pic>
        <p:nvPicPr>
          <p:cNvPr id="14" name="Picture 13" descr="A person wearing glasses and a lanyard&#10;&#10;Description automatically generated">
            <a:extLst>
              <a:ext uri="{FF2B5EF4-FFF2-40B4-BE49-F238E27FC236}">
                <a16:creationId xmlns:a16="http://schemas.microsoft.com/office/drawing/2014/main" id="{40669DDC-029A-EF23-FAC2-EA48372C3A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3032" y="2268750"/>
            <a:ext cx="1905000" cy="1905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568F344-1B83-8FD5-5AC9-381E1F895E6F}"/>
              </a:ext>
            </a:extLst>
          </p:cNvPr>
          <p:cNvSpPr txBox="1"/>
          <p:nvPr/>
        </p:nvSpPr>
        <p:spPr>
          <a:xfrm>
            <a:off x="3813243" y="5854207"/>
            <a:ext cx="4584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solidFill>
                  <a:schemeClr val="bg1"/>
                </a:solidFill>
              </a:rPr>
              <a:t>University of Information Technology</a:t>
            </a:r>
          </a:p>
        </p:txBody>
      </p:sp>
      <p:pic>
        <p:nvPicPr>
          <p:cNvPr id="16" name="Picture 15" descr="A person sitting on a bench in a alley&#10;&#10;Description automatically generated">
            <a:extLst>
              <a:ext uri="{FF2B5EF4-FFF2-40B4-BE49-F238E27FC236}">
                <a16:creationId xmlns:a16="http://schemas.microsoft.com/office/drawing/2014/main" id="{E23F2759-1562-2832-1B65-2FBEB3DD43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7996" y="2294577"/>
            <a:ext cx="188595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388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F7C5-CBA2-9823-0CBA-5BD773998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69" y="579120"/>
            <a:ext cx="11548261" cy="2733306"/>
          </a:xfrm>
        </p:spPr>
        <p:txBody>
          <a:bodyPr/>
          <a:lstStyle/>
          <a:p>
            <a:r>
              <a:rPr lang="en-US" dirty="0"/>
              <a:t>I.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60D053B-A40A-3228-B6D5-3371B9EE2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868" y="3484615"/>
            <a:ext cx="11562303" cy="2387865"/>
          </a:xfrm>
        </p:spPr>
        <p:txBody>
          <a:bodyPr/>
          <a:lstStyle/>
          <a:p>
            <a:r>
              <a:rPr lang="en-US" dirty="0"/>
              <a:t>INPUT/OUTPUT INTRODUCTION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193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dirty="0"/>
              <a:t>Input - output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949233" cy="3676649"/>
          </a:xfrm>
        </p:spPr>
        <p:txBody>
          <a:bodyPr/>
          <a:lstStyle/>
          <a:p>
            <a:r>
              <a:rPr lang="en-US" dirty="0"/>
              <a:t>Input: an image</a:t>
            </a:r>
          </a:p>
          <a:p>
            <a:r>
              <a:rPr lang="en-US" dirty="0"/>
              <a:t>Output: </a:t>
            </a:r>
          </a:p>
          <a:p>
            <a:pPr lvl="1"/>
            <a:r>
              <a:rPr lang="en-US" sz="1800" dirty="0"/>
              <a:t>Number of people, their emotions and the dominant emotion (problem no. 3)</a:t>
            </a:r>
          </a:p>
          <a:p>
            <a:pPr lvl="1"/>
            <a:r>
              <a:rPr lang="en-US" sz="1800" dirty="0"/>
              <a:t>Locate promotion girls, number of them, check whether it&gt;2 (problem no. 4)</a:t>
            </a:r>
          </a:p>
          <a:p>
            <a:pPr lvl="1"/>
            <a:r>
              <a:rPr lang="en-US" sz="1800" dirty="0"/>
              <a:t> Locate printed advertisings: ice boxes, ice buckets, bottles, cans, refrigerators, billboards, standees, parasols (problem no. 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637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dirty="0"/>
              <a:t>Input - output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8270246" cy="3676649"/>
          </a:xfrm>
        </p:spPr>
        <p:txBody>
          <a:bodyPr/>
          <a:lstStyle/>
          <a:p>
            <a:r>
              <a:rPr lang="en-US" dirty="0"/>
              <a:t>On problem no. 4:</a:t>
            </a:r>
          </a:p>
          <a:p>
            <a:pPr lvl="1"/>
            <a:r>
              <a:rPr lang="en-US" sz="1800" dirty="0"/>
              <a:t>All detected promotion girls are counted, regardless of their companies</a:t>
            </a:r>
          </a:p>
          <a:p>
            <a:pPr lvl="1"/>
            <a:r>
              <a:rPr lang="en-US" sz="1800" dirty="0"/>
              <a:t>Female and standing individuals are taken into consideration</a:t>
            </a:r>
            <a:r>
              <a:rPr lang="en-US" dirty="0"/>
              <a:t>	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873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dirty="0"/>
              <a:t>Input - output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8270246" cy="2704965"/>
          </a:xfrm>
        </p:spPr>
        <p:txBody>
          <a:bodyPr/>
          <a:lstStyle/>
          <a:p>
            <a:r>
              <a:rPr lang="en-US" dirty="0"/>
              <a:t>On problem no. 2:</a:t>
            </a:r>
          </a:p>
          <a:p>
            <a:pPr lvl="1"/>
            <a:r>
              <a:rPr lang="en-US" sz="1800" dirty="0"/>
              <a:t>Printed products that are of these companies below are chosen</a:t>
            </a:r>
          </a:p>
          <a:p>
            <a:pPr lvl="1"/>
            <a:r>
              <a:rPr lang="en-US" sz="1800" dirty="0"/>
              <a:t>Heineken, Tiger, Bia Viet, Larue, </a:t>
            </a:r>
            <a:r>
              <a:rPr lang="en-US" sz="1800" dirty="0" err="1"/>
              <a:t>Bivina</a:t>
            </a:r>
            <a:r>
              <a:rPr lang="en-US" sz="1800" dirty="0"/>
              <a:t>, Edelweiss, Strongbow	</a:t>
            </a:r>
            <a:r>
              <a:rPr lang="en-US" dirty="0"/>
              <a:t>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525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FD6A3FE-1BF6-4C1A-0553-EBD497A6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/>
          <a:p>
            <a:r>
              <a:rPr lang="en-US" dirty="0"/>
              <a:t>II. Solution pipeline</a:t>
            </a:r>
          </a:p>
        </p:txBody>
      </p:sp>
    </p:spTree>
    <p:extLst>
      <p:ext uri="{BB962C8B-B14F-4D97-AF65-F5344CB8AC3E}">
        <p14:creationId xmlns:p14="http://schemas.microsoft.com/office/powerpoint/2010/main" val="1330733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29A4-AAFD-04EE-0732-0671E83D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620" y="593386"/>
            <a:ext cx="8843050" cy="1186077"/>
          </a:xfrm>
        </p:spPr>
        <p:txBody>
          <a:bodyPr/>
          <a:lstStyle/>
          <a:p>
            <a:r>
              <a:rPr lang="en-US" dirty="0"/>
              <a:t>SOLUTION PIPELINE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23533-91C6-420C-B7D7-4977ACF7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26" name="Picture 2" descr="No description available.">
            <a:extLst>
              <a:ext uri="{FF2B5EF4-FFF2-40B4-BE49-F238E27FC236}">
                <a16:creationId xmlns:a16="http://schemas.microsoft.com/office/drawing/2014/main" id="{6B475613-6964-A95B-66D8-D18F841F0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754" y="2141254"/>
            <a:ext cx="9233473" cy="4476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360155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05301E-11B3-4B9D-A588-21F3C980937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7B561B-3A65-4A22-9691-EB838E7F9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{EAE1D556-7F4D-496F-914E-655C44933B79}tf11936837_win32</Template>
  <TotalTime>111</TotalTime>
  <Words>349</Words>
  <Application>Microsoft Office PowerPoint</Application>
  <PresentationFormat>Widescreen</PresentationFormat>
  <Paragraphs>80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Arial Nova</vt:lpstr>
      <vt:lpstr>Biome</vt:lpstr>
      <vt:lpstr>Calibri</vt:lpstr>
      <vt:lpstr>Custom</vt:lpstr>
      <vt:lpstr>DIGITAL EMPOWERMENT</vt:lpstr>
      <vt:lpstr>Agenda</vt:lpstr>
      <vt:lpstr>PowerPoint Presentation</vt:lpstr>
      <vt:lpstr>I.</vt:lpstr>
      <vt:lpstr>Input - output</vt:lpstr>
      <vt:lpstr>Input - output</vt:lpstr>
      <vt:lpstr>Input - output</vt:lpstr>
      <vt:lpstr>II. Solution pipeline</vt:lpstr>
      <vt:lpstr>SOLUTION PIPELINE</vt:lpstr>
      <vt:lpstr>MODELS’ INFORMATION</vt:lpstr>
      <vt:lpstr>MODELS’ INFORMATION</vt:lpstr>
      <vt:lpstr>MODELS’ INFORMATION</vt:lpstr>
      <vt:lpstr>DEMO</vt:lpstr>
      <vt:lpstr>DEMO</vt:lpstr>
      <vt:lpstr>Development path</vt:lpstr>
      <vt:lpstr>Development path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Nguyễn Nguyên Khôi</dc:creator>
  <cp:lastModifiedBy>Nguyễn Nguyên Khôi</cp:lastModifiedBy>
  <cp:revision>3</cp:revision>
  <dcterms:created xsi:type="dcterms:W3CDTF">2024-06-30T02:20:33Z</dcterms:created>
  <dcterms:modified xsi:type="dcterms:W3CDTF">2024-06-30T04:12:00Z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