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87" r:id="rId4"/>
    <p:sldId id="284" r:id="rId5"/>
    <p:sldId id="283" r:id="rId6"/>
    <p:sldId id="285" r:id="rId7"/>
    <p:sldId id="288" r:id="rId8"/>
    <p:sldId id="289" r:id="rId9"/>
    <p:sldId id="290" r:id="rId10"/>
    <p:sldId id="291" r:id="rId11"/>
    <p:sldId id="277" r:id="rId12"/>
    <p:sldId id="286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032"/>
    <a:srgbClr val="910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/>
    <p:restoredTop sz="94719"/>
  </p:normalViewPr>
  <p:slideViewPr>
    <p:cSldViewPr snapToGrid="0">
      <p:cViewPr varScale="1">
        <p:scale>
          <a:sx n="128" d="100"/>
          <a:sy n="128" d="100"/>
        </p:scale>
        <p:origin x="18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A390B-CF74-9945-B363-7B41B55CBF71}" type="datetimeFigureOut">
              <a:rPr kumimoji="1" lang="ko-Kore-KR" altLang="en-US" smtClean="0"/>
              <a:t>2023. 6. 26.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91904-9834-F941-B4D8-522E2EEF01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677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isHttpsRedirect=true&amp;blogId=stykworld&amp;logNo=221378704297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aitlyncoloma.medium.com/deep-generative-models-867f4bdfe363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농업인구 감소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91904-9834-F941-B4D8-522E2EEF01A3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9307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농업인구 감소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91904-9834-F941-B4D8-522E2EEF01A3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7896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농업인구 감소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91904-9834-F941-B4D8-522E2EEF01A3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8761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농업인구 감소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91904-9834-F941-B4D8-522E2EEF01A3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6480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농업인구 감소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91904-9834-F941-B4D8-522E2EEF01A3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2454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농업인구 감소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91904-9834-F941-B4D8-522E2EEF01A3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4295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ore-KR" dirty="0">
                <a:hlinkClick r:id="rId3"/>
              </a:rPr>
              <a:t>09. GAN+VAE, Applications : </a:t>
            </a:r>
            <a:r>
              <a:rPr lang="ko-KR" altLang="en-US" dirty="0">
                <a:hlinkClick r:id="rId3"/>
              </a:rPr>
              <a:t>네이버 블로그 </a:t>
            </a:r>
            <a:r>
              <a:rPr lang="en-US" altLang="ko-KR" dirty="0">
                <a:hlinkClick r:id="rId3"/>
              </a:rPr>
              <a:t>(</a:t>
            </a:r>
            <a:r>
              <a:rPr lang="en-US" altLang="ko-Kore-KR" dirty="0">
                <a:hlinkClick r:id="rId3"/>
              </a:rPr>
              <a:t>naver.com)</a:t>
            </a:r>
            <a:endParaRPr lang="en-US" altLang="ko-Kore-KR" dirty="0"/>
          </a:p>
          <a:p>
            <a:r>
              <a:rPr lang="en-US" altLang="ko-Kore-KR" dirty="0">
                <a:hlinkClick r:id="rId4"/>
              </a:rPr>
              <a:t>Generative AI. An Introduction to Generative… | by Caitlyn Coloma | Medium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91904-9834-F941-B4D8-522E2EEF01A3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638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농업인구 감소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91904-9834-F941-B4D8-522E2EEF01A3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0247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농업인구 감소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91904-9834-F941-B4D8-522E2EEF01A3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5942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41297-A41B-ABA8-E9C8-305014C7A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22BFB5-5D24-EDFD-B58E-B336C974C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FCD32-3BB0-07CC-1319-48158CF2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AEA0-DA8C-7F47-8737-370E538115CC}" type="datetimeFigureOut">
              <a:rPr kumimoji="1" lang="ko-Kore-KR" altLang="en-US" smtClean="0"/>
              <a:t>2023. 6. 26.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22E24B-782C-750E-CB10-8C5BCD65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02478E-8565-44A5-551E-285757E0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F6EA-2F4E-CB46-80BB-ABBC008A26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908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E9955-8DA5-6162-5A84-1C932CA8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1EC4C7-B3F1-2AF0-57AE-06D2686FD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3448B3-7C37-0885-F784-37561426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AEA0-DA8C-7F47-8737-370E538115CC}" type="datetimeFigureOut">
              <a:rPr kumimoji="1" lang="ko-Kore-KR" altLang="en-US" smtClean="0"/>
              <a:t>2023. 6. 26.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6543EF-7382-3C4D-3229-3AEE2C09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4ECD0-21ED-81E9-72FE-E2214BBB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F6EA-2F4E-CB46-80BB-ABBC008A26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754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0A09E3-F336-F81B-F1D2-2F2824418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ED025E-59C9-BF78-D2F5-B254FA1B6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3B987-F1A4-0563-83BE-0286ECD7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AEA0-DA8C-7F47-8737-370E538115CC}" type="datetimeFigureOut">
              <a:rPr kumimoji="1" lang="ko-Kore-KR" altLang="en-US" smtClean="0"/>
              <a:t>2023. 6. 26.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7EEBD-C558-5E66-5D04-DD6B582A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5FC008-7299-BA5A-CF46-6BEC26ED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F6EA-2F4E-CB46-80BB-ABBC008A26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848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10CE1-271D-F56E-3D04-EB5D6F1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FB299B-C912-575D-A0B3-332753157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C9ED11-32EF-478F-8798-BB15B9E3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AEA0-DA8C-7F47-8737-370E538115CC}" type="datetimeFigureOut">
              <a:rPr kumimoji="1" lang="ko-Kore-KR" altLang="en-US" smtClean="0"/>
              <a:t>2023. 6. 26.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96436-369D-5458-BEF2-4CB0224E3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B912E-70F9-2154-37AE-1E09F190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F6EA-2F4E-CB46-80BB-ABBC008A26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150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F945E-653F-E3EF-91E0-781DF7C1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45613C-BAB0-DEC0-3C8C-10E623F48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FD9602-189D-F8B0-2323-7CB954A8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AEA0-DA8C-7F47-8737-370E538115CC}" type="datetimeFigureOut">
              <a:rPr kumimoji="1" lang="ko-Kore-KR" altLang="en-US" smtClean="0"/>
              <a:t>2023. 6. 26.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E33F6-791D-F45F-6069-D9AB1B484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C8445E-5C1E-3964-7140-2528A741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F6EA-2F4E-CB46-80BB-ABBC008A26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574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6E816-935D-4AD1-2C0D-345667BE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EEFAB9-6F6F-4BB4-5BBA-FE166B0A1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240DEF-F016-9130-A46E-7CBE15BFD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552F3A-F51E-52DF-D072-80F82201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AEA0-DA8C-7F47-8737-370E538115CC}" type="datetimeFigureOut">
              <a:rPr kumimoji="1" lang="ko-Kore-KR" altLang="en-US" smtClean="0"/>
              <a:t>2023. 6. 26.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10E796-F968-31BE-54F8-C81D598F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B09235-B1C0-451F-A499-092AA320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F6EA-2F4E-CB46-80BB-ABBC008A26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83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74A68-83F6-4970-069E-D0BFF667C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EE96BE-E9F7-1A64-8DF0-BA274C3F3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1963FA-51D1-F4AE-8972-7EBDC9ADC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B3C9C7-3150-6655-D4CB-1D18F4BD7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EBA4A2-7395-A074-1A41-C77C1866B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2A5E28-46E0-F124-E0ED-EFAFEA49E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AEA0-DA8C-7F47-8737-370E538115CC}" type="datetimeFigureOut">
              <a:rPr kumimoji="1" lang="ko-Kore-KR" altLang="en-US" smtClean="0"/>
              <a:t>2023. 6. 26.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FDC54D-6F03-CD5D-18CE-89B9596C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6C8A70-F445-5171-71AA-135258B6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F6EA-2F4E-CB46-80BB-ABBC008A26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66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16DBA-F9D8-BCFD-019C-E3A13FA8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A26EFE-71D6-D271-87BA-97D4D207C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AEA0-DA8C-7F47-8737-370E538115CC}" type="datetimeFigureOut">
              <a:rPr kumimoji="1" lang="ko-Kore-KR" altLang="en-US" smtClean="0"/>
              <a:t>2023. 6. 26.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C70221-3978-F920-EA39-2E8B5141B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7AA19C-BA0D-5AF5-6B4F-4EC6D8F4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F6EA-2F4E-CB46-80BB-ABBC008A26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813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23B52-F4E2-4139-A4BD-41493FDD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AEA0-DA8C-7F47-8737-370E538115CC}" type="datetimeFigureOut">
              <a:rPr kumimoji="1" lang="ko-Kore-KR" altLang="en-US" smtClean="0"/>
              <a:t>2023. 6. 26.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B82F57-AD0B-8D4C-4F2F-A867F0A2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E2035D-A4DA-824B-ED19-6386BBBD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F6EA-2F4E-CB46-80BB-ABBC008A26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043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2B919-7B5A-0F02-37A7-52153FB4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74F9F7-61BE-DDD3-E390-A69452F49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9EF6AD-6116-337A-2E4C-B07B79656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058B08-12EC-9781-B7A0-3C38BF8C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AEA0-DA8C-7F47-8737-370E538115CC}" type="datetimeFigureOut">
              <a:rPr kumimoji="1" lang="ko-Kore-KR" altLang="en-US" smtClean="0"/>
              <a:t>2023. 6. 26.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3455D6-FF8A-24DA-05EF-15B54515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E44EF0-EEFA-AE47-A91E-17959BC1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F6EA-2F4E-CB46-80BB-ABBC008A26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8138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66E63-4B73-09DB-18A6-6BB8DCBE9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566100-065D-AA15-066E-DD9C5D988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7AD90D-6768-1D87-F973-A84288177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AC0705-804F-A512-E762-6E57E000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AEA0-DA8C-7F47-8737-370E538115CC}" type="datetimeFigureOut">
              <a:rPr kumimoji="1" lang="ko-Kore-KR" altLang="en-US" smtClean="0"/>
              <a:t>2023. 6. 26.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F113B0-4B4F-204F-49F6-4F22173E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07010F-3DD0-335E-A569-5C87D351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F6EA-2F4E-CB46-80BB-ABBC008A26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92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05D66A-D726-AE20-DFC2-B04B0F49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1316F4-B74B-DC49-62FC-95F978C2C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7AD4C-50F4-3927-BDDD-F882938FE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1AEA0-DA8C-7F47-8737-370E538115CC}" type="datetimeFigureOut">
              <a:rPr kumimoji="1" lang="ko-Kore-KR" altLang="en-US" smtClean="0"/>
              <a:t>2023. 6. 26.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B1E8A8-4C58-2C5C-A033-E41E595EA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F8D107-18AA-082B-93DB-208A09FA3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F6EA-2F4E-CB46-80BB-ABBC008A26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095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cmlpkdd2019.org/downloads/paper/23.pdf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why-do-gans-need-so-much-noise-1eae6c0fb17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832C3D-5B9B-2FBD-8F58-9C9445F8E4B9}"/>
              </a:ext>
            </a:extLst>
          </p:cNvPr>
          <p:cNvSpPr txBox="1"/>
          <p:nvPr/>
        </p:nvSpPr>
        <p:spPr>
          <a:xfrm>
            <a:off x="2647341" y="1581121"/>
            <a:ext cx="7396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36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Generative Adversarial Network</a:t>
            </a:r>
            <a:endParaRPr kumimoji="1" lang="ko-Kore-KR" altLang="en-US" sz="3600" b="1" dirty="0"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C3A23A2-8ED8-F2A0-43EF-8288CE89B3BF}"/>
              </a:ext>
            </a:extLst>
          </p:cNvPr>
          <p:cNvCxnSpPr>
            <a:cxnSpLocks/>
          </p:cNvCxnSpPr>
          <p:nvPr/>
        </p:nvCxnSpPr>
        <p:spPr>
          <a:xfrm>
            <a:off x="-64780" y="2912822"/>
            <a:ext cx="8266672" cy="0"/>
          </a:xfrm>
          <a:prstGeom prst="line">
            <a:avLst/>
          </a:prstGeom>
          <a:ln w="127000">
            <a:gradFill>
              <a:gsLst>
                <a:gs pos="1000">
                  <a:schemeClr val="accent5">
                    <a:lumMod val="75000"/>
                  </a:schemeClr>
                </a:gs>
                <a:gs pos="8000">
                  <a:srgbClr val="0070C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61949DC1-3A27-E1DA-A2B3-BF00E1456998}"/>
              </a:ext>
            </a:extLst>
          </p:cNvPr>
          <p:cNvCxnSpPr>
            <a:cxnSpLocks/>
          </p:cNvCxnSpPr>
          <p:nvPr/>
        </p:nvCxnSpPr>
        <p:spPr>
          <a:xfrm flipH="1" flipV="1">
            <a:off x="3999216" y="802314"/>
            <a:ext cx="8266672" cy="0"/>
          </a:xfrm>
          <a:prstGeom prst="line">
            <a:avLst/>
          </a:prstGeom>
          <a:ln w="127000">
            <a:gradFill>
              <a:gsLst>
                <a:gs pos="1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A77D7E-3B25-184D-146E-EF62BE39AEE6}"/>
              </a:ext>
            </a:extLst>
          </p:cNvPr>
          <p:cNvSpPr txBox="1"/>
          <p:nvPr/>
        </p:nvSpPr>
        <p:spPr>
          <a:xfrm>
            <a:off x="4908378" y="3637232"/>
            <a:ext cx="28745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DILAB 1901611</a:t>
            </a:r>
            <a:r>
              <a:rPr kumimoji="1" lang="ko-KR" altLang="en-US" sz="20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조준영</a:t>
            </a:r>
            <a:endParaRPr kumimoji="1" lang="en-US" altLang="ko-KR" sz="20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algn="ctr"/>
            <a:endParaRPr kumimoji="1" lang="en-US" altLang="ko-KR" sz="20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algn="ctr"/>
            <a:r>
              <a:rPr kumimoji="1" lang="en-US" altLang="ko-KR" sz="20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2023.06.27</a:t>
            </a:r>
            <a:endParaRPr kumimoji="1" lang="ko-Kore-KR" altLang="en-US" sz="20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pic>
        <p:nvPicPr>
          <p:cNvPr id="5" name="그림 4" descr="일렉트릭 블루, 디자인이(가) 표시된 사진&#10;&#10;자동 생성된 설명">
            <a:extLst>
              <a:ext uri="{FF2B5EF4-FFF2-40B4-BE49-F238E27FC236}">
                <a16:creationId xmlns:a16="http://schemas.microsoft.com/office/drawing/2014/main" id="{E7E66E27-C92B-716E-27DA-7C783A4CA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414" y="9066"/>
            <a:ext cx="744682" cy="79324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C70F8F8-FA10-857C-AA5A-4A4F0B202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460" y="7816"/>
            <a:ext cx="793248" cy="79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 descr="텍스트, 스크린샷, 로고, 폰트이(가) 표시된 사진&#10;&#10;자동 생성된 설명">
            <a:extLst>
              <a:ext uri="{FF2B5EF4-FFF2-40B4-BE49-F238E27FC236}">
                <a16:creationId xmlns:a16="http://schemas.microsoft.com/office/drawing/2014/main" id="{FF027E07-6A0D-2F19-DB31-6D913CC679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80" t="31704" r="67819" b="55179"/>
          <a:stretch/>
        </p:blipFill>
        <p:spPr>
          <a:xfrm>
            <a:off x="126967" y="158409"/>
            <a:ext cx="950749" cy="48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41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3A192CF-A721-8E29-0057-07C948943F42}"/>
              </a:ext>
            </a:extLst>
          </p:cNvPr>
          <p:cNvCxnSpPr>
            <a:cxnSpLocks/>
          </p:cNvCxnSpPr>
          <p:nvPr/>
        </p:nvCxnSpPr>
        <p:spPr>
          <a:xfrm>
            <a:off x="-37071" y="1000897"/>
            <a:ext cx="5016844" cy="0"/>
          </a:xfrm>
          <a:prstGeom prst="line">
            <a:avLst/>
          </a:prstGeom>
          <a:ln w="63500">
            <a:gradFill>
              <a:gsLst>
                <a:gs pos="1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064C27D-5996-F0B0-3FE4-26C9AE54AC81}"/>
              </a:ext>
            </a:extLst>
          </p:cNvPr>
          <p:cNvSpPr txBox="1"/>
          <p:nvPr/>
        </p:nvSpPr>
        <p:spPr>
          <a:xfrm>
            <a:off x="237651" y="376518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1</a:t>
            </a:r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.</a:t>
            </a:r>
            <a:r>
              <a:rPr kumimoji="1" lang="ko-KR" altLang="en-US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 </a:t>
            </a:r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GAN</a:t>
            </a:r>
            <a:endParaRPr kumimoji="1" lang="ko-Kore-KR" altLang="en-US" sz="2400" b="1" dirty="0"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3AC436-FD8C-7886-F420-EF60EDD9361E}"/>
              </a:ext>
            </a:extLst>
          </p:cNvPr>
          <p:cNvSpPr txBox="1"/>
          <p:nvPr/>
        </p:nvSpPr>
        <p:spPr>
          <a:xfrm>
            <a:off x="5250255" y="1067353"/>
            <a:ext cx="1691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VAE vs GAN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92BA69-55FB-444D-F147-55A4CD86ACD5}"/>
              </a:ext>
            </a:extLst>
          </p:cNvPr>
          <p:cNvSpPr txBox="1"/>
          <p:nvPr/>
        </p:nvSpPr>
        <p:spPr>
          <a:xfrm>
            <a:off x="3128341" y="5949073"/>
            <a:ext cx="61175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600" b="0" i="0" dirty="0">
                <a:solidFill>
                  <a:srgbClr val="757575"/>
                </a:solidFill>
                <a:effectLst/>
                <a:latin typeface="sohne"/>
              </a:rPr>
              <a:t>The VAE-generated faces above make small changes to underlying latent features to vary the output according to things like color or sex.</a:t>
            </a:r>
            <a:endParaRPr lang="ko-Kore-KR" altLang="en-US" sz="1600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229EEDEA-88BF-1A81-0DCA-A43FC7728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705" y="1521663"/>
            <a:ext cx="4568587" cy="437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28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64C27D-5996-F0B0-3FE4-26C9AE54AC81}"/>
              </a:ext>
            </a:extLst>
          </p:cNvPr>
          <p:cNvSpPr txBox="1"/>
          <p:nvPr/>
        </p:nvSpPr>
        <p:spPr>
          <a:xfrm>
            <a:off x="237651" y="376518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1</a:t>
            </a:r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.</a:t>
            </a:r>
            <a:r>
              <a:rPr kumimoji="1" lang="ko-KR" altLang="en-US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 </a:t>
            </a:r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GAN</a:t>
            </a:r>
            <a:endParaRPr kumimoji="1" lang="ko-Kore-KR" altLang="en-US" sz="2400" b="1" dirty="0"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</p:txBody>
      </p: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BAB4AA79-17C8-12E4-3D67-63D3C2E2309F}"/>
              </a:ext>
            </a:extLst>
          </p:cNvPr>
          <p:cNvCxnSpPr>
            <a:cxnSpLocks/>
          </p:cNvCxnSpPr>
          <p:nvPr/>
        </p:nvCxnSpPr>
        <p:spPr>
          <a:xfrm>
            <a:off x="-37071" y="1000897"/>
            <a:ext cx="5016844" cy="0"/>
          </a:xfrm>
          <a:prstGeom prst="line">
            <a:avLst/>
          </a:prstGeom>
          <a:ln w="63500">
            <a:gradFill>
              <a:gsLst>
                <a:gs pos="1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81FCA40-C8DD-2223-0541-85486E4F9B6B}"/>
              </a:ext>
            </a:extLst>
          </p:cNvPr>
          <p:cNvSpPr txBox="1"/>
          <p:nvPr/>
        </p:nvSpPr>
        <p:spPr>
          <a:xfrm>
            <a:off x="3753571" y="2921168"/>
            <a:ext cx="59874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2000" dirty="0"/>
              <a:t>Shuai Zheng</a:t>
            </a:r>
            <a:r>
              <a:rPr lang="en-US" altLang="ko-Kore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</a:t>
            </a:r>
          </a:p>
          <a:p>
            <a:r>
              <a:rPr lang="en-US" altLang="ko-Kore-KR" sz="2000" b="1" dirty="0"/>
              <a:t>Generative Adversarial Networks for Failure Prediction</a:t>
            </a:r>
          </a:p>
          <a:p>
            <a:r>
              <a:rPr lang="en-US" altLang="ko-Kore-KR" sz="2000" b="0" i="0" dirty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ECML PKDD 2019</a:t>
            </a:r>
            <a:endParaRPr kumimoji="1" lang="en-US" altLang="ko-KR" sz="20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8CAAE-C00E-BA86-8741-1959F96C4637}"/>
              </a:ext>
            </a:extLst>
          </p:cNvPr>
          <p:cNvSpPr txBox="1"/>
          <p:nvPr/>
        </p:nvSpPr>
        <p:spPr>
          <a:xfrm>
            <a:off x="3753571" y="3886604"/>
            <a:ext cx="2753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hlinkClick r:id="rId2"/>
              </a:rPr>
              <a:t>23.pdf (ecmlpkdd2019.org)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9414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64C27D-5996-F0B0-3FE4-26C9AE54AC81}"/>
              </a:ext>
            </a:extLst>
          </p:cNvPr>
          <p:cNvSpPr txBox="1"/>
          <p:nvPr/>
        </p:nvSpPr>
        <p:spPr>
          <a:xfrm>
            <a:off x="237651" y="376518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1</a:t>
            </a:r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.</a:t>
            </a:r>
            <a:r>
              <a:rPr kumimoji="1" lang="ko-KR" altLang="en-US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 </a:t>
            </a:r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GAN</a:t>
            </a:r>
            <a:endParaRPr kumimoji="1" lang="ko-Kore-KR" altLang="en-US" sz="2400" b="1" dirty="0"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</p:txBody>
      </p: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BAB4AA79-17C8-12E4-3D67-63D3C2E2309F}"/>
              </a:ext>
            </a:extLst>
          </p:cNvPr>
          <p:cNvCxnSpPr>
            <a:cxnSpLocks/>
          </p:cNvCxnSpPr>
          <p:nvPr/>
        </p:nvCxnSpPr>
        <p:spPr>
          <a:xfrm>
            <a:off x="-37071" y="1000897"/>
            <a:ext cx="5016844" cy="0"/>
          </a:xfrm>
          <a:prstGeom prst="line">
            <a:avLst/>
          </a:prstGeom>
          <a:ln w="63500">
            <a:gradFill>
              <a:gsLst>
                <a:gs pos="1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81FCA40-C8DD-2223-0541-85486E4F9B6B}"/>
              </a:ext>
            </a:extLst>
          </p:cNvPr>
          <p:cNvSpPr txBox="1"/>
          <p:nvPr/>
        </p:nvSpPr>
        <p:spPr>
          <a:xfrm>
            <a:off x="3753571" y="2921168"/>
            <a:ext cx="4060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2000" b="0" i="0" dirty="0">
                <a:effectLst/>
                <a:latin typeface="sohne"/>
              </a:rPr>
              <a:t>Conor Lazarou </a:t>
            </a:r>
          </a:p>
          <a:p>
            <a:pPr algn="l"/>
            <a:r>
              <a:rPr lang="en-US" altLang="ko-Kore-KR" sz="2000" b="1" i="0" dirty="0">
                <a:solidFill>
                  <a:srgbClr val="292929"/>
                </a:solidFill>
                <a:effectLst/>
                <a:latin typeface="sohne"/>
              </a:rPr>
              <a:t>Why Do GANs Need So Much Noise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8CAAE-C00E-BA86-8741-1959F96C4637}"/>
              </a:ext>
            </a:extLst>
          </p:cNvPr>
          <p:cNvSpPr txBox="1"/>
          <p:nvPr/>
        </p:nvSpPr>
        <p:spPr>
          <a:xfrm>
            <a:off x="3753570" y="3886604"/>
            <a:ext cx="37965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hlinkClick r:id="rId2"/>
              </a:rPr>
              <a:t>Why Do GANs Need So Much Noise?. Visualizing how GANs learn in… | by Conor Lazarou | Towards Data Science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8444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3A192CF-A721-8E29-0057-07C948943F42}"/>
              </a:ext>
            </a:extLst>
          </p:cNvPr>
          <p:cNvCxnSpPr>
            <a:cxnSpLocks/>
          </p:cNvCxnSpPr>
          <p:nvPr/>
        </p:nvCxnSpPr>
        <p:spPr>
          <a:xfrm>
            <a:off x="-37071" y="1000897"/>
            <a:ext cx="5016844" cy="0"/>
          </a:xfrm>
          <a:prstGeom prst="line">
            <a:avLst/>
          </a:prstGeom>
          <a:ln w="63500">
            <a:gradFill>
              <a:gsLst>
                <a:gs pos="1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064C27D-5996-F0B0-3FE4-26C9AE54AC81}"/>
              </a:ext>
            </a:extLst>
          </p:cNvPr>
          <p:cNvSpPr txBox="1"/>
          <p:nvPr/>
        </p:nvSpPr>
        <p:spPr>
          <a:xfrm>
            <a:off x="237651" y="376518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1</a:t>
            </a:r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.</a:t>
            </a:r>
            <a:r>
              <a:rPr kumimoji="1" lang="ko-KR" altLang="en-US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 </a:t>
            </a:r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GAN</a:t>
            </a:r>
            <a:endParaRPr kumimoji="1" lang="ko-Kore-KR" altLang="en-US" sz="2400" b="1" dirty="0"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7B87C-24DB-8C08-25D6-F8113135D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634" y="2177467"/>
            <a:ext cx="5606732" cy="286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FBF16F-1E7E-D1AE-783D-51095330EA83}"/>
              </a:ext>
            </a:extLst>
          </p:cNvPr>
          <p:cNvSpPr txBox="1"/>
          <p:nvPr/>
        </p:nvSpPr>
        <p:spPr>
          <a:xfrm>
            <a:off x="1932857" y="1869690"/>
            <a:ext cx="4104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생성자는 계속 위조지폐를 잘 만드는 쪽으로 학습</a:t>
            </a:r>
            <a:endParaRPr kumimoji="1" lang="en-US" altLang="ko-KR" sz="14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BF6375-3AC6-2D25-71BF-EEB00B6C56A7}"/>
              </a:ext>
            </a:extLst>
          </p:cNvPr>
          <p:cNvSpPr txBox="1"/>
          <p:nvPr/>
        </p:nvSpPr>
        <p:spPr>
          <a:xfrm>
            <a:off x="6917316" y="4733999"/>
            <a:ext cx="4280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판별자는 계속 위조지폐를 잘 구분하는 쪽으로 학습</a:t>
            </a:r>
            <a:endParaRPr kumimoji="1" lang="en-US" altLang="ko-KR" sz="14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151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3A192CF-A721-8E29-0057-07C948943F42}"/>
              </a:ext>
            </a:extLst>
          </p:cNvPr>
          <p:cNvCxnSpPr>
            <a:cxnSpLocks/>
          </p:cNvCxnSpPr>
          <p:nvPr/>
        </p:nvCxnSpPr>
        <p:spPr>
          <a:xfrm>
            <a:off x="-37071" y="1000897"/>
            <a:ext cx="5016844" cy="0"/>
          </a:xfrm>
          <a:prstGeom prst="line">
            <a:avLst/>
          </a:prstGeom>
          <a:ln w="63500">
            <a:gradFill>
              <a:gsLst>
                <a:gs pos="1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064C27D-5996-F0B0-3FE4-26C9AE54AC81}"/>
              </a:ext>
            </a:extLst>
          </p:cNvPr>
          <p:cNvSpPr txBox="1"/>
          <p:nvPr/>
        </p:nvSpPr>
        <p:spPr>
          <a:xfrm>
            <a:off x="237651" y="376518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1</a:t>
            </a:r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.</a:t>
            </a:r>
            <a:r>
              <a:rPr kumimoji="1" lang="ko-KR" altLang="en-US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 </a:t>
            </a:r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GAN</a:t>
            </a:r>
            <a:endParaRPr kumimoji="1" lang="ko-Kore-KR" altLang="en-US" sz="2400" b="1" dirty="0"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BF16F-1E7E-D1AE-783D-51095330EA83}"/>
              </a:ext>
            </a:extLst>
          </p:cNvPr>
          <p:cNvSpPr txBox="1"/>
          <p:nvPr/>
        </p:nvSpPr>
        <p:spPr>
          <a:xfrm>
            <a:off x="4917356" y="2688703"/>
            <a:ext cx="19704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b="1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“</a:t>
            </a:r>
            <a:r>
              <a:rPr kumimoji="1" lang="ko-KR" altLang="en-US" sz="4800" b="1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경쟁</a:t>
            </a:r>
            <a:r>
              <a:rPr kumimoji="1" lang="en-US" altLang="ko-KR" sz="4800" b="1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BF6375-3AC6-2D25-71BF-EEB00B6C56A7}"/>
              </a:ext>
            </a:extLst>
          </p:cNvPr>
          <p:cNvSpPr txBox="1"/>
          <p:nvPr/>
        </p:nvSpPr>
        <p:spPr>
          <a:xfrm>
            <a:off x="3850556" y="3881398"/>
            <a:ext cx="4104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진짜 같은 가짜를 생성하는 능력을 향상시키는 것</a:t>
            </a:r>
            <a:endParaRPr kumimoji="1" lang="en-US" altLang="ko-KR" sz="14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420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3A192CF-A721-8E29-0057-07C948943F42}"/>
              </a:ext>
            </a:extLst>
          </p:cNvPr>
          <p:cNvCxnSpPr>
            <a:cxnSpLocks/>
          </p:cNvCxnSpPr>
          <p:nvPr/>
        </p:nvCxnSpPr>
        <p:spPr>
          <a:xfrm>
            <a:off x="-37071" y="1000897"/>
            <a:ext cx="5016844" cy="0"/>
          </a:xfrm>
          <a:prstGeom prst="line">
            <a:avLst/>
          </a:prstGeom>
          <a:ln w="63500">
            <a:gradFill>
              <a:gsLst>
                <a:gs pos="1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064C27D-5996-F0B0-3FE4-26C9AE54AC81}"/>
              </a:ext>
            </a:extLst>
          </p:cNvPr>
          <p:cNvSpPr txBox="1"/>
          <p:nvPr/>
        </p:nvSpPr>
        <p:spPr>
          <a:xfrm>
            <a:off x="237651" y="376518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1</a:t>
            </a:r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.</a:t>
            </a:r>
            <a:r>
              <a:rPr kumimoji="1" lang="ko-KR" altLang="en-US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 </a:t>
            </a:r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GAN</a:t>
            </a:r>
            <a:endParaRPr kumimoji="1" lang="ko-Kore-KR" altLang="en-US" sz="2400" b="1" dirty="0"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1B04F0-2958-434E-40CF-1C2C2C153390}"/>
              </a:ext>
            </a:extLst>
          </p:cNvPr>
          <p:cNvSpPr txBox="1"/>
          <p:nvPr/>
        </p:nvSpPr>
        <p:spPr>
          <a:xfrm>
            <a:off x="2509142" y="5457168"/>
            <a:ext cx="3626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effectLst/>
              </a:rPr>
              <a:t>G : </a:t>
            </a:r>
            <a:r>
              <a:rPr lang="en-US" altLang="ko-Kore-KR" u="sng" dirty="0">
                <a:effectLst/>
              </a:rPr>
              <a:t>training data</a:t>
            </a:r>
            <a:r>
              <a:rPr lang="ko-KR" altLang="en-US" dirty="0">
                <a:effectLst/>
              </a:rPr>
              <a:t>의 분포를 모사함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E3D5C-179D-1E29-D4A5-8135B44EF01B}"/>
              </a:ext>
            </a:extLst>
          </p:cNvPr>
          <p:cNvSpPr txBox="1"/>
          <p:nvPr/>
        </p:nvSpPr>
        <p:spPr>
          <a:xfrm>
            <a:off x="6474203" y="1946009"/>
            <a:ext cx="6119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/>
              <a:t>D : </a:t>
            </a:r>
            <a:r>
              <a:rPr lang="en-US" altLang="ko-Kore-KR" dirty="0">
                <a:effectLst/>
              </a:rPr>
              <a:t>sample </a:t>
            </a:r>
            <a:r>
              <a:rPr lang="ko-KR" altLang="en-US" dirty="0">
                <a:effectLst/>
              </a:rPr>
              <a:t>데이터가 </a:t>
            </a:r>
            <a:r>
              <a:rPr lang="en-US" altLang="ko-Kore-KR" dirty="0">
                <a:effectLst/>
              </a:rPr>
              <a:t>G</a:t>
            </a:r>
            <a:r>
              <a:rPr lang="ko-KR" altLang="en-US" dirty="0">
                <a:effectLst/>
              </a:rPr>
              <a:t>로부터 나온 데이터가 아닌 실제 </a:t>
            </a:r>
            <a:r>
              <a:rPr lang="en-US" altLang="ko-Kore-KR" dirty="0">
                <a:effectLst/>
              </a:rPr>
              <a:t>training data</a:t>
            </a:r>
            <a:r>
              <a:rPr lang="ko-KR" altLang="en-US" dirty="0">
                <a:effectLst/>
              </a:rPr>
              <a:t>로부터 나온 데이터일 확률을 추정</a:t>
            </a:r>
            <a:endParaRPr lang="ko-Kore-KR" altLang="en-US" dirty="0"/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F914F99B-2146-2CDF-E84C-792CAF253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426" y="2095720"/>
            <a:ext cx="7173715" cy="312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656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3A192CF-A721-8E29-0057-07C948943F42}"/>
              </a:ext>
            </a:extLst>
          </p:cNvPr>
          <p:cNvCxnSpPr>
            <a:cxnSpLocks/>
          </p:cNvCxnSpPr>
          <p:nvPr/>
        </p:nvCxnSpPr>
        <p:spPr>
          <a:xfrm>
            <a:off x="0" y="1010836"/>
            <a:ext cx="5016844" cy="0"/>
          </a:xfrm>
          <a:prstGeom prst="line">
            <a:avLst/>
          </a:prstGeom>
          <a:ln w="63500">
            <a:gradFill>
              <a:gsLst>
                <a:gs pos="1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064C27D-5996-F0B0-3FE4-26C9AE54AC81}"/>
              </a:ext>
            </a:extLst>
          </p:cNvPr>
          <p:cNvSpPr txBox="1"/>
          <p:nvPr/>
        </p:nvSpPr>
        <p:spPr>
          <a:xfrm>
            <a:off x="237651" y="376518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1</a:t>
            </a:r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.</a:t>
            </a:r>
            <a:r>
              <a:rPr kumimoji="1" lang="ko-KR" altLang="en-US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 </a:t>
            </a:r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GAN</a:t>
            </a:r>
            <a:endParaRPr kumimoji="1" lang="ko-Kore-KR" altLang="en-US" sz="2400" b="1" dirty="0"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F9F7D9A0-C4AB-D4A6-1669-E8E5404C8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136" y="3293555"/>
            <a:ext cx="9655728" cy="103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1DDAB81-65AF-850C-1C87-4E592292F4C9}"/>
              </a:ext>
            </a:extLst>
          </p:cNvPr>
          <p:cNvSpPr/>
          <p:nvPr/>
        </p:nvSpPr>
        <p:spPr>
          <a:xfrm>
            <a:off x="4189024" y="3526598"/>
            <a:ext cx="2579615" cy="571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880113-F7C5-1F0A-9899-025AE2B9F765}"/>
              </a:ext>
            </a:extLst>
          </p:cNvPr>
          <p:cNvSpPr/>
          <p:nvPr/>
        </p:nvSpPr>
        <p:spPr>
          <a:xfrm>
            <a:off x="7015051" y="3526598"/>
            <a:ext cx="3510489" cy="571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4C18B-ED8B-B57E-54B5-EA4E72E7E761}"/>
              </a:ext>
            </a:extLst>
          </p:cNvPr>
          <p:cNvSpPr txBox="1"/>
          <p:nvPr/>
        </p:nvSpPr>
        <p:spPr>
          <a:xfrm>
            <a:off x="4800862" y="3177145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진짜</a:t>
            </a:r>
            <a:r>
              <a:rPr kumimoji="1" lang="ko-KR" altLang="en-US" dirty="0"/>
              <a:t> 데이터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3476DF-B4C4-C800-2600-947A0B11B15A}"/>
              </a:ext>
            </a:extLst>
          </p:cNvPr>
          <p:cNvSpPr txBox="1"/>
          <p:nvPr/>
        </p:nvSpPr>
        <p:spPr>
          <a:xfrm>
            <a:off x="8047982" y="317714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가짜</a:t>
            </a:r>
            <a:r>
              <a:rPr kumimoji="1" lang="ko-KR" altLang="en-US" dirty="0"/>
              <a:t> 데이터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4D838F-5DC7-BC43-F2C7-72CF507DC252}"/>
              </a:ext>
            </a:extLst>
          </p:cNvPr>
          <p:cNvSpPr txBox="1"/>
          <p:nvPr/>
        </p:nvSpPr>
        <p:spPr>
          <a:xfrm>
            <a:off x="1950325" y="5477832"/>
            <a:ext cx="88137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/>
              <a:t>G</a:t>
            </a:r>
            <a:r>
              <a:rPr lang="ko-Kore-KR" altLang="en-US" dirty="0"/>
              <a:t>가</a:t>
            </a:r>
            <a:r>
              <a:rPr lang="ko-KR" altLang="en-US" dirty="0"/>
              <a:t> 뛰어날 때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V(D, G) = -inf 	D(G(z)) = 1 &amp;&amp; = ? + log0 = min V(D,G) = -inf</a:t>
            </a:r>
            <a:endParaRPr lang="en-US" altLang="ko-Kore-KR" dirty="0"/>
          </a:p>
          <a:p>
            <a:r>
              <a:rPr lang="en-US" altLang="ko-Kore-KR" dirty="0"/>
              <a:t>D</a:t>
            </a:r>
            <a:r>
              <a:rPr lang="ko-Kore-KR" altLang="en-US" dirty="0"/>
              <a:t>가</a:t>
            </a:r>
            <a:r>
              <a:rPr lang="ko-KR" altLang="en-US" dirty="0"/>
              <a:t> 뛰어날 때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V(D, G) = 0		D(x) = 1 &amp;&amp; D(G(z)) = 0 -&gt; 0 + 0 -&gt; max V(D,G) = 0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01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3A192CF-A721-8E29-0057-07C948943F42}"/>
              </a:ext>
            </a:extLst>
          </p:cNvPr>
          <p:cNvCxnSpPr>
            <a:cxnSpLocks/>
          </p:cNvCxnSpPr>
          <p:nvPr/>
        </p:nvCxnSpPr>
        <p:spPr>
          <a:xfrm>
            <a:off x="-37071" y="1000897"/>
            <a:ext cx="5016844" cy="0"/>
          </a:xfrm>
          <a:prstGeom prst="line">
            <a:avLst/>
          </a:prstGeom>
          <a:ln w="63500">
            <a:gradFill>
              <a:gsLst>
                <a:gs pos="1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064C27D-5996-F0B0-3FE4-26C9AE54AC81}"/>
              </a:ext>
            </a:extLst>
          </p:cNvPr>
          <p:cNvSpPr txBox="1"/>
          <p:nvPr/>
        </p:nvSpPr>
        <p:spPr>
          <a:xfrm>
            <a:off x="237651" y="376518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1</a:t>
            </a:r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.</a:t>
            </a:r>
            <a:r>
              <a:rPr kumimoji="1" lang="ko-KR" altLang="en-US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 </a:t>
            </a:r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GAN</a:t>
            </a:r>
            <a:endParaRPr kumimoji="1" lang="ko-Kore-KR" altLang="en-US" sz="2400" b="1" dirty="0"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48DE68F-C719-4D07-E1AD-28F2F14EF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624" y="1984229"/>
            <a:ext cx="6668752" cy="333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3AC436-FD8C-7886-F420-EF60EDD9361E}"/>
              </a:ext>
            </a:extLst>
          </p:cNvPr>
          <p:cNvSpPr txBox="1"/>
          <p:nvPr/>
        </p:nvSpPr>
        <p:spPr>
          <a:xfrm>
            <a:off x="4072048" y="5549326"/>
            <a:ext cx="4047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이미지가 아닌 정규분포를 예측한다 가정했을 때</a:t>
            </a:r>
            <a:endParaRPr kumimoji="1" lang="en-US" altLang="ko-KR" sz="14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38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3A192CF-A721-8E29-0057-07C948943F42}"/>
              </a:ext>
            </a:extLst>
          </p:cNvPr>
          <p:cNvCxnSpPr>
            <a:cxnSpLocks/>
          </p:cNvCxnSpPr>
          <p:nvPr/>
        </p:nvCxnSpPr>
        <p:spPr>
          <a:xfrm>
            <a:off x="-37071" y="1000897"/>
            <a:ext cx="5016844" cy="0"/>
          </a:xfrm>
          <a:prstGeom prst="line">
            <a:avLst/>
          </a:prstGeom>
          <a:ln w="63500">
            <a:gradFill>
              <a:gsLst>
                <a:gs pos="1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064C27D-5996-F0B0-3FE4-26C9AE54AC81}"/>
              </a:ext>
            </a:extLst>
          </p:cNvPr>
          <p:cNvSpPr txBox="1"/>
          <p:nvPr/>
        </p:nvSpPr>
        <p:spPr>
          <a:xfrm>
            <a:off x="237651" y="376518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1</a:t>
            </a:r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.</a:t>
            </a:r>
            <a:r>
              <a:rPr kumimoji="1" lang="ko-KR" altLang="en-US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 </a:t>
            </a:r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GAN</a:t>
            </a:r>
            <a:endParaRPr kumimoji="1" lang="ko-Kore-KR" altLang="en-US" sz="2400" b="1" dirty="0"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3AC436-FD8C-7886-F420-EF60EDD9361E}"/>
              </a:ext>
            </a:extLst>
          </p:cNvPr>
          <p:cNvSpPr txBox="1"/>
          <p:nvPr/>
        </p:nvSpPr>
        <p:spPr>
          <a:xfrm>
            <a:off x="5068312" y="5012613"/>
            <a:ext cx="20553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초록색 선 </a:t>
            </a:r>
            <a:r>
              <a:rPr kumimoji="1"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:</a:t>
            </a:r>
            <a:r>
              <a:rPr kumimoji="1"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G</a:t>
            </a:r>
          </a:p>
          <a:p>
            <a:r>
              <a:rPr kumimoji="1"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검은색 선 </a:t>
            </a:r>
            <a:r>
              <a:rPr kumimoji="1"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:</a:t>
            </a:r>
            <a:r>
              <a:rPr kumimoji="1"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실제 데이터</a:t>
            </a:r>
            <a:endParaRPr kumimoji="1" lang="en-US" altLang="ko-KR" sz="14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  <a:p>
            <a:r>
              <a:rPr kumimoji="1"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파란색 선 </a:t>
            </a:r>
            <a:r>
              <a:rPr kumimoji="1"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:</a:t>
            </a:r>
            <a:r>
              <a:rPr kumimoji="1"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D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4426110-EDFD-36A7-CFDF-FF8F493A3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023" y="2119023"/>
            <a:ext cx="8119951" cy="261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4FBAB1-EE73-2F19-888B-9C8AA566E812}"/>
              </a:ext>
            </a:extLst>
          </p:cNvPr>
          <p:cNvSpPr txBox="1"/>
          <p:nvPr/>
        </p:nvSpPr>
        <p:spPr>
          <a:xfrm>
            <a:off x="7645860" y="1691497"/>
            <a:ext cx="2989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결국 </a:t>
            </a:r>
            <a:r>
              <a:rPr kumimoji="1"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0.5</a:t>
            </a:r>
            <a:r>
              <a:rPr kumimoji="1"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확률 </a:t>
            </a:r>
            <a:r>
              <a:rPr kumimoji="1"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</a:t>
            </a:r>
            <a:r>
              <a:rPr kumimoji="1"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찍어야 맞출 수 있음</a:t>
            </a:r>
            <a:r>
              <a:rPr kumimoji="1"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882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3A192CF-A721-8E29-0057-07C948943F42}"/>
              </a:ext>
            </a:extLst>
          </p:cNvPr>
          <p:cNvCxnSpPr>
            <a:cxnSpLocks/>
          </p:cNvCxnSpPr>
          <p:nvPr/>
        </p:nvCxnSpPr>
        <p:spPr>
          <a:xfrm>
            <a:off x="-37071" y="1000897"/>
            <a:ext cx="5016844" cy="0"/>
          </a:xfrm>
          <a:prstGeom prst="line">
            <a:avLst/>
          </a:prstGeom>
          <a:ln w="63500">
            <a:gradFill>
              <a:gsLst>
                <a:gs pos="1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064C27D-5996-F0B0-3FE4-26C9AE54AC81}"/>
              </a:ext>
            </a:extLst>
          </p:cNvPr>
          <p:cNvSpPr txBox="1"/>
          <p:nvPr/>
        </p:nvSpPr>
        <p:spPr>
          <a:xfrm>
            <a:off x="237651" y="376518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1</a:t>
            </a:r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.</a:t>
            </a:r>
            <a:r>
              <a:rPr kumimoji="1" lang="ko-KR" altLang="en-US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 </a:t>
            </a:r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GAN</a:t>
            </a:r>
            <a:endParaRPr kumimoji="1" lang="ko-Kore-KR" altLang="en-US" sz="2400" b="1" dirty="0"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3AC436-FD8C-7886-F420-EF60EDD9361E}"/>
              </a:ext>
            </a:extLst>
          </p:cNvPr>
          <p:cNvSpPr txBox="1"/>
          <p:nvPr/>
        </p:nvSpPr>
        <p:spPr>
          <a:xfrm>
            <a:off x="5250255" y="970028"/>
            <a:ext cx="1691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VAE vs GAN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73EB76-595B-30BB-AD8F-7BA193D77200}"/>
              </a:ext>
            </a:extLst>
          </p:cNvPr>
          <p:cNvSpPr txBox="1"/>
          <p:nvPr/>
        </p:nvSpPr>
        <p:spPr>
          <a:xfrm>
            <a:off x="2471351" y="4431602"/>
            <a:ext cx="246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비교적 간단한 </a:t>
            </a:r>
            <a:r>
              <a:rPr kumimoji="1"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Optimization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926E02B-86ED-3075-FAA3-5BF360A95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651" y="1807892"/>
            <a:ext cx="9701832" cy="258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FFFD08-5C63-9C44-0095-DD27D5C7AB7F}"/>
              </a:ext>
            </a:extLst>
          </p:cNvPr>
          <p:cNvSpPr txBox="1"/>
          <p:nvPr/>
        </p:nvSpPr>
        <p:spPr>
          <a:xfrm>
            <a:off x="6647540" y="4431602"/>
            <a:ext cx="4956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비교적 복잡한 </a:t>
            </a:r>
            <a:r>
              <a:rPr kumimoji="1"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Optimization</a:t>
            </a:r>
            <a:r>
              <a:rPr kumimoji="1"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</a:t>
            </a:r>
            <a:r>
              <a:rPr kumimoji="1"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(D,G</a:t>
            </a:r>
            <a:r>
              <a:rPr kumimoji="1"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목적이 서로 다르기 때문</a:t>
            </a:r>
            <a:r>
              <a:rPr kumimoji="1"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AAE52F-DBCA-1613-2764-BEF39B3A73E3}"/>
              </a:ext>
            </a:extLst>
          </p:cNvPr>
          <p:cNvSpPr txBox="1"/>
          <p:nvPr/>
        </p:nvSpPr>
        <p:spPr>
          <a:xfrm>
            <a:off x="923651" y="5026362"/>
            <a:ext cx="5556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Smooth, blurry (element loss</a:t>
            </a:r>
            <a:r>
              <a:rPr kumimoji="1"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의 합으로 </a:t>
            </a:r>
            <a:r>
              <a:rPr kumimoji="1"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error</a:t>
            </a:r>
            <a:r>
              <a:rPr kumimoji="1"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가 정해지기 때문</a:t>
            </a:r>
            <a:r>
              <a:rPr kumimoji="1"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D99E2-3295-0A0B-1A6A-79F5F858613A}"/>
              </a:ext>
            </a:extLst>
          </p:cNvPr>
          <p:cNvSpPr txBox="1"/>
          <p:nvPr/>
        </p:nvSpPr>
        <p:spPr>
          <a:xfrm>
            <a:off x="8413248" y="5026361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Sharp, artifact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77D386-A689-B03F-29B5-2F7638FA5052}"/>
              </a:ext>
            </a:extLst>
          </p:cNvPr>
          <p:cNvSpPr txBox="1"/>
          <p:nvPr/>
        </p:nvSpPr>
        <p:spPr>
          <a:xfrm>
            <a:off x="1203374" y="5621120"/>
            <a:ext cx="4996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다양하지만 흐릿한 데이터 </a:t>
            </a:r>
            <a:r>
              <a:rPr kumimoji="1"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</a:t>
            </a:r>
            <a:r>
              <a:rPr kumimoji="1"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진짜 같지 않은 데이터</a:t>
            </a:r>
            <a:r>
              <a:rPr kumimoji="1"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)</a:t>
            </a:r>
            <a:r>
              <a:rPr kumimoji="1"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가 생성됨</a:t>
            </a:r>
            <a:endParaRPr kumimoji="1" lang="en-US" altLang="ko-KR" sz="14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D20C63-979F-1D2A-4BAF-0DA9704C99D0}"/>
              </a:ext>
            </a:extLst>
          </p:cNvPr>
          <p:cNvSpPr txBox="1"/>
          <p:nvPr/>
        </p:nvSpPr>
        <p:spPr>
          <a:xfrm>
            <a:off x="6982566" y="5621120"/>
            <a:ext cx="4052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다양한 데이터가 샘플링</a:t>
            </a:r>
            <a:r>
              <a:rPr kumimoji="1"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X. </a:t>
            </a:r>
            <a:r>
              <a:rPr kumimoji="1" lang="ko-KR" altLang="en-US" sz="1400" dirty="0" err="1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실제같은</a:t>
            </a:r>
            <a:r>
              <a:rPr kumimoji="1"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데이터 생성</a:t>
            </a:r>
            <a:endParaRPr kumimoji="1" lang="en-US" altLang="ko-KR" sz="14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31A629-48C5-E338-2653-E5ECC5B0F2CD}"/>
              </a:ext>
            </a:extLst>
          </p:cNvPr>
          <p:cNvSpPr txBox="1"/>
          <p:nvPr/>
        </p:nvSpPr>
        <p:spPr>
          <a:xfrm>
            <a:off x="2234906" y="6215878"/>
            <a:ext cx="2933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입력 이미지와 유사한 경향이 있음</a:t>
            </a:r>
            <a:endParaRPr kumimoji="1" lang="en-US" altLang="ko-KR" sz="14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AA670-61D2-6AB4-98FD-906BDF534252}"/>
              </a:ext>
            </a:extLst>
          </p:cNvPr>
          <p:cNvSpPr txBox="1"/>
          <p:nvPr/>
        </p:nvSpPr>
        <p:spPr>
          <a:xfrm>
            <a:off x="7653424" y="6215877"/>
            <a:ext cx="2945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새로운 </a:t>
            </a:r>
            <a:r>
              <a:rPr kumimoji="1"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(</a:t>
            </a:r>
            <a:r>
              <a:rPr kumimoji="1"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본 적이 없는</a:t>
            </a:r>
            <a:r>
              <a:rPr kumimoji="1"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)</a:t>
            </a:r>
            <a:r>
              <a:rPr kumimoji="1" lang="ko-KR" altLang="en-US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 이미지 생성</a:t>
            </a:r>
            <a:endParaRPr kumimoji="1" lang="en-US" altLang="ko-KR" sz="14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9378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3A192CF-A721-8E29-0057-07C948943F42}"/>
              </a:ext>
            </a:extLst>
          </p:cNvPr>
          <p:cNvCxnSpPr>
            <a:cxnSpLocks/>
          </p:cNvCxnSpPr>
          <p:nvPr/>
        </p:nvCxnSpPr>
        <p:spPr>
          <a:xfrm>
            <a:off x="-37071" y="1000897"/>
            <a:ext cx="5016844" cy="0"/>
          </a:xfrm>
          <a:prstGeom prst="line">
            <a:avLst/>
          </a:prstGeom>
          <a:ln w="63500">
            <a:gradFill>
              <a:gsLst>
                <a:gs pos="1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064C27D-5996-F0B0-3FE4-26C9AE54AC81}"/>
              </a:ext>
            </a:extLst>
          </p:cNvPr>
          <p:cNvSpPr txBox="1"/>
          <p:nvPr/>
        </p:nvSpPr>
        <p:spPr>
          <a:xfrm>
            <a:off x="237651" y="376518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1</a:t>
            </a:r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.</a:t>
            </a:r>
            <a:r>
              <a:rPr kumimoji="1" lang="ko-KR" altLang="en-US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 </a:t>
            </a:r>
            <a:r>
              <a:rPr kumimoji="1" lang="en-US" altLang="ko-KR" sz="24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GAN</a:t>
            </a:r>
            <a:endParaRPr kumimoji="1" lang="ko-Kore-KR" altLang="en-US" sz="2400" b="1" dirty="0"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3AC436-FD8C-7886-F420-EF60EDD9361E}"/>
              </a:ext>
            </a:extLst>
          </p:cNvPr>
          <p:cNvSpPr txBox="1"/>
          <p:nvPr/>
        </p:nvSpPr>
        <p:spPr>
          <a:xfrm>
            <a:off x="5250255" y="1533917"/>
            <a:ext cx="1691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VAE vs GAN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73EB76-595B-30BB-AD8F-7BA193D77200}"/>
              </a:ext>
            </a:extLst>
          </p:cNvPr>
          <p:cNvSpPr txBox="1"/>
          <p:nvPr/>
        </p:nvSpPr>
        <p:spPr>
          <a:xfrm>
            <a:off x="3914417" y="5857103"/>
            <a:ext cx="213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Try to find the best fit</a:t>
            </a:r>
          </a:p>
        </p:txBody>
      </p:sp>
      <p:pic>
        <p:nvPicPr>
          <p:cNvPr id="14342" name="Picture 6">
            <a:extLst>
              <a:ext uri="{FF2B5EF4-FFF2-40B4-BE49-F238E27FC236}">
                <a16:creationId xmlns:a16="http://schemas.microsoft.com/office/drawing/2014/main" id="{AD550380-8692-B0BA-90EC-6C293BA26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49" y="2277446"/>
            <a:ext cx="6083300" cy="342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01030A-6696-19E3-69FC-41C10E902E63}"/>
              </a:ext>
            </a:extLst>
          </p:cNvPr>
          <p:cNvSpPr txBox="1"/>
          <p:nvPr/>
        </p:nvSpPr>
        <p:spPr>
          <a:xfrm>
            <a:off x="6382634" y="5857102"/>
            <a:ext cx="1957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Try to find exact fit</a:t>
            </a:r>
          </a:p>
        </p:txBody>
      </p:sp>
    </p:spTree>
    <p:extLst>
      <p:ext uri="{BB962C8B-B14F-4D97-AF65-F5344CB8AC3E}">
        <p14:creationId xmlns:p14="http://schemas.microsoft.com/office/powerpoint/2010/main" val="646227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3784</TotalTime>
  <Words>425</Words>
  <Application>Microsoft Macintosh PowerPoint</Application>
  <PresentationFormat>와이드스크린</PresentationFormat>
  <Paragraphs>70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S-Core Dream 3 Light</vt:lpstr>
      <vt:lpstr>S-Core Dream 4 Regular</vt:lpstr>
      <vt:lpstr>S-Core Dream 6 Bold</vt:lpstr>
      <vt:lpstr>sohne</vt:lpstr>
      <vt:lpstr>Arial</vt:lpstr>
      <vt:lpstr>Calibri</vt:lpstr>
      <vt:lpstr>Calibri Light</vt:lpstr>
      <vt:lpstr>Lucida Grande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조준영</dc:creator>
  <cp:lastModifiedBy>조준영</cp:lastModifiedBy>
  <cp:revision>12</cp:revision>
  <dcterms:created xsi:type="dcterms:W3CDTF">2023-05-28T13:57:49Z</dcterms:created>
  <dcterms:modified xsi:type="dcterms:W3CDTF">2023-06-26T15:55:38Z</dcterms:modified>
</cp:coreProperties>
</file>