
<file path=[Content_Types].xml><?xml version="1.0" encoding="utf-8"?>
<Types xmlns="http://schemas.openxmlformats.org/package/2006/content-types">
  <Default Extension="bmp" ContentType="image/bmp"/>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308" r:id="rId2"/>
    <p:sldId id="361" r:id="rId3"/>
    <p:sldId id="401" r:id="rId4"/>
    <p:sldId id="362" r:id="rId5"/>
    <p:sldId id="402" r:id="rId6"/>
    <p:sldId id="403" r:id="rId7"/>
    <p:sldId id="404" r:id="rId8"/>
    <p:sldId id="405" r:id="rId9"/>
    <p:sldId id="408" r:id="rId10"/>
    <p:sldId id="407" r:id="rId11"/>
    <p:sldId id="409" r:id="rId12"/>
    <p:sldId id="398" r:id="rId13"/>
    <p:sldId id="373" r:id="rId14"/>
    <p:sldId id="411" r:id="rId15"/>
    <p:sldId id="410" r:id="rId16"/>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98"/>
    <a:srgbClr val="61B760"/>
    <a:srgbClr val="007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944928-FB16-46DB-8318-C97B4FED855F}">
  <a:tblStyle styleId="{27944928-FB16-46DB-8318-C97B4FED85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20" autoAdjust="0"/>
    <p:restoredTop sz="87312" autoAdjust="0"/>
  </p:normalViewPr>
  <p:slideViewPr>
    <p:cSldViewPr snapToGrid="0" snapToObjects="1">
      <p:cViewPr>
        <p:scale>
          <a:sx n="100" d="100"/>
          <a:sy n="100" d="100"/>
        </p:scale>
        <p:origin x="128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00604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1143000" y="685800"/>
            <a:ext cx="4572000" cy="3429000"/>
          </a:xfrm>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atin typeface="Arial" panose="020B0604020202020204" pitchFamily="34" charset="0"/>
            </a:endParaRPr>
          </a:p>
        </p:txBody>
      </p:sp>
      <p:sp>
        <p:nvSpPr>
          <p:cNvPr id="5124" name="幻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12AE8EC-91FB-416E-9F8F-FE8C6A2E2776}" type="slidenum">
              <a:rPr lang="en-US" altLang="zh-CN" sz="1200">
                <a:solidFill>
                  <a:srgbClr val="000000"/>
                </a:solidFill>
              </a:rPr>
              <a:pPr/>
              <a:t>1</a:t>
            </a:fld>
            <a:endParaRPr lang="zh-CN" altLang="en-US" sz="1200">
              <a:solidFill>
                <a:srgbClr val="000000"/>
              </a:solidFill>
            </a:endParaRPr>
          </a:p>
        </p:txBody>
      </p:sp>
    </p:spTree>
    <p:extLst>
      <p:ext uri="{BB962C8B-B14F-4D97-AF65-F5344CB8AC3E}">
        <p14:creationId xmlns:p14="http://schemas.microsoft.com/office/powerpoint/2010/main" val="179622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Calibri" charset="0"/>
                <a:ea typeface="Calibri" charset="0"/>
                <a:cs typeface="Calibri" charset="0"/>
              </a:rPr>
              <a:t>It is worth noting that the proportion for splitting is related to the final test performance due to the limited number of  interesting samples.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86196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indent="-171450" algn="just">
              <a:spcAft>
                <a:spcPts val="600"/>
              </a:spcAft>
              <a:buFont typeface="Arial" charset="0"/>
              <a:buChar char="•"/>
            </a:pPr>
            <a:r>
              <a:rPr lang="en-US" dirty="0">
                <a:latin typeface="Calibri" charset="0"/>
                <a:cs typeface="Calibri" charset="0"/>
              </a:rPr>
              <a:t>During each episode of training on </a:t>
            </a:r>
            <a:r>
              <a:rPr lang="en-CA" dirty="0">
                <a:latin typeface="Calibri" charset="0"/>
                <a:cs typeface="Calibri" charset="0"/>
              </a:rPr>
              <a:t>ImageNet ILSVRC, the model randomly choose 60 classes from the training set and 5 images from  each classes to calculate the prototypes (embedding with size of 64). Then the model produces the embeddings of 5 query images from each class and calculate their class distributions based on a </a:t>
            </a:r>
            <a:r>
              <a:rPr lang="en-CA" dirty="0" err="1">
                <a:latin typeface="Calibri" charset="0"/>
                <a:cs typeface="Calibri" charset="0"/>
              </a:rPr>
              <a:t>Softmax</a:t>
            </a:r>
            <a:r>
              <a:rPr lang="en-CA" dirty="0">
                <a:latin typeface="Calibri" charset="0"/>
                <a:cs typeface="Calibri" charset="0"/>
              </a:rPr>
              <a:t> function over embedding distances. The loss will be used to update the parameters of the encoder, so that the query samples can obtain a better classification accuracy.</a:t>
            </a:r>
          </a:p>
          <a:p>
            <a:pPr marL="171450" indent="-171450" algn="just">
              <a:spcAft>
                <a:spcPts val="600"/>
              </a:spcAft>
              <a:buFont typeface="Arial" charset="0"/>
              <a:buChar char="•"/>
            </a:pPr>
            <a:r>
              <a:rPr lang="en-CA" dirty="0">
                <a:latin typeface="Calibri" charset="0"/>
                <a:cs typeface="Calibri" charset="0"/>
              </a:rPr>
              <a:t>During the validation or test period, all three classes are chosen from the dataset, and 5 images are randomly chosen for  prototypes and  15/11 query samples are used to calculate the accuracy of classification. There are 100 episodes for both validation and test.</a:t>
            </a:r>
            <a:endParaRPr lang="en-US" altLang="zh-CN" dirty="0">
              <a:latin typeface="Calibri" charset="0"/>
              <a:cs typeface="Calibri"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28839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00118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43357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339230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8985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0011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2581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imbusRomNo9L-Regu"/>
              </a:rPr>
              <a:t>SMOTE first selects a minority class instance A at random and finds its k nearest minority class neighbors. The synthetic instance is then created by choosing one of</a:t>
            </a:r>
          </a:p>
          <a:p>
            <a:pPr algn="l"/>
            <a:r>
              <a:rPr lang="en-CA" sz="1800" b="0" i="0" u="none" strike="noStrike" baseline="0" dirty="0">
                <a:latin typeface="NimbusRomNo9L-Regu"/>
              </a:rPr>
              <a:t>the k nearest neighbors B at random and connecting A and B to form a line segment in the feature space. The synthetic instances are generated as a convex combination of the two chosen instances A and B.</a:t>
            </a:r>
          </a:p>
          <a:p>
            <a:pPr algn="l"/>
            <a:endParaRPr lang="en-US" dirty="0"/>
          </a:p>
          <a:p>
            <a:pPr algn="l"/>
            <a:r>
              <a:rPr lang="en-CA" sz="1800" b="0" i="0" u="none" strike="noStrike" baseline="0" dirty="0">
                <a:latin typeface="NimbusRomNo9L-Regu"/>
              </a:rPr>
              <a:t>ADASYN is based on the idea of adaptively generating minority data samples according to their distributions: more synthetic data is generated for minority</a:t>
            </a:r>
          </a:p>
          <a:p>
            <a:pPr algn="l"/>
            <a:r>
              <a:rPr lang="en-CA" sz="1800" b="0" i="0" u="none" strike="noStrike" baseline="0" dirty="0">
                <a:latin typeface="NimbusRomNo9L-Regu"/>
              </a:rPr>
              <a:t>class samples that are harder to learn compared to those  minority samples that are easier to learn [</a:t>
            </a:r>
            <a:endParaRPr lang="en-US" dirty="0"/>
          </a:p>
        </p:txBody>
      </p:sp>
    </p:spTree>
    <p:extLst>
      <p:ext uri="{BB962C8B-B14F-4D97-AF65-F5344CB8AC3E}">
        <p14:creationId xmlns:p14="http://schemas.microsoft.com/office/powerpoint/2010/main" val="343988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401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5247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Calibri" charset="0"/>
                <a:ea typeface="Calibri" charset="0"/>
                <a:cs typeface="Calibri" charset="0"/>
              </a:rPr>
              <a:t>The first two convolutions of the FCN with the parameters: K=3, S=1 and P=1, are followed by </a:t>
            </a:r>
            <a:r>
              <a:rPr lang="en-US" altLang="zh-CN" sz="1100" dirty="0" err="1">
                <a:latin typeface="Calibri" charset="0"/>
                <a:ea typeface="Calibri" charset="0"/>
                <a:cs typeface="Calibri" charset="0"/>
              </a:rPr>
              <a:t>BatchNorm</a:t>
            </a:r>
            <a:r>
              <a:rPr lang="en-US" altLang="zh-CN" sz="1100" dirty="0">
                <a:latin typeface="Calibri" charset="0"/>
                <a:ea typeface="Calibri" charset="0"/>
                <a:cs typeface="Calibri" charset="0"/>
              </a:rPr>
              <a:t>, </a:t>
            </a:r>
            <a:r>
              <a:rPr lang="en-US" altLang="zh-CN" sz="1100" dirty="0" err="1">
                <a:latin typeface="Calibri" charset="0"/>
                <a:ea typeface="Calibri" charset="0"/>
                <a:cs typeface="Calibri" charset="0"/>
              </a:rPr>
              <a:t>MaxPool</a:t>
            </a:r>
            <a:r>
              <a:rPr lang="en-US" altLang="zh-CN" sz="1100" dirty="0">
                <a:latin typeface="Calibri" charset="0"/>
                <a:ea typeface="Calibri" charset="0"/>
                <a:cs typeface="Calibri" charset="0"/>
              </a:rPr>
              <a:t>(2) and </a:t>
            </a:r>
            <a:r>
              <a:rPr lang="en-US" altLang="zh-CN" sz="1100" dirty="0" err="1">
                <a:latin typeface="Calibri" charset="0"/>
                <a:ea typeface="Calibri" charset="0"/>
                <a:cs typeface="Calibri" charset="0"/>
              </a:rPr>
              <a:t>ReLU</a:t>
            </a:r>
            <a:r>
              <a:rPr lang="en-US" altLang="zh-CN" sz="1100" dirty="0">
                <a:latin typeface="Calibri" charset="0"/>
                <a:ea typeface="Calibri" charset="0"/>
                <a:cs typeface="Calibri" charset="0"/>
              </a:rPr>
              <a:t>. The parameters of last two convolutions are: K=1, S=1 and P=0.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81015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Calibri" charset="0"/>
                <a:ea typeface="Calibri" charset="0"/>
                <a:cs typeface="Calibri" charset="0"/>
              </a:rPr>
              <a:t>The method requires a classifier to generalize the learning in one task to a new task, in which new classes are not seen during the training process.</a:t>
            </a:r>
            <a:endParaRPr lang="en-US" dirty="0"/>
          </a:p>
        </p:txBody>
      </p:sp>
    </p:spTree>
    <p:extLst>
      <p:ext uri="{BB962C8B-B14F-4D97-AF65-F5344CB8AC3E}">
        <p14:creationId xmlns:p14="http://schemas.microsoft.com/office/powerpoint/2010/main" val="516245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3192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1 column">
    <p:spTree>
      <p:nvGrpSpPr>
        <p:cNvPr id="1" name="Shape 31"/>
        <p:cNvGrpSpPr/>
        <p:nvPr/>
      </p:nvGrpSpPr>
      <p:grpSpPr>
        <a:xfrm>
          <a:off x="0" y="0"/>
          <a:ext cx="0" cy="0"/>
          <a:chOff x="0" y="0"/>
          <a:chExt cx="0" cy="0"/>
        </a:xfrm>
      </p:grpSpPr>
      <p:sp>
        <p:nvSpPr>
          <p:cNvPr id="33" name="Shape 33"/>
          <p:cNvSpPr/>
          <p:nvPr/>
        </p:nvSpPr>
        <p:spPr>
          <a:xfrm>
            <a:off x="0" y="0"/>
            <a:ext cx="6858000" cy="394855"/>
          </a:xfrm>
          <a:prstGeom prst="rect">
            <a:avLst/>
          </a:prstGeom>
          <a:gradFill>
            <a:gsLst>
              <a:gs pos="0">
                <a:schemeClr val="accent6">
                  <a:lumMod val="20000"/>
                  <a:lumOff val="80000"/>
                </a:schemeClr>
              </a:gs>
              <a:gs pos="37000">
                <a:schemeClr val="accent6">
                  <a:lumMod val="60000"/>
                  <a:lumOff val="40000"/>
                </a:schemeClr>
              </a:gs>
              <a:gs pos="100000">
                <a:schemeClr val="accent6"/>
              </a:gs>
            </a:gsLst>
            <a:lin ang="7200000" scaled="0"/>
          </a:gradFill>
          <a:ln>
            <a:noFill/>
          </a:ln>
        </p:spPr>
        <p:txBody>
          <a:bodyPr lIns="68569" tIns="68569" rIns="68569" bIns="68569" anchor="ctr" anchorCtr="0">
            <a:noAutofit/>
          </a:bodyPr>
          <a:lstStyle/>
          <a:p>
            <a:pPr lvl="0">
              <a:spcBef>
                <a:spcPts val="0"/>
              </a:spcBef>
              <a:buNone/>
            </a:pPr>
            <a:endParaRPr sz="10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342900" y="4406312"/>
            <a:ext cx="6172200" cy="519599"/>
          </a:xfrm>
          <a:prstGeom prst="rect">
            <a:avLst/>
          </a:prstGeom>
        </p:spPr>
        <p:txBody>
          <a:bodyPr lIns="91425" tIns="91425" rIns="91425" bIns="91425" anchor="t" anchorCtr="0"/>
          <a:lstStyle>
            <a:lvl1pPr lvl="0" algn="ctr">
              <a:spcBef>
                <a:spcPts val="270"/>
              </a:spcBef>
              <a:buSzPct val="100000"/>
              <a:buNone/>
              <a:defRPr sz="1350"/>
            </a:lvl1pPr>
          </a:lstStyle>
          <a:p>
            <a:endParaRPr/>
          </a:p>
        </p:txBody>
      </p:sp>
      <p:sp>
        <p:nvSpPr>
          <p:cNvPr id="71" name="Shape 71"/>
          <p:cNvSpPr/>
          <p:nvPr/>
        </p:nvSpPr>
        <p:spPr>
          <a:xfrm>
            <a:off x="0" y="3"/>
            <a:ext cx="185400" cy="530699"/>
          </a:xfrm>
          <a:prstGeom prst="rect">
            <a:avLst/>
          </a:prstGeom>
          <a:solidFill>
            <a:srgbClr val="18637B"/>
          </a:solidFill>
          <a:ln>
            <a:noFill/>
          </a:ln>
        </p:spPr>
        <p:txBody>
          <a:bodyPr lIns="68569" tIns="68569" rIns="68569" bIns="68569" anchor="ctr" anchorCtr="0">
            <a:noAutofit/>
          </a:bodyPr>
          <a:lstStyle/>
          <a:p>
            <a:pPr lvl="0" rtl="0">
              <a:spcBef>
                <a:spcPts val="0"/>
              </a:spcBef>
              <a:buNone/>
            </a:pPr>
            <a:endParaRPr sz="1050">
              <a:solidFill>
                <a:srgbClr val="114454"/>
              </a:solidFill>
            </a:endParaRPr>
          </a:p>
        </p:txBody>
      </p:sp>
      <p:sp>
        <p:nvSpPr>
          <p:cNvPr id="72" name="Shape 72"/>
          <p:cNvSpPr/>
          <p:nvPr/>
        </p:nvSpPr>
        <p:spPr>
          <a:xfrm>
            <a:off x="0" y="500627"/>
            <a:ext cx="185400" cy="1058699"/>
          </a:xfrm>
          <a:prstGeom prst="rect">
            <a:avLst/>
          </a:prstGeom>
          <a:solidFill>
            <a:srgbClr val="124057"/>
          </a:solidFill>
          <a:ln>
            <a:noFill/>
          </a:ln>
        </p:spPr>
        <p:txBody>
          <a:bodyPr lIns="68569" tIns="68569" rIns="68569" bIns="68569" anchor="ctr" anchorCtr="0">
            <a:noAutofit/>
          </a:bodyPr>
          <a:lstStyle/>
          <a:p>
            <a:pPr lvl="0">
              <a:spcBef>
                <a:spcPts val="0"/>
              </a:spcBef>
              <a:buNone/>
            </a:pPr>
            <a:endParaRPr sz="1050"/>
          </a:p>
        </p:txBody>
      </p:sp>
      <p:sp>
        <p:nvSpPr>
          <p:cNvPr id="73" name="Shape 73"/>
          <p:cNvSpPr/>
          <p:nvPr/>
        </p:nvSpPr>
        <p:spPr>
          <a:xfrm>
            <a:off x="0" y="1553405"/>
            <a:ext cx="185400" cy="1532700"/>
          </a:xfrm>
          <a:prstGeom prst="rect">
            <a:avLst/>
          </a:prstGeom>
          <a:solidFill>
            <a:srgbClr val="165751"/>
          </a:solidFill>
          <a:ln>
            <a:noFill/>
          </a:ln>
        </p:spPr>
        <p:txBody>
          <a:bodyPr lIns="68569" tIns="68569" rIns="68569" bIns="68569" anchor="ctr" anchorCtr="0">
            <a:noAutofit/>
          </a:bodyPr>
          <a:lstStyle/>
          <a:p>
            <a:pPr lvl="0">
              <a:spcBef>
                <a:spcPts val="0"/>
              </a:spcBef>
              <a:buNone/>
            </a:pPr>
            <a:endParaRPr sz="1050"/>
          </a:p>
        </p:txBody>
      </p:sp>
      <p:sp>
        <p:nvSpPr>
          <p:cNvPr id="74" name="Shape 74"/>
          <p:cNvSpPr/>
          <p:nvPr/>
        </p:nvSpPr>
        <p:spPr>
          <a:xfrm>
            <a:off x="0" y="3086100"/>
            <a:ext cx="185400" cy="605400"/>
          </a:xfrm>
          <a:prstGeom prst="rect">
            <a:avLst/>
          </a:prstGeom>
          <a:solidFill>
            <a:srgbClr val="3B8D61"/>
          </a:solidFill>
          <a:ln>
            <a:noFill/>
          </a:ln>
        </p:spPr>
        <p:txBody>
          <a:bodyPr lIns="68569" tIns="68569" rIns="68569" bIns="68569" anchor="ctr" anchorCtr="0">
            <a:noAutofit/>
          </a:bodyPr>
          <a:lstStyle/>
          <a:p>
            <a:pPr lvl="0">
              <a:spcBef>
                <a:spcPts val="0"/>
              </a:spcBef>
              <a:buNone/>
            </a:pPr>
            <a:endParaRPr sz="1050"/>
          </a:p>
        </p:txBody>
      </p:sp>
      <p:sp>
        <p:nvSpPr>
          <p:cNvPr id="75" name="Shape 75"/>
          <p:cNvSpPr/>
          <p:nvPr/>
        </p:nvSpPr>
        <p:spPr>
          <a:xfrm>
            <a:off x="0" y="3691503"/>
            <a:ext cx="185400" cy="1451999"/>
          </a:xfrm>
          <a:prstGeom prst="rect">
            <a:avLst/>
          </a:prstGeom>
          <a:solidFill>
            <a:srgbClr val="94BF6E"/>
          </a:solidFill>
          <a:ln>
            <a:noFill/>
          </a:ln>
        </p:spPr>
        <p:txBody>
          <a:bodyPr lIns="68569" tIns="68569" rIns="68569" bIns="68569" anchor="ctr" anchorCtr="0">
            <a:noAutofit/>
          </a:bodyPr>
          <a:lstStyle/>
          <a:p>
            <a:pPr lvl="0">
              <a:spcBef>
                <a:spcPts val="0"/>
              </a:spcBef>
              <a:buNone/>
            </a:pPr>
            <a:endParaRPr sz="10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46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32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8" name="Rectangle 7"/>
          <p:cNvSpPr/>
          <p:nvPr/>
        </p:nvSpPr>
        <p:spPr>
          <a:xfrm>
            <a:off x="2228850" y="0"/>
            <a:ext cx="4457700" cy="51435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rtlCol="0" anchor="ctr"/>
          <a:lstStyle/>
          <a:p>
            <a:pPr algn="ctr"/>
            <a:endParaRPr sz="1350"/>
          </a:p>
        </p:txBody>
      </p:sp>
      <p:sp>
        <p:nvSpPr>
          <p:cNvPr id="2" name="Title 1"/>
          <p:cNvSpPr>
            <a:spLocks noGrp="1"/>
          </p:cNvSpPr>
          <p:nvPr>
            <p:ph type="title"/>
          </p:nvPr>
        </p:nvSpPr>
        <p:spPr>
          <a:xfrm>
            <a:off x="171451" y="1276350"/>
            <a:ext cx="1885950" cy="2133600"/>
          </a:xfrm>
        </p:spPr>
        <p:txBody>
          <a:bodyPr anchor="b">
            <a:normAutofit/>
          </a:bodyPr>
          <a:lstStyle>
            <a:lvl1pPr algn="l">
              <a:defRPr sz="1125" b="1"/>
            </a:lvl1pPr>
          </a:lstStyle>
          <a:p>
            <a:r>
              <a:rPr lang="en-US"/>
              <a:t>Click to edit Master title style</a:t>
            </a:r>
            <a:endParaRPr/>
          </a:p>
        </p:txBody>
      </p:sp>
      <p:sp>
        <p:nvSpPr>
          <p:cNvPr id="4" name="Text Placeholder 3"/>
          <p:cNvSpPr>
            <a:spLocks noGrp="1"/>
          </p:cNvSpPr>
          <p:nvPr>
            <p:ph type="body" sz="half" idx="2"/>
          </p:nvPr>
        </p:nvSpPr>
        <p:spPr>
          <a:xfrm>
            <a:off x="171451" y="3486150"/>
            <a:ext cx="1885950" cy="1295400"/>
          </a:xfrm>
        </p:spPr>
        <p:txBody>
          <a:bodyPr>
            <a:normAutofit/>
          </a:bodyPr>
          <a:lstStyle>
            <a:lvl1pPr marL="0" indent="0">
              <a:spcBef>
                <a:spcPts val="675"/>
              </a:spcBef>
              <a:buNone/>
              <a:defRPr sz="900"/>
            </a:lvl1pPr>
            <a:lvl2pPr marL="342932" indent="0">
              <a:buNone/>
              <a:defRPr sz="900"/>
            </a:lvl2pPr>
            <a:lvl3pPr marL="685863" indent="0">
              <a:buNone/>
              <a:defRPr sz="731"/>
            </a:lvl3pPr>
            <a:lvl4pPr marL="1028795" indent="0">
              <a:buNone/>
              <a:defRPr sz="675"/>
            </a:lvl4pPr>
            <a:lvl5pPr marL="1371725" indent="0">
              <a:buNone/>
              <a:defRPr sz="675"/>
            </a:lvl5pPr>
            <a:lvl6pPr marL="1714658" indent="0">
              <a:buNone/>
              <a:defRPr sz="675"/>
            </a:lvl6pPr>
            <a:lvl7pPr marL="2057588" indent="0">
              <a:buNone/>
              <a:defRPr sz="675"/>
            </a:lvl7pPr>
            <a:lvl8pPr marL="2400520" indent="0">
              <a:buNone/>
              <a:defRPr sz="675"/>
            </a:lvl8pPr>
            <a:lvl9pPr marL="2743451" indent="0">
              <a:buNone/>
              <a:defRPr sz="675"/>
            </a:lvl9pPr>
          </a:lstStyle>
          <a:p>
            <a:pPr lvl="0"/>
            <a:r>
              <a:rPr lang="en-US"/>
              <a:t>Click to edit Master text styles</a:t>
            </a:r>
          </a:p>
        </p:txBody>
      </p:sp>
      <p:sp>
        <p:nvSpPr>
          <p:cNvPr id="3" name="Content Placeholder 2"/>
          <p:cNvSpPr>
            <a:spLocks noGrp="1"/>
          </p:cNvSpPr>
          <p:nvPr>
            <p:ph idx="1"/>
          </p:nvPr>
        </p:nvSpPr>
        <p:spPr>
          <a:xfrm>
            <a:off x="2514600" y="361950"/>
            <a:ext cx="3829050" cy="4419600"/>
          </a:xfrm>
        </p:spPr>
        <p:txBody>
          <a:bodyPr>
            <a:normAutofit/>
          </a:bodyPr>
          <a:lstStyle>
            <a:lvl1pPr>
              <a:defRPr sz="1350"/>
            </a:lvl1pPr>
            <a:lvl2pPr>
              <a:defRPr sz="1125"/>
            </a:lvl2pPr>
            <a:lvl3pPr>
              <a:defRPr sz="1013"/>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628650" y="4800602"/>
            <a:ext cx="1543050" cy="240506"/>
          </a:xfrm>
          <a:prstGeom prst="rect">
            <a:avLst/>
          </a:prstGeom>
        </p:spPr>
        <p:txBody>
          <a:bodyPr/>
          <a:lstStyle/>
          <a:p>
            <a:fld id="{5123F62C-F691-BE4B-A496-0B8411C03D75}" type="datetime1">
              <a:rPr lang="en-CA" smtClean="0"/>
              <a:t>2020-10-28</a:t>
            </a:fld>
            <a:endParaRPr/>
          </a:p>
        </p:txBody>
      </p:sp>
      <p:sp>
        <p:nvSpPr>
          <p:cNvPr id="6" name="Footer Placeholder 5"/>
          <p:cNvSpPr>
            <a:spLocks noGrp="1"/>
          </p:cNvSpPr>
          <p:nvPr>
            <p:ph type="ftr" sz="quarter" idx="11"/>
          </p:nvPr>
        </p:nvSpPr>
        <p:spPr>
          <a:xfrm>
            <a:off x="2198734" y="4800602"/>
            <a:ext cx="3497580" cy="240506"/>
          </a:xfrm>
          <a:prstGeom prst="rect">
            <a:avLst/>
          </a:prstGeom>
        </p:spPr>
        <p:txBody>
          <a:bodyPr/>
          <a:lstStyle/>
          <a:p>
            <a:endParaRPr/>
          </a:p>
        </p:txBody>
      </p:sp>
      <p:sp>
        <p:nvSpPr>
          <p:cNvPr id="7" name="Slide Number Placeholder 6"/>
          <p:cNvSpPr>
            <a:spLocks noGrp="1"/>
          </p:cNvSpPr>
          <p:nvPr>
            <p:ph type="sldNum" sz="quarter" idx="12"/>
          </p:nvPr>
        </p:nvSpPr>
        <p:spPr>
          <a:xfrm>
            <a:off x="5720510" y="4800602"/>
            <a:ext cx="623141" cy="240506"/>
          </a:xfrm>
          <a:prstGeom prst="rect">
            <a:avLst/>
          </a:prstGeom>
        </p:spPr>
        <p:txBody>
          <a:bodyPr/>
          <a:lstStyle/>
          <a:p>
            <a:fld id="{2DFBB78A-01B4-41F2-96B0-677A4A282832}" type="slidenum">
              <a:rPr/>
              <a:t>‹#›</a:t>
            </a:fld>
            <a:endParaRPr/>
          </a:p>
        </p:txBody>
      </p:sp>
    </p:spTree>
    <p:extLst>
      <p:ext uri="{BB962C8B-B14F-4D97-AF65-F5344CB8AC3E}">
        <p14:creationId xmlns:p14="http://schemas.microsoft.com/office/powerpoint/2010/main" val="177471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628650" y="4800602"/>
            <a:ext cx="1543050" cy="240506"/>
          </a:xfrm>
          <a:prstGeom prst="rect">
            <a:avLst/>
          </a:prstGeom>
        </p:spPr>
        <p:txBody>
          <a:bodyPr/>
          <a:lstStyle/>
          <a:p>
            <a:fld id="{901758A5-1941-C84C-9470-670F9547F0CB}" type="datetime1">
              <a:rPr lang="en-CA" smtClean="0"/>
              <a:t>2020-10-28</a:t>
            </a:fld>
            <a:endParaRPr/>
          </a:p>
        </p:txBody>
      </p:sp>
      <p:sp>
        <p:nvSpPr>
          <p:cNvPr id="5" name="Footer Placeholder 4"/>
          <p:cNvSpPr>
            <a:spLocks noGrp="1"/>
          </p:cNvSpPr>
          <p:nvPr>
            <p:ph type="ftr" sz="quarter" idx="11"/>
          </p:nvPr>
        </p:nvSpPr>
        <p:spPr>
          <a:xfrm>
            <a:off x="2198734" y="4800602"/>
            <a:ext cx="3497580" cy="240506"/>
          </a:xfrm>
          <a:prstGeom prst="rect">
            <a:avLst/>
          </a:prstGeom>
        </p:spPr>
        <p:txBody>
          <a:bodyPr/>
          <a:lstStyle/>
          <a:p>
            <a:endParaRPr/>
          </a:p>
        </p:txBody>
      </p:sp>
      <p:sp>
        <p:nvSpPr>
          <p:cNvPr id="6" name="Slide Number Placeholder 5"/>
          <p:cNvSpPr>
            <a:spLocks noGrp="1"/>
          </p:cNvSpPr>
          <p:nvPr>
            <p:ph type="sldNum" sz="quarter" idx="12"/>
          </p:nvPr>
        </p:nvSpPr>
        <p:spPr>
          <a:xfrm>
            <a:off x="5720510" y="4800602"/>
            <a:ext cx="623141" cy="240506"/>
          </a:xfrm>
          <a:prstGeom prst="rect">
            <a:avLst/>
          </a:prstGeom>
        </p:spPr>
        <p:txBody>
          <a:bodyPr/>
          <a:lstStyle/>
          <a:p>
            <a:fld id="{591C5AD9-787D-40FA-8A4D-16A055B9AF81}" type="slidenum">
              <a:rPr/>
              <a:t>‹#›</a:t>
            </a:fld>
            <a:endParaRPr/>
          </a:p>
        </p:txBody>
      </p:sp>
    </p:spTree>
    <p:extLst>
      <p:ext uri="{BB962C8B-B14F-4D97-AF65-F5344CB8AC3E}">
        <p14:creationId xmlns:p14="http://schemas.microsoft.com/office/powerpoint/2010/main" val="111658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8" name="Rectangle 7"/>
          <p:cNvSpPr/>
          <p:nvPr/>
        </p:nvSpPr>
        <p:spPr>
          <a:xfrm>
            <a:off x="1171575" y="0"/>
            <a:ext cx="4514850" cy="51435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rtlCol="0" anchor="ctr"/>
          <a:lstStyle/>
          <a:p>
            <a:pPr algn="ctr"/>
            <a:endParaRPr sz="1350"/>
          </a:p>
        </p:txBody>
      </p:sp>
      <p:sp>
        <p:nvSpPr>
          <p:cNvPr id="2" name="Title 1"/>
          <p:cNvSpPr>
            <a:spLocks noGrp="1"/>
          </p:cNvSpPr>
          <p:nvPr>
            <p:ph type="title"/>
          </p:nvPr>
        </p:nvSpPr>
        <p:spPr>
          <a:xfrm>
            <a:off x="1371600" y="3600450"/>
            <a:ext cx="4114800" cy="571500"/>
          </a:xfrm>
        </p:spPr>
        <p:txBody>
          <a:bodyPr anchor="b">
            <a:normAutofit/>
          </a:bodyPr>
          <a:lstStyle>
            <a:lvl1pPr algn="l">
              <a:defRPr sz="1125"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71600" y="209552"/>
            <a:ext cx="4114800" cy="3336131"/>
          </a:xfrm>
        </p:spPr>
        <p:txBody>
          <a:bodyPr>
            <a:normAutofit/>
          </a:bodyPr>
          <a:lstStyle>
            <a:lvl1pPr marL="0" indent="0">
              <a:buNone/>
              <a:defRPr sz="1576"/>
            </a:lvl1pPr>
            <a:lvl2pPr marL="342932" indent="0">
              <a:buNone/>
              <a:defRPr sz="2082"/>
            </a:lvl2pPr>
            <a:lvl3pPr marL="685863" indent="0">
              <a:buNone/>
              <a:defRPr sz="1801"/>
            </a:lvl3pPr>
            <a:lvl4pPr marL="1028795" indent="0">
              <a:buNone/>
              <a:defRPr sz="1520"/>
            </a:lvl4pPr>
            <a:lvl5pPr marL="1371725" indent="0">
              <a:buNone/>
              <a:defRPr sz="1520"/>
            </a:lvl5pPr>
            <a:lvl6pPr marL="1714658" indent="0">
              <a:buNone/>
              <a:defRPr sz="1520"/>
            </a:lvl6pPr>
            <a:lvl7pPr marL="2057588" indent="0">
              <a:buNone/>
              <a:defRPr sz="1520"/>
            </a:lvl7pPr>
            <a:lvl8pPr marL="2400520" indent="0">
              <a:buNone/>
              <a:defRPr sz="1520"/>
            </a:lvl8pPr>
            <a:lvl9pPr marL="2743451" indent="0">
              <a:buNone/>
              <a:defRPr sz="1520"/>
            </a:lvl9pPr>
          </a:lstStyle>
          <a:p>
            <a:r>
              <a:rPr lang="en-US"/>
              <a:t>Drag picture to placeholder or click icon to add</a:t>
            </a:r>
            <a:endParaRPr/>
          </a:p>
        </p:txBody>
      </p:sp>
      <p:sp>
        <p:nvSpPr>
          <p:cNvPr id="4" name="Text Placeholder 3"/>
          <p:cNvSpPr>
            <a:spLocks noGrp="1"/>
          </p:cNvSpPr>
          <p:nvPr>
            <p:ph type="body" sz="half" idx="2"/>
          </p:nvPr>
        </p:nvSpPr>
        <p:spPr>
          <a:xfrm>
            <a:off x="1371600" y="4171950"/>
            <a:ext cx="4114800" cy="609600"/>
          </a:xfrm>
        </p:spPr>
        <p:txBody>
          <a:bodyPr>
            <a:normAutofit/>
          </a:bodyPr>
          <a:lstStyle>
            <a:lvl1pPr marL="0" indent="0">
              <a:spcBef>
                <a:spcPts val="0"/>
              </a:spcBef>
              <a:buNone/>
              <a:defRPr sz="900"/>
            </a:lvl1pPr>
            <a:lvl2pPr marL="342932" indent="0">
              <a:buNone/>
              <a:defRPr sz="900"/>
            </a:lvl2pPr>
            <a:lvl3pPr marL="685863" indent="0">
              <a:buNone/>
              <a:defRPr sz="731"/>
            </a:lvl3pPr>
            <a:lvl4pPr marL="1028795" indent="0">
              <a:buNone/>
              <a:defRPr sz="675"/>
            </a:lvl4pPr>
            <a:lvl5pPr marL="1371725" indent="0">
              <a:buNone/>
              <a:defRPr sz="675"/>
            </a:lvl5pPr>
            <a:lvl6pPr marL="1714658" indent="0">
              <a:buNone/>
              <a:defRPr sz="675"/>
            </a:lvl6pPr>
            <a:lvl7pPr marL="2057588" indent="0">
              <a:buNone/>
              <a:defRPr sz="675"/>
            </a:lvl7pPr>
            <a:lvl8pPr marL="2400520" indent="0">
              <a:buNone/>
              <a:defRPr sz="675"/>
            </a:lvl8pPr>
            <a:lvl9pPr marL="2743451" indent="0">
              <a:buNone/>
              <a:defRPr sz="675"/>
            </a:lvl9pPr>
          </a:lstStyle>
          <a:p>
            <a:pPr lvl="0"/>
            <a:r>
              <a:rPr lang="en-US"/>
              <a:t>Click to edit Master text styles</a:t>
            </a:r>
          </a:p>
        </p:txBody>
      </p:sp>
      <p:sp>
        <p:nvSpPr>
          <p:cNvPr id="5" name="Date Placeholder 4"/>
          <p:cNvSpPr>
            <a:spLocks noGrp="1"/>
          </p:cNvSpPr>
          <p:nvPr>
            <p:ph type="dt" sz="half" idx="10"/>
          </p:nvPr>
        </p:nvSpPr>
        <p:spPr>
          <a:xfrm>
            <a:off x="628650" y="4800602"/>
            <a:ext cx="1543050" cy="240506"/>
          </a:xfrm>
          <a:prstGeom prst="rect">
            <a:avLst/>
          </a:prstGeom>
        </p:spPr>
        <p:txBody>
          <a:bodyPr/>
          <a:lstStyle/>
          <a:p>
            <a:fld id="{CAD6BD64-066F-174F-932E-EC91C3E06C73}" type="datetime1">
              <a:rPr lang="en-CA" smtClean="0"/>
              <a:t>2020-10-28</a:t>
            </a:fld>
            <a:endParaRPr/>
          </a:p>
        </p:txBody>
      </p:sp>
      <p:sp>
        <p:nvSpPr>
          <p:cNvPr id="6" name="Footer Placeholder 5"/>
          <p:cNvSpPr>
            <a:spLocks noGrp="1"/>
          </p:cNvSpPr>
          <p:nvPr>
            <p:ph type="ftr" sz="quarter" idx="11"/>
          </p:nvPr>
        </p:nvSpPr>
        <p:spPr>
          <a:xfrm>
            <a:off x="2198734" y="4800602"/>
            <a:ext cx="3497580" cy="240506"/>
          </a:xfrm>
          <a:prstGeom prst="rect">
            <a:avLst/>
          </a:prstGeom>
        </p:spPr>
        <p:txBody>
          <a:bodyPr/>
          <a:lstStyle/>
          <a:p>
            <a:endParaRPr/>
          </a:p>
        </p:txBody>
      </p:sp>
      <p:sp>
        <p:nvSpPr>
          <p:cNvPr id="7" name="Slide Number Placeholder 6"/>
          <p:cNvSpPr>
            <a:spLocks noGrp="1"/>
          </p:cNvSpPr>
          <p:nvPr>
            <p:ph type="sldNum" sz="quarter" idx="12"/>
          </p:nvPr>
        </p:nvSpPr>
        <p:spPr>
          <a:xfrm>
            <a:off x="5720510" y="4800602"/>
            <a:ext cx="623141" cy="240506"/>
          </a:xfrm>
          <a:prstGeom prst="rect">
            <a:avLst/>
          </a:prstGeom>
        </p:spPr>
        <p:txBody>
          <a:bodyPr/>
          <a:lstStyle/>
          <a:p>
            <a:fld id="{2DFBB78A-01B4-41F2-96B0-677A4A282832}" type="slidenum">
              <a:rPr/>
              <a:t>‹#›</a:t>
            </a:fld>
            <a:endParaRPr/>
          </a:p>
        </p:txBody>
      </p:sp>
    </p:spTree>
    <p:extLst>
      <p:ext uri="{BB962C8B-B14F-4D97-AF65-F5344CB8AC3E}">
        <p14:creationId xmlns:p14="http://schemas.microsoft.com/office/powerpoint/2010/main" val="17961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59520" y="530725"/>
            <a:ext cx="2406599" cy="10287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859519" y="1767275"/>
            <a:ext cx="5655600" cy="3158699"/>
          </a:xfrm>
          <a:prstGeom prst="rect">
            <a:avLst/>
          </a:prstGeom>
          <a:noFill/>
          <a:ln>
            <a:noFill/>
          </a:ln>
        </p:spPr>
        <p:txBody>
          <a:bodyPr lIns="91425" tIns="91425" rIns="91425" bIns="91425" anchor="t" anchorCtr="0"/>
          <a:lstStyle>
            <a:lvl1pPr lvl="0">
              <a:spcBef>
                <a:spcPts val="600"/>
              </a:spcBef>
              <a:buClr>
                <a:srgbClr val="114454"/>
              </a:buClr>
              <a:buSzPct val="100000"/>
              <a:buFont typeface="Nixie One"/>
              <a:buChar char="▪"/>
              <a:defRPr sz="3000">
                <a:solidFill>
                  <a:srgbClr val="114454"/>
                </a:solidFill>
                <a:latin typeface="Nixie One"/>
                <a:ea typeface="Nixie One"/>
                <a:cs typeface="Nixie One"/>
                <a:sym typeface="Nixie One"/>
              </a:defRPr>
            </a:lvl1pPr>
            <a:lvl2pPr lvl="1">
              <a:spcBef>
                <a:spcPts val="480"/>
              </a:spcBef>
              <a:buClr>
                <a:srgbClr val="114454"/>
              </a:buClr>
              <a:buSzPct val="100000"/>
              <a:buFont typeface="Nixie One"/>
              <a:buChar char="▫"/>
              <a:defRPr sz="2400">
                <a:solidFill>
                  <a:srgbClr val="114454"/>
                </a:solidFill>
                <a:latin typeface="Nixie One"/>
                <a:ea typeface="Nixie One"/>
                <a:cs typeface="Nixie One"/>
                <a:sym typeface="Nixie One"/>
              </a:defRPr>
            </a:lvl2pPr>
            <a:lvl3pPr lvl="2">
              <a:spcBef>
                <a:spcPts val="480"/>
              </a:spcBef>
              <a:buClr>
                <a:srgbClr val="114454"/>
              </a:buClr>
              <a:buSzPct val="100000"/>
              <a:buFont typeface="Nixie One"/>
              <a:defRPr sz="2400">
                <a:solidFill>
                  <a:srgbClr val="114454"/>
                </a:solidFill>
                <a:latin typeface="Nixie One"/>
                <a:ea typeface="Nixie One"/>
                <a:cs typeface="Nixie One"/>
                <a:sym typeface="Nixie One"/>
              </a:defRPr>
            </a:lvl3pPr>
            <a:lvl4pPr lvl="3">
              <a:spcBef>
                <a:spcPts val="360"/>
              </a:spcBef>
              <a:buClr>
                <a:srgbClr val="114454"/>
              </a:buClr>
              <a:buSzPct val="100000"/>
              <a:buFont typeface="Nixie One"/>
              <a:defRPr sz="1800">
                <a:solidFill>
                  <a:srgbClr val="114454"/>
                </a:solidFill>
                <a:latin typeface="Nixie One"/>
                <a:ea typeface="Nixie One"/>
                <a:cs typeface="Nixie One"/>
                <a:sym typeface="Nixie One"/>
              </a:defRPr>
            </a:lvl4pPr>
            <a:lvl5pPr lvl="4">
              <a:spcBef>
                <a:spcPts val="360"/>
              </a:spcBef>
              <a:buClr>
                <a:srgbClr val="114454"/>
              </a:buClr>
              <a:buSzPct val="100000"/>
              <a:buFont typeface="Nixie One"/>
              <a:defRPr sz="1800">
                <a:solidFill>
                  <a:srgbClr val="114454"/>
                </a:solidFill>
                <a:latin typeface="Nixie One"/>
                <a:ea typeface="Nixie One"/>
                <a:cs typeface="Nixie One"/>
                <a:sym typeface="Nixie One"/>
              </a:defRPr>
            </a:lvl5pPr>
            <a:lvl6pPr lvl="5">
              <a:spcBef>
                <a:spcPts val="360"/>
              </a:spcBef>
              <a:buClr>
                <a:srgbClr val="114454"/>
              </a:buClr>
              <a:buSzPct val="100000"/>
              <a:buFont typeface="Nixie One"/>
              <a:defRPr sz="1800">
                <a:solidFill>
                  <a:srgbClr val="114454"/>
                </a:solidFill>
                <a:latin typeface="Nixie One"/>
                <a:ea typeface="Nixie One"/>
                <a:cs typeface="Nixie One"/>
                <a:sym typeface="Nixie One"/>
              </a:defRPr>
            </a:lvl6pPr>
            <a:lvl7pPr lvl="6">
              <a:spcBef>
                <a:spcPts val="360"/>
              </a:spcBef>
              <a:buClr>
                <a:srgbClr val="114454"/>
              </a:buClr>
              <a:buSzPct val="100000"/>
              <a:buFont typeface="Nixie One"/>
              <a:defRPr sz="1800">
                <a:solidFill>
                  <a:srgbClr val="114454"/>
                </a:solidFill>
                <a:latin typeface="Nixie One"/>
                <a:ea typeface="Nixie One"/>
                <a:cs typeface="Nixie One"/>
                <a:sym typeface="Nixie One"/>
              </a:defRPr>
            </a:lvl7pPr>
            <a:lvl8pPr lvl="7">
              <a:spcBef>
                <a:spcPts val="360"/>
              </a:spcBef>
              <a:buClr>
                <a:srgbClr val="114454"/>
              </a:buClr>
              <a:buSzPct val="100000"/>
              <a:buFont typeface="Nixie One"/>
              <a:defRPr sz="1800">
                <a:solidFill>
                  <a:srgbClr val="114454"/>
                </a:solidFill>
                <a:latin typeface="Nixie One"/>
                <a:ea typeface="Nixie One"/>
                <a:cs typeface="Nixie One"/>
                <a:sym typeface="Nixie One"/>
              </a:defRPr>
            </a:lvl8pPr>
            <a:lvl9pPr lvl="8">
              <a:spcBef>
                <a:spcPts val="360"/>
              </a:spcBef>
              <a:buClr>
                <a:srgbClr val="114454"/>
              </a:buClr>
              <a:buSzPct val="100000"/>
              <a:buFont typeface="Nixie One"/>
              <a:defRPr sz="1800">
                <a:solidFill>
                  <a:srgbClr val="114454"/>
                </a:solidFill>
                <a:latin typeface="Nixie One"/>
                <a:ea typeface="Nixie One"/>
                <a:cs typeface="Nixie One"/>
                <a:sym typeface="Nixie One"/>
              </a:defRPr>
            </a:lvl9pPr>
          </a:lstStyle>
          <a:p>
            <a:endParaRPr dirty="0"/>
          </a:p>
        </p:txBody>
      </p:sp>
      <p:sp>
        <p:nvSpPr>
          <p:cNvPr id="4" name="Slide Number Placeholder 8"/>
          <p:cNvSpPr txBox="1">
            <a:spLocks/>
          </p:cNvSpPr>
          <p:nvPr userDrawn="1"/>
        </p:nvSpPr>
        <p:spPr>
          <a:xfrm>
            <a:off x="6231948" y="4652130"/>
            <a:ext cx="15430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464281F2-C619-F94F-AD38-4802E63D8065}" type="slidenum">
              <a:rPr lang="en-US" b="1" smtClean="0">
                <a:solidFill>
                  <a:srgbClr val="61B760"/>
                </a:solidFill>
              </a:rPr>
              <a:pPr/>
              <a:t>‹#›</a:t>
            </a:fld>
            <a:endParaRPr lang="en-US" b="1" dirty="0">
              <a:solidFill>
                <a:srgbClr val="61B760"/>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5" r:id="rId2"/>
    <p:sldLayoutId id="2147483662" r:id="rId3"/>
    <p:sldLayoutId id="2147483663" r:id="rId4"/>
    <p:sldLayoutId id="2147483664" r:id="rId5"/>
    <p:sldLayoutId id="2147483665" r:id="rId6"/>
    <p:sldLayoutId id="2147483666"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bmp"/><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bmp"/><Relationship Id="rId4" Type="http://schemas.openxmlformats.org/officeDocument/2006/relationships/image" Target="../media/image8.b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alpha val="65000"/>
          </a:schemeClr>
        </a:solidFill>
        <a:effectLst/>
      </p:bgPr>
    </p:bg>
    <p:spTree>
      <p:nvGrpSpPr>
        <p:cNvPr id="1" name=""/>
        <p:cNvGrpSpPr/>
        <p:nvPr/>
      </p:nvGrpSpPr>
      <p:grpSpPr>
        <a:xfrm>
          <a:off x="0" y="0"/>
          <a:ext cx="0" cy="0"/>
          <a:chOff x="0" y="0"/>
          <a:chExt cx="0" cy="0"/>
        </a:xfrm>
      </p:grpSpPr>
      <p:sp>
        <p:nvSpPr>
          <p:cNvPr id="24" name="Rectangle 23"/>
          <p:cNvSpPr/>
          <p:nvPr/>
        </p:nvSpPr>
        <p:spPr>
          <a:xfrm>
            <a:off x="0" y="783462"/>
            <a:ext cx="6884971" cy="169472"/>
          </a:xfrm>
          <a:prstGeom prst="rect">
            <a:avLst/>
          </a:prstGeom>
          <a:gradFill>
            <a:gsLst>
              <a:gs pos="0">
                <a:schemeClr val="accent3">
                  <a:lumMod val="20000"/>
                  <a:lumOff val="80000"/>
                </a:schemeClr>
              </a:gs>
              <a:gs pos="84000">
                <a:schemeClr val="accent6">
                  <a:lumMod val="60000"/>
                  <a:lumOff val="40000"/>
                </a:schemeClr>
              </a:gs>
              <a:gs pos="100000">
                <a:srgbClr val="C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p:cNvSpPr>
            <a:spLocks noGrp="1"/>
          </p:cNvSpPr>
          <p:nvPr>
            <p:ph type="ctrTitle" idx="4294967295"/>
          </p:nvPr>
        </p:nvSpPr>
        <p:spPr>
          <a:xfrm>
            <a:off x="1" y="1053884"/>
            <a:ext cx="6858000" cy="1150937"/>
          </a:xfrm>
        </p:spPr>
        <p:txBody>
          <a:bodyPr>
            <a:noAutofit/>
          </a:bodyPr>
          <a:lstStyle/>
          <a:p>
            <a:pPr algn="ctr">
              <a:defRPr/>
            </a:pPr>
            <a:r>
              <a:rPr lang="en-CA" sz="24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Neural Networks</a:t>
            </a:r>
            <a:r>
              <a:rPr lang="en-CA" sz="2400" b="1"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for Imbalanced and Small Database Classification</a:t>
            </a:r>
            <a:endParaRPr lang="en-US" sz="2400" b="1"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7" name="副标题 2"/>
          <p:cNvSpPr txBox="1">
            <a:spLocks/>
          </p:cNvSpPr>
          <p:nvPr/>
        </p:nvSpPr>
        <p:spPr>
          <a:xfrm>
            <a:off x="730695" y="3110613"/>
            <a:ext cx="5267850" cy="1201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lang="en-US" altLang="zh-CN" sz="1600" b="1" dirty="0">
                <a:latin typeface="Calibri" charset="0"/>
                <a:ea typeface="Calibri" charset="0"/>
                <a:cs typeface="Calibri" charset="0"/>
              </a:rPr>
              <a:t>Jun Shao</a:t>
            </a:r>
            <a:endParaRPr lang="en-US" sz="1600" b="1" dirty="0">
              <a:latin typeface="Calibri" charset="0"/>
              <a:ea typeface="Calibri" charset="0"/>
              <a:cs typeface="Calibri" charset="0"/>
            </a:endParaRPr>
          </a:p>
          <a:p>
            <a:pPr marL="0" indent="0" algn="ctr">
              <a:buNone/>
              <a:defRPr/>
            </a:pPr>
            <a:r>
              <a:rPr lang="en-US" sz="1600" b="1" dirty="0">
                <a:latin typeface="Calibri" charset="0"/>
                <a:ea typeface="Calibri" charset="0"/>
                <a:cs typeface="Calibri" charset="0"/>
              </a:rPr>
              <a:t>Department of Computer Science and Software Engineering </a:t>
            </a:r>
          </a:p>
          <a:p>
            <a:pPr marL="0" indent="0" algn="ctr">
              <a:buNone/>
              <a:defRPr/>
            </a:pPr>
            <a:r>
              <a:rPr lang="en-US" altLang="zh-CN" sz="1600" b="1" dirty="0">
                <a:latin typeface="Calibri" charset="0"/>
                <a:ea typeface="Calibri" charset="0"/>
                <a:cs typeface="Calibri" charset="0"/>
              </a:rPr>
              <a:t>Oct. </a:t>
            </a:r>
            <a:r>
              <a:rPr lang="en-CA" altLang="zh-CN" sz="1600" b="1" dirty="0">
                <a:latin typeface="Calibri" charset="0"/>
                <a:ea typeface="Calibri" charset="0"/>
                <a:cs typeface="Calibri" charset="0"/>
              </a:rPr>
              <a:t> </a:t>
            </a:r>
            <a:r>
              <a:rPr lang="en-US" sz="1600" b="1" dirty="0">
                <a:latin typeface="Calibri" charset="0"/>
                <a:ea typeface="Calibri" charset="0"/>
                <a:cs typeface="Calibri" charset="0"/>
              </a:rPr>
              <a:t>2020</a:t>
            </a:r>
          </a:p>
        </p:txBody>
      </p:sp>
      <p:pic>
        <p:nvPicPr>
          <p:cNvPr id="9" name="Picture 8">
            <a:extLst>
              <a:ext uri="{FF2B5EF4-FFF2-40B4-BE49-F238E27FC236}">
                <a16:creationId xmlns:a16="http://schemas.microsoft.com/office/drawing/2014/main" id="{52BF0219-5736-47D8-B26D-1EFD0DCD3F2C}"/>
              </a:ext>
            </a:extLst>
          </p:cNvPr>
          <p:cNvPicPr>
            <a:picLocks noChangeAspect="1"/>
          </p:cNvPicPr>
          <p:nvPr/>
        </p:nvPicPr>
        <p:blipFill>
          <a:blip r:embed="rId3"/>
          <a:stretch>
            <a:fillRect/>
          </a:stretch>
        </p:blipFill>
        <p:spPr>
          <a:xfrm>
            <a:off x="730695" y="103772"/>
            <a:ext cx="2068509" cy="633321"/>
          </a:xfrm>
          <a:prstGeom prst="rect">
            <a:avLst/>
          </a:prstGeom>
        </p:spPr>
      </p:pic>
      <p:sp>
        <p:nvSpPr>
          <p:cNvPr id="17" name="Rectangle 16">
            <a:extLst>
              <a:ext uri="{FF2B5EF4-FFF2-40B4-BE49-F238E27FC236}">
                <a16:creationId xmlns:a16="http://schemas.microsoft.com/office/drawing/2014/main" id="{855907D3-E8E9-450A-986D-623EBA667926}"/>
              </a:ext>
            </a:extLst>
          </p:cNvPr>
          <p:cNvSpPr/>
          <p:nvPr/>
        </p:nvSpPr>
        <p:spPr>
          <a:xfrm rot="10800000">
            <a:off x="-1" y="2305771"/>
            <a:ext cx="6884971" cy="169472"/>
          </a:xfrm>
          <a:prstGeom prst="rect">
            <a:avLst/>
          </a:prstGeom>
          <a:gradFill>
            <a:gsLst>
              <a:gs pos="0">
                <a:schemeClr val="accent3">
                  <a:lumMod val="20000"/>
                  <a:lumOff val="80000"/>
                </a:schemeClr>
              </a:gs>
              <a:gs pos="84000">
                <a:schemeClr val="accent6">
                  <a:lumMod val="60000"/>
                  <a:lumOff val="40000"/>
                </a:schemeClr>
              </a:gs>
              <a:gs pos="100000">
                <a:srgbClr val="C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5118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4761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dirty="0">
                <a:latin typeface="Calibri" charset="0"/>
                <a:ea typeface="Calibri" charset="0"/>
                <a:cs typeface="Calibri" charset="0"/>
              </a:rPr>
              <a:t>Experiments and Results </a:t>
            </a:r>
            <a:r>
              <a:rPr lang="en-US" altLang="zh-CN" dirty="0">
                <a:latin typeface="Calibri" charset="0"/>
                <a:cs typeface="Calibri" charset="0"/>
              </a:rPr>
              <a:t>│ Database for FCNs</a:t>
            </a:r>
            <a:endParaRPr lang="en-US" dirty="0">
              <a:latin typeface="Calibri" charset="0"/>
              <a:cs typeface="Calibri" charset="0"/>
            </a:endParaRPr>
          </a:p>
        </p:txBody>
      </p:sp>
      <p:sp>
        <p:nvSpPr>
          <p:cNvPr id="8" name="Rectangle 7">
            <a:extLst>
              <a:ext uri="{FF2B5EF4-FFF2-40B4-BE49-F238E27FC236}">
                <a16:creationId xmlns:a16="http://schemas.microsoft.com/office/drawing/2014/main" id="{7260789B-1746-4EA3-B3DF-021C531F9A4E}"/>
              </a:ext>
            </a:extLst>
          </p:cNvPr>
          <p:cNvSpPr/>
          <p:nvPr/>
        </p:nvSpPr>
        <p:spPr>
          <a:xfrm>
            <a:off x="1028936" y="648814"/>
            <a:ext cx="4129918" cy="312650"/>
          </a:xfrm>
          <a:prstGeom prst="rect">
            <a:avLst/>
          </a:prstGeom>
        </p:spPr>
        <p:txBody>
          <a:bodyPr wrap="square">
            <a:spAutoFit/>
          </a:bodyPr>
          <a:lstStyle/>
          <a:p>
            <a:pPr>
              <a:lnSpc>
                <a:spcPct val="107000"/>
              </a:lnSpc>
              <a:spcAft>
                <a:spcPts val="800"/>
              </a:spcAft>
            </a:pPr>
            <a:r>
              <a:rPr lang="en-US" altLang="zh-CN" dirty="0">
                <a:latin typeface="Calibri" panose="020F0502020204030204" pitchFamily="34" charset="0"/>
                <a:ea typeface="DengXian" panose="02010600030101010101" pitchFamily="2" charset="-122"/>
                <a:cs typeface="Times New Roman" panose="02020603050405020304" pitchFamily="18" charset="0"/>
              </a:rPr>
              <a:t>Table 4</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altLang="zh-CN" dirty="0">
                <a:latin typeface="Calibri" panose="020F0502020204030204" pitchFamily="34" charset="0"/>
                <a:ea typeface="DengXian" panose="02010600030101010101" pitchFamily="2" charset="-122"/>
                <a:cs typeface="Times New Roman" panose="02020603050405020304" pitchFamily="18" charset="0"/>
              </a:rPr>
              <a:t>The structure of the plywood knots database.</a:t>
            </a:r>
            <a:endParaRPr lang="en-CA" dirty="0">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5F0A66B-9952-42E2-B186-6203D77B4E67}"/>
              </a:ext>
            </a:extLst>
          </p:cNvPr>
          <p:cNvGraphicFramePr>
            <a:graphicFrameLocks noGrp="1"/>
          </p:cNvGraphicFramePr>
          <p:nvPr>
            <p:extLst>
              <p:ext uri="{D42A27DB-BD31-4B8C-83A1-F6EECF244321}">
                <p14:modId xmlns:p14="http://schemas.microsoft.com/office/powerpoint/2010/main" val="955470640"/>
              </p:ext>
            </p:extLst>
          </p:nvPr>
        </p:nvGraphicFramePr>
        <p:xfrm>
          <a:off x="951889" y="940314"/>
          <a:ext cx="4343623" cy="851855"/>
        </p:xfrm>
        <a:graphic>
          <a:graphicData uri="http://schemas.openxmlformats.org/drawingml/2006/table">
            <a:tbl>
              <a:tblPr firstRow="1" firstCol="1" bandRow="1">
                <a:tableStyleId>{27944928-FB16-46DB-8318-C97B4FED855F}</a:tableStyleId>
              </a:tblPr>
              <a:tblGrid>
                <a:gridCol w="857334">
                  <a:extLst>
                    <a:ext uri="{9D8B030D-6E8A-4147-A177-3AD203B41FA5}">
                      <a16:colId xmlns:a16="http://schemas.microsoft.com/office/drawing/2014/main" val="1057348241"/>
                    </a:ext>
                  </a:extLst>
                </a:gridCol>
                <a:gridCol w="906794">
                  <a:extLst>
                    <a:ext uri="{9D8B030D-6E8A-4147-A177-3AD203B41FA5}">
                      <a16:colId xmlns:a16="http://schemas.microsoft.com/office/drawing/2014/main" val="3343978734"/>
                    </a:ext>
                  </a:extLst>
                </a:gridCol>
                <a:gridCol w="819113">
                  <a:extLst>
                    <a:ext uri="{9D8B030D-6E8A-4147-A177-3AD203B41FA5}">
                      <a16:colId xmlns:a16="http://schemas.microsoft.com/office/drawing/2014/main" val="506166096"/>
                    </a:ext>
                  </a:extLst>
                </a:gridCol>
                <a:gridCol w="903048">
                  <a:extLst>
                    <a:ext uri="{9D8B030D-6E8A-4147-A177-3AD203B41FA5}">
                      <a16:colId xmlns:a16="http://schemas.microsoft.com/office/drawing/2014/main" val="1344928771"/>
                    </a:ext>
                  </a:extLst>
                </a:gridCol>
                <a:gridCol w="857334">
                  <a:extLst>
                    <a:ext uri="{9D8B030D-6E8A-4147-A177-3AD203B41FA5}">
                      <a16:colId xmlns:a16="http://schemas.microsoft.com/office/drawing/2014/main" val="2676823131"/>
                    </a:ext>
                  </a:extLst>
                </a:gridCol>
              </a:tblGrid>
              <a:tr h="158750">
                <a:tc>
                  <a:txBody>
                    <a:bodyPr/>
                    <a:lstStyle/>
                    <a:p>
                      <a:pPr algn="ctr">
                        <a:lnSpc>
                          <a:spcPct val="107000"/>
                        </a:lnSpc>
                        <a:spcAft>
                          <a:spcPts val="0"/>
                        </a:spcAft>
                      </a:pPr>
                      <a:r>
                        <a:rPr lang="en-US" sz="1100">
                          <a:effectLst/>
                        </a:rPr>
                        <a:t>Classes</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Large Knots</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NoDefect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Small Knots</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total</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2235318"/>
                  </a:ext>
                </a:extLst>
              </a:tr>
              <a:tr h="165735">
                <a:tc>
                  <a:txBody>
                    <a:bodyPr/>
                    <a:lstStyle/>
                    <a:p>
                      <a:pPr algn="ctr">
                        <a:lnSpc>
                          <a:spcPct val="107000"/>
                        </a:lnSpc>
                        <a:spcAft>
                          <a:spcPts val="0"/>
                        </a:spcAft>
                      </a:pPr>
                      <a:r>
                        <a:rPr lang="en-US" sz="1100">
                          <a:effectLst/>
                        </a:rPr>
                        <a:t>Train</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56</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917</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63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1036</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0981566"/>
                  </a:ext>
                </a:extLst>
              </a:tr>
              <a:tr h="158750">
                <a:tc>
                  <a:txBody>
                    <a:bodyPr/>
                    <a:lstStyle/>
                    <a:p>
                      <a:pPr algn="ctr">
                        <a:lnSpc>
                          <a:spcPct val="107000"/>
                        </a:lnSpc>
                        <a:spcAft>
                          <a:spcPts val="0"/>
                        </a:spcAft>
                      </a:pPr>
                      <a:r>
                        <a:rPr lang="en-US" sz="1100">
                          <a:effectLst/>
                        </a:rPr>
                        <a:t>Val</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8</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131</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8</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147</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5870244"/>
                  </a:ext>
                </a:extLst>
              </a:tr>
              <a:tr h="158750">
                <a:tc>
                  <a:txBody>
                    <a:bodyPr/>
                    <a:lstStyle/>
                    <a:p>
                      <a:pPr algn="ctr">
                        <a:lnSpc>
                          <a:spcPct val="107000"/>
                        </a:lnSpc>
                        <a:spcAft>
                          <a:spcPts val="0"/>
                        </a:spcAft>
                      </a:pPr>
                      <a:r>
                        <a:rPr lang="en-US" sz="1100" dirty="0">
                          <a:effectLst/>
                        </a:rPr>
                        <a:t>Test</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16</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262</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16</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294</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7037262"/>
                  </a:ext>
                </a:extLst>
              </a:tr>
              <a:tr h="158750">
                <a:tc>
                  <a:txBody>
                    <a:bodyPr/>
                    <a:lstStyle/>
                    <a:p>
                      <a:pPr algn="ctr">
                        <a:lnSpc>
                          <a:spcPct val="107000"/>
                        </a:lnSpc>
                        <a:spcAft>
                          <a:spcPts val="0"/>
                        </a:spcAft>
                      </a:pPr>
                      <a:r>
                        <a:rPr lang="en-US" sz="1100" dirty="0">
                          <a:effectLst/>
                        </a:rPr>
                        <a:t>All set </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80</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1310</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87</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1477</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9822496"/>
                  </a:ext>
                </a:extLst>
              </a:tr>
            </a:tbl>
          </a:graphicData>
        </a:graphic>
      </p:graphicFrame>
      <p:sp>
        <p:nvSpPr>
          <p:cNvPr id="9" name="Rectangle 8">
            <a:extLst>
              <a:ext uri="{FF2B5EF4-FFF2-40B4-BE49-F238E27FC236}">
                <a16:creationId xmlns:a16="http://schemas.microsoft.com/office/drawing/2014/main" id="{A16C8C5A-6B53-4617-82A2-0749DDC40AC6}"/>
              </a:ext>
            </a:extLst>
          </p:cNvPr>
          <p:cNvSpPr/>
          <p:nvPr/>
        </p:nvSpPr>
        <p:spPr>
          <a:xfrm>
            <a:off x="171450" y="2128177"/>
            <a:ext cx="5907201" cy="1400383"/>
          </a:xfrm>
          <a:prstGeom prst="rect">
            <a:avLst/>
          </a:prstGeom>
        </p:spPr>
        <p:txBody>
          <a:bodyPr wrap="square">
            <a:spAutoFit/>
          </a:bodyPr>
          <a:lstStyle/>
          <a:p>
            <a:pPr marL="171450" indent="-171450" algn="just">
              <a:spcAft>
                <a:spcPts val="600"/>
              </a:spcAft>
              <a:buFont typeface="Arial" charset="0"/>
              <a:buChar char="•"/>
            </a:pPr>
            <a:r>
              <a:rPr lang="en-US" altLang="zh-CN" sz="1600" dirty="0">
                <a:latin typeface="Calibri" charset="0"/>
                <a:ea typeface="Calibri" charset="0"/>
                <a:cs typeface="Calibri" charset="0"/>
              </a:rPr>
              <a:t>The wood knots database consists of three classes: Large Knots:80, No Defect: 1310 and Small Knots:87.  Large and Small Knots are minority classes.</a:t>
            </a:r>
          </a:p>
          <a:p>
            <a:pPr marL="171450" indent="-171450" algn="just">
              <a:spcAft>
                <a:spcPts val="600"/>
              </a:spcAft>
              <a:buFont typeface="Arial" charset="0"/>
              <a:buChar char="•"/>
            </a:pPr>
            <a:r>
              <a:rPr lang="en-US" altLang="zh-CN" sz="1600" dirty="0">
                <a:latin typeface="Calibri" charset="0"/>
                <a:ea typeface="Calibri" charset="0"/>
                <a:cs typeface="Calibri" charset="0"/>
              </a:rPr>
              <a:t>We randomly split all classes of the database by 7:1:2, then  get the training, validation and test set also with a proportion of 7:1:2. </a:t>
            </a:r>
          </a:p>
        </p:txBody>
      </p:sp>
      <p:grpSp>
        <p:nvGrpSpPr>
          <p:cNvPr id="20" name="Group 19">
            <a:extLst>
              <a:ext uri="{FF2B5EF4-FFF2-40B4-BE49-F238E27FC236}">
                <a16:creationId xmlns:a16="http://schemas.microsoft.com/office/drawing/2014/main" id="{19F9FCCE-49BC-44AC-B53F-856E581585D7}"/>
              </a:ext>
            </a:extLst>
          </p:cNvPr>
          <p:cNvGrpSpPr/>
          <p:nvPr/>
        </p:nvGrpSpPr>
        <p:grpSpPr>
          <a:xfrm>
            <a:off x="1144634" y="3862734"/>
            <a:ext cx="4075611" cy="1135346"/>
            <a:chOff x="1144634" y="3862734"/>
            <a:chExt cx="4075611" cy="1135346"/>
          </a:xfrm>
        </p:grpSpPr>
        <p:pic>
          <p:nvPicPr>
            <p:cNvPr id="11" name="Picture 10">
              <a:extLst>
                <a:ext uri="{FF2B5EF4-FFF2-40B4-BE49-F238E27FC236}">
                  <a16:creationId xmlns:a16="http://schemas.microsoft.com/office/drawing/2014/main" id="{7381F93F-5543-4FE3-A975-A8C110911CF9}"/>
                </a:ext>
              </a:extLst>
            </p:cNvPr>
            <p:cNvPicPr>
              <a:picLocks noChangeAspect="1"/>
            </p:cNvPicPr>
            <p:nvPr/>
          </p:nvPicPr>
          <p:blipFill>
            <a:blip r:embed="rId3"/>
            <a:stretch>
              <a:fillRect/>
            </a:stretch>
          </p:blipFill>
          <p:spPr>
            <a:xfrm>
              <a:off x="1144634" y="3862734"/>
              <a:ext cx="882035" cy="882035"/>
            </a:xfrm>
            <a:prstGeom prst="rect">
              <a:avLst/>
            </a:prstGeom>
          </p:spPr>
        </p:pic>
        <p:pic>
          <p:nvPicPr>
            <p:cNvPr id="13" name="Picture 12">
              <a:extLst>
                <a:ext uri="{FF2B5EF4-FFF2-40B4-BE49-F238E27FC236}">
                  <a16:creationId xmlns:a16="http://schemas.microsoft.com/office/drawing/2014/main" id="{9333527A-2AA1-42FA-B1F8-3B0E5087D8EE}"/>
                </a:ext>
              </a:extLst>
            </p:cNvPr>
            <p:cNvPicPr>
              <a:picLocks noChangeAspect="1"/>
            </p:cNvPicPr>
            <p:nvPr/>
          </p:nvPicPr>
          <p:blipFill>
            <a:blip r:embed="rId4"/>
            <a:stretch>
              <a:fillRect/>
            </a:stretch>
          </p:blipFill>
          <p:spPr>
            <a:xfrm>
              <a:off x="4338210" y="3867387"/>
              <a:ext cx="882035" cy="882035"/>
            </a:xfrm>
            <a:prstGeom prst="rect">
              <a:avLst/>
            </a:prstGeom>
          </p:spPr>
        </p:pic>
        <p:pic>
          <p:nvPicPr>
            <p:cNvPr id="15" name="Picture 14">
              <a:extLst>
                <a:ext uri="{FF2B5EF4-FFF2-40B4-BE49-F238E27FC236}">
                  <a16:creationId xmlns:a16="http://schemas.microsoft.com/office/drawing/2014/main" id="{F685E6F7-026D-4B18-B7B4-A3F4F47FC078}"/>
                </a:ext>
              </a:extLst>
            </p:cNvPr>
            <p:cNvPicPr>
              <a:picLocks noChangeAspect="1"/>
            </p:cNvPicPr>
            <p:nvPr/>
          </p:nvPicPr>
          <p:blipFill>
            <a:blip r:embed="rId5"/>
            <a:stretch>
              <a:fillRect/>
            </a:stretch>
          </p:blipFill>
          <p:spPr>
            <a:xfrm>
              <a:off x="2682684" y="3867387"/>
              <a:ext cx="882035" cy="882035"/>
            </a:xfrm>
            <a:prstGeom prst="rect">
              <a:avLst/>
            </a:prstGeom>
          </p:spPr>
        </p:pic>
        <p:sp>
          <p:nvSpPr>
            <p:cNvPr id="16" name="Rectangle 15">
              <a:extLst>
                <a:ext uri="{FF2B5EF4-FFF2-40B4-BE49-F238E27FC236}">
                  <a16:creationId xmlns:a16="http://schemas.microsoft.com/office/drawing/2014/main" id="{B40853F7-C475-4819-9C57-059891D9A79C}"/>
                </a:ext>
              </a:extLst>
            </p:cNvPr>
            <p:cNvSpPr/>
            <p:nvPr/>
          </p:nvSpPr>
          <p:spPr>
            <a:xfrm>
              <a:off x="1182336" y="4749422"/>
              <a:ext cx="806631" cy="248658"/>
            </a:xfrm>
            <a:prstGeom prst="rect">
              <a:avLst/>
            </a:prstGeom>
          </p:spPr>
          <p:txBody>
            <a:bodyPr wrap="none">
              <a:spAutoFit/>
            </a:bodyPr>
            <a:lstStyle/>
            <a:p>
              <a:pPr algn="ctr">
                <a:lnSpc>
                  <a:spcPct val="107000"/>
                </a:lnSpc>
              </a:pPr>
              <a:r>
                <a:rPr lang="en-US" sz="1000" dirty="0"/>
                <a:t>Large Knot</a:t>
              </a:r>
              <a:endParaRPr lang="en-CA" sz="10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7" name="Rectangle 16">
              <a:extLst>
                <a:ext uri="{FF2B5EF4-FFF2-40B4-BE49-F238E27FC236}">
                  <a16:creationId xmlns:a16="http://schemas.microsoft.com/office/drawing/2014/main" id="{76131081-3F85-4A54-9015-458FE908948B}"/>
                </a:ext>
              </a:extLst>
            </p:cNvPr>
            <p:cNvSpPr/>
            <p:nvPr/>
          </p:nvSpPr>
          <p:spPr>
            <a:xfrm>
              <a:off x="4378316" y="4749422"/>
              <a:ext cx="801822" cy="248658"/>
            </a:xfrm>
            <a:prstGeom prst="rect">
              <a:avLst/>
            </a:prstGeom>
          </p:spPr>
          <p:txBody>
            <a:bodyPr wrap="none">
              <a:spAutoFit/>
            </a:bodyPr>
            <a:lstStyle/>
            <a:p>
              <a:pPr algn="ctr">
                <a:lnSpc>
                  <a:spcPct val="107000"/>
                </a:lnSpc>
              </a:pPr>
              <a:r>
                <a:rPr lang="en-US" sz="1000" dirty="0"/>
                <a:t>Small Knot</a:t>
              </a:r>
              <a:endParaRPr lang="en-CA" sz="10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8" name="Rectangle 17">
              <a:extLst>
                <a:ext uri="{FF2B5EF4-FFF2-40B4-BE49-F238E27FC236}">
                  <a16:creationId xmlns:a16="http://schemas.microsoft.com/office/drawing/2014/main" id="{C3A0AA4D-3220-4D6C-B75D-BC7518319C94}"/>
                </a:ext>
              </a:extLst>
            </p:cNvPr>
            <p:cNvSpPr/>
            <p:nvPr/>
          </p:nvSpPr>
          <p:spPr>
            <a:xfrm>
              <a:off x="2747638" y="4749422"/>
              <a:ext cx="752129" cy="248658"/>
            </a:xfrm>
            <a:prstGeom prst="rect">
              <a:avLst/>
            </a:prstGeom>
          </p:spPr>
          <p:txBody>
            <a:bodyPr wrap="none">
              <a:spAutoFit/>
            </a:bodyPr>
            <a:lstStyle/>
            <a:p>
              <a:pPr algn="ctr">
                <a:lnSpc>
                  <a:spcPct val="107000"/>
                </a:lnSpc>
              </a:pPr>
              <a:r>
                <a:rPr lang="en-US" sz="1000" dirty="0"/>
                <a:t>No Defect</a:t>
              </a:r>
              <a:endParaRPr lang="en-CA" sz="1000" dirty="0">
                <a:latin typeface="Calibri" panose="020F0502020204030204" pitchFamily="34" charset="0"/>
                <a:ea typeface="DengXia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1441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4761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ea typeface="Calibri" charset="0"/>
                <a:cs typeface="Calibri" charset="0"/>
              </a:rPr>
              <a:t>Experiments and Results </a:t>
            </a:r>
            <a:r>
              <a:rPr lang="en-US" altLang="zh-CN" sz="1700" dirty="0">
                <a:latin typeface="Calibri" charset="0"/>
                <a:cs typeface="Calibri" charset="0"/>
              </a:rPr>
              <a:t>│ Database for Meta-learning</a:t>
            </a:r>
            <a:endParaRPr lang="en-US" sz="1700" dirty="0">
              <a:latin typeface="Calibri" charset="0"/>
              <a:cs typeface="Calibri" charset="0"/>
            </a:endParaRPr>
          </a:p>
        </p:txBody>
      </p:sp>
      <p:sp>
        <p:nvSpPr>
          <p:cNvPr id="9" name="Rectangle 8">
            <a:extLst>
              <a:ext uri="{FF2B5EF4-FFF2-40B4-BE49-F238E27FC236}">
                <a16:creationId xmlns:a16="http://schemas.microsoft.com/office/drawing/2014/main" id="{A16C8C5A-6B53-4617-82A2-0749DDC40AC6}"/>
              </a:ext>
            </a:extLst>
          </p:cNvPr>
          <p:cNvSpPr/>
          <p:nvPr/>
        </p:nvSpPr>
        <p:spPr>
          <a:xfrm>
            <a:off x="171450" y="582478"/>
            <a:ext cx="6079881" cy="1969770"/>
          </a:xfrm>
          <a:prstGeom prst="rect">
            <a:avLst/>
          </a:prstGeom>
        </p:spPr>
        <p:txBody>
          <a:bodyPr wrap="square">
            <a:spAutoFit/>
          </a:bodyPr>
          <a:lstStyle/>
          <a:p>
            <a:pPr marL="171450" indent="-171450" algn="just">
              <a:spcAft>
                <a:spcPts val="600"/>
              </a:spcAft>
              <a:buFont typeface="Arial" charset="0"/>
              <a:buChar char="•"/>
            </a:pPr>
            <a:r>
              <a:rPr lang="en-US" sz="1600" dirty="0">
                <a:latin typeface="Calibri" charset="0"/>
                <a:cs typeface="Calibri" charset="0"/>
              </a:rPr>
              <a:t>For the meta-learning experiment, we randomly choose 100 classes from </a:t>
            </a:r>
            <a:r>
              <a:rPr lang="en-CA" sz="1600" dirty="0">
                <a:latin typeface="Calibri" charset="0"/>
                <a:cs typeface="Calibri" charset="0"/>
              </a:rPr>
              <a:t>the ImageNet ILSVRC dataset as the training set. </a:t>
            </a:r>
          </a:p>
          <a:p>
            <a:pPr marL="171450" indent="-171450" algn="just">
              <a:spcAft>
                <a:spcPts val="600"/>
              </a:spcAft>
              <a:buFont typeface="Arial" charset="0"/>
              <a:buChar char="•"/>
            </a:pPr>
            <a:r>
              <a:rPr lang="en-US" altLang="zh-CN" sz="1600" dirty="0">
                <a:latin typeface="Calibri" charset="0"/>
                <a:cs typeface="Calibri" charset="0"/>
              </a:rPr>
              <a:t>W</a:t>
            </a:r>
            <a:r>
              <a:rPr lang="en-US" sz="1600" dirty="0">
                <a:latin typeface="Calibri" charset="0"/>
                <a:cs typeface="Calibri" charset="0"/>
              </a:rPr>
              <a:t>e combine the training and validation set of wood knots database as a new validation set to choose the best model of prototypical networks during the learning on </a:t>
            </a:r>
            <a:r>
              <a:rPr lang="en-CA" sz="1600" dirty="0">
                <a:latin typeface="Calibri" charset="0"/>
                <a:cs typeface="Calibri" charset="0"/>
              </a:rPr>
              <a:t>ImageNet</a:t>
            </a:r>
            <a:r>
              <a:rPr lang="en-US" sz="1600" dirty="0">
                <a:latin typeface="Calibri" charset="0"/>
                <a:cs typeface="Calibri" charset="0"/>
              </a:rPr>
              <a:t>.</a:t>
            </a:r>
          </a:p>
          <a:p>
            <a:pPr marL="171450" indent="-171450" algn="just">
              <a:spcAft>
                <a:spcPts val="600"/>
              </a:spcAft>
              <a:buFont typeface="Arial" charset="0"/>
              <a:buChar char="•"/>
            </a:pPr>
            <a:r>
              <a:rPr lang="en-US" sz="1600" dirty="0">
                <a:latin typeface="Calibri" charset="0"/>
                <a:cs typeface="Calibri" charset="0"/>
              </a:rPr>
              <a:t>Finally, we test the model on the test set of the wood knots database.</a:t>
            </a:r>
          </a:p>
        </p:txBody>
      </p:sp>
    </p:spTree>
    <p:extLst>
      <p:ext uri="{BB962C8B-B14F-4D97-AF65-F5344CB8AC3E}">
        <p14:creationId xmlns:p14="http://schemas.microsoft.com/office/powerpoint/2010/main" val="40243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32841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ea typeface="Calibri" charset="0"/>
                <a:cs typeface="Calibri" charset="0"/>
              </a:rPr>
              <a:t>Experiments and Results </a:t>
            </a:r>
            <a:r>
              <a:rPr lang="en-US" altLang="zh-CN" sz="1700" dirty="0">
                <a:latin typeface="Calibri" charset="0"/>
                <a:cs typeface="Calibri" charset="0"/>
              </a:rPr>
              <a:t>│ </a:t>
            </a:r>
            <a:r>
              <a:rPr lang="en-US" sz="1700" dirty="0">
                <a:latin typeface="Calibri" charset="0"/>
                <a:cs typeface="Calibri" charset="0"/>
              </a:rPr>
              <a:t>FCNs and Transfer-learning</a:t>
            </a:r>
          </a:p>
        </p:txBody>
      </p:sp>
      <p:sp>
        <p:nvSpPr>
          <p:cNvPr id="3" name="Rectangle 2">
            <a:extLst>
              <a:ext uri="{FF2B5EF4-FFF2-40B4-BE49-F238E27FC236}">
                <a16:creationId xmlns:a16="http://schemas.microsoft.com/office/drawing/2014/main" id="{9AA3E771-F184-407D-86D6-7838FF19FC6A}"/>
              </a:ext>
            </a:extLst>
          </p:cNvPr>
          <p:cNvSpPr/>
          <p:nvPr/>
        </p:nvSpPr>
        <p:spPr>
          <a:xfrm>
            <a:off x="-1" y="3691941"/>
            <a:ext cx="6619061" cy="1461939"/>
          </a:xfrm>
          <a:prstGeom prst="rect">
            <a:avLst/>
          </a:prstGeom>
        </p:spPr>
        <p:txBody>
          <a:bodyPr wrap="square">
            <a:spAutoFit/>
          </a:bodyPr>
          <a:lstStyle/>
          <a:p>
            <a:pPr marL="171450" indent="-171450" algn="just">
              <a:spcAft>
                <a:spcPts val="600"/>
              </a:spcAft>
              <a:buFont typeface="Arial" charset="0"/>
              <a:buChar char="•"/>
            </a:pPr>
            <a:r>
              <a:rPr lang="en-US" dirty="0">
                <a:latin typeface="Calibri" charset="0"/>
                <a:cs typeface="Calibri" charset="0"/>
              </a:rPr>
              <a:t> Due to the small size of validation set, the validation loss, F1 value and accuracy vibrate obviously. While indicators </a:t>
            </a:r>
            <a:r>
              <a:rPr lang="en-US" altLang="zh-CN" dirty="0">
                <a:latin typeface="Calibri" charset="0"/>
                <a:cs typeface="Calibri" charset="0"/>
              </a:rPr>
              <a:t>of training </a:t>
            </a:r>
            <a:r>
              <a:rPr lang="en-US" dirty="0">
                <a:latin typeface="Calibri" charset="0"/>
                <a:cs typeface="Calibri" charset="0"/>
              </a:rPr>
              <a:t>change smoothly because of the relatively bigger size of training set.</a:t>
            </a:r>
          </a:p>
          <a:p>
            <a:pPr marL="171450" indent="-171450" algn="just">
              <a:spcAft>
                <a:spcPts val="600"/>
              </a:spcAft>
              <a:buFont typeface="Arial" charset="0"/>
              <a:buChar char="•"/>
            </a:pPr>
            <a:r>
              <a:rPr lang="en-US" dirty="0">
                <a:latin typeface="Calibri" charset="0"/>
                <a:cs typeface="Calibri" charset="0"/>
              </a:rPr>
              <a:t> Although the database used for training is small, we did not observe obvious over-fitting, because there is no drop of validation F1 value during the later stage of training. </a:t>
            </a:r>
            <a:endParaRPr lang="en-US" altLang="zh-CN" dirty="0">
              <a:latin typeface="Calibri" charset="0"/>
              <a:ea typeface="Calibri" charset="0"/>
              <a:cs typeface="Calibri" charset="0"/>
            </a:endParaRPr>
          </a:p>
        </p:txBody>
      </p:sp>
      <p:pic>
        <p:nvPicPr>
          <p:cNvPr id="4" name="Picture 3">
            <a:extLst>
              <a:ext uri="{FF2B5EF4-FFF2-40B4-BE49-F238E27FC236}">
                <a16:creationId xmlns:a16="http://schemas.microsoft.com/office/drawing/2014/main" id="{220821E3-F9DC-430B-AFB1-8209184E6624}"/>
              </a:ext>
            </a:extLst>
          </p:cNvPr>
          <p:cNvPicPr>
            <a:picLocks noChangeAspect="1"/>
          </p:cNvPicPr>
          <p:nvPr/>
        </p:nvPicPr>
        <p:blipFill rotWithShape="1">
          <a:blip r:embed="rId3"/>
          <a:srcRect l="4275" t="8523" r="7080" b="3588"/>
          <a:stretch/>
        </p:blipFill>
        <p:spPr>
          <a:xfrm>
            <a:off x="0" y="426615"/>
            <a:ext cx="3554389" cy="2787435"/>
          </a:xfrm>
          <a:prstGeom prst="rect">
            <a:avLst/>
          </a:prstGeom>
        </p:spPr>
      </p:pic>
      <p:sp>
        <p:nvSpPr>
          <p:cNvPr id="5" name="Rectangle 4">
            <a:extLst>
              <a:ext uri="{FF2B5EF4-FFF2-40B4-BE49-F238E27FC236}">
                <a16:creationId xmlns:a16="http://schemas.microsoft.com/office/drawing/2014/main" id="{2C2EAB15-3D3F-48B0-984A-F3153024A197}"/>
              </a:ext>
            </a:extLst>
          </p:cNvPr>
          <p:cNvSpPr/>
          <p:nvPr/>
        </p:nvSpPr>
        <p:spPr>
          <a:xfrm>
            <a:off x="3772936" y="3168423"/>
            <a:ext cx="2996352" cy="461665"/>
          </a:xfrm>
          <a:prstGeom prst="rect">
            <a:avLst/>
          </a:prstGeom>
        </p:spPr>
        <p:txBody>
          <a:bodyPr wrap="square">
            <a:spAutoFit/>
          </a:bodyPr>
          <a:lstStyle/>
          <a:p>
            <a:r>
              <a:rPr lang="en-US" sz="1200" dirty="0">
                <a:latin typeface="NimbusRomNo9L-Regu"/>
              </a:rPr>
              <a:t>Fig.3. Training process of FCN+SMOTE and </a:t>
            </a:r>
            <a:r>
              <a:rPr lang="en-CA" sz="1200" dirty="0">
                <a:latin typeface="NimbusRomNo9L-Regu"/>
              </a:rPr>
              <a:t>FCN+ADASYN model.</a:t>
            </a:r>
            <a:endParaRPr lang="en-CA" sz="1200" dirty="0"/>
          </a:p>
        </p:txBody>
      </p:sp>
      <p:pic>
        <p:nvPicPr>
          <p:cNvPr id="6" name="Picture 5">
            <a:extLst>
              <a:ext uri="{FF2B5EF4-FFF2-40B4-BE49-F238E27FC236}">
                <a16:creationId xmlns:a16="http://schemas.microsoft.com/office/drawing/2014/main" id="{211CA30B-A7A0-44A9-B456-F4691EBDC7F0}"/>
              </a:ext>
            </a:extLst>
          </p:cNvPr>
          <p:cNvPicPr>
            <a:picLocks noChangeAspect="1"/>
          </p:cNvPicPr>
          <p:nvPr/>
        </p:nvPicPr>
        <p:blipFill rotWithShape="1">
          <a:blip r:embed="rId4"/>
          <a:srcRect l="2963" t="9494" r="7436" b="3188"/>
          <a:stretch/>
        </p:blipFill>
        <p:spPr>
          <a:xfrm>
            <a:off x="3554389" y="451676"/>
            <a:ext cx="3289110" cy="2787434"/>
          </a:xfrm>
          <a:prstGeom prst="rect">
            <a:avLst/>
          </a:prstGeom>
        </p:spPr>
      </p:pic>
      <p:sp>
        <p:nvSpPr>
          <p:cNvPr id="7" name="Rectangle 6">
            <a:extLst>
              <a:ext uri="{FF2B5EF4-FFF2-40B4-BE49-F238E27FC236}">
                <a16:creationId xmlns:a16="http://schemas.microsoft.com/office/drawing/2014/main" id="{2504037F-0A56-48D2-8F15-9D09CE27B655}"/>
              </a:ext>
            </a:extLst>
          </p:cNvPr>
          <p:cNvSpPr/>
          <p:nvPr/>
        </p:nvSpPr>
        <p:spPr>
          <a:xfrm>
            <a:off x="81887" y="3178145"/>
            <a:ext cx="3554389" cy="461665"/>
          </a:xfrm>
          <a:prstGeom prst="rect">
            <a:avLst/>
          </a:prstGeom>
        </p:spPr>
        <p:txBody>
          <a:bodyPr wrap="square">
            <a:spAutoFit/>
          </a:bodyPr>
          <a:lstStyle/>
          <a:p>
            <a:r>
              <a:rPr lang="en-US" sz="1200" dirty="0">
                <a:latin typeface="NimbusRomNo9L-Regu"/>
              </a:rPr>
              <a:t>Fig.2. Training process of basic FCN, </a:t>
            </a:r>
            <a:r>
              <a:rPr lang="en-US" sz="1200" dirty="0" err="1">
                <a:latin typeface="NimbusRomNo9L-Regu"/>
              </a:rPr>
              <a:t>FCN+cost-sensitive</a:t>
            </a:r>
            <a:r>
              <a:rPr lang="en-US" sz="1200" dirty="0">
                <a:latin typeface="NimbusRomNo9L-Regu"/>
              </a:rPr>
              <a:t> loss and </a:t>
            </a:r>
            <a:r>
              <a:rPr lang="en-CA" sz="1200" dirty="0" err="1">
                <a:latin typeface="NimbusRomNo9L-Regu"/>
              </a:rPr>
              <a:t>ResNet+ADASYN</a:t>
            </a:r>
            <a:r>
              <a:rPr lang="en-CA" sz="1200" dirty="0">
                <a:latin typeface="NimbusRomNo9L-Regu"/>
              </a:rPr>
              <a:t> model.</a:t>
            </a:r>
            <a:endParaRPr lang="en-CA" sz="1200" dirty="0"/>
          </a:p>
        </p:txBody>
      </p:sp>
    </p:spTree>
    <p:extLst>
      <p:ext uri="{BB962C8B-B14F-4D97-AF65-F5344CB8AC3E}">
        <p14:creationId xmlns:p14="http://schemas.microsoft.com/office/powerpoint/2010/main" val="141293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1065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ea typeface="Calibri" charset="0"/>
                <a:cs typeface="Calibri" charset="0"/>
              </a:rPr>
              <a:t>Experiments and Results </a:t>
            </a:r>
            <a:r>
              <a:rPr lang="en-US" altLang="zh-CN" sz="1700" dirty="0">
                <a:latin typeface="Calibri" charset="0"/>
                <a:cs typeface="Calibri" charset="0"/>
              </a:rPr>
              <a:t>│ </a:t>
            </a:r>
            <a:r>
              <a:rPr lang="en-US" sz="1700" dirty="0">
                <a:latin typeface="Calibri" charset="0"/>
                <a:cs typeface="Calibri" charset="0"/>
              </a:rPr>
              <a:t>FCNs and Transfer-learning</a:t>
            </a:r>
          </a:p>
        </p:txBody>
      </p:sp>
      <p:sp>
        <p:nvSpPr>
          <p:cNvPr id="3" name="Rectangle 2">
            <a:extLst>
              <a:ext uri="{FF2B5EF4-FFF2-40B4-BE49-F238E27FC236}">
                <a16:creationId xmlns:a16="http://schemas.microsoft.com/office/drawing/2014/main" id="{F85E2DB4-5846-4D6C-8DDE-057759210B30}"/>
              </a:ext>
            </a:extLst>
          </p:cNvPr>
          <p:cNvSpPr/>
          <p:nvPr/>
        </p:nvSpPr>
        <p:spPr>
          <a:xfrm>
            <a:off x="0" y="2318012"/>
            <a:ext cx="6619061" cy="2400657"/>
          </a:xfrm>
          <a:prstGeom prst="rect">
            <a:avLst/>
          </a:prstGeom>
        </p:spPr>
        <p:txBody>
          <a:bodyPr wrap="square">
            <a:spAutoFit/>
          </a:bodyPr>
          <a:lstStyle/>
          <a:p>
            <a:pPr marL="171450" indent="-171450" algn="just">
              <a:spcAft>
                <a:spcPts val="600"/>
              </a:spcAft>
              <a:buFont typeface="Arial" charset="0"/>
              <a:buChar char="•"/>
            </a:pPr>
            <a:r>
              <a:rPr lang="en-US" dirty="0">
                <a:latin typeface="Calibri" charset="0"/>
                <a:cs typeface="Calibri" charset="0"/>
              </a:rPr>
              <a:t>As shown in Table 5, FCN models with oversampling methods achieve the two highest average F1 value in test set, which shows the superiority of oversampling method for alleviating the impacts of imbalanced data distribution. </a:t>
            </a:r>
          </a:p>
          <a:p>
            <a:pPr marL="171450" indent="-171450" algn="just">
              <a:spcAft>
                <a:spcPts val="600"/>
              </a:spcAft>
              <a:buFont typeface="Arial" charset="0"/>
              <a:buChar char="•"/>
            </a:pPr>
            <a:r>
              <a:rPr lang="en-US" dirty="0">
                <a:latin typeface="Calibri" charset="0"/>
                <a:cs typeface="Calibri" charset="0"/>
              </a:rPr>
              <a:t>FCN combined with cost-sensitive loss outperforms the basic FCN without any methods for data imbalance, but is prior to the oversampling methods. Compared with FCN+ADASYN, </a:t>
            </a:r>
            <a:r>
              <a:rPr lang="en-US" dirty="0" err="1">
                <a:latin typeface="Calibri" charset="0"/>
                <a:cs typeface="Calibri" charset="0"/>
              </a:rPr>
              <a:t>ResNet+FCN</a:t>
            </a:r>
            <a:r>
              <a:rPr lang="en-US" dirty="0">
                <a:latin typeface="Calibri" charset="0"/>
                <a:cs typeface="Calibri" charset="0"/>
              </a:rPr>
              <a:t> model with ADASYN does not show its superiority on </a:t>
            </a:r>
            <a:r>
              <a:rPr lang="en-CA" dirty="0">
                <a:latin typeface="Calibri" charset="0"/>
                <a:cs typeface="Calibri" charset="0"/>
              </a:rPr>
              <a:t>small database.</a:t>
            </a:r>
          </a:p>
          <a:p>
            <a:pPr marL="171450" indent="-171450" algn="just">
              <a:spcAft>
                <a:spcPts val="600"/>
              </a:spcAft>
              <a:buFont typeface="Arial" charset="0"/>
              <a:buChar char="•"/>
            </a:pPr>
            <a:r>
              <a:rPr lang="en-US" altLang="zh-CN" dirty="0">
                <a:latin typeface="Calibri" charset="0"/>
                <a:cs typeface="Calibri" charset="0"/>
              </a:rPr>
              <a:t>Compared with transfer-learning method, the FCN based models achieve a faster test speed 3.00-3.26 seconds (90~98 frames/sec) than </a:t>
            </a:r>
            <a:r>
              <a:rPr lang="en-US" altLang="zh-CN" dirty="0" err="1">
                <a:latin typeface="Calibri" charset="0"/>
                <a:cs typeface="Calibri" charset="0"/>
              </a:rPr>
              <a:t>ResNet+FCN</a:t>
            </a:r>
            <a:r>
              <a:rPr lang="en-US" altLang="zh-CN" dirty="0">
                <a:latin typeface="Calibri" charset="0"/>
                <a:cs typeface="Calibri" charset="0"/>
              </a:rPr>
              <a:t> model 11.82 seconds (25 frames/sec).</a:t>
            </a:r>
          </a:p>
        </p:txBody>
      </p:sp>
      <p:graphicFrame>
        <p:nvGraphicFramePr>
          <p:cNvPr id="4" name="Table 3">
            <a:extLst>
              <a:ext uri="{FF2B5EF4-FFF2-40B4-BE49-F238E27FC236}">
                <a16:creationId xmlns:a16="http://schemas.microsoft.com/office/drawing/2014/main" id="{B0E93081-1726-47D2-810E-B4547B49CB43}"/>
              </a:ext>
            </a:extLst>
          </p:cNvPr>
          <p:cNvGraphicFramePr>
            <a:graphicFrameLocks noGrp="1"/>
          </p:cNvGraphicFramePr>
          <p:nvPr>
            <p:extLst>
              <p:ext uri="{D42A27DB-BD31-4B8C-83A1-F6EECF244321}">
                <p14:modId xmlns:p14="http://schemas.microsoft.com/office/powerpoint/2010/main" val="380412919"/>
              </p:ext>
            </p:extLst>
          </p:nvPr>
        </p:nvGraphicFramePr>
        <p:xfrm>
          <a:off x="406277" y="981765"/>
          <a:ext cx="5940997" cy="1201613"/>
        </p:xfrm>
        <a:graphic>
          <a:graphicData uri="http://schemas.openxmlformats.org/drawingml/2006/table">
            <a:tbl>
              <a:tblPr firstRow="1" firstCol="1" bandRow="1">
                <a:tableStyleId>{27944928-FB16-46DB-8318-C97B4FED855F}</a:tableStyleId>
              </a:tblPr>
              <a:tblGrid>
                <a:gridCol w="1464561">
                  <a:extLst>
                    <a:ext uri="{9D8B030D-6E8A-4147-A177-3AD203B41FA5}">
                      <a16:colId xmlns:a16="http://schemas.microsoft.com/office/drawing/2014/main" val="2166300898"/>
                    </a:ext>
                  </a:extLst>
                </a:gridCol>
                <a:gridCol w="708506">
                  <a:extLst>
                    <a:ext uri="{9D8B030D-6E8A-4147-A177-3AD203B41FA5}">
                      <a16:colId xmlns:a16="http://schemas.microsoft.com/office/drawing/2014/main" val="2618715353"/>
                    </a:ext>
                  </a:extLst>
                </a:gridCol>
                <a:gridCol w="603873">
                  <a:extLst>
                    <a:ext uri="{9D8B030D-6E8A-4147-A177-3AD203B41FA5}">
                      <a16:colId xmlns:a16="http://schemas.microsoft.com/office/drawing/2014/main" val="946539959"/>
                    </a:ext>
                  </a:extLst>
                </a:gridCol>
                <a:gridCol w="667892">
                  <a:extLst>
                    <a:ext uri="{9D8B030D-6E8A-4147-A177-3AD203B41FA5}">
                      <a16:colId xmlns:a16="http://schemas.microsoft.com/office/drawing/2014/main" val="2924699748"/>
                    </a:ext>
                  </a:extLst>
                </a:gridCol>
                <a:gridCol w="593682">
                  <a:extLst>
                    <a:ext uri="{9D8B030D-6E8A-4147-A177-3AD203B41FA5}">
                      <a16:colId xmlns:a16="http://schemas.microsoft.com/office/drawing/2014/main" val="2239096261"/>
                    </a:ext>
                  </a:extLst>
                </a:gridCol>
                <a:gridCol w="890524">
                  <a:extLst>
                    <a:ext uri="{9D8B030D-6E8A-4147-A177-3AD203B41FA5}">
                      <a16:colId xmlns:a16="http://schemas.microsoft.com/office/drawing/2014/main" val="1114643188"/>
                    </a:ext>
                  </a:extLst>
                </a:gridCol>
                <a:gridCol w="1011959">
                  <a:extLst>
                    <a:ext uri="{9D8B030D-6E8A-4147-A177-3AD203B41FA5}">
                      <a16:colId xmlns:a16="http://schemas.microsoft.com/office/drawing/2014/main" val="254663124"/>
                    </a:ext>
                  </a:extLst>
                </a:gridCol>
              </a:tblGrid>
              <a:tr h="158750">
                <a:tc rowSpan="2">
                  <a:txBody>
                    <a:bodyPr/>
                    <a:lstStyle/>
                    <a:p>
                      <a:pPr algn="ctr">
                        <a:lnSpc>
                          <a:spcPct val="107000"/>
                        </a:lnSpc>
                        <a:spcAft>
                          <a:spcPts val="0"/>
                        </a:spcAft>
                      </a:pPr>
                      <a:r>
                        <a:rPr lang="en-US" sz="1100">
                          <a:effectLst/>
                        </a:rPr>
                        <a:t>Model</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gridSpan="4">
                  <a:txBody>
                    <a:bodyPr/>
                    <a:lstStyle/>
                    <a:p>
                      <a:pPr algn="ctr">
                        <a:lnSpc>
                          <a:spcPct val="107000"/>
                        </a:lnSpc>
                        <a:spcAft>
                          <a:spcPts val="0"/>
                        </a:spcAft>
                      </a:pPr>
                      <a:r>
                        <a:rPr lang="en-US" sz="1100">
                          <a:effectLst/>
                        </a:rPr>
                        <a:t>Test  F1</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rowSpan="2">
                  <a:txBody>
                    <a:bodyPr/>
                    <a:lstStyle/>
                    <a:p>
                      <a:pPr>
                        <a:lnSpc>
                          <a:spcPct val="107000"/>
                        </a:lnSpc>
                        <a:spcAft>
                          <a:spcPts val="0"/>
                        </a:spcAft>
                      </a:pPr>
                      <a:r>
                        <a:rPr lang="en-US" sz="1100" dirty="0">
                          <a:effectLst/>
                        </a:rPr>
                        <a:t>Test Accuracy</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rowSpan="2">
                  <a:txBody>
                    <a:bodyPr/>
                    <a:lstStyle/>
                    <a:p>
                      <a:pPr>
                        <a:lnSpc>
                          <a:spcPct val="107000"/>
                        </a:lnSpc>
                        <a:spcAft>
                          <a:spcPts val="0"/>
                        </a:spcAft>
                      </a:pPr>
                      <a:r>
                        <a:rPr lang="en-US" sz="1100">
                          <a:effectLst/>
                        </a:rPr>
                        <a:t>Test time(s)</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84108240"/>
                  </a:ext>
                </a:extLst>
              </a:tr>
              <a:tr h="158750">
                <a:tc vMerge="1">
                  <a:txBody>
                    <a:bodyPr/>
                    <a:lstStyle/>
                    <a:p>
                      <a:endParaRPr lang="en-CA"/>
                    </a:p>
                  </a:txBody>
                  <a:tcPr/>
                </a:tc>
                <a:tc>
                  <a:txBody>
                    <a:bodyPr/>
                    <a:lstStyle/>
                    <a:p>
                      <a:pPr>
                        <a:lnSpc>
                          <a:spcPct val="107000"/>
                        </a:lnSpc>
                        <a:spcAft>
                          <a:spcPts val="0"/>
                        </a:spcAft>
                      </a:pPr>
                      <a:r>
                        <a:rPr lang="en-US" sz="1100">
                          <a:effectLst/>
                        </a:rPr>
                        <a:t>Average</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C1</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C2</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C3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vMerge="1">
                  <a:txBody>
                    <a:bodyPr/>
                    <a:lstStyle/>
                    <a:p>
                      <a:endParaRPr lang="en-CA"/>
                    </a:p>
                  </a:txBody>
                  <a:tcPr/>
                </a:tc>
                <a:tc vMerge="1">
                  <a:txBody>
                    <a:bodyPr/>
                    <a:lstStyle/>
                    <a:p>
                      <a:endParaRPr lang="en-CA"/>
                    </a:p>
                  </a:txBody>
                  <a:tcPr/>
                </a:tc>
                <a:extLst>
                  <a:ext uri="{0D108BD9-81ED-4DB2-BD59-A6C34878D82A}">
                    <a16:rowId xmlns:a16="http://schemas.microsoft.com/office/drawing/2014/main" val="1024835902"/>
                  </a:ext>
                </a:extLst>
              </a:tr>
              <a:tr h="165735">
                <a:tc>
                  <a:txBody>
                    <a:bodyPr/>
                    <a:lstStyle/>
                    <a:p>
                      <a:pPr>
                        <a:lnSpc>
                          <a:spcPct val="107000"/>
                        </a:lnSpc>
                        <a:spcAft>
                          <a:spcPts val="0"/>
                        </a:spcAft>
                      </a:pPr>
                      <a:r>
                        <a:rPr lang="en-US" sz="1100">
                          <a:effectLst/>
                        </a:rPr>
                        <a:t>Basic FCN</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0.921</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0.867</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0.994</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0.903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0.983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b="1" dirty="0">
                          <a:effectLst/>
                        </a:rPr>
                        <a:t>3.00</a:t>
                      </a:r>
                      <a:endParaRPr lang="en-CA"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81855347"/>
                  </a:ext>
                </a:extLst>
              </a:tr>
              <a:tr h="165735">
                <a:tc>
                  <a:txBody>
                    <a:bodyPr/>
                    <a:lstStyle/>
                    <a:p>
                      <a:pPr>
                        <a:lnSpc>
                          <a:spcPct val="107000"/>
                        </a:lnSpc>
                        <a:spcAft>
                          <a:spcPts val="0"/>
                        </a:spcAft>
                      </a:pPr>
                      <a:r>
                        <a:rPr lang="en-US" sz="1100" dirty="0">
                          <a:effectLst/>
                        </a:rPr>
                        <a:t>FCN+ cost sensitive</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effectLst/>
                        </a:rPr>
                        <a:t>0.958</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0.968</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0.996</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effectLst/>
                        </a:rPr>
                        <a:t>0.909</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0.990</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3.14</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34289342"/>
                  </a:ext>
                </a:extLst>
              </a:tr>
              <a:tr h="158750">
                <a:tc>
                  <a:txBody>
                    <a:bodyPr/>
                    <a:lstStyle/>
                    <a:p>
                      <a:pPr>
                        <a:lnSpc>
                          <a:spcPct val="107000"/>
                        </a:lnSpc>
                        <a:spcAft>
                          <a:spcPts val="0"/>
                        </a:spcAft>
                      </a:pPr>
                      <a:r>
                        <a:rPr lang="en-US" sz="1100" dirty="0">
                          <a:effectLst/>
                        </a:rPr>
                        <a:t>FCN+ SMOTE</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effectLst/>
                        </a:rPr>
                        <a:t>0.968</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0.968</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b="1" dirty="0">
                          <a:effectLst/>
                        </a:rPr>
                        <a:t>0.998</a:t>
                      </a:r>
                      <a:endParaRPr lang="en-CA"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b="1">
                          <a:effectLst/>
                        </a:rPr>
                        <a:t>0.938</a:t>
                      </a:r>
                      <a:endParaRPr lang="en-CA"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b="1">
                          <a:effectLst/>
                        </a:rPr>
                        <a:t>0.993</a:t>
                      </a:r>
                      <a:endParaRPr lang="en-CA"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3.05</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7673341"/>
                  </a:ext>
                </a:extLst>
              </a:tr>
              <a:tr h="158750">
                <a:tc>
                  <a:txBody>
                    <a:bodyPr/>
                    <a:lstStyle/>
                    <a:p>
                      <a:pPr>
                        <a:lnSpc>
                          <a:spcPct val="107000"/>
                        </a:lnSpc>
                        <a:spcAft>
                          <a:spcPts val="0"/>
                        </a:spcAft>
                      </a:pPr>
                      <a:r>
                        <a:rPr lang="en-US" sz="1100" dirty="0">
                          <a:effectLst/>
                        </a:rPr>
                        <a:t>FCN+ ADASYN</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b="1" dirty="0">
                          <a:effectLst/>
                        </a:rPr>
                        <a:t>0.978</a:t>
                      </a:r>
                      <a:endParaRPr lang="en-CA"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b="1" dirty="0">
                          <a:effectLst/>
                        </a:rPr>
                        <a:t>1.000</a:t>
                      </a:r>
                      <a:endParaRPr lang="en-CA"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0.997</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b="1" dirty="0">
                          <a:effectLst/>
                        </a:rPr>
                        <a:t>0.938</a:t>
                      </a:r>
                      <a:endParaRPr lang="en-CA"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b="1" dirty="0">
                          <a:effectLst/>
                        </a:rPr>
                        <a:t>0.993</a:t>
                      </a:r>
                      <a:endParaRPr lang="en-CA"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3.26</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5176369"/>
                  </a:ext>
                </a:extLst>
              </a:tr>
              <a:tr h="158750">
                <a:tc>
                  <a:txBody>
                    <a:bodyPr/>
                    <a:lstStyle/>
                    <a:p>
                      <a:pPr>
                        <a:lnSpc>
                          <a:spcPct val="107000"/>
                        </a:lnSpc>
                        <a:spcAft>
                          <a:spcPts val="0"/>
                        </a:spcAft>
                      </a:pPr>
                      <a:r>
                        <a:rPr lang="en-US" sz="1100">
                          <a:effectLst/>
                        </a:rPr>
                        <a:t>Res+FCN+ ADASYN</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effectLst/>
                        </a:rPr>
                        <a:t>0.933</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0.875</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0.992</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0.933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0.983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effectLst/>
                        </a:rPr>
                        <a:t>11.82</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4627186"/>
                  </a:ext>
                </a:extLst>
              </a:tr>
            </a:tbl>
          </a:graphicData>
        </a:graphic>
      </p:graphicFrame>
      <p:sp>
        <p:nvSpPr>
          <p:cNvPr id="5" name="Rectangle 4">
            <a:extLst>
              <a:ext uri="{FF2B5EF4-FFF2-40B4-BE49-F238E27FC236}">
                <a16:creationId xmlns:a16="http://schemas.microsoft.com/office/drawing/2014/main" id="{6B5F56F6-5241-4D18-B192-D8973A8FD66F}"/>
              </a:ext>
            </a:extLst>
          </p:cNvPr>
          <p:cNvSpPr/>
          <p:nvPr/>
        </p:nvSpPr>
        <p:spPr>
          <a:xfrm>
            <a:off x="423079" y="414743"/>
            <a:ext cx="5588758" cy="543162"/>
          </a:xfrm>
          <a:prstGeom prst="rect">
            <a:avLst/>
          </a:prstGeom>
        </p:spPr>
        <p:txBody>
          <a:bodyPr wrap="square">
            <a:spAutoFit/>
          </a:bodyPr>
          <a:lstStyle/>
          <a:p>
            <a:pPr algn="ctr">
              <a:lnSpc>
                <a:spcPct val="107000"/>
              </a:lnSpc>
            </a:pPr>
            <a:r>
              <a:rPr lang="en-US" altLang="zh-CN" dirty="0">
                <a:latin typeface="Calibri" panose="020F0502020204030204" pitchFamily="34" charset="0"/>
                <a:ea typeface="DengXian" panose="02010600030101010101" pitchFamily="2" charset="-122"/>
                <a:cs typeface="Times New Roman" panose="02020603050405020304" pitchFamily="18" charset="0"/>
              </a:rPr>
              <a:t>Table 5</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altLang="zh-CN" dirty="0">
                <a:latin typeface="Calibri" panose="020F0502020204030204" pitchFamily="34" charset="0"/>
                <a:ea typeface="DengXian" panose="02010600030101010101" pitchFamily="2" charset="-122"/>
                <a:cs typeface="Times New Roman" panose="02020603050405020304" pitchFamily="18" charset="0"/>
              </a:rPr>
              <a:t>The Comparison of model performance among FCNs and </a:t>
            </a:r>
            <a:r>
              <a:rPr lang="en-US" altLang="zh-CN" dirty="0" err="1">
                <a:latin typeface="Calibri" panose="020F0502020204030204" pitchFamily="34" charset="0"/>
                <a:ea typeface="DengXian" panose="02010600030101010101" pitchFamily="2" charset="-122"/>
                <a:cs typeface="Times New Roman" panose="02020603050405020304" pitchFamily="18" charset="0"/>
              </a:rPr>
              <a:t>ResNet+FCN</a:t>
            </a:r>
            <a:r>
              <a:rPr lang="en-US" altLang="zh-CN" dirty="0">
                <a:latin typeface="Calibri" panose="020F0502020204030204" pitchFamily="34" charset="0"/>
                <a:ea typeface="DengXian" panose="02010600030101010101" pitchFamily="2" charset="-122"/>
                <a:cs typeface="Times New Roman" panose="02020603050405020304" pitchFamily="18" charset="0"/>
              </a:rPr>
              <a:t> (C1,C2,C3 are three classes).</a:t>
            </a:r>
            <a:endParaRPr lang="en-CA"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8718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32841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dirty="0">
                <a:latin typeface="Calibri" charset="0"/>
                <a:ea typeface="Calibri" charset="0"/>
                <a:cs typeface="Calibri" charset="0"/>
              </a:rPr>
              <a:t>Experiments and Results </a:t>
            </a:r>
            <a:r>
              <a:rPr lang="en-US" altLang="zh-CN" dirty="0">
                <a:latin typeface="Calibri" charset="0"/>
                <a:cs typeface="Calibri" charset="0"/>
              </a:rPr>
              <a:t>│ </a:t>
            </a:r>
            <a:r>
              <a:rPr lang="en-US" dirty="0">
                <a:latin typeface="Calibri" charset="0"/>
                <a:cs typeface="Calibri" charset="0"/>
              </a:rPr>
              <a:t>FCNs and Transfer-learning</a:t>
            </a:r>
          </a:p>
        </p:txBody>
      </p:sp>
      <p:sp>
        <p:nvSpPr>
          <p:cNvPr id="3" name="Rectangle 2">
            <a:extLst>
              <a:ext uri="{FF2B5EF4-FFF2-40B4-BE49-F238E27FC236}">
                <a16:creationId xmlns:a16="http://schemas.microsoft.com/office/drawing/2014/main" id="{9AA3E771-F184-407D-86D6-7838FF19FC6A}"/>
              </a:ext>
            </a:extLst>
          </p:cNvPr>
          <p:cNvSpPr/>
          <p:nvPr/>
        </p:nvSpPr>
        <p:spPr>
          <a:xfrm>
            <a:off x="0" y="3194311"/>
            <a:ext cx="6754761" cy="1969770"/>
          </a:xfrm>
          <a:prstGeom prst="rect">
            <a:avLst/>
          </a:prstGeom>
        </p:spPr>
        <p:txBody>
          <a:bodyPr wrap="square">
            <a:spAutoFit/>
          </a:bodyPr>
          <a:lstStyle/>
          <a:p>
            <a:pPr marL="171450" indent="-171450" algn="just">
              <a:spcAft>
                <a:spcPts val="600"/>
              </a:spcAft>
              <a:buFont typeface="Arial" charset="0"/>
              <a:buChar char="•"/>
            </a:pPr>
            <a:r>
              <a:rPr lang="en-US" sz="1600" dirty="0">
                <a:latin typeface="Calibri" charset="0"/>
                <a:cs typeface="Calibri" charset="0"/>
              </a:rPr>
              <a:t> As shown above, there is </a:t>
            </a:r>
            <a:r>
              <a:rPr lang="en-US" sz="1600" b="1" dirty="0">
                <a:latin typeface="Calibri" charset="0"/>
                <a:cs typeface="Calibri" charset="0"/>
              </a:rPr>
              <a:t>no obvious over-fitting </a:t>
            </a:r>
            <a:r>
              <a:rPr lang="en-US" sz="1600" dirty="0">
                <a:latin typeface="Calibri" charset="0"/>
                <a:cs typeface="Calibri" charset="0"/>
              </a:rPr>
              <a:t>during the training process. </a:t>
            </a:r>
          </a:p>
          <a:p>
            <a:pPr marL="171450" indent="-171450" algn="just">
              <a:spcAft>
                <a:spcPts val="600"/>
              </a:spcAft>
              <a:buFont typeface="Arial" charset="0"/>
              <a:buChar char="•"/>
            </a:pPr>
            <a:r>
              <a:rPr lang="en-CA" sz="1600" dirty="0">
                <a:latin typeface="Calibri" charset="0"/>
                <a:cs typeface="Calibri" charset="0"/>
              </a:rPr>
              <a:t>We test the learned model on wood knots database, obtaining a test accuracy of 0.786. The relatively lower performance of Prototypical networks may be caused by the random classes we selected from the ImageNet ILSVRC dataset. In the ImageNet, it is hard to select some classes that are similar with wood knots classes. </a:t>
            </a:r>
          </a:p>
          <a:p>
            <a:pPr marL="171450" indent="-171450" algn="just">
              <a:spcAft>
                <a:spcPts val="600"/>
              </a:spcAft>
              <a:buFont typeface="Arial" charset="0"/>
              <a:buChar char="•"/>
            </a:pPr>
            <a:r>
              <a:rPr lang="en-CA" sz="1600" dirty="0">
                <a:latin typeface="Calibri" charset="0"/>
                <a:cs typeface="Calibri" charset="0"/>
              </a:rPr>
              <a:t>The algorithms chosen for meta-learning also impact the performance.</a:t>
            </a:r>
            <a:endParaRPr lang="en-US" sz="1600" dirty="0">
              <a:latin typeface="Calibri" charset="0"/>
              <a:cs typeface="Calibri" charset="0"/>
            </a:endParaRPr>
          </a:p>
        </p:txBody>
      </p:sp>
      <p:sp>
        <p:nvSpPr>
          <p:cNvPr id="7" name="Rectangle 6">
            <a:extLst>
              <a:ext uri="{FF2B5EF4-FFF2-40B4-BE49-F238E27FC236}">
                <a16:creationId xmlns:a16="http://schemas.microsoft.com/office/drawing/2014/main" id="{2504037F-0A56-48D2-8F15-9D09CE27B655}"/>
              </a:ext>
            </a:extLst>
          </p:cNvPr>
          <p:cNvSpPr/>
          <p:nvPr/>
        </p:nvSpPr>
        <p:spPr>
          <a:xfrm>
            <a:off x="1610437" y="2917312"/>
            <a:ext cx="3043450" cy="276999"/>
          </a:xfrm>
          <a:prstGeom prst="rect">
            <a:avLst/>
          </a:prstGeom>
        </p:spPr>
        <p:txBody>
          <a:bodyPr wrap="square">
            <a:spAutoFit/>
          </a:bodyPr>
          <a:lstStyle/>
          <a:p>
            <a:r>
              <a:rPr lang="en-US" sz="1200" dirty="0">
                <a:latin typeface="NimbusRomNo9L-Regu"/>
              </a:rPr>
              <a:t>Fig.4. The training process of </a:t>
            </a:r>
            <a:r>
              <a:rPr lang="en-CA" sz="1200" dirty="0">
                <a:latin typeface="NimbusRomNo9L-Regu"/>
              </a:rPr>
              <a:t>meta-learning.</a:t>
            </a:r>
            <a:endParaRPr lang="en-CA" sz="1200" dirty="0"/>
          </a:p>
        </p:txBody>
      </p:sp>
      <p:pic>
        <p:nvPicPr>
          <p:cNvPr id="8" name="Picture 7">
            <a:extLst>
              <a:ext uri="{FF2B5EF4-FFF2-40B4-BE49-F238E27FC236}">
                <a16:creationId xmlns:a16="http://schemas.microsoft.com/office/drawing/2014/main" id="{4FC20B4B-3852-44F1-9BA8-078C53C02B41}"/>
              </a:ext>
            </a:extLst>
          </p:cNvPr>
          <p:cNvPicPr>
            <a:picLocks noChangeAspect="1"/>
          </p:cNvPicPr>
          <p:nvPr/>
        </p:nvPicPr>
        <p:blipFill rotWithShape="1">
          <a:blip r:embed="rId3"/>
          <a:srcRect l="2843" t="8464" r="6972"/>
          <a:stretch/>
        </p:blipFill>
        <p:spPr>
          <a:xfrm>
            <a:off x="1542198" y="467961"/>
            <a:ext cx="3111689" cy="2382944"/>
          </a:xfrm>
          <a:prstGeom prst="rect">
            <a:avLst/>
          </a:prstGeom>
        </p:spPr>
      </p:pic>
    </p:spTree>
    <p:extLst>
      <p:ext uri="{BB962C8B-B14F-4D97-AF65-F5344CB8AC3E}">
        <p14:creationId xmlns:p14="http://schemas.microsoft.com/office/powerpoint/2010/main" val="220876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1065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dirty="0">
                <a:latin typeface="Century Gothic" charset="0"/>
                <a:ea typeface="Century Gothic" charset="0"/>
                <a:cs typeface="Century Gothic" charset="0"/>
              </a:rPr>
              <a:t>Conclusion </a:t>
            </a:r>
          </a:p>
        </p:txBody>
      </p:sp>
      <p:sp>
        <p:nvSpPr>
          <p:cNvPr id="3" name="Rectangle 2">
            <a:extLst>
              <a:ext uri="{FF2B5EF4-FFF2-40B4-BE49-F238E27FC236}">
                <a16:creationId xmlns:a16="http://schemas.microsoft.com/office/drawing/2014/main" id="{F85E2DB4-5846-4D6C-8DDE-057759210B30}"/>
              </a:ext>
            </a:extLst>
          </p:cNvPr>
          <p:cNvSpPr/>
          <p:nvPr/>
        </p:nvSpPr>
        <p:spPr>
          <a:xfrm>
            <a:off x="1" y="715786"/>
            <a:ext cx="6489290" cy="3770263"/>
          </a:xfrm>
          <a:prstGeom prst="rect">
            <a:avLst/>
          </a:prstGeom>
        </p:spPr>
        <p:txBody>
          <a:bodyPr wrap="square">
            <a:spAutoFit/>
          </a:bodyPr>
          <a:lstStyle/>
          <a:p>
            <a:pPr marL="171450" indent="-171450" algn="just">
              <a:spcAft>
                <a:spcPts val="600"/>
              </a:spcAft>
              <a:buFont typeface="Arial" charset="0"/>
              <a:buChar char="•"/>
            </a:pPr>
            <a:r>
              <a:rPr lang="en-CA" altLang="zh-CN" sz="1600" dirty="0">
                <a:latin typeface="Calibri" charset="0"/>
                <a:cs typeface="Calibri" charset="0"/>
              </a:rPr>
              <a:t>In this work, we build a Fully Convolutional Network (FCN) for wood knots classification. </a:t>
            </a:r>
          </a:p>
          <a:p>
            <a:pPr marL="171450" indent="-171450" algn="just">
              <a:spcAft>
                <a:spcPts val="600"/>
              </a:spcAft>
              <a:buFont typeface="Arial" charset="0"/>
              <a:buChar char="•"/>
            </a:pPr>
            <a:r>
              <a:rPr lang="en-CA" altLang="zh-CN" sz="1600" dirty="0">
                <a:latin typeface="Calibri" charset="0"/>
                <a:cs typeface="Calibri" charset="0"/>
              </a:rPr>
              <a:t>Considering the small size and the imbalanced data distribution, we tested and compared the methods of re-sampling, cost-sensitive loss, feature extraction by a pre-trained </a:t>
            </a:r>
            <a:r>
              <a:rPr lang="en-CA" altLang="zh-CN" sz="1600" dirty="0" err="1">
                <a:latin typeface="Calibri" charset="0"/>
                <a:cs typeface="Calibri" charset="0"/>
              </a:rPr>
              <a:t>ResNet</a:t>
            </a:r>
            <a:r>
              <a:rPr lang="en-CA" altLang="zh-CN" sz="1600" dirty="0">
                <a:latin typeface="Calibri" charset="0"/>
                <a:cs typeface="Calibri" charset="0"/>
              </a:rPr>
              <a:t> model and meta-learning system on the small and imbalanced database. </a:t>
            </a:r>
          </a:p>
          <a:p>
            <a:pPr marL="171450" indent="-171450" algn="just">
              <a:spcAft>
                <a:spcPts val="600"/>
              </a:spcAft>
              <a:buFont typeface="Arial" charset="0"/>
              <a:buChar char="•"/>
            </a:pPr>
            <a:r>
              <a:rPr lang="en-CA" altLang="zh-CN" sz="1600" dirty="0">
                <a:latin typeface="Calibri" charset="0"/>
                <a:cs typeface="Calibri" charset="0"/>
              </a:rPr>
              <a:t>Extensive experiments show that over-sampling(ADASYN) + Random Under sampling method achieves the best performance than other methods.</a:t>
            </a:r>
          </a:p>
          <a:p>
            <a:pPr marL="171450" indent="-171450" algn="just">
              <a:spcAft>
                <a:spcPts val="600"/>
              </a:spcAft>
              <a:buFont typeface="Arial" charset="0"/>
              <a:buChar char="•"/>
            </a:pPr>
            <a:r>
              <a:rPr lang="en-CA" altLang="zh-CN" sz="1600" dirty="0">
                <a:latin typeface="Calibri" charset="0"/>
                <a:cs typeface="Calibri" charset="0"/>
              </a:rPr>
              <a:t>Although meta-learning achieves a lower performance than other FCN based networks in this work, meta-learning is a promising methods for few-shot learning and even zero-shot learning. When the number of classes increases, the performance of FCN may decrease rapidly, while meat-learning is robust to the number of classes in test set.</a:t>
            </a:r>
            <a:endParaRPr lang="en-US" altLang="zh-CN" sz="1600" dirty="0">
              <a:latin typeface="Calibri" charset="0"/>
              <a:cs typeface="Calibri" charset="0"/>
            </a:endParaRPr>
          </a:p>
        </p:txBody>
      </p:sp>
    </p:spTree>
    <p:extLst>
      <p:ext uri="{BB962C8B-B14F-4D97-AF65-F5344CB8AC3E}">
        <p14:creationId xmlns:p14="http://schemas.microsoft.com/office/powerpoint/2010/main" val="244727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32841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cs typeface="Calibri" charset="0"/>
              </a:rPr>
              <a:t>Contents</a:t>
            </a:r>
          </a:p>
        </p:txBody>
      </p:sp>
      <p:sp>
        <p:nvSpPr>
          <p:cNvPr id="3" name="Rectangle 2">
            <a:extLst>
              <a:ext uri="{FF2B5EF4-FFF2-40B4-BE49-F238E27FC236}">
                <a16:creationId xmlns:a16="http://schemas.microsoft.com/office/drawing/2014/main" id="{9AA3E771-F184-407D-86D6-7838FF19FC6A}"/>
              </a:ext>
            </a:extLst>
          </p:cNvPr>
          <p:cNvSpPr/>
          <p:nvPr/>
        </p:nvSpPr>
        <p:spPr>
          <a:xfrm>
            <a:off x="0" y="702956"/>
            <a:ext cx="6217920" cy="4084195"/>
          </a:xfrm>
          <a:prstGeom prst="rect">
            <a:avLst/>
          </a:prstGeom>
        </p:spPr>
        <p:txBody>
          <a:bodyPr wrap="square">
            <a:spAutoFit/>
          </a:bodyPr>
          <a:lstStyle/>
          <a:p>
            <a:pPr marL="538163" lvl="1" indent="-355600">
              <a:lnSpc>
                <a:spcPct val="200000"/>
              </a:lnSpc>
              <a:spcAft>
                <a:spcPts val="600"/>
              </a:spcAft>
              <a:buFont typeface="Wingdings" panose="05000000000000000000" pitchFamily="2" charset="2"/>
              <a:buChar char="q"/>
            </a:pPr>
            <a:r>
              <a:rPr lang="en-US" sz="2000" dirty="0">
                <a:latin typeface="Calibri" charset="0"/>
                <a:ea typeface="Calibri" charset="0"/>
                <a:cs typeface="Calibri" charset="0"/>
              </a:rPr>
              <a:t>Introduction.</a:t>
            </a:r>
          </a:p>
          <a:p>
            <a:pPr marL="538163" lvl="1" indent="-355600">
              <a:lnSpc>
                <a:spcPct val="200000"/>
              </a:lnSpc>
              <a:spcAft>
                <a:spcPts val="600"/>
              </a:spcAft>
              <a:buFont typeface="Wingdings" panose="05000000000000000000" pitchFamily="2" charset="2"/>
              <a:buChar char="q"/>
            </a:pPr>
            <a:r>
              <a:rPr lang="en-US" altLang="zh-CN" sz="2000" dirty="0">
                <a:latin typeface="Calibri" charset="0"/>
                <a:ea typeface="Calibri" charset="0"/>
                <a:cs typeface="Calibri" charset="0"/>
              </a:rPr>
              <a:t>Methodology</a:t>
            </a:r>
            <a:r>
              <a:rPr lang="en-US" sz="2000" dirty="0">
                <a:latin typeface="Calibri" charset="0"/>
                <a:ea typeface="Calibri" charset="0"/>
                <a:cs typeface="Calibri" charset="0"/>
              </a:rPr>
              <a:t>.</a:t>
            </a:r>
          </a:p>
          <a:p>
            <a:pPr marL="538163" lvl="1" indent="-355600">
              <a:lnSpc>
                <a:spcPct val="200000"/>
              </a:lnSpc>
              <a:spcAft>
                <a:spcPts val="600"/>
              </a:spcAft>
              <a:buFont typeface="Wingdings" panose="05000000000000000000" pitchFamily="2" charset="2"/>
              <a:buChar char="q"/>
            </a:pPr>
            <a:r>
              <a:rPr lang="en-US" sz="2000" dirty="0">
                <a:latin typeface="Calibri" charset="0"/>
                <a:ea typeface="Calibri" charset="0"/>
                <a:cs typeface="Calibri" charset="0"/>
              </a:rPr>
              <a:t>Network Architecture.</a:t>
            </a:r>
          </a:p>
          <a:p>
            <a:pPr marL="538163" lvl="1" indent="-355600">
              <a:lnSpc>
                <a:spcPct val="200000"/>
              </a:lnSpc>
              <a:spcAft>
                <a:spcPts val="600"/>
              </a:spcAft>
              <a:buFont typeface="Wingdings" panose="05000000000000000000" pitchFamily="2" charset="2"/>
              <a:buChar char="q"/>
            </a:pPr>
            <a:r>
              <a:rPr lang="en-US" sz="2000" dirty="0">
                <a:latin typeface="Calibri" charset="0"/>
                <a:ea typeface="Calibri" charset="0"/>
                <a:cs typeface="Calibri" charset="0"/>
              </a:rPr>
              <a:t>Experiments and Results .</a:t>
            </a:r>
          </a:p>
          <a:p>
            <a:pPr marL="538163" lvl="1" indent="-355600">
              <a:lnSpc>
                <a:spcPct val="200000"/>
              </a:lnSpc>
              <a:spcAft>
                <a:spcPts val="600"/>
              </a:spcAft>
              <a:buFont typeface="Wingdings" panose="05000000000000000000" pitchFamily="2" charset="2"/>
              <a:buChar char="q"/>
            </a:pPr>
            <a:r>
              <a:rPr lang="en-US" sz="2000" dirty="0">
                <a:latin typeface="Calibri" charset="0"/>
                <a:ea typeface="Calibri" charset="0"/>
                <a:cs typeface="Calibri" charset="0"/>
              </a:rPr>
              <a:t>Conclusion</a:t>
            </a:r>
          </a:p>
          <a:p>
            <a:pPr marL="182563" lvl="1">
              <a:lnSpc>
                <a:spcPct val="200000"/>
              </a:lnSpc>
              <a:spcAft>
                <a:spcPts val="600"/>
              </a:spcAft>
            </a:pPr>
            <a:endParaRPr lang="en-US" sz="2000" dirty="0">
              <a:latin typeface="Calibri" charset="0"/>
              <a:ea typeface="Calibri" charset="0"/>
              <a:cs typeface="Calibri" charset="0"/>
            </a:endParaRPr>
          </a:p>
        </p:txBody>
      </p:sp>
    </p:spTree>
    <p:extLst>
      <p:ext uri="{BB962C8B-B14F-4D97-AF65-F5344CB8AC3E}">
        <p14:creationId xmlns:p14="http://schemas.microsoft.com/office/powerpoint/2010/main" val="142538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86943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cs typeface="Calibri" charset="0"/>
              </a:rPr>
              <a:t>Introduction </a:t>
            </a:r>
            <a:r>
              <a:rPr lang="en-US" altLang="zh-CN" sz="1700" dirty="0">
                <a:latin typeface="Calibri" charset="0"/>
                <a:cs typeface="Calibri" charset="0"/>
              </a:rPr>
              <a:t>│Imbalanced learning problem on small database</a:t>
            </a:r>
            <a:endParaRPr lang="en-US" sz="1700" dirty="0">
              <a:latin typeface="Calibri" charset="0"/>
              <a:cs typeface="Calibri" charset="0"/>
            </a:endParaRPr>
          </a:p>
        </p:txBody>
      </p:sp>
      <p:sp>
        <p:nvSpPr>
          <p:cNvPr id="3" name="Rectangle 2">
            <a:extLst>
              <a:ext uri="{FF2B5EF4-FFF2-40B4-BE49-F238E27FC236}">
                <a16:creationId xmlns:a16="http://schemas.microsoft.com/office/drawing/2014/main" id="{9AA3E771-F184-407D-86D6-7838FF19FC6A}"/>
              </a:ext>
            </a:extLst>
          </p:cNvPr>
          <p:cNvSpPr/>
          <p:nvPr/>
        </p:nvSpPr>
        <p:spPr>
          <a:xfrm>
            <a:off x="0" y="707020"/>
            <a:ext cx="6619061" cy="3600986"/>
          </a:xfrm>
          <a:prstGeom prst="rect">
            <a:avLst/>
          </a:prstGeom>
        </p:spPr>
        <p:txBody>
          <a:bodyPr wrap="square">
            <a:spAutoFit/>
          </a:bodyPr>
          <a:lstStyle/>
          <a:p>
            <a:pPr marL="171450" indent="-171450" algn="just">
              <a:spcAft>
                <a:spcPts val="600"/>
              </a:spcAft>
              <a:buFont typeface="Arial" charset="0"/>
              <a:buChar char="•"/>
            </a:pPr>
            <a:r>
              <a:rPr lang="en-US" sz="1600" b="1" dirty="0">
                <a:latin typeface="Calibri" charset="0"/>
                <a:ea typeface="Calibri" charset="0"/>
                <a:cs typeface="Calibri" charset="0"/>
              </a:rPr>
              <a:t>Imbalanced learning problem </a:t>
            </a:r>
            <a:r>
              <a:rPr lang="en-US" sz="1600" dirty="0">
                <a:latin typeface="Calibri" charset="0"/>
                <a:ea typeface="Calibri" charset="0"/>
                <a:cs typeface="Calibri" charset="0"/>
              </a:rPr>
              <a:t>is common in industry caused by the difficulty of collecting abundant interesting samples. Imbalanced database usually consists of one or more  classes with a large number of instances while the remaining classes with very limited samples.</a:t>
            </a:r>
          </a:p>
          <a:p>
            <a:pPr marL="171450" indent="-171450" algn="just">
              <a:spcAft>
                <a:spcPts val="600"/>
              </a:spcAft>
              <a:buFont typeface="Arial" charset="0"/>
              <a:buChar char="•"/>
            </a:pPr>
            <a:r>
              <a:rPr lang="en-US" sz="1600" dirty="0">
                <a:latin typeface="Calibri" charset="0"/>
                <a:ea typeface="Calibri" charset="0"/>
                <a:cs typeface="Calibri" charset="0"/>
              </a:rPr>
              <a:t>Challenging: </a:t>
            </a:r>
          </a:p>
          <a:p>
            <a:pPr marL="171450" indent="-171450" algn="just">
              <a:spcAft>
                <a:spcPts val="600"/>
              </a:spcAft>
              <a:buFont typeface="Arial" charset="0"/>
              <a:buChar char="•"/>
            </a:pPr>
            <a:r>
              <a:rPr lang="en-US" sz="1600" dirty="0">
                <a:latin typeface="Calibri" charset="0"/>
                <a:ea typeface="Calibri" charset="0"/>
                <a:cs typeface="Calibri" charset="0"/>
              </a:rPr>
              <a:t>(1) the pattern of the minority class is hard to learn caused by </a:t>
            </a:r>
            <a:r>
              <a:rPr lang="en-US" altLang="zh-CN" sz="1600" dirty="0">
                <a:latin typeface="Calibri" charset="0"/>
                <a:ea typeface="Calibri" charset="0"/>
                <a:cs typeface="Calibri" charset="0"/>
              </a:rPr>
              <a:t>the </a:t>
            </a:r>
            <a:r>
              <a:rPr lang="en-US" sz="1600" dirty="0">
                <a:latin typeface="Calibri" charset="0"/>
                <a:ea typeface="Calibri" charset="0"/>
                <a:cs typeface="Calibri" charset="0"/>
              </a:rPr>
              <a:t>small size </a:t>
            </a:r>
            <a:r>
              <a:rPr lang="en-US" altLang="zh-CN" sz="1600" dirty="0">
                <a:latin typeface="Calibri" charset="0"/>
                <a:ea typeface="Calibri" charset="0"/>
                <a:cs typeface="Calibri" charset="0"/>
              </a:rPr>
              <a:t>and minority samples</a:t>
            </a:r>
            <a:r>
              <a:rPr lang="en-US" sz="1600" dirty="0">
                <a:latin typeface="Calibri" charset="0"/>
                <a:ea typeface="Calibri" charset="0"/>
                <a:cs typeface="Calibri" charset="0"/>
              </a:rPr>
              <a:t> may be treated as noise by the learning model. </a:t>
            </a:r>
          </a:p>
          <a:p>
            <a:pPr marL="171450" indent="-171450" algn="just">
              <a:spcAft>
                <a:spcPts val="600"/>
              </a:spcAft>
              <a:buFont typeface="Arial" charset="0"/>
              <a:buChar char="•"/>
            </a:pPr>
            <a:r>
              <a:rPr lang="en-US" sz="1600" dirty="0">
                <a:latin typeface="Calibri" charset="0"/>
                <a:ea typeface="Calibri" charset="0"/>
                <a:cs typeface="Calibri" charset="0"/>
              </a:rPr>
              <a:t>(2) the global performance metrics usually induces a bias towards the majority classes. </a:t>
            </a:r>
          </a:p>
          <a:p>
            <a:pPr marL="171450" indent="-171450" algn="just">
              <a:spcAft>
                <a:spcPts val="600"/>
              </a:spcAft>
              <a:buFont typeface="Arial" charset="0"/>
              <a:buChar char="•"/>
            </a:pPr>
            <a:r>
              <a:rPr lang="en-US" altLang="zh-CN" sz="1600" dirty="0">
                <a:latin typeface="Calibri" charset="0"/>
                <a:ea typeface="Calibri" charset="0"/>
                <a:cs typeface="Calibri" charset="0"/>
              </a:rPr>
              <a:t>Another problem associated with s</a:t>
            </a:r>
            <a:r>
              <a:rPr lang="en-US" sz="1600" dirty="0">
                <a:latin typeface="Calibri" charset="0"/>
                <a:ea typeface="Calibri" charset="0"/>
                <a:cs typeface="Calibri" charset="0"/>
              </a:rPr>
              <a:t>mall database is </a:t>
            </a:r>
            <a:r>
              <a:rPr lang="en-US" sz="1600" b="1" dirty="0">
                <a:latin typeface="Calibri" charset="0"/>
                <a:ea typeface="Calibri" charset="0"/>
                <a:cs typeface="Calibri" charset="0"/>
              </a:rPr>
              <a:t>overfitting</a:t>
            </a:r>
            <a:r>
              <a:rPr lang="en-US" sz="1600" dirty="0">
                <a:latin typeface="Calibri" charset="0"/>
                <a:ea typeface="Calibri" charset="0"/>
                <a:cs typeface="Calibri" charset="0"/>
              </a:rPr>
              <a:t>, especially for Deep Neural Networks. As the capability of the network increases, the model probably memorize the limited samples during training, which damages the generalization of the model.</a:t>
            </a:r>
          </a:p>
        </p:txBody>
      </p:sp>
    </p:spTree>
    <p:extLst>
      <p:ext uri="{BB962C8B-B14F-4D97-AF65-F5344CB8AC3E}">
        <p14:creationId xmlns:p14="http://schemas.microsoft.com/office/powerpoint/2010/main" val="92901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4761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cs typeface="Calibri" charset="0"/>
              </a:rPr>
              <a:t>Methodology </a:t>
            </a:r>
            <a:r>
              <a:rPr lang="en-US" altLang="zh-CN" sz="1700" dirty="0">
                <a:latin typeface="Calibri" charset="0"/>
                <a:cs typeface="Calibri" charset="0"/>
              </a:rPr>
              <a:t>│Resampling and Cost-sensitive Loss</a:t>
            </a:r>
            <a:endParaRPr lang="en-US" sz="1700" dirty="0">
              <a:latin typeface="Calibri" charset="0"/>
              <a:cs typeface="Calibri" charset="0"/>
            </a:endParaRPr>
          </a:p>
        </p:txBody>
      </p:sp>
      <p:sp>
        <p:nvSpPr>
          <p:cNvPr id="5" name="Rectangle 4">
            <a:extLst>
              <a:ext uri="{FF2B5EF4-FFF2-40B4-BE49-F238E27FC236}">
                <a16:creationId xmlns:a16="http://schemas.microsoft.com/office/drawing/2014/main" id="{0EE9A651-2E1D-4B00-8CCE-F65BC68E541B}"/>
              </a:ext>
            </a:extLst>
          </p:cNvPr>
          <p:cNvSpPr/>
          <p:nvPr/>
        </p:nvSpPr>
        <p:spPr>
          <a:xfrm>
            <a:off x="6858" y="711833"/>
            <a:ext cx="6229350" cy="3754874"/>
          </a:xfrm>
          <a:prstGeom prst="rect">
            <a:avLst/>
          </a:prstGeom>
        </p:spPr>
        <p:txBody>
          <a:bodyPr wrap="square">
            <a:spAutoFit/>
          </a:bodyPr>
          <a:lstStyle/>
          <a:p>
            <a:pPr marL="171450" indent="-171450" algn="just">
              <a:spcAft>
                <a:spcPts val="600"/>
              </a:spcAft>
              <a:buFont typeface="Arial" charset="0"/>
              <a:buChar char="•"/>
            </a:pPr>
            <a:r>
              <a:rPr lang="en-US" altLang="zh-CN" sz="1600" dirty="0">
                <a:latin typeface="Calibri" charset="0"/>
                <a:ea typeface="Calibri" charset="0"/>
                <a:cs typeface="Calibri" charset="0"/>
              </a:rPr>
              <a:t>In the last decade, numerous algorithms have been proposed to solve the imbalance data learning problem. Basically, they are categorized into two classes: Resampling and Cost-sensitive loss. </a:t>
            </a:r>
          </a:p>
          <a:p>
            <a:pPr marL="171450" indent="-171450" algn="just">
              <a:spcAft>
                <a:spcPts val="600"/>
              </a:spcAft>
              <a:buFont typeface="Arial" charset="0"/>
              <a:buChar char="•"/>
            </a:pPr>
            <a:r>
              <a:rPr lang="en-US" altLang="zh-CN" sz="1600" b="1" dirty="0">
                <a:latin typeface="Calibri" charset="0"/>
                <a:ea typeface="Calibri" charset="0"/>
                <a:cs typeface="Calibri" charset="0"/>
              </a:rPr>
              <a:t>Resampling</a:t>
            </a:r>
            <a:r>
              <a:rPr lang="en-US" altLang="zh-CN" sz="1600" dirty="0">
                <a:latin typeface="Calibri" charset="0"/>
                <a:ea typeface="Calibri" charset="0"/>
                <a:cs typeface="Calibri" charset="0"/>
              </a:rPr>
              <a:t>:</a:t>
            </a:r>
            <a:r>
              <a:rPr lang="en-US" altLang="zh-CN" sz="1600" dirty="0">
                <a:latin typeface="Calibri" charset="0"/>
                <a:cs typeface="Calibri" charset="0"/>
              </a:rPr>
              <a:t> </a:t>
            </a:r>
          </a:p>
          <a:p>
            <a:pPr marL="517525" indent="-285750" algn="just">
              <a:spcAft>
                <a:spcPts val="600"/>
              </a:spcAft>
              <a:buFont typeface="Wingdings" panose="05000000000000000000" pitchFamily="2" charset="2"/>
              <a:buChar char="§"/>
            </a:pPr>
            <a:r>
              <a:rPr lang="en-US" altLang="zh-CN" sz="1600" dirty="0">
                <a:latin typeface="Calibri" charset="0"/>
                <a:cs typeface="Calibri" charset="0"/>
              </a:rPr>
              <a:t>Over sampling the minority class: Randomly duplicating; Synthetic Minority Over-sampling Technique (</a:t>
            </a:r>
            <a:r>
              <a:rPr lang="en-US" altLang="zh-CN" sz="1600" b="1" dirty="0">
                <a:latin typeface="Calibri" charset="0"/>
                <a:cs typeface="Calibri" charset="0"/>
              </a:rPr>
              <a:t>SMOTE</a:t>
            </a:r>
            <a:r>
              <a:rPr lang="en-US" altLang="zh-CN" sz="1600" dirty="0">
                <a:latin typeface="Calibri" charset="0"/>
                <a:cs typeface="Calibri" charset="0"/>
              </a:rPr>
              <a:t>); Adaptive Synthetic Sampling (</a:t>
            </a:r>
            <a:r>
              <a:rPr lang="en-US" altLang="zh-CN" sz="1600" b="1" dirty="0">
                <a:latin typeface="Calibri" charset="0"/>
                <a:cs typeface="Calibri" charset="0"/>
              </a:rPr>
              <a:t>ADASYN</a:t>
            </a:r>
            <a:r>
              <a:rPr lang="en-US" altLang="zh-CN" sz="1600" dirty="0">
                <a:latin typeface="Calibri" charset="0"/>
                <a:cs typeface="Calibri" charset="0"/>
              </a:rPr>
              <a:t>).</a:t>
            </a:r>
          </a:p>
          <a:p>
            <a:pPr marL="571500" lvl="5" indent="-285750" algn="just">
              <a:spcAft>
                <a:spcPts val="600"/>
              </a:spcAft>
              <a:buFont typeface="Wingdings" panose="05000000000000000000" pitchFamily="2" charset="2"/>
              <a:buChar char="§"/>
            </a:pPr>
            <a:r>
              <a:rPr lang="en-US" altLang="zh-CN" sz="1600" dirty="0">
                <a:latin typeface="Calibri" charset="0"/>
                <a:ea typeface="Calibri" charset="0"/>
                <a:cs typeface="Calibri" charset="0"/>
              </a:rPr>
              <a:t>Under sampling the majority class: Random Under Sampling;</a:t>
            </a:r>
          </a:p>
          <a:p>
            <a:pPr marL="171450" indent="-171450" algn="just">
              <a:spcAft>
                <a:spcPts val="600"/>
              </a:spcAft>
              <a:buFont typeface="Arial" charset="0"/>
              <a:buChar char="•"/>
            </a:pPr>
            <a:r>
              <a:rPr lang="en-US" altLang="zh-CN" sz="1600" b="1" dirty="0">
                <a:latin typeface="Calibri" charset="0"/>
                <a:ea typeface="Calibri" charset="0"/>
                <a:cs typeface="Calibri" charset="0"/>
              </a:rPr>
              <a:t>Cost-sensitive loss</a:t>
            </a:r>
            <a:r>
              <a:rPr lang="en-US" altLang="zh-CN" sz="1600" dirty="0">
                <a:latin typeface="Calibri" charset="0"/>
                <a:ea typeface="Calibri" charset="0"/>
                <a:cs typeface="Calibri" charset="0"/>
              </a:rPr>
              <a:t>: The cost for the misclassification of a minority class sample should be higher than the loss for majority samples.   </a:t>
            </a:r>
          </a:p>
          <a:p>
            <a:pPr marL="171450" indent="-171450" algn="just">
              <a:spcAft>
                <a:spcPts val="600"/>
              </a:spcAft>
              <a:buFont typeface="Arial" charset="0"/>
              <a:buChar char="•"/>
            </a:pPr>
            <a:r>
              <a:rPr lang="en-US" altLang="zh-CN" sz="1600" dirty="0">
                <a:latin typeface="Calibri" charset="0"/>
                <a:ea typeface="Calibri" charset="0"/>
                <a:cs typeface="Calibri" charset="0"/>
              </a:rPr>
              <a:t>Assign different weights to the loss values corresponding to different classes.</a:t>
            </a:r>
          </a:p>
          <a:p>
            <a:pPr marL="171450" indent="-171450" algn="just">
              <a:spcAft>
                <a:spcPts val="600"/>
              </a:spcAft>
              <a:buFont typeface="Arial" charset="0"/>
              <a:buChar char="•"/>
            </a:pPr>
            <a:r>
              <a:rPr lang="en-US" altLang="zh-CN" sz="1600" dirty="0">
                <a:latin typeface="Calibri" charset="0"/>
                <a:ea typeface="Calibri" charset="0"/>
                <a:cs typeface="Calibri" charset="0"/>
              </a:rPr>
              <a:t>The weights for Cross-Entropy Loss function is [0.94, 0.12, 0.94]. </a:t>
            </a:r>
          </a:p>
        </p:txBody>
      </p:sp>
    </p:spTree>
    <p:extLst>
      <p:ext uri="{BB962C8B-B14F-4D97-AF65-F5344CB8AC3E}">
        <p14:creationId xmlns:p14="http://schemas.microsoft.com/office/powerpoint/2010/main" val="217678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4761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cs typeface="Calibri" charset="0"/>
              </a:rPr>
              <a:t>Methodology </a:t>
            </a:r>
            <a:r>
              <a:rPr lang="en-US" altLang="zh-CN" sz="1700" dirty="0">
                <a:latin typeface="Calibri" charset="0"/>
                <a:cs typeface="Calibri" charset="0"/>
              </a:rPr>
              <a:t>│Evaluation metrics</a:t>
            </a:r>
            <a:endParaRPr lang="en-US" sz="1700" dirty="0">
              <a:latin typeface="Calibri" charset="0"/>
              <a:cs typeface="Calibri" charset="0"/>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EE9A651-2E1D-4B00-8CCE-F65BC68E541B}"/>
                  </a:ext>
                </a:extLst>
              </p:cNvPr>
              <p:cNvSpPr/>
              <p:nvPr/>
            </p:nvSpPr>
            <p:spPr>
              <a:xfrm>
                <a:off x="0" y="714980"/>
                <a:ext cx="6238568" cy="3145861"/>
              </a:xfrm>
              <a:prstGeom prst="rect">
                <a:avLst/>
              </a:prstGeom>
            </p:spPr>
            <p:txBody>
              <a:bodyPr wrap="square">
                <a:spAutoFit/>
              </a:bodyPr>
              <a:lstStyle/>
              <a:p>
                <a:pPr marL="171450" indent="-171450" algn="just">
                  <a:spcAft>
                    <a:spcPts val="600"/>
                  </a:spcAft>
                  <a:buFont typeface="Arial" charset="0"/>
                  <a:buChar char="•"/>
                </a:pPr>
                <a:r>
                  <a:rPr lang="en-US" altLang="zh-CN" sz="1600" dirty="0">
                    <a:latin typeface="Calibri" charset="0"/>
                    <a:ea typeface="Calibri" charset="0"/>
                    <a:cs typeface="Calibri" charset="0"/>
                  </a:rPr>
                  <a:t>Considering the imbalance of the database, we choose the average F1 measure as the evaluation metric for our model.  F1 measure is a combination of Precision (P) and Recall rate(R). </a:t>
                </a:r>
              </a:p>
              <a:p>
                <a:pPr marL="171450" indent="-171450" algn="just">
                  <a:spcAft>
                    <a:spcPts val="600"/>
                  </a:spcAft>
                  <a:buFont typeface="Arial" charset="0"/>
                  <a:buChar char="•"/>
                </a:pPr>
                <a:r>
                  <a:rPr lang="en-US" altLang="zh-CN" sz="1600" dirty="0">
                    <a:latin typeface="Calibri" charset="0"/>
                    <a:ea typeface="Calibri" charset="0"/>
                    <a:cs typeface="Calibri" charset="0"/>
                  </a:rPr>
                  <a:t>The formula of F1 measure is :</a:t>
                </a:r>
              </a:p>
              <a:p>
                <a:pPr marL="171450" indent="-171450" algn="ctr">
                  <a:spcAft>
                    <a:spcPts val="600"/>
                  </a:spcAft>
                  <a:buFont typeface="Arial" charset="0"/>
                  <a:buChar char="•"/>
                </a:pPr>
                <a14:m>
                  <m:oMath xmlns:m="http://schemas.openxmlformats.org/officeDocument/2006/math">
                    <m:r>
                      <a:rPr lang="en-CA" altLang="zh-CN" sz="1600" b="0" i="1" smtClean="0">
                        <a:latin typeface="Cambria Math" panose="02040503050406030204" pitchFamily="18" charset="0"/>
                        <a:ea typeface="Calibri" charset="0"/>
                        <a:cs typeface="Calibri" charset="0"/>
                      </a:rPr>
                      <m:t>𝐹</m:t>
                    </m:r>
                    <m:r>
                      <a:rPr lang="en-CA" altLang="zh-CN" sz="1600" b="0" i="1" smtClean="0">
                        <a:latin typeface="Cambria Math" panose="02040503050406030204" pitchFamily="18" charset="0"/>
                        <a:ea typeface="Calibri" charset="0"/>
                        <a:cs typeface="Calibri" charset="0"/>
                      </a:rPr>
                      <m:t>1=</m:t>
                    </m:r>
                    <m:f>
                      <m:fPr>
                        <m:ctrlPr>
                          <a:rPr lang="en-CA" altLang="zh-CN" sz="1600" b="0" i="1" smtClean="0">
                            <a:latin typeface="Cambria Math" panose="02040503050406030204" pitchFamily="18" charset="0"/>
                            <a:cs typeface="Calibri" charset="0"/>
                          </a:rPr>
                        </m:ctrlPr>
                      </m:fPr>
                      <m:num>
                        <m:r>
                          <a:rPr lang="en-CA" altLang="zh-CN" sz="1600" b="0" i="1" smtClean="0">
                            <a:latin typeface="Cambria Math" panose="02040503050406030204" pitchFamily="18" charset="0"/>
                            <a:cs typeface="Calibri" charset="0"/>
                          </a:rPr>
                          <m:t>2</m:t>
                        </m:r>
                        <m:r>
                          <a:rPr lang="en-CA" altLang="zh-CN" sz="1600" b="0" i="1" smtClean="0">
                            <a:latin typeface="Cambria Math" panose="02040503050406030204" pitchFamily="18" charset="0"/>
                            <a:cs typeface="Calibri" charset="0"/>
                          </a:rPr>
                          <m:t>𝑃</m:t>
                        </m:r>
                        <m:r>
                          <a:rPr lang="en-CA" altLang="zh-CN" sz="1600" b="0" i="1" smtClean="0">
                            <a:latin typeface="Cambria Math" panose="02040503050406030204" pitchFamily="18" charset="0"/>
                            <a:cs typeface="Calibri" charset="0"/>
                          </a:rPr>
                          <m:t>∗</m:t>
                        </m:r>
                        <m:r>
                          <a:rPr lang="en-CA" altLang="zh-CN" sz="1600" b="0" i="1" smtClean="0">
                            <a:latin typeface="Cambria Math" panose="02040503050406030204" pitchFamily="18" charset="0"/>
                            <a:cs typeface="Calibri" charset="0"/>
                          </a:rPr>
                          <m:t>𝑅</m:t>
                        </m:r>
                      </m:num>
                      <m:den>
                        <m:r>
                          <a:rPr lang="en-CA" altLang="zh-CN" sz="1600" b="0" i="1" smtClean="0">
                            <a:latin typeface="Cambria Math" panose="02040503050406030204" pitchFamily="18" charset="0"/>
                            <a:cs typeface="Calibri" charset="0"/>
                          </a:rPr>
                          <m:t>𝑃</m:t>
                        </m:r>
                        <m:r>
                          <a:rPr lang="en-CA" altLang="zh-CN" sz="1600" b="0" i="1" smtClean="0">
                            <a:latin typeface="Cambria Math" panose="02040503050406030204" pitchFamily="18" charset="0"/>
                            <a:cs typeface="Calibri" charset="0"/>
                          </a:rPr>
                          <m:t>+</m:t>
                        </m:r>
                        <m:r>
                          <a:rPr lang="en-CA" altLang="zh-CN" sz="1600" b="0" i="1" smtClean="0">
                            <a:latin typeface="Cambria Math" panose="02040503050406030204" pitchFamily="18" charset="0"/>
                            <a:cs typeface="Calibri" charset="0"/>
                          </a:rPr>
                          <m:t>𝑅</m:t>
                        </m:r>
                      </m:den>
                    </m:f>
                  </m:oMath>
                </a14:m>
                <a:r>
                  <a:rPr lang="en-US" altLang="zh-CN" sz="1600" dirty="0">
                    <a:latin typeface="Calibri" charset="0"/>
                    <a:ea typeface="Calibri" charset="0"/>
                    <a:cs typeface="Calibri" charset="0"/>
                  </a:rPr>
                  <a:t>          	                                (1)</a:t>
                </a:r>
              </a:p>
              <a:p>
                <a:pPr marL="171450" indent="-171450" algn="ctr">
                  <a:spcAft>
                    <a:spcPts val="600"/>
                  </a:spcAft>
                  <a:buFont typeface="Arial" charset="0"/>
                  <a:buChar char="•"/>
                </a:pPr>
                <a14:m>
                  <m:oMath xmlns:m="http://schemas.openxmlformats.org/officeDocument/2006/math">
                    <m:r>
                      <a:rPr lang="en-CA" altLang="zh-CN" sz="1600" b="0" i="1" smtClean="0">
                        <a:latin typeface="Cambria Math" panose="02040503050406030204" pitchFamily="18" charset="0"/>
                        <a:ea typeface="Calibri" charset="0"/>
                        <a:cs typeface="Calibri" charset="0"/>
                      </a:rPr>
                      <m:t>𝑃</m:t>
                    </m:r>
                    <m:r>
                      <a:rPr lang="en-CA" altLang="zh-CN" sz="1600" i="1">
                        <a:latin typeface="Cambria Math" panose="02040503050406030204" pitchFamily="18" charset="0"/>
                        <a:ea typeface="Calibri" charset="0"/>
                        <a:cs typeface="Calibri" charset="0"/>
                      </a:rPr>
                      <m:t>=</m:t>
                    </m:r>
                    <m:f>
                      <m:fPr>
                        <m:ctrlPr>
                          <a:rPr lang="en-CA" altLang="zh-CN" sz="1600" i="1">
                            <a:latin typeface="Cambria Math" panose="02040503050406030204" pitchFamily="18" charset="0"/>
                            <a:cs typeface="Calibri" charset="0"/>
                          </a:rPr>
                        </m:ctrlPr>
                      </m:fPr>
                      <m:num>
                        <m:r>
                          <a:rPr lang="en-CA" altLang="zh-CN" sz="1600" b="0" i="1" smtClean="0">
                            <a:latin typeface="Cambria Math" panose="02040503050406030204" pitchFamily="18" charset="0"/>
                            <a:cs typeface="Calibri" charset="0"/>
                          </a:rPr>
                          <m:t>𝑇</m:t>
                        </m:r>
                        <m:r>
                          <a:rPr lang="en-CA" altLang="zh-CN" sz="1600" i="1">
                            <a:latin typeface="Cambria Math" panose="02040503050406030204" pitchFamily="18" charset="0"/>
                            <a:cs typeface="Calibri" charset="0"/>
                          </a:rPr>
                          <m:t>𝑃</m:t>
                        </m:r>
                      </m:num>
                      <m:den>
                        <m:r>
                          <a:rPr lang="en-CA" altLang="zh-CN" sz="1600" b="0" i="1" smtClean="0">
                            <a:latin typeface="Cambria Math" panose="02040503050406030204" pitchFamily="18" charset="0"/>
                            <a:cs typeface="Calibri" charset="0"/>
                          </a:rPr>
                          <m:t>𝑇</m:t>
                        </m:r>
                        <m:r>
                          <a:rPr lang="en-CA" altLang="zh-CN" sz="1600" i="1">
                            <a:latin typeface="Cambria Math" panose="02040503050406030204" pitchFamily="18" charset="0"/>
                            <a:cs typeface="Calibri" charset="0"/>
                          </a:rPr>
                          <m:t>𝑃</m:t>
                        </m:r>
                        <m:r>
                          <a:rPr lang="en-CA" altLang="zh-CN" sz="1600" i="1">
                            <a:latin typeface="Cambria Math" panose="02040503050406030204" pitchFamily="18" charset="0"/>
                            <a:cs typeface="Calibri" charset="0"/>
                          </a:rPr>
                          <m:t>+</m:t>
                        </m:r>
                        <m:r>
                          <a:rPr lang="en-CA" altLang="zh-CN" sz="1600" b="0" i="1" smtClean="0">
                            <a:latin typeface="Cambria Math" panose="02040503050406030204" pitchFamily="18" charset="0"/>
                            <a:cs typeface="Calibri" charset="0"/>
                          </a:rPr>
                          <m:t>𝐹𝑃</m:t>
                        </m:r>
                      </m:den>
                    </m:f>
                  </m:oMath>
                </a14:m>
                <a:r>
                  <a:rPr lang="en-US" altLang="zh-CN" sz="1600" dirty="0">
                    <a:latin typeface="Calibri" charset="0"/>
                    <a:ea typeface="Calibri" charset="0"/>
                    <a:cs typeface="Calibri" charset="0"/>
                  </a:rPr>
                  <a:t> ,  R</a:t>
                </a:r>
                <a:r>
                  <a:rPr lang="en-CA" altLang="zh-CN" sz="1600" dirty="0">
                    <a:ea typeface="Calibri" charset="0"/>
                    <a:cs typeface="Calibri" charset="0"/>
                  </a:rPr>
                  <a:t> </a:t>
                </a:r>
                <a14:m>
                  <m:oMath xmlns:m="http://schemas.openxmlformats.org/officeDocument/2006/math">
                    <m:r>
                      <a:rPr lang="en-CA" altLang="zh-CN" sz="1600" i="1">
                        <a:latin typeface="Cambria Math" panose="02040503050406030204" pitchFamily="18" charset="0"/>
                        <a:ea typeface="Calibri" charset="0"/>
                        <a:cs typeface="Calibri" charset="0"/>
                      </a:rPr>
                      <m:t>= </m:t>
                    </m:r>
                    <m:f>
                      <m:fPr>
                        <m:ctrlPr>
                          <a:rPr lang="en-US" altLang="zh-CN" sz="1600" i="1" smtClean="0">
                            <a:latin typeface="Cambria Math" panose="02040503050406030204" pitchFamily="18" charset="0"/>
                            <a:cs typeface="Calibri" charset="0"/>
                          </a:rPr>
                        </m:ctrlPr>
                      </m:fPr>
                      <m:num>
                        <m:r>
                          <a:rPr lang="en-CA" altLang="zh-CN" sz="1600" b="0" i="1" smtClean="0">
                            <a:latin typeface="Cambria Math" panose="02040503050406030204" pitchFamily="18" charset="0"/>
                            <a:cs typeface="Calibri" charset="0"/>
                          </a:rPr>
                          <m:t>𝑇𝑃</m:t>
                        </m:r>
                      </m:num>
                      <m:den>
                        <m:r>
                          <a:rPr lang="en-CA" altLang="zh-CN" sz="1600" b="0" i="1" smtClean="0">
                            <a:latin typeface="Cambria Math" panose="02040503050406030204" pitchFamily="18" charset="0"/>
                            <a:cs typeface="Calibri" charset="0"/>
                          </a:rPr>
                          <m:t>𝑇𝑃</m:t>
                        </m:r>
                        <m:r>
                          <a:rPr lang="en-CA" altLang="zh-CN" sz="1600" b="0" i="1" smtClean="0">
                            <a:latin typeface="Cambria Math" panose="02040503050406030204" pitchFamily="18" charset="0"/>
                            <a:cs typeface="Calibri" charset="0"/>
                          </a:rPr>
                          <m:t>+</m:t>
                        </m:r>
                        <m:r>
                          <a:rPr lang="en-CA" altLang="zh-CN" sz="1600" b="0" i="1" smtClean="0">
                            <a:latin typeface="Cambria Math" panose="02040503050406030204" pitchFamily="18" charset="0"/>
                            <a:cs typeface="Calibri" charset="0"/>
                          </a:rPr>
                          <m:t>𝐹𝑁</m:t>
                        </m:r>
                      </m:den>
                    </m:f>
                  </m:oMath>
                </a14:m>
                <a:r>
                  <a:rPr lang="en-US" altLang="zh-CN" sz="1600" dirty="0">
                    <a:latin typeface="Calibri" charset="0"/>
                    <a:ea typeface="Calibri" charset="0"/>
                    <a:cs typeface="Calibri" charset="0"/>
                  </a:rPr>
                  <a:t>	            (2)</a:t>
                </a:r>
              </a:p>
              <a:p>
                <a:pPr marL="171450" lvl="5" indent="-171450" algn="just">
                  <a:spcAft>
                    <a:spcPts val="600"/>
                  </a:spcAft>
                  <a:buFont typeface="Arial" charset="0"/>
                  <a:buChar char="•"/>
                </a:pPr>
                <a:r>
                  <a:rPr lang="en-US" altLang="zh-CN" sz="1600" dirty="0">
                    <a:latin typeface="Calibri" charset="0"/>
                    <a:ea typeface="Calibri" charset="0"/>
                    <a:cs typeface="Calibri" charset="0"/>
                  </a:rPr>
                  <a:t>Note: TP, FP and FN represents True Positive, False Positive and False Negative, respectively.   </a:t>
                </a:r>
              </a:p>
              <a:p>
                <a:pPr marL="171450" lvl="5" indent="-171450" algn="just">
                  <a:spcAft>
                    <a:spcPts val="600"/>
                  </a:spcAft>
                  <a:buFont typeface="Arial" charset="0"/>
                  <a:buChar char="•"/>
                </a:pPr>
                <a:r>
                  <a:rPr lang="en-US" altLang="zh-CN" sz="1600" dirty="0">
                    <a:latin typeface="Calibri" charset="0"/>
                    <a:ea typeface="Calibri" charset="0"/>
                    <a:cs typeface="Calibri" charset="0"/>
                  </a:rPr>
                  <a:t>We measure the F1  value for each class in the database and calculate the average F1 value of all classes.</a:t>
                </a:r>
              </a:p>
            </p:txBody>
          </p:sp>
        </mc:Choice>
        <mc:Fallback>
          <p:sp>
            <p:nvSpPr>
              <p:cNvPr id="5" name="Rectangle 4">
                <a:extLst>
                  <a:ext uri="{FF2B5EF4-FFF2-40B4-BE49-F238E27FC236}">
                    <a16:creationId xmlns:a16="http://schemas.microsoft.com/office/drawing/2014/main" id="{0EE9A651-2E1D-4B00-8CCE-F65BC68E541B}"/>
                  </a:ext>
                </a:extLst>
              </p:cNvPr>
              <p:cNvSpPr>
                <a:spLocks noRot="1" noChangeAspect="1" noMove="1" noResize="1" noEditPoints="1" noAdjustHandles="1" noChangeArrowheads="1" noChangeShapeType="1" noTextEdit="1"/>
              </p:cNvSpPr>
              <p:nvPr/>
            </p:nvSpPr>
            <p:spPr>
              <a:xfrm>
                <a:off x="0" y="714980"/>
                <a:ext cx="6238568" cy="3145861"/>
              </a:xfrm>
              <a:prstGeom prst="rect">
                <a:avLst/>
              </a:prstGeom>
              <a:blipFill>
                <a:blip r:embed="rId3"/>
                <a:stretch>
                  <a:fillRect l="-391" t="-581" r="-489" b="-1550"/>
                </a:stretch>
              </a:blipFill>
            </p:spPr>
            <p:txBody>
              <a:bodyPr/>
              <a:lstStyle/>
              <a:p>
                <a:r>
                  <a:rPr lang="en-CA">
                    <a:noFill/>
                  </a:rPr>
                  <a:t> </a:t>
                </a:r>
              </a:p>
            </p:txBody>
          </p:sp>
        </mc:Fallback>
      </mc:AlternateContent>
    </p:spTree>
    <p:extLst>
      <p:ext uri="{BB962C8B-B14F-4D97-AF65-F5344CB8AC3E}">
        <p14:creationId xmlns:p14="http://schemas.microsoft.com/office/powerpoint/2010/main" val="121713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4761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ea typeface="Calibri" charset="0"/>
                <a:cs typeface="Calibri" charset="0"/>
              </a:rPr>
              <a:t>Network </a:t>
            </a:r>
            <a:r>
              <a:rPr lang="en-US" sz="1700" dirty="0">
                <a:latin typeface="Calibri" charset="0"/>
                <a:cs typeface="Calibri" charset="0"/>
              </a:rPr>
              <a:t>Architecture </a:t>
            </a:r>
            <a:r>
              <a:rPr lang="en-US" altLang="zh-CN" sz="1700" dirty="0">
                <a:latin typeface="Calibri" charset="0"/>
                <a:cs typeface="Calibri" charset="0"/>
              </a:rPr>
              <a:t>│Fully Convolutional Network</a:t>
            </a:r>
            <a:endParaRPr lang="en-US" sz="1700" dirty="0">
              <a:latin typeface="Calibri" charset="0"/>
              <a:cs typeface="Calibri" charset="0"/>
            </a:endParaRPr>
          </a:p>
        </p:txBody>
      </p:sp>
      <p:sp>
        <p:nvSpPr>
          <p:cNvPr id="5" name="Rectangle 4">
            <a:extLst>
              <a:ext uri="{FF2B5EF4-FFF2-40B4-BE49-F238E27FC236}">
                <a16:creationId xmlns:a16="http://schemas.microsoft.com/office/drawing/2014/main" id="{0EE9A651-2E1D-4B00-8CCE-F65BC68E541B}"/>
              </a:ext>
            </a:extLst>
          </p:cNvPr>
          <p:cNvSpPr/>
          <p:nvPr/>
        </p:nvSpPr>
        <p:spPr>
          <a:xfrm>
            <a:off x="10972" y="710035"/>
            <a:ext cx="6227596" cy="1154162"/>
          </a:xfrm>
          <a:prstGeom prst="rect">
            <a:avLst/>
          </a:prstGeom>
        </p:spPr>
        <p:txBody>
          <a:bodyPr wrap="square">
            <a:spAutoFit/>
          </a:bodyPr>
          <a:lstStyle/>
          <a:p>
            <a:pPr marL="171450" indent="-171450" algn="just">
              <a:spcAft>
                <a:spcPts val="600"/>
              </a:spcAft>
              <a:buFont typeface="Arial" charset="0"/>
              <a:buChar char="•"/>
            </a:pPr>
            <a:r>
              <a:rPr lang="en-US" altLang="zh-CN" sz="1600" dirty="0">
                <a:latin typeface="Calibri" charset="0"/>
                <a:ea typeface="Calibri" charset="0"/>
                <a:cs typeface="Calibri" charset="0"/>
              </a:rPr>
              <a:t>We build a Fully Convolutional Network (FCN)  as the basic model for our imbalanced data classification. </a:t>
            </a:r>
          </a:p>
          <a:p>
            <a:pPr marL="171450" indent="-171450" algn="just">
              <a:spcAft>
                <a:spcPts val="600"/>
              </a:spcAft>
              <a:buFont typeface="Arial" charset="0"/>
              <a:buChar char="•"/>
            </a:pPr>
            <a:r>
              <a:rPr lang="en-US" altLang="zh-CN" sz="1600" dirty="0">
                <a:latin typeface="Calibri" charset="0"/>
                <a:ea typeface="Calibri" charset="0"/>
                <a:cs typeface="Calibri" charset="0"/>
              </a:rPr>
              <a:t>FCN consists only of locally connected layers, such as Convolutional layer, Batch Normalization and pooling. The architecture of the FCN:</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6443F09C-191B-41A4-A481-9559F358EBF7}"/>
                  </a:ext>
                </a:extLst>
              </p:cNvPr>
              <p:cNvGraphicFramePr>
                <a:graphicFrameLocks noGrp="1"/>
              </p:cNvGraphicFramePr>
              <p:nvPr>
                <p:extLst>
                  <p:ext uri="{D42A27DB-BD31-4B8C-83A1-F6EECF244321}">
                    <p14:modId xmlns:p14="http://schemas.microsoft.com/office/powerpoint/2010/main" val="3968949619"/>
                  </p:ext>
                </p:extLst>
              </p:nvPr>
            </p:nvGraphicFramePr>
            <p:xfrm>
              <a:off x="969616" y="2621402"/>
              <a:ext cx="4225203" cy="1548130"/>
            </p:xfrm>
            <a:graphic>
              <a:graphicData uri="http://schemas.openxmlformats.org/drawingml/2006/table">
                <a:tbl>
                  <a:tblPr firstRow="1" firstCol="1" bandRow="1">
                    <a:tableStyleId>{27944928-FB16-46DB-8318-C97B4FED855F}</a:tableStyleId>
                  </a:tblPr>
                  <a:tblGrid>
                    <a:gridCol w="1067644">
                      <a:extLst>
                        <a:ext uri="{9D8B030D-6E8A-4147-A177-3AD203B41FA5}">
                          <a16:colId xmlns:a16="http://schemas.microsoft.com/office/drawing/2014/main" val="3142349876"/>
                        </a:ext>
                      </a:extLst>
                    </a:gridCol>
                    <a:gridCol w="1067644">
                      <a:extLst>
                        <a:ext uri="{9D8B030D-6E8A-4147-A177-3AD203B41FA5}">
                          <a16:colId xmlns:a16="http://schemas.microsoft.com/office/drawing/2014/main" val="3415561702"/>
                        </a:ext>
                      </a:extLst>
                    </a:gridCol>
                    <a:gridCol w="1067644">
                      <a:extLst>
                        <a:ext uri="{9D8B030D-6E8A-4147-A177-3AD203B41FA5}">
                          <a16:colId xmlns:a16="http://schemas.microsoft.com/office/drawing/2014/main" val="1278677201"/>
                        </a:ext>
                      </a:extLst>
                    </a:gridCol>
                    <a:gridCol w="1022271">
                      <a:extLst>
                        <a:ext uri="{9D8B030D-6E8A-4147-A177-3AD203B41FA5}">
                          <a16:colId xmlns:a16="http://schemas.microsoft.com/office/drawing/2014/main" val="3869970064"/>
                        </a:ext>
                      </a:extLst>
                    </a:gridCol>
                  </a:tblGrid>
                  <a:tr h="0">
                    <a:tc>
                      <a:txBody>
                        <a:bodyPr/>
                        <a:lstStyle/>
                        <a:p>
                          <a:pPr algn="ctr">
                            <a:lnSpc>
                              <a:spcPct val="107000"/>
                            </a:lnSpc>
                            <a:spcAft>
                              <a:spcPts val="0"/>
                            </a:spcAft>
                          </a:pPr>
                          <a:r>
                            <a:rPr lang="en-US" sz="1000" dirty="0">
                              <a:effectLst/>
                            </a:rPr>
                            <a:t> </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Layer</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Output size</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Details</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81686768"/>
                      </a:ext>
                    </a:extLst>
                  </a:tr>
                  <a:tr h="0">
                    <a:tc>
                      <a:txBody>
                        <a:bodyPr/>
                        <a:lstStyle/>
                        <a:p>
                          <a:pPr algn="ctr">
                            <a:lnSpc>
                              <a:spcPct val="107000"/>
                            </a:lnSpc>
                            <a:spcAft>
                              <a:spcPts val="0"/>
                            </a:spcAft>
                          </a:pPr>
                          <a:r>
                            <a:rPr lang="en-US" sz="1000" dirty="0">
                              <a:effectLst/>
                            </a:rPr>
                            <a:t>Input</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ConV1</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32</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115</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115</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rowSpan="6">
                      <a:txBody>
                        <a:bodyPr/>
                        <a:lstStyle/>
                        <a:p>
                          <a:pPr algn="ctr">
                            <a:lnSpc>
                              <a:spcPct val="107000"/>
                            </a:lnSpc>
                            <a:spcAft>
                              <a:spcPts val="0"/>
                            </a:spcAft>
                          </a:pPr>
                          <a:r>
                            <a:rPr lang="en-US" sz="1000">
                              <a:effectLst/>
                            </a:rPr>
                            <a:t>K3,S1,P1</a:t>
                          </a:r>
                          <a:endParaRPr lang="en-CA"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60907243"/>
                      </a:ext>
                    </a:extLst>
                  </a:tr>
                  <a:tr h="0">
                    <a:tc rowSpan="7">
                      <a:txBody>
                        <a:bodyPr/>
                        <a:lstStyle/>
                        <a:p>
                          <a:pPr algn="ctr">
                            <a:lnSpc>
                              <a:spcPct val="107000"/>
                            </a:lnSpc>
                            <a:spcAft>
                              <a:spcPts val="0"/>
                            </a:spcAft>
                          </a:pPr>
                          <a:r>
                            <a:rPr lang="en-US" sz="1000">
                              <a:effectLst/>
                            </a:rPr>
                            <a:t>Hidden Layer</a:t>
                          </a:r>
                          <a:endParaRPr lang="en-CA"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ConV2</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64</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57</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57</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vMerge="1">
                      <a:txBody>
                        <a:bodyPr/>
                        <a:lstStyle/>
                        <a:p>
                          <a:endParaRPr lang="en-CA"/>
                        </a:p>
                      </a:txBody>
                      <a:tcPr/>
                    </a:tc>
                    <a:extLst>
                      <a:ext uri="{0D108BD9-81ED-4DB2-BD59-A6C34878D82A}">
                        <a16:rowId xmlns:a16="http://schemas.microsoft.com/office/drawing/2014/main" val="3768991643"/>
                      </a:ext>
                    </a:extLst>
                  </a:tr>
                  <a:tr h="0">
                    <a:tc vMerge="1">
                      <a:txBody>
                        <a:bodyPr/>
                        <a:lstStyle/>
                        <a:p>
                          <a:endParaRPr lang="en-CA"/>
                        </a:p>
                      </a:txBody>
                      <a:tcPr/>
                    </a:tc>
                    <a:tc>
                      <a:txBody>
                        <a:bodyPr/>
                        <a:lstStyle/>
                        <a:p>
                          <a:pPr algn="ctr">
                            <a:lnSpc>
                              <a:spcPct val="107000"/>
                            </a:lnSpc>
                            <a:spcAft>
                              <a:spcPts val="0"/>
                            </a:spcAft>
                          </a:pPr>
                          <a:r>
                            <a:rPr lang="en-US" sz="1000" dirty="0">
                              <a:effectLst/>
                            </a:rPr>
                            <a:t>ConV3</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128</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28</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28</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vMerge="1">
                      <a:txBody>
                        <a:bodyPr/>
                        <a:lstStyle/>
                        <a:p>
                          <a:endParaRPr lang="en-CA"/>
                        </a:p>
                      </a:txBody>
                      <a:tcPr/>
                    </a:tc>
                    <a:extLst>
                      <a:ext uri="{0D108BD9-81ED-4DB2-BD59-A6C34878D82A}">
                        <a16:rowId xmlns:a16="http://schemas.microsoft.com/office/drawing/2014/main" val="1141246024"/>
                      </a:ext>
                    </a:extLst>
                  </a:tr>
                  <a:tr h="54385">
                    <a:tc vMerge="1">
                      <a:txBody>
                        <a:bodyPr/>
                        <a:lstStyle/>
                        <a:p>
                          <a:endParaRPr lang="en-CA"/>
                        </a:p>
                      </a:txBody>
                      <a:tcPr/>
                    </a:tc>
                    <a:tc>
                      <a:txBody>
                        <a:bodyPr/>
                        <a:lstStyle/>
                        <a:p>
                          <a:pPr algn="ctr">
                            <a:lnSpc>
                              <a:spcPct val="107000"/>
                            </a:lnSpc>
                            <a:spcAft>
                              <a:spcPts val="0"/>
                            </a:spcAft>
                          </a:pPr>
                          <a:r>
                            <a:rPr lang="en-US" sz="1000" dirty="0">
                              <a:effectLst/>
                            </a:rPr>
                            <a:t>ConV4</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256</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14</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14</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vMerge="1">
                      <a:txBody>
                        <a:bodyPr/>
                        <a:lstStyle/>
                        <a:p>
                          <a:endParaRPr lang="en-CA"/>
                        </a:p>
                      </a:txBody>
                      <a:tcPr/>
                    </a:tc>
                    <a:extLst>
                      <a:ext uri="{0D108BD9-81ED-4DB2-BD59-A6C34878D82A}">
                        <a16:rowId xmlns:a16="http://schemas.microsoft.com/office/drawing/2014/main" val="3837297859"/>
                      </a:ext>
                    </a:extLst>
                  </a:tr>
                  <a:tr h="0">
                    <a:tc vMerge="1">
                      <a:txBody>
                        <a:bodyPr/>
                        <a:lstStyle/>
                        <a:p>
                          <a:endParaRPr lang="en-CA"/>
                        </a:p>
                      </a:txBody>
                      <a:tcPr/>
                    </a:tc>
                    <a:tc>
                      <a:txBody>
                        <a:bodyPr/>
                        <a:lstStyle/>
                        <a:p>
                          <a:pPr algn="ctr">
                            <a:lnSpc>
                              <a:spcPct val="107000"/>
                            </a:lnSpc>
                            <a:spcAft>
                              <a:spcPts val="0"/>
                            </a:spcAft>
                          </a:pPr>
                          <a:r>
                            <a:rPr lang="en-US" sz="1000" dirty="0">
                              <a:effectLst/>
                            </a:rPr>
                            <a:t>ConV5</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512</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7</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7</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vMerge="1">
                      <a:txBody>
                        <a:bodyPr/>
                        <a:lstStyle/>
                        <a:p>
                          <a:endParaRPr lang="en-CA"/>
                        </a:p>
                      </a:txBody>
                      <a:tcPr/>
                    </a:tc>
                    <a:extLst>
                      <a:ext uri="{0D108BD9-81ED-4DB2-BD59-A6C34878D82A}">
                        <a16:rowId xmlns:a16="http://schemas.microsoft.com/office/drawing/2014/main" val="2981640569"/>
                      </a:ext>
                    </a:extLst>
                  </a:tr>
                  <a:tr h="0">
                    <a:tc vMerge="1">
                      <a:txBody>
                        <a:bodyPr/>
                        <a:lstStyle/>
                        <a:p>
                          <a:endParaRPr lang="en-CA"/>
                        </a:p>
                      </a:txBody>
                      <a:tcPr/>
                    </a:tc>
                    <a:tc>
                      <a:txBody>
                        <a:bodyPr/>
                        <a:lstStyle/>
                        <a:p>
                          <a:pPr algn="ctr">
                            <a:lnSpc>
                              <a:spcPct val="107000"/>
                            </a:lnSpc>
                            <a:spcAft>
                              <a:spcPts val="0"/>
                            </a:spcAft>
                          </a:pPr>
                          <a:r>
                            <a:rPr lang="en-US" sz="1000" dirty="0">
                              <a:effectLst/>
                            </a:rPr>
                            <a:t>ConV6</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1024</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3</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3</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vMerge="1">
                      <a:txBody>
                        <a:bodyPr/>
                        <a:lstStyle/>
                        <a:p>
                          <a:endParaRPr lang="en-CA"/>
                        </a:p>
                      </a:txBody>
                      <a:tcPr/>
                    </a:tc>
                    <a:extLst>
                      <a:ext uri="{0D108BD9-81ED-4DB2-BD59-A6C34878D82A}">
                        <a16:rowId xmlns:a16="http://schemas.microsoft.com/office/drawing/2014/main" val="3640275862"/>
                      </a:ext>
                    </a:extLst>
                  </a:tr>
                  <a:tr h="0">
                    <a:tc vMerge="1">
                      <a:txBody>
                        <a:bodyPr/>
                        <a:lstStyle/>
                        <a:p>
                          <a:endParaRPr lang="en-CA"/>
                        </a:p>
                      </a:txBody>
                      <a:tcPr/>
                    </a:tc>
                    <a:tc>
                      <a:txBody>
                        <a:bodyPr/>
                        <a:lstStyle/>
                        <a:p>
                          <a:pPr algn="ctr">
                            <a:lnSpc>
                              <a:spcPct val="107000"/>
                            </a:lnSpc>
                            <a:spcAft>
                              <a:spcPts val="0"/>
                            </a:spcAft>
                          </a:pPr>
                          <a:r>
                            <a:rPr lang="en-US" sz="1000" dirty="0">
                              <a:effectLst/>
                            </a:rPr>
                            <a:t>ConV7</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100</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rowSpan="2">
                      <a:txBody>
                        <a:bodyPr/>
                        <a:lstStyle/>
                        <a:p>
                          <a:pPr algn="ctr">
                            <a:lnSpc>
                              <a:spcPct val="107000"/>
                            </a:lnSpc>
                            <a:spcAft>
                              <a:spcPts val="0"/>
                            </a:spcAft>
                          </a:pPr>
                          <a:r>
                            <a:rPr lang="en-US" sz="1000" dirty="0">
                              <a:effectLst/>
                            </a:rPr>
                            <a:t>K1,S1,P0</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46871046"/>
                      </a:ext>
                    </a:extLst>
                  </a:tr>
                  <a:tr h="0">
                    <a:tc vMerge="1">
                      <a:txBody>
                        <a:bodyPr/>
                        <a:lstStyle/>
                        <a:p>
                          <a:endParaRPr lang="en-CA"/>
                        </a:p>
                      </a:txBody>
                      <a:tcPr/>
                    </a:tc>
                    <a:tc>
                      <a:txBody>
                        <a:bodyPr/>
                        <a:lstStyle/>
                        <a:p>
                          <a:pPr algn="ctr">
                            <a:lnSpc>
                              <a:spcPct val="107000"/>
                            </a:lnSpc>
                            <a:spcAft>
                              <a:spcPts val="0"/>
                            </a:spcAft>
                          </a:pPr>
                          <a:r>
                            <a:rPr lang="en-US" sz="1000" dirty="0">
                              <a:effectLst/>
                            </a:rPr>
                            <a:t>ConV8</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3</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vMerge="1">
                      <a:txBody>
                        <a:bodyPr/>
                        <a:lstStyle/>
                        <a:p>
                          <a:endParaRPr lang="en-CA"/>
                        </a:p>
                      </a:txBody>
                      <a:tcPr/>
                    </a:tc>
                    <a:extLst>
                      <a:ext uri="{0D108BD9-81ED-4DB2-BD59-A6C34878D82A}">
                        <a16:rowId xmlns:a16="http://schemas.microsoft.com/office/drawing/2014/main" val="2829398962"/>
                      </a:ext>
                    </a:extLst>
                  </a:tr>
                  <a:tr h="0">
                    <a:tc>
                      <a:txBody>
                        <a:bodyPr/>
                        <a:lstStyle/>
                        <a:p>
                          <a:pPr algn="ctr">
                            <a:lnSpc>
                              <a:spcPct val="107000"/>
                            </a:lnSpc>
                            <a:spcAft>
                              <a:spcPts val="0"/>
                            </a:spcAft>
                          </a:pPr>
                          <a:r>
                            <a:rPr lang="en-US" sz="1000">
                              <a:effectLst/>
                            </a:rPr>
                            <a:t>Out-put</a:t>
                          </a:r>
                          <a:endParaRPr lang="en-CA"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err="1">
                              <a:effectLst/>
                            </a:rPr>
                            <a:t>Softmax</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3</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a:t>
                          </a:r>
                          <a14:m>
                            <m:oMath xmlns:m="http://schemas.openxmlformats.org/officeDocument/2006/math">
                              <m:r>
                                <a:rPr lang="en-US" sz="1000" i="1" dirty="0" smtClean="0">
                                  <a:effectLst/>
                                  <a:latin typeface="Cambria Math" panose="02040503050406030204" pitchFamily="18" charset="0"/>
                                  <a:ea typeface="Cambria Math" panose="02040503050406030204" pitchFamily="18" charset="0"/>
                                </a:rPr>
                                <m:t>×</m:t>
                              </m:r>
                            </m:oMath>
                          </a14:m>
                          <a:r>
                            <a:rPr lang="en-US" sz="1000" dirty="0">
                              <a:effectLst/>
                            </a:rPr>
                            <a:t>1</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 </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12482267"/>
                      </a:ext>
                    </a:extLst>
                  </a:tr>
                </a:tbl>
              </a:graphicData>
            </a:graphic>
          </p:graphicFrame>
        </mc:Choice>
        <mc:Fallback xmlns="">
          <p:graphicFrame>
            <p:nvGraphicFramePr>
              <p:cNvPr id="3" name="Table 2">
                <a:extLst>
                  <a:ext uri="{FF2B5EF4-FFF2-40B4-BE49-F238E27FC236}">
                    <a16:creationId xmlns:a16="http://schemas.microsoft.com/office/drawing/2014/main" id="{6443F09C-191B-41A4-A481-9559F358EBF7}"/>
                  </a:ext>
                </a:extLst>
              </p:cNvPr>
              <p:cNvGraphicFramePr>
                <a:graphicFrameLocks noGrp="1"/>
              </p:cNvGraphicFramePr>
              <p:nvPr>
                <p:extLst>
                  <p:ext uri="{D42A27DB-BD31-4B8C-83A1-F6EECF244321}">
                    <p14:modId xmlns:p14="http://schemas.microsoft.com/office/powerpoint/2010/main" val="3968949619"/>
                  </p:ext>
                </p:extLst>
              </p:nvPr>
            </p:nvGraphicFramePr>
            <p:xfrm>
              <a:off x="969616" y="2621402"/>
              <a:ext cx="4225203" cy="1548130"/>
            </p:xfrm>
            <a:graphic>
              <a:graphicData uri="http://schemas.openxmlformats.org/drawingml/2006/table">
                <a:tbl>
                  <a:tblPr firstRow="1" firstCol="1" bandRow="1">
                    <a:tableStyleId>{27944928-FB16-46DB-8318-C97B4FED855F}</a:tableStyleId>
                  </a:tblPr>
                  <a:tblGrid>
                    <a:gridCol w="1067644">
                      <a:extLst>
                        <a:ext uri="{9D8B030D-6E8A-4147-A177-3AD203B41FA5}">
                          <a16:colId xmlns:a16="http://schemas.microsoft.com/office/drawing/2014/main" val="3142349876"/>
                        </a:ext>
                      </a:extLst>
                    </a:gridCol>
                    <a:gridCol w="1067644">
                      <a:extLst>
                        <a:ext uri="{9D8B030D-6E8A-4147-A177-3AD203B41FA5}">
                          <a16:colId xmlns:a16="http://schemas.microsoft.com/office/drawing/2014/main" val="3415561702"/>
                        </a:ext>
                      </a:extLst>
                    </a:gridCol>
                    <a:gridCol w="1067644">
                      <a:extLst>
                        <a:ext uri="{9D8B030D-6E8A-4147-A177-3AD203B41FA5}">
                          <a16:colId xmlns:a16="http://schemas.microsoft.com/office/drawing/2014/main" val="1278677201"/>
                        </a:ext>
                      </a:extLst>
                    </a:gridCol>
                    <a:gridCol w="1022271">
                      <a:extLst>
                        <a:ext uri="{9D8B030D-6E8A-4147-A177-3AD203B41FA5}">
                          <a16:colId xmlns:a16="http://schemas.microsoft.com/office/drawing/2014/main" val="3869970064"/>
                        </a:ext>
                      </a:extLst>
                    </a:gridCol>
                  </a:tblGrid>
                  <a:tr h="154813">
                    <a:tc>
                      <a:txBody>
                        <a:bodyPr/>
                        <a:lstStyle/>
                        <a:p>
                          <a:pPr algn="ctr">
                            <a:lnSpc>
                              <a:spcPct val="107000"/>
                            </a:lnSpc>
                            <a:spcAft>
                              <a:spcPts val="0"/>
                            </a:spcAft>
                          </a:pPr>
                          <a:r>
                            <a:rPr lang="en-US" sz="1000" dirty="0">
                              <a:effectLst/>
                            </a:rPr>
                            <a:t> </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Layer</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Output size</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Details</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81686768"/>
                      </a:ext>
                    </a:extLst>
                  </a:tr>
                  <a:tr h="154813">
                    <a:tc>
                      <a:txBody>
                        <a:bodyPr/>
                        <a:lstStyle/>
                        <a:p>
                          <a:pPr algn="ctr">
                            <a:lnSpc>
                              <a:spcPct val="107000"/>
                            </a:lnSpc>
                            <a:spcAft>
                              <a:spcPts val="0"/>
                            </a:spcAft>
                          </a:pPr>
                          <a:r>
                            <a:rPr lang="en-US" sz="1000" dirty="0">
                              <a:effectLst/>
                            </a:rPr>
                            <a:t>Input</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ConV1</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01143" t="-126923" r="-96571" b="-826923"/>
                          </a:stretch>
                        </a:blipFill>
                      </a:tcPr>
                    </a:tc>
                    <a:tc rowSpan="6">
                      <a:txBody>
                        <a:bodyPr/>
                        <a:lstStyle/>
                        <a:p>
                          <a:pPr algn="ctr">
                            <a:lnSpc>
                              <a:spcPct val="107000"/>
                            </a:lnSpc>
                            <a:spcAft>
                              <a:spcPts val="0"/>
                            </a:spcAft>
                          </a:pPr>
                          <a:r>
                            <a:rPr lang="en-US" sz="1000">
                              <a:effectLst/>
                            </a:rPr>
                            <a:t>K3,S1,P1</a:t>
                          </a:r>
                          <a:endParaRPr lang="en-CA"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60907243"/>
                      </a:ext>
                    </a:extLst>
                  </a:tr>
                  <a:tr h="154813">
                    <a:tc rowSpan="7">
                      <a:txBody>
                        <a:bodyPr/>
                        <a:lstStyle/>
                        <a:p>
                          <a:pPr algn="ctr">
                            <a:lnSpc>
                              <a:spcPct val="107000"/>
                            </a:lnSpc>
                            <a:spcAft>
                              <a:spcPts val="0"/>
                            </a:spcAft>
                          </a:pPr>
                          <a:r>
                            <a:rPr lang="en-US" sz="1000">
                              <a:effectLst/>
                            </a:rPr>
                            <a:t>Hidden Layer</a:t>
                          </a:r>
                          <a:endParaRPr lang="en-CA"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a:effectLst/>
                            </a:rPr>
                            <a:t>ConV2</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01143" t="-236000" r="-96571" b="-760000"/>
                          </a:stretch>
                        </a:blipFill>
                      </a:tcPr>
                    </a:tc>
                    <a:tc vMerge="1">
                      <a:txBody>
                        <a:bodyPr/>
                        <a:lstStyle/>
                        <a:p>
                          <a:endParaRPr lang="en-CA"/>
                        </a:p>
                      </a:txBody>
                      <a:tcPr/>
                    </a:tc>
                    <a:extLst>
                      <a:ext uri="{0D108BD9-81ED-4DB2-BD59-A6C34878D82A}">
                        <a16:rowId xmlns:a16="http://schemas.microsoft.com/office/drawing/2014/main" val="3768991643"/>
                      </a:ext>
                    </a:extLst>
                  </a:tr>
                  <a:tr h="154813">
                    <a:tc vMerge="1">
                      <a:txBody>
                        <a:bodyPr/>
                        <a:lstStyle/>
                        <a:p>
                          <a:endParaRPr lang="en-CA"/>
                        </a:p>
                      </a:txBody>
                      <a:tcPr/>
                    </a:tc>
                    <a:tc>
                      <a:txBody>
                        <a:bodyPr/>
                        <a:lstStyle/>
                        <a:p>
                          <a:pPr algn="ctr">
                            <a:lnSpc>
                              <a:spcPct val="107000"/>
                            </a:lnSpc>
                            <a:spcAft>
                              <a:spcPts val="0"/>
                            </a:spcAft>
                          </a:pPr>
                          <a:r>
                            <a:rPr lang="en-US" sz="1000" dirty="0">
                              <a:effectLst/>
                            </a:rPr>
                            <a:t>ConV3</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01143" t="-323077" r="-96571" b="-630769"/>
                          </a:stretch>
                        </a:blipFill>
                      </a:tcPr>
                    </a:tc>
                    <a:tc vMerge="1">
                      <a:txBody>
                        <a:bodyPr/>
                        <a:lstStyle/>
                        <a:p>
                          <a:endParaRPr lang="en-CA"/>
                        </a:p>
                      </a:txBody>
                      <a:tcPr/>
                    </a:tc>
                    <a:extLst>
                      <a:ext uri="{0D108BD9-81ED-4DB2-BD59-A6C34878D82A}">
                        <a16:rowId xmlns:a16="http://schemas.microsoft.com/office/drawing/2014/main" val="1141246024"/>
                      </a:ext>
                    </a:extLst>
                  </a:tr>
                  <a:tr h="154813">
                    <a:tc vMerge="1">
                      <a:txBody>
                        <a:bodyPr/>
                        <a:lstStyle/>
                        <a:p>
                          <a:endParaRPr lang="en-CA"/>
                        </a:p>
                      </a:txBody>
                      <a:tcPr/>
                    </a:tc>
                    <a:tc>
                      <a:txBody>
                        <a:bodyPr/>
                        <a:lstStyle/>
                        <a:p>
                          <a:pPr algn="ctr">
                            <a:lnSpc>
                              <a:spcPct val="107000"/>
                            </a:lnSpc>
                            <a:spcAft>
                              <a:spcPts val="0"/>
                            </a:spcAft>
                          </a:pPr>
                          <a:r>
                            <a:rPr lang="en-US" sz="1000" dirty="0">
                              <a:effectLst/>
                            </a:rPr>
                            <a:t>ConV4</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01143" t="-440000" r="-96571" b="-556000"/>
                          </a:stretch>
                        </a:blipFill>
                      </a:tcPr>
                    </a:tc>
                    <a:tc vMerge="1">
                      <a:txBody>
                        <a:bodyPr/>
                        <a:lstStyle/>
                        <a:p>
                          <a:endParaRPr lang="en-CA"/>
                        </a:p>
                      </a:txBody>
                      <a:tcPr/>
                    </a:tc>
                    <a:extLst>
                      <a:ext uri="{0D108BD9-81ED-4DB2-BD59-A6C34878D82A}">
                        <a16:rowId xmlns:a16="http://schemas.microsoft.com/office/drawing/2014/main" val="3837297859"/>
                      </a:ext>
                    </a:extLst>
                  </a:tr>
                  <a:tr h="154813">
                    <a:tc vMerge="1">
                      <a:txBody>
                        <a:bodyPr/>
                        <a:lstStyle/>
                        <a:p>
                          <a:endParaRPr lang="en-CA"/>
                        </a:p>
                      </a:txBody>
                      <a:tcPr/>
                    </a:tc>
                    <a:tc>
                      <a:txBody>
                        <a:bodyPr/>
                        <a:lstStyle/>
                        <a:p>
                          <a:pPr algn="ctr">
                            <a:lnSpc>
                              <a:spcPct val="107000"/>
                            </a:lnSpc>
                            <a:spcAft>
                              <a:spcPts val="0"/>
                            </a:spcAft>
                          </a:pPr>
                          <a:r>
                            <a:rPr lang="en-US" sz="1000" dirty="0">
                              <a:effectLst/>
                            </a:rPr>
                            <a:t>ConV5</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01143" t="-540000" r="-96571" b="-456000"/>
                          </a:stretch>
                        </a:blipFill>
                      </a:tcPr>
                    </a:tc>
                    <a:tc vMerge="1">
                      <a:txBody>
                        <a:bodyPr/>
                        <a:lstStyle/>
                        <a:p>
                          <a:endParaRPr lang="en-CA"/>
                        </a:p>
                      </a:txBody>
                      <a:tcPr/>
                    </a:tc>
                    <a:extLst>
                      <a:ext uri="{0D108BD9-81ED-4DB2-BD59-A6C34878D82A}">
                        <a16:rowId xmlns:a16="http://schemas.microsoft.com/office/drawing/2014/main" val="2981640569"/>
                      </a:ext>
                    </a:extLst>
                  </a:tr>
                  <a:tr h="154813">
                    <a:tc vMerge="1">
                      <a:txBody>
                        <a:bodyPr/>
                        <a:lstStyle/>
                        <a:p>
                          <a:endParaRPr lang="en-CA"/>
                        </a:p>
                      </a:txBody>
                      <a:tcPr/>
                    </a:tc>
                    <a:tc>
                      <a:txBody>
                        <a:bodyPr/>
                        <a:lstStyle/>
                        <a:p>
                          <a:pPr algn="ctr">
                            <a:lnSpc>
                              <a:spcPct val="107000"/>
                            </a:lnSpc>
                            <a:spcAft>
                              <a:spcPts val="0"/>
                            </a:spcAft>
                          </a:pPr>
                          <a:r>
                            <a:rPr lang="en-US" sz="1000" dirty="0">
                              <a:effectLst/>
                            </a:rPr>
                            <a:t>ConV6</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01143" t="-615385" r="-96571" b="-338462"/>
                          </a:stretch>
                        </a:blipFill>
                      </a:tcPr>
                    </a:tc>
                    <a:tc vMerge="1">
                      <a:txBody>
                        <a:bodyPr/>
                        <a:lstStyle/>
                        <a:p>
                          <a:endParaRPr lang="en-CA"/>
                        </a:p>
                      </a:txBody>
                      <a:tcPr/>
                    </a:tc>
                    <a:extLst>
                      <a:ext uri="{0D108BD9-81ED-4DB2-BD59-A6C34878D82A}">
                        <a16:rowId xmlns:a16="http://schemas.microsoft.com/office/drawing/2014/main" val="3640275862"/>
                      </a:ext>
                    </a:extLst>
                  </a:tr>
                  <a:tr h="154813">
                    <a:tc vMerge="1">
                      <a:txBody>
                        <a:bodyPr/>
                        <a:lstStyle/>
                        <a:p>
                          <a:endParaRPr lang="en-CA"/>
                        </a:p>
                      </a:txBody>
                      <a:tcPr/>
                    </a:tc>
                    <a:tc>
                      <a:txBody>
                        <a:bodyPr/>
                        <a:lstStyle/>
                        <a:p>
                          <a:pPr algn="ctr">
                            <a:lnSpc>
                              <a:spcPct val="107000"/>
                            </a:lnSpc>
                            <a:spcAft>
                              <a:spcPts val="0"/>
                            </a:spcAft>
                          </a:pPr>
                          <a:r>
                            <a:rPr lang="en-US" sz="1000" dirty="0">
                              <a:effectLst/>
                            </a:rPr>
                            <a:t>ConV7</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01143" t="-744000" r="-96571" b="-252000"/>
                          </a:stretch>
                        </a:blipFill>
                      </a:tcPr>
                    </a:tc>
                    <a:tc rowSpan="2">
                      <a:txBody>
                        <a:bodyPr/>
                        <a:lstStyle/>
                        <a:p>
                          <a:pPr algn="ctr">
                            <a:lnSpc>
                              <a:spcPct val="107000"/>
                            </a:lnSpc>
                            <a:spcAft>
                              <a:spcPts val="0"/>
                            </a:spcAft>
                          </a:pPr>
                          <a:r>
                            <a:rPr lang="en-US" sz="1000" dirty="0">
                              <a:effectLst/>
                            </a:rPr>
                            <a:t>K1,S1,P0</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46871046"/>
                      </a:ext>
                    </a:extLst>
                  </a:tr>
                  <a:tr h="154813">
                    <a:tc vMerge="1">
                      <a:txBody>
                        <a:bodyPr/>
                        <a:lstStyle/>
                        <a:p>
                          <a:endParaRPr lang="en-CA"/>
                        </a:p>
                      </a:txBody>
                      <a:tcPr/>
                    </a:tc>
                    <a:tc>
                      <a:txBody>
                        <a:bodyPr/>
                        <a:lstStyle/>
                        <a:p>
                          <a:pPr algn="ctr">
                            <a:lnSpc>
                              <a:spcPct val="107000"/>
                            </a:lnSpc>
                            <a:spcAft>
                              <a:spcPts val="0"/>
                            </a:spcAft>
                          </a:pPr>
                          <a:r>
                            <a:rPr lang="en-US" sz="1000" dirty="0">
                              <a:effectLst/>
                            </a:rPr>
                            <a:t>ConV8</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01143" t="-811538" r="-96571" b="-142308"/>
                          </a:stretch>
                        </a:blipFill>
                      </a:tcPr>
                    </a:tc>
                    <a:tc vMerge="1">
                      <a:txBody>
                        <a:bodyPr/>
                        <a:lstStyle/>
                        <a:p>
                          <a:endParaRPr lang="en-CA"/>
                        </a:p>
                      </a:txBody>
                      <a:tcPr/>
                    </a:tc>
                    <a:extLst>
                      <a:ext uri="{0D108BD9-81ED-4DB2-BD59-A6C34878D82A}">
                        <a16:rowId xmlns:a16="http://schemas.microsoft.com/office/drawing/2014/main" val="2829398962"/>
                      </a:ext>
                    </a:extLst>
                  </a:tr>
                  <a:tr h="154813">
                    <a:tc>
                      <a:txBody>
                        <a:bodyPr/>
                        <a:lstStyle/>
                        <a:p>
                          <a:pPr algn="ctr">
                            <a:lnSpc>
                              <a:spcPct val="107000"/>
                            </a:lnSpc>
                            <a:spcAft>
                              <a:spcPts val="0"/>
                            </a:spcAft>
                          </a:pPr>
                          <a:r>
                            <a:rPr lang="en-US" sz="1000">
                              <a:effectLst/>
                            </a:rPr>
                            <a:t>Out-put</a:t>
                          </a:r>
                          <a:endParaRPr lang="en-CA"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dirty="0" err="1">
                              <a:effectLst/>
                            </a:rPr>
                            <a:t>Softmax</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01143" t="-948000" r="-96571" b="-48000"/>
                          </a:stretch>
                        </a:blipFill>
                      </a:tcPr>
                    </a:tc>
                    <a:tc>
                      <a:txBody>
                        <a:bodyPr/>
                        <a:lstStyle/>
                        <a:p>
                          <a:pPr algn="ctr">
                            <a:lnSpc>
                              <a:spcPct val="107000"/>
                            </a:lnSpc>
                            <a:spcAft>
                              <a:spcPts val="0"/>
                            </a:spcAft>
                          </a:pPr>
                          <a:r>
                            <a:rPr lang="en-US" sz="1000" dirty="0">
                              <a:effectLst/>
                            </a:rPr>
                            <a:t> </a:t>
                          </a:r>
                          <a:endParaRPr lang="en-CA"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12482267"/>
                      </a:ext>
                    </a:extLst>
                  </a:tr>
                </a:tbl>
              </a:graphicData>
            </a:graphic>
          </p:graphicFrame>
        </mc:Fallback>
      </mc:AlternateContent>
      <p:sp>
        <p:nvSpPr>
          <p:cNvPr id="6" name="Rectangle 1">
            <a:extLst>
              <a:ext uri="{FF2B5EF4-FFF2-40B4-BE49-F238E27FC236}">
                <a16:creationId xmlns:a16="http://schemas.microsoft.com/office/drawing/2014/main" id="{E4C3B715-26B5-46E2-87A0-BF60F17CC040}"/>
              </a:ext>
            </a:extLst>
          </p:cNvPr>
          <p:cNvSpPr>
            <a:spLocks noChangeArrowheads="1"/>
          </p:cNvSpPr>
          <p:nvPr/>
        </p:nvSpPr>
        <p:spPr bwMode="auto">
          <a:xfrm>
            <a:off x="940118" y="4230621"/>
            <a:ext cx="422520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Note: From Conv1 to ConV6, convolutions are followed by </a:t>
            </a:r>
            <a:r>
              <a:rPr kumimoji="0" lang="en-US" altLang="en-US" sz="1100" b="0" i="0" u="none" strike="noStrike" cap="none" normalizeH="0" baseline="0" dirty="0" err="1">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BatchNorm</a:t>
            </a:r>
            <a:r>
              <a:rPr kumimoji="0" lang="en-US" altLang="en-US" sz="11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a:t>
            </a:r>
            <a:r>
              <a:rPr kumimoji="0" lang="en-US" altLang="en-US" sz="1100" b="0" i="0" u="none" strike="noStrike" cap="none" normalizeH="0" baseline="0" dirty="0" err="1">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ReLU</a:t>
            </a:r>
            <a:r>
              <a:rPr kumimoji="0" lang="en-US" altLang="en-US" sz="11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and </a:t>
            </a:r>
            <a:r>
              <a:rPr kumimoji="0" lang="en-US" altLang="en-US" sz="1100" b="0" i="0" u="none" strike="noStrike" cap="none" normalizeH="0" baseline="0" dirty="0" err="1">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MaxPool</a:t>
            </a:r>
            <a:r>
              <a:rPr kumimoji="0" lang="en-US" altLang="en-US" sz="11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9B8990F-BBF1-419A-A9A2-3BF7A8CA5FE6}"/>
              </a:ext>
            </a:extLst>
          </p:cNvPr>
          <p:cNvSpPr>
            <a:spLocks noChangeArrowheads="1"/>
          </p:cNvSpPr>
          <p:nvPr/>
        </p:nvSpPr>
        <p:spPr bwMode="auto">
          <a:xfrm>
            <a:off x="755835" y="2037093"/>
            <a:ext cx="46380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altLang="en-US" dirty="0">
                <a:solidFill>
                  <a:schemeClr val="tx1"/>
                </a:solidFill>
                <a:latin typeface="Calibri" panose="020F0502020204030204" pitchFamily="34" charset="0"/>
                <a:ea typeface="DengXian" panose="02010600030101010101" pitchFamily="2" charset="-122"/>
                <a:cs typeface="Times New Roman" panose="02020603050405020304" pitchFamily="18" charset="0"/>
              </a:rPr>
              <a:t>Table 1. Fully Convolutional Network Architecture </a:t>
            </a:r>
          </a:p>
          <a:p>
            <a:pPr lvl="0" algn="ctr" eaLnBrk="0" fontAlgn="base" hangingPunct="0">
              <a:spcBef>
                <a:spcPct val="0"/>
              </a:spcBef>
              <a:spcAft>
                <a:spcPct val="0"/>
              </a:spcAft>
            </a:pPr>
            <a:r>
              <a:rPr lang="en-US" altLang="en-US" dirty="0">
                <a:solidFill>
                  <a:schemeClr val="tx1"/>
                </a:solidFill>
                <a:latin typeface="Calibri" panose="020F0502020204030204" pitchFamily="34" charset="0"/>
                <a:ea typeface="DengXian" panose="02010600030101010101" pitchFamily="2" charset="-122"/>
                <a:cs typeface="Times New Roman" panose="02020603050405020304" pitchFamily="18" charset="0"/>
              </a:rPr>
              <a:t>(’K’, ’S’ and ’P’ denotes ‘</a:t>
            </a:r>
            <a:r>
              <a:rPr lang="en-US" altLang="en-US" dirty="0" err="1">
                <a:solidFill>
                  <a:schemeClr val="tx1"/>
                </a:solidFill>
                <a:latin typeface="Calibri" panose="020F0502020204030204" pitchFamily="34" charset="0"/>
                <a:ea typeface="DengXian" panose="02010600030101010101" pitchFamily="2" charset="-122"/>
                <a:cs typeface="Times New Roman" panose="02020603050405020304" pitchFamily="18" charset="0"/>
              </a:rPr>
              <a:t>Kernel_size</a:t>
            </a:r>
            <a:r>
              <a:rPr lang="en-US" altLang="en-US" dirty="0">
                <a:solidFill>
                  <a:schemeClr val="tx1"/>
                </a:solidFill>
                <a:latin typeface="Calibri" panose="020F0502020204030204" pitchFamily="34" charset="0"/>
                <a:ea typeface="DengXian" panose="02010600030101010101" pitchFamily="2" charset="-122"/>
                <a:cs typeface="Times New Roman" panose="02020603050405020304" pitchFamily="18" charset="0"/>
              </a:rPr>
              <a:t>’, ‘Stride’ and ‘Padding’).</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630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4761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ea typeface="Calibri" charset="0"/>
                <a:cs typeface="Calibri" charset="0"/>
              </a:rPr>
              <a:t>Network </a:t>
            </a:r>
            <a:r>
              <a:rPr lang="en-US" sz="1700" dirty="0">
                <a:latin typeface="Calibri" charset="0"/>
                <a:cs typeface="Calibri" charset="0"/>
              </a:rPr>
              <a:t>Architecture </a:t>
            </a:r>
            <a:r>
              <a:rPr lang="en-US" altLang="zh-CN" sz="1700" dirty="0">
                <a:latin typeface="Calibri" charset="0"/>
                <a:cs typeface="Calibri" charset="0"/>
              </a:rPr>
              <a:t>│Transfer-learning with pretrained </a:t>
            </a:r>
            <a:r>
              <a:rPr lang="en-US" altLang="zh-CN" sz="1700" dirty="0" err="1">
                <a:latin typeface="Calibri" charset="0"/>
                <a:cs typeface="Calibri" charset="0"/>
              </a:rPr>
              <a:t>ResNet</a:t>
            </a:r>
            <a:endParaRPr lang="en-US" sz="1700" dirty="0">
              <a:latin typeface="Calibri" charset="0"/>
              <a:cs typeface="Calibri" charset="0"/>
            </a:endParaRPr>
          </a:p>
        </p:txBody>
      </p:sp>
      <p:sp>
        <p:nvSpPr>
          <p:cNvPr id="5" name="Rectangle 4">
            <a:extLst>
              <a:ext uri="{FF2B5EF4-FFF2-40B4-BE49-F238E27FC236}">
                <a16:creationId xmlns:a16="http://schemas.microsoft.com/office/drawing/2014/main" id="{0EE9A651-2E1D-4B00-8CCE-F65BC68E541B}"/>
              </a:ext>
            </a:extLst>
          </p:cNvPr>
          <p:cNvSpPr/>
          <p:nvPr/>
        </p:nvSpPr>
        <p:spPr>
          <a:xfrm>
            <a:off x="0" y="704758"/>
            <a:ext cx="6245942" cy="2215991"/>
          </a:xfrm>
          <a:prstGeom prst="rect">
            <a:avLst/>
          </a:prstGeom>
        </p:spPr>
        <p:txBody>
          <a:bodyPr wrap="square">
            <a:spAutoFit/>
          </a:bodyPr>
          <a:lstStyle/>
          <a:p>
            <a:pPr marL="171450" indent="-171450" algn="just">
              <a:spcAft>
                <a:spcPts val="600"/>
              </a:spcAft>
              <a:buFont typeface="Arial" charset="0"/>
              <a:buChar char="•"/>
            </a:pPr>
            <a:r>
              <a:rPr lang="en-US" altLang="zh-CN" sz="1600" dirty="0">
                <a:latin typeface="Calibri" charset="0"/>
                <a:ea typeface="Calibri" charset="0"/>
                <a:cs typeface="Calibri" charset="0"/>
              </a:rPr>
              <a:t>Well pre-trained Deep Neural Network on big database can be used for feature extraction, which is known as transfer-learning.</a:t>
            </a:r>
          </a:p>
          <a:p>
            <a:pPr marL="171450" indent="-171450" algn="just">
              <a:spcAft>
                <a:spcPts val="600"/>
              </a:spcAft>
              <a:buFont typeface="Arial" charset="0"/>
              <a:buChar char="•"/>
            </a:pPr>
            <a:r>
              <a:rPr lang="en-US" altLang="zh-CN" sz="1600" dirty="0">
                <a:latin typeface="Calibri" charset="0"/>
                <a:ea typeface="Calibri" charset="0"/>
                <a:cs typeface="Calibri" charset="0"/>
              </a:rPr>
              <a:t>In this work, we utilize the pre-trained ResNet-18 to extract features for our Network. ResNet-18 was well trained on ImageNet. We fix the parameters of the convolutional layers of ResNet-18 and throw away  the last non-convolutional layers. </a:t>
            </a:r>
          </a:p>
          <a:p>
            <a:pPr marL="171450" indent="-171450" algn="just">
              <a:spcAft>
                <a:spcPts val="600"/>
              </a:spcAft>
              <a:buFont typeface="Arial" charset="0"/>
              <a:buChar char="•"/>
            </a:pPr>
            <a:r>
              <a:rPr lang="en-US" altLang="zh-CN" sz="1600" dirty="0">
                <a:latin typeface="Calibri" charset="0"/>
                <a:ea typeface="Calibri" charset="0"/>
                <a:cs typeface="Calibri" charset="0"/>
              </a:rPr>
              <a:t>After feature extraction, the outcome with a size of (512,4,4), was fed into a four-layer FCN followed by a </a:t>
            </a:r>
            <a:r>
              <a:rPr lang="en-US" altLang="zh-CN" sz="1600" dirty="0" err="1">
                <a:latin typeface="Calibri" charset="0"/>
                <a:ea typeface="Calibri" charset="0"/>
                <a:cs typeface="Calibri" charset="0"/>
              </a:rPr>
              <a:t>Softmax</a:t>
            </a:r>
            <a:r>
              <a:rPr lang="en-US" altLang="zh-CN" sz="1600" dirty="0">
                <a:latin typeface="Calibri" charset="0"/>
                <a:ea typeface="Calibri" charset="0"/>
                <a:cs typeface="Calibri" charset="0"/>
              </a:rPr>
              <a:t> layer. </a:t>
            </a:r>
          </a:p>
        </p:txBody>
      </p:sp>
      <p:graphicFrame>
        <p:nvGraphicFramePr>
          <p:cNvPr id="3" name="Table 2">
            <a:extLst>
              <a:ext uri="{FF2B5EF4-FFF2-40B4-BE49-F238E27FC236}">
                <a16:creationId xmlns:a16="http://schemas.microsoft.com/office/drawing/2014/main" id="{C51398DF-A932-4403-90E2-2E578F6CBEE6}"/>
              </a:ext>
            </a:extLst>
          </p:cNvPr>
          <p:cNvGraphicFramePr>
            <a:graphicFrameLocks noGrp="1"/>
          </p:cNvGraphicFramePr>
          <p:nvPr>
            <p:extLst>
              <p:ext uri="{D42A27DB-BD31-4B8C-83A1-F6EECF244321}">
                <p14:modId xmlns:p14="http://schemas.microsoft.com/office/powerpoint/2010/main" val="141721852"/>
              </p:ext>
            </p:extLst>
          </p:nvPr>
        </p:nvGraphicFramePr>
        <p:xfrm>
          <a:off x="1050877" y="3400333"/>
          <a:ext cx="3753334" cy="1023305"/>
        </p:xfrm>
        <a:graphic>
          <a:graphicData uri="http://schemas.openxmlformats.org/drawingml/2006/table">
            <a:tbl>
              <a:tblPr firstRow="1" firstCol="1" bandRow="1">
                <a:tableStyleId>{27944928-FB16-46DB-8318-C97B4FED855F}</a:tableStyleId>
              </a:tblPr>
              <a:tblGrid>
                <a:gridCol w="979981">
                  <a:extLst>
                    <a:ext uri="{9D8B030D-6E8A-4147-A177-3AD203B41FA5}">
                      <a16:colId xmlns:a16="http://schemas.microsoft.com/office/drawing/2014/main" val="3252635310"/>
                    </a:ext>
                  </a:extLst>
                </a:gridCol>
                <a:gridCol w="979981">
                  <a:extLst>
                    <a:ext uri="{9D8B030D-6E8A-4147-A177-3AD203B41FA5}">
                      <a16:colId xmlns:a16="http://schemas.microsoft.com/office/drawing/2014/main" val="1413697598"/>
                    </a:ext>
                  </a:extLst>
                </a:gridCol>
                <a:gridCol w="896686">
                  <a:extLst>
                    <a:ext uri="{9D8B030D-6E8A-4147-A177-3AD203B41FA5}">
                      <a16:colId xmlns:a16="http://schemas.microsoft.com/office/drawing/2014/main" val="2260525672"/>
                    </a:ext>
                  </a:extLst>
                </a:gridCol>
                <a:gridCol w="896686">
                  <a:extLst>
                    <a:ext uri="{9D8B030D-6E8A-4147-A177-3AD203B41FA5}">
                      <a16:colId xmlns:a16="http://schemas.microsoft.com/office/drawing/2014/main" val="2787914314"/>
                    </a:ext>
                  </a:extLst>
                </a:gridCol>
              </a:tblGrid>
              <a:tr h="0">
                <a:tc>
                  <a:txBody>
                    <a:bodyPr/>
                    <a:lstStyle/>
                    <a:p>
                      <a:pPr algn="ctr">
                        <a:lnSpc>
                          <a:spcPct val="107000"/>
                        </a:lnSpc>
                        <a:spcAft>
                          <a:spcPts val="0"/>
                        </a:spcAft>
                      </a:pPr>
                      <a:r>
                        <a:rPr lang="en-US" sz="1100" dirty="0">
                          <a:effectLst/>
                        </a:rPr>
                        <a:t> </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100" dirty="0">
                          <a:effectLst/>
                        </a:rPr>
                        <a:t>Layer</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Output size</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Details</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6915787"/>
                  </a:ext>
                </a:extLst>
              </a:tr>
              <a:tr h="0">
                <a:tc>
                  <a:txBody>
                    <a:bodyPr/>
                    <a:lstStyle/>
                    <a:p>
                      <a:pPr algn="ctr">
                        <a:lnSpc>
                          <a:spcPct val="107000"/>
                        </a:lnSpc>
                        <a:spcAft>
                          <a:spcPts val="0"/>
                        </a:spcAft>
                      </a:pPr>
                      <a:r>
                        <a:rPr lang="en-US" sz="1100" dirty="0">
                          <a:effectLst/>
                        </a:rPr>
                        <a:t>Input</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100" dirty="0">
                          <a:effectLst/>
                        </a:rPr>
                        <a:t>ConV1</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800*2*2</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rowSpan="2">
                  <a:txBody>
                    <a:bodyPr/>
                    <a:lstStyle/>
                    <a:p>
                      <a:pPr>
                        <a:lnSpc>
                          <a:spcPct val="107000"/>
                        </a:lnSpc>
                        <a:spcAft>
                          <a:spcPts val="0"/>
                        </a:spcAft>
                      </a:pPr>
                      <a:r>
                        <a:rPr lang="en-US" sz="1100" dirty="0">
                          <a:effectLst/>
                        </a:rPr>
                        <a:t>K3,S1,P1</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340387"/>
                  </a:ext>
                </a:extLst>
              </a:tr>
              <a:tr h="0">
                <a:tc rowSpan="3">
                  <a:txBody>
                    <a:bodyPr/>
                    <a:lstStyle/>
                    <a:p>
                      <a:pPr algn="ctr">
                        <a:lnSpc>
                          <a:spcPct val="107000"/>
                        </a:lnSpc>
                        <a:spcAft>
                          <a:spcPts val="0"/>
                        </a:spcAft>
                      </a:pPr>
                      <a:r>
                        <a:rPr lang="en-US" sz="1100" dirty="0">
                          <a:effectLst/>
                        </a:rPr>
                        <a:t>Hidden Layer</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100" dirty="0">
                          <a:effectLst/>
                        </a:rPr>
                        <a:t>ConV2</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1024*1*1</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vMerge="1">
                  <a:txBody>
                    <a:bodyPr/>
                    <a:lstStyle/>
                    <a:p>
                      <a:endParaRPr lang="en-CA"/>
                    </a:p>
                  </a:txBody>
                  <a:tcPr/>
                </a:tc>
                <a:extLst>
                  <a:ext uri="{0D108BD9-81ED-4DB2-BD59-A6C34878D82A}">
                    <a16:rowId xmlns:a16="http://schemas.microsoft.com/office/drawing/2014/main" val="4178753628"/>
                  </a:ext>
                </a:extLst>
              </a:tr>
              <a:tr h="0">
                <a:tc vMerge="1">
                  <a:txBody>
                    <a:bodyPr/>
                    <a:lstStyle/>
                    <a:p>
                      <a:endParaRPr lang="en-CA"/>
                    </a:p>
                  </a:txBody>
                  <a:tcPr/>
                </a:tc>
                <a:tc>
                  <a:txBody>
                    <a:bodyPr/>
                    <a:lstStyle/>
                    <a:p>
                      <a:pPr algn="ctr">
                        <a:lnSpc>
                          <a:spcPct val="107000"/>
                        </a:lnSpc>
                        <a:spcAft>
                          <a:spcPts val="0"/>
                        </a:spcAft>
                      </a:pPr>
                      <a:r>
                        <a:rPr lang="en-US" sz="1100" dirty="0">
                          <a:effectLst/>
                        </a:rPr>
                        <a:t>ConV3</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100*1*1</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rowSpan="2">
                  <a:txBody>
                    <a:bodyPr/>
                    <a:lstStyle/>
                    <a:p>
                      <a:pPr>
                        <a:lnSpc>
                          <a:spcPct val="107000"/>
                        </a:lnSpc>
                        <a:spcAft>
                          <a:spcPts val="0"/>
                        </a:spcAft>
                      </a:pPr>
                      <a:r>
                        <a:rPr lang="en-CA" sz="1100" b="0" i="0" u="none" strike="noStrike" cap="none" dirty="0">
                          <a:solidFill>
                            <a:schemeClr val="tx1"/>
                          </a:solidFill>
                          <a:effectLst/>
                          <a:latin typeface="+mn-lt"/>
                          <a:ea typeface="+mn-ea"/>
                          <a:cs typeface="+mn-cs"/>
                          <a:sym typeface="Arial"/>
                        </a:rPr>
                        <a:t>K1, S1,P0</a:t>
                      </a: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0303753"/>
                  </a:ext>
                </a:extLst>
              </a:tr>
              <a:tr h="0">
                <a:tc vMerge="1">
                  <a:txBody>
                    <a:bodyPr/>
                    <a:lstStyle/>
                    <a:p>
                      <a:endParaRPr lang="en-CA"/>
                    </a:p>
                  </a:txBody>
                  <a:tcPr/>
                </a:tc>
                <a:tc>
                  <a:txBody>
                    <a:bodyPr/>
                    <a:lstStyle/>
                    <a:p>
                      <a:pPr algn="ctr">
                        <a:lnSpc>
                          <a:spcPct val="107000"/>
                        </a:lnSpc>
                        <a:spcAft>
                          <a:spcPts val="0"/>
                        </a:spcAft>
                      </a:pPr>
                      <a:r>
                        <a:rPr lang="en-US" sz="1100" dirty="0">
                          <a:effectLst/>
                        </a:rPr>
                        <a:t>ConV4</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3*1*1</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146493171"/>
                  </a:ext>
                </a:extLst>
              </a:tr>
              <a:tr h="0">
                <a:tc>
                  <a:txBody>
                    <a:bodyPr/>
                    <a:lstStyle/>
                    <a:p>
                      <a:pPr algn="ctr">
                        <a:lnSpc>
                          <a:spcPct val="107000"/>
                        </a:lnSpc>
                        <a:spcAft>
                          <a:spcPts val="0"/>
                        </a:spcAft>
                      </a:pPr>
                      <a:r>
                        <a:rPr lang="en-US" sz="1100" dirty="0">
                          <a:effectLst/>
                        </a:rPr>
                        <a:t>Output</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100" dirty="0" err="1">
                          <a:effectLst/>
                          <a:latin typeface="Calibri" panose="020F0502020204030204" pitchFamily="34" charset="0"/>
                          <a:ea typeface="DengXian" panose="02010600030101010101" pitchFamily="2" charset="-122"/>
                          <a:cs typeface="Times New Roman" panose="02020603050405020304" pitchFamily="18" charset="0"/>
                        </a:rPr>
                        <a:t>Softmax</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3,</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 </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1090423"/>
                  </a:ext>
                </a:extLst>
              </a:tr>
            </a:tbl>
          </a:graphicData>
        </a:graphic>
      </p:graphicFrame>
      <p:sp>
        <p:nvSpPr>
          <p:cNvPr id="7" name="Rectangle 6">
            <a:extLst>
              <a:ext uri="{FF2B5EF4-FFF2-40B4-BE49-F238E27FC236}">
                <a16:creationId xmlns:a16="http://schemas.microsoft.com/office/drawing/2014/main" id="{9E91E5F6-428E-453D-ADD1-FA79606E1327}"/>
              </a:ext>
            </a:extLst>
          </p:cNvPr>
          <p:cNvSpPr/>
          <p:nvPr/>
        </p:nvSpPr>
        <p:spPr>
          <a:xfrm>
            <a:off x="818988" y="4506517"/>
            <a:ext cx="4582419" cy="249684"/>
          </a:xfrm>
          <a:prstGeom prst="rect">
            <a:avLst/>
          </a:prstGeom>
        </p:spPr>
        <p:txBody>
          <a:bodyPr wrap="square">
            <a:spAutoFit/>
          </a:bodyPr>
          <a:lstStyle/>
          <a:p>
            <a:pPr>
              <a:lnSpc>
                <a:spcPct val="107000"/>
              </a:lnSpc>
              <a:spcAft>
                <a:spcPts val="800"/>
              </a:spcAft>
            </a:pPr>
            <a:r>
              <a:rPr lang="en-US" sz="1000" dirty="0">
                <a:latin typeface="Calibri" panose="020F0502020204030204" pitchFamily="34" charset="0"/>
                <a:ea typeface="DengXian" panose="02010600030101010101" pitchFamily="2" charset="-122"/>
                <a:cs typeface="Times New Roman" panose="02020603050405020304" pitchFamily="18" charset="0"/>
              </a:rPr>
              <a:t>Note: The first two convolutions are followed by </a:t>
            </a:r>
            <a:r>
              <a:rPr lang="en-US" sz="1000" dirty="0" err="1">
                <a:latin typeface="Calibri" panose="020F0502020204030204" pitchFamily="34" charset="0"/>
                <a:ea typeface="DengXian" panose="02010600030101010101" pitchFamily="2" charset="-122"/>
                <a:cs typeface="Times New Roman" panose="02020603050405020304" pitchFamily="18" charset="0"/>
              </a:rPr>
              <a:t>BatchNorm</a:t>
            </a:r>
            <a:r>
              <a:rPr lang="en-US" sz="1000" dirty="0">
                <a:latin typeface="Calibri" panose="020F0502020204030204" pitchFamily="34" charset="0"/>
                <a:ea typeface="DengXian" panose="02010600030101010101" pitchFamily="2" charset="-122"/>
                <a:cs typeface="Times New Roman" panose="02020603050405020304" pitchFamily="18" charset="0"/>
              </a:rPr>
              <a:t>, </a:t>
            </a:r>
            <a:r>
              <a:rPr lang="en-US" sz="1000" dirty="0" err="1">
                <a:latin typeface="Calibri" panose="020F0502020204030204" pitchFamily="34" charset="0"/>
                <a:ea typeface="DengXian" panose="02010600030101010101" pitchFamily="2" charset="-122"/>
                <a:cs typeface="Times New Roman" panose="02020603050405020304" pitchFamily="18" charset="0"/>
              </a:rPr>
              <a:t>ReLU</a:t>
            </a:r>
            <a:r>
              <a:rPr lang="en-US" sz="1000" dirty="0">
                <a:latin typeface="Calibri" panose="020F0502020204030204" pitchFamily="34" charset="0"/>
                <a:ea typeface="DengXian" panose="02010600030101010101" pitchFamily="2" charset="-122"/>
                <a:cs typeface="Times New Roman" panose="02020603050405020304" pitchFamily="18" charset="0"/>
              </a:rPr>
              <a:t> and </a:t>
            </a:r>
            <a:r>
              <a:rPr lang="en-US" sz="1000" dirty="0" err="1">
                <a:latin typeface="Calibri" panose="020F0502020204030204" pitchFamily="34" charset="0"/>
                <a:ea typeface="DengXian" panose="02010600030101010101" pitchFamily="2" charset="-122"/>
                <a:cs typeface="Times New Roman" panose="02020603050405020304" pitchFamily="18" charset="0"/>
              </a:rPr>
              <a:t>MaxPool</a:t>
            </a:r>
            <a:r>
              <a:rPr lang="en-US" sz="1000" dirty="0">
                <a:latin typeface="Calibri" panose="020F0502020204030204" pitchFamily="34" charset="0"/>
                <a:ea typeface="DengXian" panose="02010600030101010101" pitchFamily="2" charset="-122"/>
                <a:cs typeface="Times New Roman" panose="02020603050405020304" pitchFamily="18" charset="0"/>
              </a:rPr>
              <a:t>(2).</a:t>
            </a:r>
            <a:endParaRPr lang="en-CA" sz="10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A5D597BE-04D8-4C97-9408-BDDB51E41A22}"/>
              </a:ext>
            </a:extLst>
          </p:cNvPr>
          <p:cNvSpPr/>
          <p:nvPr/>
        </p:nvSpPr>
        <p:spPr>
          <a:xfrm>
            <a:off x="797055" y="3067627"/>
            <a:ext cx="4260978" cy="312650"/>
          </a:xfrm>
          <a:prstGeom prst="rect">
            <a:avLst/>
          </a:prstGeom>
        </p:spPr>
        <p:txBody>
          <a:bodyPr wrap="square">
            <a:spAutoFit/>
          </a:bodyPr>
          <a:lstStyle/>
          <a:p>
            <a:pPr>
              <a:lnSpc>
                <a:spcPct val="107000"/>
              </a:lnSpc>
              <a:spcAft>
                <a:spcPts val="800"/>
              </a:spcAft>
            </a:pPr>
            <a:r>
              <a:rPr lang="en-US" altLang="zh-CN" dirty="0">
                <a:latin typeface="Calibri" panose="020F0502020204030204" pitchFamily="34" charset="0"/>
                <a:ea typeface="DengXian" panose="02010600030101010101" pitchFamily="2" charset="-122"/>
                <a:cs typeface="Times New Roman" panose="02020603050405020304" pitchFamily="18" charset="0"/>
              </a:rPr>
              <a:t>Table 2</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altLang="zh-CN" dirty="0">
                <a:latin typeface="Calibri" panose="020F0502020204030204" pitchFamily="34" charset="0"/>
                <a:ea typeface="DengXian" panose="02010600030101010101" pitchFamily="2" charset="-122"/>
                <a:cs typeface="Times New Roman" panose="02020603050405020304" pitchFamily="18" charset="0"/>
              </a:rPr>
              <a:t>The architecture of FCN in transfer-learning.</a:t>
            </a:r>
            <a:endParaRPr lang="en-CA"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425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4761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ea typeface="Calibri" charset="0"/>
                <a:cs typeface="Calibri" charset="0"/>
              </a:rPr>
              <a:t>Network </a:t>
            </a:r>
            <a:r>
              <a:rPr lang="en-US" sz="1700" dirty="0">
                <a:latin typeface="Calibri" charset="0"/>
                <a:cs typeface="Calibri" charset="0"/>
              </a:rPr>
              <a:t>Architecture </a:t>
            </a:r>
            <a:r>
              <a:rPr lang="en-US" altLang="zh-CN" sz="1700" dirty="0">
                <a:latin typeface="Calibri" charset="0"/>
                <a:cs typeface="Calibri" charset="0"/>
              </a:rPr>
              <a:t>│Meta-learning</a:t>
            </a:r>
            <a:endParaRPr lang="en-US" sz="1700" dirty="0">
              <a:latin typeface="Calibri" charset="0"/>
              <a:cs typeface="Calibri" charset="0"/>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EE9A651-2E1D-4B00-8CCE-F65BC68E541B}"/>
                  </a:ext>
                </a:extLst>
              </p:cNvPr>
              <p:cNvSpPr/>
              <p:nvPr/>
            </p:nvSpPr>
            <p:spPr>
              <a:xfrm>
                <a:off x="0" y="705219"/>
                <a:ext cx="6216445" cy="2939266"/>
              </a:xfrm>
              <a:prstGeom prst="rect">
                <a:avLst/>
              </a:prstGeom>
            </p:spPr>
            <p:txBody>
              <a:bodyPr wrap="square">
                <a:spAutoFit/>
              </a:bodyPr>
              <a:lstStyle/>
              <a:p>
                <a:pPr marL="171450" indent="-171450" algn="just">
                  <a:spcAft>
                    <a:spcPts val="600"/>
                  </a:spcAft>
                  <a:buFont typeface="Arial" charset="0"/>
                  <a:buChar char="•"/>
                </a:pPr>
                <a:r>
                  <a:rPr lang="en-US" altLang="zh-CN" sz="1600" dirty="0">
                    <a:latin typeface="Calibri" charset="0"/>
                    <a:ea typeface="Calibri" charset="0"/>
                    <a:cs typeface="Calibri" charset="0"/>
                  </a:rPr>
                  <a:t>Meta-learning is also called “learning to learn”. </a:t>
                </a:r>
              </a:p>
              <a:p>
                <a:pPr marL="171450" indent="-171450" algn="just">
                  <a:spcAft>
                    <a:spcPts val="600"/>
                  </a:spcAft>
                  <a:buFont typeface="Arial" charset="0"/>
                  <a:buChar char="•"/>
                </a:pPr>
                <a:r>
                  <a:rPr lang="en-US" altLang="zh-CN" sz="1600" b="1" dirty="0">
                    <a:latin typeface="Calibri" charset="0"/>
                    <a:ea typeface="Calibri" charset="0"/>
                    <a:cs typeface="Calibri" charset="0"/>
                  </a:rPr>
                  <a:t>Dataset splitting</a:t>
                </a:r>
                <a:r>
                  <a:rPr lang="en-US" altLang="zh-CN" sz="1600" dirty="0">
                    <a:latin typeface="Calibri" charset="0"/>
                    <a:ea typeface="Calibri" charset="0"/>
                    <a:cs typeface="Calibri" charset="0"/>
                  </a:rPr>
                  <a:t>:</a:t>
                </a:r>
              </a:p>
              <a:p>
                <a:pPr marL="457200" lvl="2" indent="-171450" algn="just">
                  <a:spcAft>
                    <a:spcPts val="600"/>
                  </a:spcAft>
                  <a:buFont typeface="Arial" charset="0"/>
                  <a:buChar char="•"/>
                </a:pPr>
                <a:r>
                  <a:rPr lang="en-US" altLang="zh-CN" sz="1600" dirty="0">
                    <a:latin typeface="Calibri" charset="0"/>
                    <a:ea typeface="Calibri" charset="0"/>
                    <a:cs typeface="Calibri" charset="0"/>
                  </a:rPr>
                  <a:t>Training set(big): support samples;  query samples</a:t>
                </a:r>
              </a:p>
              <a:p>
                <a:pPr marL="457200" lvl="1" indent="-171450" algn="just">
                  <a:spcAft>
                    <a:spcPts val="600"/>
                  </a:spcAft>
                  <a:buFont typeface="Arial" charset="0"/>
                  <a:buChar char="•"/>
                </a:pPr>
                <a:r>
                  <a:rPr lang="en-US" altLang="zh-CN" sz="1600" dirty="0">
                    <a:latin typeface="Calibri" charset="0"/>
                    <a:ea typeface="Calibri" charset="0"/>
                    <a:cs typeface="Calibri" charset="0"/>
                  </a:rPr>
                  <a:t>Validation/test set(small): support samples;  query samples.</a:t>
                </a:r>
              </a:p>
              <a:p>
                <a:pPr marL="171450" indent="-171450" algn="just">
                  <a:spcAft>
                    <a:spcPts val="600"/>
                  </a:spcAft>
                  <a:buFont typeface="Arial" charset="0"/>
                  <a:buChar char="•"/>
                </a:pPr>
                <a:r>
                  <a:rPr lang="en-US" altLang="zh-CN" sz="1600" dirty="0">
                    <a:latin typeface="Calibri" charset="0"/>
                    <a:ea typeface="Calibri" charset="0"/>
                    <a:cs typeface="Calibri" charset="0"/>
                  </a:rPr>
                  <a:t>In this work, we adopt Prototypical networks for meta-learning. It is a distance (Euclidean Distance) based model. </a:t>
                </a:r>
              </a:p>
              <a:p>
                <a:pPr marL="171450" indent="-171450" algn="just">
                  <a:spcAft>
                    <a:spcPts val="600"/>
                  </a:spcAft>
                  <a:buFont typeface="Arial" charset="0"/>
                  <a:buChar char="•"/>
                </a:pPr>
                <a:r>
                  <a:rPr lang="en-US" altLang="zh-CN" sz="1600" dirty="0">
                    <a:latin typeface="Calibri" charset="0"/>
                    <a:ea typeface="Calibri" charset="0"/>
                    <a:cs typeface="Calibri" charset="0"/>
                  </a:rPr>
                  <a:t>During the training stage, the model learns an encoder </a:t>
                </a:r>
                <a14:m>
                  <m:oMath xmlns:m="http://schemas.openxmlformats.org/officeDocument/2006/math">
                    <m:sSub>
                      <m:sSubPr>
                        <m:ctrlPr>
                          <a:rPr lang="en-US" altLang="zh-CN" sz="1600" i="1">
                            <a:latin typeface="Cambria Math" panose="02040503050406030204" pitchFamily="18" charset="0"/>
                            <a:cs typeface="Calibri" charset="0"/>
                          </a:rPr>
                        </m:ctrlPr>
                      </m:sSubPr>
                      <m:e>
                        <m:r>
                          <a:rPr lang="en-US" altLang="zh-CN" sz="1600" i="1">
                            <a:latin typeface="Cambria Math" panose="02040503050406030204" pitchFamily="18" charset="0"/>
                            <a:cs typeface="Calibri" charset="0"/>
                          </a:rPr>
                          <m:t>𝑓</m:t>
                        </m:r>
                      </m:e>
                      <m:sub>
                        <m:r>
                          <a:rPr lang="zh-CN" altLang="en-US" sz="1600" i="1">
                            <a:latin typeface="Cambria Math" panose="02040503050406030204" pitchFamily="18" charset="0"/>
                            <a:cs typeface="Calibri" charset="0"/>
                          </a:rPr>
                          <m:t>𝜃</m:t>
                        </m:r>
                      </m:sub>
                    </m:sSub>
                  </m:oMath>
                </a14:m>
                <a:r>
                  <a:rPr lang="en-US" altLang="zh-CN" sz="1600" dirty="0">
                    <a:latin typeface="Calibri" charset="0"/>
                    <a:ea typeface="Calibri" charset="0"/>
                    <a:cs typeface="Calibri" charset="0"/>
                  </a:rPr>
                  <a:t> which transfers the supported samples to an embedding. The mean of all embeddings  of the same class was regarded as the prototype of the class. </a:t>
                </a:r>
              </a:p>
            </p:txBody>
          </p:sp>
        </mc:Choice>
        <mc:Fallback>
          <p:sp>
            <p:nvSpPr>
              <p:cNvPr id="5" name="Rectangle 4">
                <a:extLst>
                  <a:ext uri="{FF2B5EF4-FFF2-40B4-BE49-F238E27FC236}">
                    <a16:creationId xmlns:a16="http://schemas.microsoft.com/office/drawing/2014/main" id="{0EE9A651-2E1D-4B00-8CCE-F65BC68E541B}"/>
                  </a:ext>
                </a:extLst>
              </p:cNvPr>
              <p:cNvSpPr>
                <a:spLocks noRot="1" noChangeAspect="1" noMove="1" noResize="1" noEditPoints="1" noAdjustHandles="1" noChangeArrowheads="1" noChangeShapeType="1" noTextEdit="1"/>
              </p:cNvSpPr>
              <p:nvPr/>
            </p:nvSpPr>
            <p:spPr>
              <a:xfrm>
                <a:off x="0" y="705219"/>
                <a:ext cx="6216445" cy="2939266"/>
              </a:xfrm>
              <a:prstGeom prst="rect">
                <a:avLst/>
              </a:prstGeom>
              <a:blipFill>
                <a:blip r:embed="rId3"/>
                <a:stretch>
                  <a:fillRect l="-392" t="-622" r="-490" b="-1867"/>
                </a:stretch>
              </a:blipFill>
            </p:spPr>
            <p:txBody>
              <a:bodyPr/>
              <a:lstStyle/>
              <a:p>
                <a:r>
                  <a:rPr lang="en-CA">
                    <a:noFill/>
                  </a:rPr>
                  <a:t> </a:t>
                </a:r>
              </a:p>
            </p:txBody>
          </p:sp>
        </mc:Fallback>
      </mc:AlternateContent>
      <p:graphicFrame>
        <p:nvGraphicFramePr>
          <p:cNvPr id="11" name="Table 10">
            <a:extLst>
              <a:ext uri="{FF2B5EF4-FFF2-40B4-BE49-F238E27FC236}">
                <a16:creationId xmlns:a16="http://schemas.microsoft.com/office/drawing/2014/main" id="{067B93F4-8D27-4B00-819E-F17A5243AA77}"/>
              </a:ext>
            </a:extLst>
          </p:cNvPr>
          <p:cNvGraphicFramePr>
            <a:graphicFrameLocks noGrp="1"/>
          </p:cNvGraphicFramePr>
          <p:nvPr>
            <p:extLst>
              <p:ext uri="{D42A27DB-BD31-4B8C-83A1-F6EECF244321}">
                <p14:modId xmlns:p14="http://schemas.microsoft.com/office/powerpoint/2010/main" val="1724425194"/>
              </p:ext>
            </p:extLst>
          </p:nvPr>
        </p:nvGraphicFramePr>
        <p:xfrm>
          <a:off x="1050877" y="3838776"/>
          <a:ext cx="3753334" cy="1022226"/>
        </p:xfrm>
        <a:graphic>
          <a:graphicData uri="http://schemas.openxmlformats.org/drawingml/2006/table">
            <a:tbl>
              <a:tblPr firstRow="1" firstCol="1" bandRow="1">
                <a:tableStyleId>{27944928-FB16-46DB-8318-C97B4FED855F}</a:tableStyleId>
              </a:tblPr>
              <a:tblGrid>
                <a:gridCol w="979981">
                  <a:extLst>
                    <a:ext uri="{9D8B030D-6E8A-4147-A177-3AD203B41FA5}">
                      <a16:colId xmlns:a16="http://schemas.microsoft.com/office/drawing/2014/main" val="3252635310"/>
                    </a:ext>
                  </a:extLst>
                </a:gridCol>
                <a:gridCol w="979981">
                  <a:extLst>
                    <a:ext uri="{9D8B030D-6E8A-4147-A177-3AD203B41FA5}">
                      <a16:colId xmlns:a16="http://schemas.microsoft.com/office/drawing/2014/main" val="1413697598"/>
                    </a:ext>
                  </a:extLst>
                </a:gridCol>
                <a:gridCol w="896686">
                  <a:extLst>
                    <a:ext uri="{9D8B030D-6E8A-4147-A177-3AD203B41FA5}">
                      <a16:colId xmlns:a16="http://schemas.microsoft.com/office/drawing/2014/main" val="2260525672"/>
                    </a:ext>
                  </a:extLst>
                </a:gridCol>
                <a:gridCol w="896686">
                  <a:extLst>
                    <a:ext uri="{9D8B030D-6E8A-4147-A177-3AD203B41FA5}">
                      <a16:colId xmlns:a16="http://schemas.microsoft.com/office/drawing/2014/main" val="2787914314"/>
                    </a:ext>
                  </a:extLst>
                </a:gridCol>
              </a:tblGrid>
              <a:tr h="0">
                <a:tc>
                  <a:txBody>
                    <a:bodyPr/>
                    <a:lstStyle/>
                    <a:p>
                      <a:pPr algn="ctr">
                        <a:lnSpc>
                          <a:spcPct val="107000"/>
                        </a:lnSpc>
                        <a:spcAft>
                          <a:spcPts val="0"/>
                        </a:spcAft>
                      </a:pPr>
                      <a:r>
                        <a:rPr lang="en-US" sz="1100" dirty="0">
                          <a:effectLst/>
                        </a:rPr>
                        <a:t> </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100" dirty="0">
                          <a:effectLst/>
                        </a:rPr>
                        <a:t>Layer</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Output size</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Details</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6915787"/>
                  </a:ext>
                </a:extLst>
              </a:tr>
              <a:tr h="0">
                <a:tc>
                  <a:txBody>
                    <a:bodyPr/>
                    <a:lstStyle/>
                    <a:p>
                      <a:pPr algn="ctr">
                        <a:lnSpc>
                          <a:spcPct val="107000"/>
                        </a:lnSpc>
                        <a:spcAft>
                          <a:spcPts val="0"/>
                        </a:spcAft>
                      </a:pPr>
                      <a:r>
                        <a:rPr lang="en-US" sz="1100" dirty="0">
                          <a:effectLst/>
                        </a:rPr>
                        <a:t>Input</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100" dirty="0">
                          <a:effectLst/>
                        </a:rPr>
                        <a:t>ConV1</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64*14*14</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rowSpan="4">
                  <a:txBody>
                    <a:bodyPr/>
                    <a:lstStyle/>
                    <a:p>
                      <a:pPr>
                        <a:lnSpc>
                          <a:spcPct val="107000"/>
                        </a:lnSpc>
                        <a:spcAft>
                          <a:spcPts val="0"/>
                        </a:spcAft>
                      </a:pPr>
                      <a:r>
                        <a:rPr lang="en-US" sz="1100" dirty="0">
                          <a:effectLst/>
                        </a:rPr>
                        <a:t>K3,S1,P1</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6340387"/>
                  </a:ext>
                </a:extLst>
              </a:tr>
              <a:tr h="0">
                <a:tc rowSpan="3">
                  <a:txBody>
                    <a:bodyPr/>
                    <a:lstStyle/>
                    <a:p>
                      <a:pPr algn="ctr">
                        <a:lnSpc>
                          <a:spcPct val="107000"/>
                        </a:lnSpc>
                        <a:spcAft>
                          <a:spcPts val="0"/>
                        </a:spcAft>
                      </a:pPr>
                      <a:r>
                        <a:rPr lang="en-US" sz="1100" dirty="0">
                          <a:effectLst/>
                        </a:rPr>
                        <a:t>Hidden Layer</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100" dirty="0">
                          <a:effectLst/>
                        </a:rPr>
                        <a:t>ConV2</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64*7*7</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178753628"/>
                  </a:ext>
                </a:extLst>
              </a:tr>
              <a:tr h="0">
                <a:tc vMerge="1">
                  <a:txBody>
                    <a:bodyPr/>
                    <a:lstStyle/>
                    <a:p>
                      <a:endParaRPr lang="en-CA"/>
                    </a:p>
                  </a:txBody>
                  <a:tcPr/>
                </a:tc>
                <a:tc>
                  <a:txBody>
                    <a:bodyPr/>
                    <a:lstStyle/>
                    <a:p>
                      <a:pPr algn="ctr">
                        <a:lnSpc>
                          <a:spcPct val="107000"/>
                        </a:lnSpc>
                        <a:spcAft>
                          <a:spcPts val="0"/>
                        </a:spcAft>
                      </a:pPr>
                      <a:r>
                        <a:rPr lang="en-US" sz="1100" dirty="0">
                          <a:effectLst/>
                        </a:rPr>
                        <a:t>ConV3</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64*3*3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170303753"/>
                  </a:ext>
                </a:extLst>
              </a:tr>
              <a:tr h="0">
                <a:tc vMerge="1">
                  <a:txBody>
                    <a:bodyPr/>
                    <a:lstStyle/>
                    <a:p>
                      <a:endParaRPr lang="en-CA"/>
                    </a:p>
                  </a:txBody>
                  <a:tcPr/>
                </a:tc>
                <a:tc>
                  <a:txBody>
                    <a:bodyPr/>
                    <a:lstStyle/>
                    <a:p>
                      <a:pPr algn="ctr">
                        <a:lnSpc>
                          <a:spcPct val="107000"/>
                        </a:lnSpc>
                        <a:spcAft>
                          <a:spcPts val="0"/>
                        </a:spcAft>
                      </a:pPr>
                      <a:r>
                        <a:rPr lang="en-US" sz="1100" dirty="0">
                          <a:effectLst/>
                        </a:rPr>
                        <a:t>ConV4</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64*1*1</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146493171"/>
                  </a:ext>
                </a:extLst>
              </a:tr>
              <a:tr h="0">
                <a:tc>
                  <a:txBody>
                    <a:bodyPr/>
                    <a:lstStyle/>
                    <a:p>
                      <a:pPr algn="ctr">
                        <a:lnSpc>
                          <a:spcPct val="107000"/>
                        </a:lnSpc>
                        <a:spcAft>
                          <a:spcPts val="0"/>
                        </a:spcAft>
                      </a:pPr>
                      <a:r>
                        <a:rPr lang="en-US" sz="1100" dirty="0">
                          <a:effectLst/>
                        </a:rPr>
                        <a:t>Output</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100" dirty="0">
                          <a:effectLst/>
                        </a:rPr>
                        <a:t>Flatten</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64,</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 </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1090423"/>
                  </a:ext>
                </a:extLst>
              </a:tr>
            </a:tbl>
          </a:graphicData>
        </a:graphic>
      </p:graphicFrame>
      <p:sp>
        <p:nvSpPr>
          <p:cNvPr id="12" name="Rectangle 11">
            <a:extLst>
              <a:ext uri="{FF2B5EF4-FFF2-40B4-BE49-F238E27FC236}">
                <a16:creationId xmlns:a16="http://schemas.microsoft.com/office/drawing/2014/main" id="{5013ECCE-1D6B-4DA6-BEFB-26F039FA0274}"/>
              </a:ext>
            </a:extLst>
          </p:cNvPr>
          <p:cNvSpPr/>
          <p:nvPr/>
        </p:nvSpPr>
        <p:spPr>
          <a:xfrm>
            <a:off x="895189" y="4840624"/>
            <a:ext cx="4064710" cy="249684"/>
          </a:xfrm>
          <a:prstGeom prst="rect">
            <a:avLst/>
          </a:prstGeom>
        </p:spPr>
        <p:txBody>
          <a:bodyPr wrap="square">
            <a:spAutoFit/>
          </a:bodyPr>
          <a:lstStyle/>
          <a:p>
            <a:pPr>
              <a:lnSpc>
                <a:spcPct val="107000"/>
              </a:lnSpc>
              <a:spcAft>
                <a:spcPts val="800"/>
              </a:spcAft>
            </a:pPr>
            <a:r>
              <a:rPr lang="en-US" sz="1000" dirty="0">
                <a:latin typeface="Calibri" panose="020F0502020204030204" pitchFamily="34" charset="0"/>
                <a:ea typeface="DengXian" panose="02010600030101010101" pitchFamily="2" charset="-122"/>
                <a:cs typeface="Times New Roman" panose="02020603050405020304" pitchFamily="18" charset="0"/>
              </a:rPr>
              <a:t>Note: all convolutions are followed by </a:t>
            </a:r>
            <a:r>
              <a:rPr lang="en-US" sz="1000" dirty="0" err="1">
                <a:latin typeface="Calibri" panose="020F0502020204030204" pitchFamily="34" charset="0"/>
                <a:ea typeface="DengXian" panose="02010600030101010101" pitchFamily="2" charset="-122"/>
                <a:cs typeface="Times New Roman" panose="02020603050405020304" pitchFamily="18" charset="0"/>
              </a:rPr>
              <a:t>BatchNorm</a:t>
            </a:r>
            <a:r>
              <a:rPr lang="en-US" sz="1000" dirty="0">
                <a:latin typeface="Calibri" panose="020F0502020204030204" pitchFamily="34" charset="0"/>
                <a:ea typeface="DengXian" panose="02010600030101010101" pitchFamily="2" charset="-122"/>
                <a:cs typeface="Times New Roman" panose="02020603050405020304" pitchFamily="18" charset="0"/>
              </a:rPr>
              <a:t>, </a:t>
            </a:r>
            <a:r>
              <a:rPr lang="en-US" sz="1000" dirty="0" err="1">
                <a:latin typeface="Calibri" panose="020F0502020204030204" pitchFamily="34" charset="0"/>
                <a:ea typeface="DengXian" panose="02010600030101010101" pitchFamily="2" charset="-122"/>
                <a:cs typeface="Times New Roman" panose="02020603050405020304" pitchFamily="18" charset="0"/>
              </a:rPr>
              <a:t>ReLU</a:t>
            </a:r>
            <a:r>
              <a:rPr lang="en-US" sz="1000" dirty="0">
                <a:latin typeface="Calibri" panose="020F0502020204030204" pitchFamily="34" charset="0"/>
                <a:ea typeface="DengXian" panose="02010600030101010101" pitchFamily="2" charset="-122"/>
                <a:cs typeface="Times New Roman" panose="02020603050405020304" pitchFamily="18" charset="0"/>
              </a:rPr>
              <a:t> and </a:t>
            </a:r>
            <a:r>
              <a:rPr lang="en-US" sz="1000" dirty="0" err="1">
                <a:latin typeface="Calibri" panose="020F0502020204030204" pitchFamily="34" charset="0"/>
                <a:ea typeface="DengXian" panose="02010600030101010101" pitchFamily="2" charset="-122"/>
                <a:cs typeface="Times New Roman" panose="02020603050405020304" pitchFamily="18" charset="0"/>
              </a:rPr>
              <a:t>MaxPool</a:t>
            </a:r>
            <a:r>
              <a:rPr lang="en-US" sz="1000" dirty="0">
                <a:latin typeface="Calibri" panose="020F0502020204030204" pitchFamily="34" charset="0"/>
                <a:ea typeface="DengXian" panose="02010600030101010101" pitchFamily="2" charset="-122"/>
                <a:cs typeface="Times New Roman" panose="02020603050405020304" pitchFamily="18" charset="0"/>
              </a:rPr>
              <a:t>(2).</a:t>
            </a:r>
            <a:endParaRPr lang="en-CA" sz="10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3" name="Rectangle 12">
            <a:extLst>
              <a:ext uri="{FF2B5EF4-FFF2-40B4-BE49-F238E27FC236}">
                <a16:creationId xmlns:a16="http://schemas.microsoft.com/office/drawing/2014/main" id="{59875592-EFE2-4B5C-A5B8-FC50DB80BEE9}"/>
              </a:ext>
            </a:extLst>
          </p:cNvPr>
          <p:cNvSpPr/>
          <p:nvPr/>
        </p:nvSpPr>
        <p:spPr>
          <a:xfrm>
            <a:off x="607030" y="3537215"/>
            <a:ext cx="5227293" cy="312650"/>
          </a:xfrm>
          <a:prstGeom prst="rect">
            <a:avLst/>
          </a:prstGeom>
        </p:spPr>
        <p:txBody>
          <a:bodyPr wrap="square">
            <a:spAutoFit/>
          </a:bodyPr>
          <a:lstStyle/>
          <a:p>
            <a:pPr>
              <a:lnSpc>
                <a:spcPct val="107000"/>
              </a:lnSpc>
              <a:spcAft>
                <a:spcPts val="800"/>
              </a:spcAft>
            </a:pPr>
            <a:r>
              <a:rPr lang="en-US" altLang="zh-CN" dirty="0">
                <a:latin typeface="Calibri" panose="020F0502020204030204" pitchFamily="34" charset="0"/>
                <a:ea typeface="DengXian" panose="02010600030101010101" pitchFamily="2" charset="-122"/>
                <a:cs typeface="Times New Roman" panose="02020603050405020304" pitchFamily="18" charset="0"/>
              </a:rPr>
              <a:t>Table 3</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altLang="zh-CN" dirty="0">
                <a:latin typeface="Calibri" panose="020F0502020204030204" pitchFamily="34" charset="0"/>
                <a:ea typeface="DengXian" panose="02010600030101010101" pitchFamily="2" charset="-122"/>
                <a:cs typeface="Times New Roman" panose="02020603050405020304" pitchFamily="18" charset="0"/>
              </a:rPr>
              <a:t>The architecture of the encoder in Prototypical Network.</a:t>
            </a:r>
            <a:endParaRPr lang="en-CA"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8967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522-0C64-4FC5-ADC2-9E59FFE21A66}"/>
              </a:ext>
            </a:extLst>
          </p:cNvPr>
          <p:cNvSpPr txBox="1">
            <a:spLocks/>
          </p:cNvSpPr>
          <p:nvPr/>
        </p:nvSpPr>
        <p:spPr>
          <a:xfrm>
            <a:off x="171450" y="20555"/>
            <a:ext cx="644761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1700" dirty="0">
                <a:latin typeface="Calibri" charset="0"/>
                <a:ea typeface="Calibri" charset="0"/>
                <a:cs typeface="Calibri" charset="0"/>
              </a:rPr>
              <a:t>Network </a:t>
            </a:r>
            <a:r>
              <a:rPr lang="en-US" sz="1700" dirty="0">
                <a:latin typeface="Calibri" charset="0"/>
                <a:cs typeface="Calibri" charset="0"/>
              </a:rPr>
              <a:t>Architecture </a:t>
            </a:r>
            <a:r>
              <a:rPr lang="en-US" altLang="zh-CN" sz="1700" dirty="0">
                <a:latin typeface="Calibri" charset="0"/>
                <a:cs typeface="Calibri" charset="0"/>
              </a:rPr>
              <a:t>│Meta-learning</a:t>
            </a:r>
            <a:endParaRPr lang="en-US" sz="1700" dirty="0">
              <a:latin typeface="Calibri" charset="0"/>
              <a:cs typeface="Calibri" charset="0"/>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EE9A651-2E1D-4B00-8CCE-F65BC68E541B}"/>
                  </a:ext>
                </a:extLst>
              </p:cNvPr>
              <p:cNvSpPr/>
              <p:nvPr/>
            </p:nvSpPr>
            <p:spPr>
              <a:xfrm>
                <a:off x="171450" y="2228887"/>
                <a:ext cx="5907201" cy="2518062"/>
              </a:xfrm>
              <a:prstGeom prst="rect">
                <a:avLst/>
              </a:prstGeom>
            </p:spPr>
            <p:txBody>
              <a:bodyPr wrap="square">
                <a:spAutoFit/>
              </a:bodyPr>
              <a:lstStyle/>
              <a:p>
                <a:pPr marL="171450" indent="-171450" algn="just">
                  <a:spcAft>
                    <a:spcPts val="600"/>
                  </a:spcAft>
                  <a:buFont typeface="Arial" charset="0"/>
                  <a:buChar char="•"/>
                </a:pPr>
                <a:r>
                  <a:rPr lang="en-US" altLang="zh-CN" sz="1600" dirty="0">
                    <a:latin typeface="Calibri" charset="0"/>
                    <a:ea typeface="Calibri" charset="0"/>
                    <a:cs typeface="Calibri" charset="0"/>
                  </a:rPr>
                  <a:t>After getting the prototypes,  the same encoder </a:t>
                </a:r>
                <a14:m>
                  <m:oMath xmlns:m="http://schemas.openxmlformats.org/officeDocument/2006/math">
                    <m:sSub>
                      <m:sSubPr>
                        <m:ctrlPr>
                          <a:rPr lang="en-US" altLang="zh-CN" sz="1600" i="1">
                            <a:latin typeface="Cambria Math" panose="02040503050406030204" pitchFamily="18" charset="0"/>
                            <a:cs typeface="Calibri" charset="0"/>
                          </a:rPr>
                        </m:ctrlPr>
                      </m:sSubPr>
                      <m:e>
                        <m:r>
                          <a:rPr lang="en-US" altLang="zh-CN" sz="1600" i="1">
                            <a:latin typeface="Cambria Math" panose="02040503050406030204" pitchFamily="18" charset="0"/>
                            <a:cs typeface="Calibri" charset="0"/>
                          </a:rPr>
                          <m:t>𝑓</m:t>
                        </m:r>
                      </m:e>
                      <m:sub>
                        <m:r>
                          <a:rPr lang="zh-CN" altLang="en-US" sz="1600" i="1">
                            <a:latin typeface="Cambria Math" panose="02040503050406030204" pitchFamily="18" charset="0"/>
                            <a:cs typeface="Calibri" charset="0"/>
                          </a:rPr>
                          <m:t>𝜃</m:t>
                        </m:r>
                      </m:sub>
                    </m:sSub>
                    <m:r>
                      <a:rPr lang="en-US" altLang="zh-CN" sz="1600" i="1">
                        <a:latin typeface="Cambria Math" panose="02040503050406030204" pitchFamily="18" charset="0"/>
                        <a:cs typeface="Calibri" charset="0"/>
                      </a:rPr>
                      <m:t> </m:t>
                    </m:r>
                  </m:oMath>
                </a14:m>
                <a:r>
                  <a:rPr lang="en-US" altLang="zh-CN" sz="1600" dirty="0">
                    <a:latin typeface="Calibri" charset="0"/>
                    <a:ea typeface="Calibri" charset="0"/>
                    <a:cs typeface="Calibri" charset="0"/>
                  </a:rPr>
                  <a:t>is used to transfer each query sample to a point in the embedding space. Given a distance function </a:t>
                </a:r>
                <a14:m>
                  <m:oMath xmlns:m="http://schemas.openxmlformats.org/officeDocument/2006/math">
                    <m:r>
                      <a:rPr lang="en-US" altLang="zh-CN" sz="1600" i="1">
                        <a:latin typeface="Cambria Math" panose="02040503050406030204" pitchFamily="18" charset="0"/>
                        <a:ea typeface="Calibri" charset="0"/>
                        <a:cs typeface="Calibri" charset="0"/>
                      </a:rPr>
                      <m:t>𝑑</m:t>
                    </m:r>
                  </m:oMath>
                </a14:m>
                <a:r>
                  <a:rPr lang="en-US" altLang="zh-CN" sz="1600" dirty="0">
                    <a:latin typeface="Calibri" charset="0"/>
                    <a:ea typeface="Calibri" charset="0"/>
                    <a:cs typeface="Calibri" charset="0"/>
                  </a:rPr>
                  <a:t>, the model  produce the distribution over classes for a query point x. The distribution is based on a </a:t>
                </a:r>
                <a:r>
                  <a:rPr lang="en-US" altLang="zh-CN" sz="1600" dirty="0" err="1">
                    <a:latin typeface="Calibri" charset="0"/>
                    <a:ea typeface="Calibri" charset="0"/>
                    <a:cs typeface="Calibri" charset="0"/>
                  </a:rPr>
                  <a:t>Softmax</a:t>
                </a:r>
                <a:r>
                  <a:rPr lang="en-US" altLang="zh-CN" sz="1600" dirty="0">
                    <a:latin typeface="Calibri" charset="0"/>
                    <a:ea typeface="Calibri" charset="0"/>
                    <a:cs typeface="Calibri" charset="0"/>
                  </a:rPr>
                  <a:t> function over distances between the query point x and all prototypes in the embedding space.</a:t>
                </a:r>
              </a:p>
              <a:p>
                <a:pPr algn="ctr">
                  <a:spcAft>
                    <a:spcPts val="600"/>
                  </a:spcAft>
                </a:pPr>
                <a14:m>
                  <m:oMath xmlns:m="http://schemas.openxmlformats.org/officeDocument/2006/math">
                    <m:sSub>
                      <m:sSubPr>
                        <m:ctrlPr>
                          <a:rPr lang="el-GR" altLang="zh-CN" sz="1600" i="1">
                            <a:latin typeface="Cambria Math" panose="02040503050406030204" pitchFamily="18" charset="0"/>
                            <a:ea typeface="Cambria Math" panose="02040503050406030204" pitchFamily="18" charset="0"/>
                            <a:cs typeface="Calibri" charset="0"/>
                          </a:rPr>
                        </m:ctrlPr>
                      </m:sSubPr>
                      <m:e>
                        <m:r>
                          <m:rPr>
                            <m:sty m:val="p"/>
                          </m:rPr>
                          <a:rPr lang="el-GR" altLang="zh-CN" sz="1600" i="1">
                            <a:latin typeface="Cambria Math" panose="02040503050406030204" pitchFamily="18" charset="0"/>
                            <a:ea typeface="Cambria Math" panose="02040503050406030204" pitchFamily="18" charset="0"/>
                            <a:cs typeface="Calibri" charset="0"/>
                          </a:rPr>
                          <m:t>Ρ</m:t>
                        </m:r>
                      </m:e>
                      <m:sub>
                        <m:r>
                          <a:rPr lang="zh-CN" altLang="el-GR" sz="1600" i="1">
                            <a:latin typeface="Cambria Math" panose="02040503050406030204" pitchFamily="18" charset="0"/>
                            <a:ea typeface="Cambria Math" panose="02040503050406030204" pitchFamily="18" charset="0"/>
                            <a:cs typeface="Calibri" charset="0"/>
                          </a:rPr>
                          <m:t>𝜃</m:t>
                        </m:r>
                      </m:sub>
                    </m:sSub>
                    <m:r>
                      <a:rPr lang="el-GR" altLang="zh-CN" sz="1600" i="1">
                        <a:latin typeface="Cambria Math" panose="02040503050406030204" pitchFamily="18" charset="0"/>
                        <a:ea typeface="Cambria Math" panose="02040503050406030204" pitchFamily="18" charset="0"/>
                        <a:cs typeface="Calibri" charset="0"/>
                      </a:rPr>
                      <m:t> </m:t>
                    </m:r>
                    <m:d>
                      <m:dPr>
                        <m:ctrlPr>
                          <a:rPr lang="en-US" altLang="zh-CN" sz="1600" i="1">
                            <a:latin typeface="Cambria Math" panose="02040503050406030204" pitchFamily="18" charset="0"/>
                            <a:ea typeface="Cambria Math" panose="02040503050406030204" pitchFamily="18" charset="0"/>
                            <a:cs typeface="Calibri" charset="0"/>
                          </a:rPr>
                        </m:ctrlPr>
                      </m:dPr>
                      <m:e>
                        <m:r>
                          <a:rPr lang="en-US" altLang="zh-CN" sz="1600" i="1">
                            <a:latin typeface="Cambria Math" panose="02040503050406030204" pitchFamily="18" charset="0"/>
                            <a:ea typeface="Cambria Math" panose="02040503050406030204" pitchFamily="18" charset="0"/>
                            <a:cs typeface="Calibri" charset="0"/>
                          </a:rPr>
                          <m:t>𝑦</m:t>
                        </m:r>
                        <m:r>
                          <a:rPr lang="en-US" altLang="zh-CN" sz="1600" i="1">
                            <a:latin typeface="Cambria Math" panose="02040503050406030204" pitchFamily="18" charset="0"/>
                            <a:ea typeface="Cambria Math" panose="02040503050406030204" pitchFamily="18" charset="0"/>
                            <a:cs typeface="Calibri" charset="0"/>
                          </a:rPr>
                          <m:t>=</m:t>
                        </m:r>
                        <m:r>
                          <a:rPr lang="en-US" altLang="zh-CN" sz="1600" i="1">
                            <a:latin typeface="Cambria Math" panose="02040503050406030204" pitchFamily="18" charset="0"/>
                            <a:ea typeface="Cambria Math" panose="02040503050406030204" pitchFamily="18" charset="0"/>
                            <a:cs typeface="Calibri" charset="0"/>
                          </a:rPr>
                          <m:t>𝑘</m:t>
                        </m:r>
                      </m:e>
                      <m:e>
                        <m:r>
                          <a:rPr lang="en-US" altLang="zh-CN" sz="1600" i="1">
                            <a:latin typeface="Cambria Math" panose="02040503050406030204" pitchFamily="18" charset="0"/>
                            <a:ea typeface="Cambria Math" panose="02040503050406030204" pitchFamily="18" charset="0"/>
                            <a:cs typeface="Calibri" charset="0"/>
                          </a:rPr>
                          <m:t>𝑥</m:t>
                        </m:r>
                      </m:e>
                    </m:d>
                    <m:r>
                      <a:rPr lang="en-US" altLang="zh-CN" sz="1600" i="1">
                        <a:latin typeface="Cambria Math" panose="02040503050406030204" pitchFamily="18" charset="0"/>
                        <a:ea typeface="Cambria Math" panose="02040503050406030204" pitchFamily="18" charset="0"/>
                        <a:cs typeface="Calibri" charset="0"/>
                      </a:rPr>
                      <m:t>=</m:t>
                    </m:r>
                    <m:f>
                      <m:fPr>
                        <m:ctrlPr>
                          <a:rPr lang="en-US" altLang="zh-CN" sz="1600" i="1">
                            <a:latin typeface="Cambria Math" panose="02040503050406030204" pitchFamily="18" charset="0"/>
                            <a:ea typeface="Cambria Math" panose="02040503050406030204" pitchFamily="18" charset="0"/>
                            <a:cs typeface="Calibri" charset="0"/>
                          </a:rPr>
                        </m:ctrlPr>
                      </m:fPr>
                      <m:num>
                        <m:r>
                          <m:rPr>
                            <m:sty m:val="p"/>
                          </m:rPr>
                          <a:rPr lang="en-US" altLang="zh-CN" sz="1600">
                            <a:latin typeface="Cambria Math" panose="02040503050406030204" pitchFamily="18" charset="0"/>
                            <a:ea typeface="Cambria Math" panose="02040503050406030204" pitchFamily="18" charset="0"/>
                            <a:cs typeface="Calibri" charset="0"/>
                          </a:rPr>
                          <m:t>exp</m:t>
                        </m:r>
                        <m:r>
                          <a:rPr lang="en-US" altLang="zh-CN" sz="1600" i="1">
                            <a:latin typeface="Cambria Math" panose="02040503050406030204" pitchFamily="18" charset="0"/>
                            <a:ea typeface="Cambria Math" panose="02040503050406030204" pitchFamily="18" charset="0"/>
                            <a:cs typeface="Calibri" charset="0"/>
                          </a:rPr>
                          <m:t>⁡(−</m:t>
                        </m:r>
                        <m:r>
                          <a:rPr lang="en-US" altLang="zh-CN" sz="1600" i="1">
                            <a:latin typeface="Cambria Math" panose="02040503050406030204" pitchFamily="18" charset="0"/>
                            <a:ea typeface="Cambria Math" panose="02040503050406030204" pitchFamily="18" charset="0"/>
                            <a:cs typeface="Calibri" charset="0"/>
                          </a:rPr>
                          <m:t>𝑑</m:t>
                        </m:r>
                        <m:r>
                          <a:rPr lang="en-US" altLang="zh-CN" sz="1600" i="1">
                            <a:latin typeface="Cambria Math" panose="02040503050406030204" pitchFamily="18" charset="0"/>
                            <a:ea typeface="Cambria Math" panose="02040503050406030204" pitchFamily="18" charset="0"/>
                            <a:cs typeface="Calibri" charset="0"/>
                          </a:rPr>
                          <m:t>(</m:t>
                        </m:r>
                        <m:sSub>
                          <m:sSubPr>
                            <m:ctrlPr>
                              <a:rPr lang="en-US" altLang="zh-CN" sz="1600" i="1">
                                <a:latin typeface="Cambria Math" panose="02040503050406030204" pitchFamily="18" charset="0"/>
                                <a:ea typeface="Cambria Math" panose="02040503050406030204" pitchFamily="18" charset="0"/>
                                <a:cs typeface="Calibri" charset="0"/>
                              </a:rPr>
                            </m:ctrlPr>
                          </m:sSubPr>
                          <m:e>
                            <m:r>
                              <a:rPr lang="en-US" altLang="zh-CN" sz="1600" i="1">
                                <a:latin typeface="Cambria Math" panose="02040503050406030204" pitchFamily="18" charset="0"/>
                                <a:ea typeface="Cambria Math" panose="02040503050406030204" pitchFamily="18" charset="0"/>
                                <a:cs typeface="Calibri" charset="0"/>
                              </a:rPr>
                              <m:t>𝑓</m:t>
                            </m:r>
                          </m:e>
                          <m:sub>
                            <m:r>
                              <a:rPr lang="zh-CN" altLang="en-US" sz="1600" i="1">
                                <a:latin typeface="Cambria Math" panose="02040503050406030204" pitchFamily="18" charset="0"/>
                                <a:ea typeface="Cambria Math" panose="02040503050406030204" pitchFamily="18" charset="0"/>
                                <a:cs typeface="Calibri" charset="0"/>
                              </a:rPr>
                              <m:t>𝜃</m:t>
                            </m:r>
                          </m:sub>
                        </m:sSub>
                        <m:d>
                          <m:dPr>
                            <m:ctrlPr>
                              <a:rPr lang="en-US" altLang="zh-CN" sz="1600" i="1">
                                <a:latin typeface="Cambria Math" panose="02040503050406030204" pitchFamily="18" charset="0"/>
                                <a:ea typeface="Cambria Math" panose="02040503050406030204" pitchFamily="18" charset="0"/>
                                <a:cs typeface="Calibri" charset="0"/>
                              </a:rPr>
                            </m:ctrlPr>
                          </m:dPr>
                          <m:e>
                            <m:r>
                              <a:rPr lang="en-US" altLang="zh-CN" sz="1600" i="1">
                                <a:latin typeface="Cambria Math" panose="02040503050406030204" pitchFamily="18" charset="0"/>
                                <a:ea typeface="Cambria Math" panose="02040503050406030204" pitchFamily="18" charset="0"/>
                                <a:cs typeface="Calibri" charset="0"/>
                              </a:rPr>
                              <m:t>𝑥</m:t>
                            </m:r>
                          </m:e>
                        </m:d>
                        <m:r>
                          <a:rPr lang="en-US" altLang="zh-CN" sz="1600" i="1">
                            <a:latin typeface="Cambria Math" panose="02040503050406030204" pitchFamily="18" charset="0"/>
                            <a:ea typeface="Cambria Math" panose="02040503050406030204" pitchFamily="18" charset="0"/>
                            <a:cs typeface="Calibri" charset="0"/>
                          </a:rPr>
                          <m:t>,</m:t>
                        </m:r>
                        <m:sSub>
                          <m:sSubPr>
                            <m:ctrlPr>
                              <a:rPr lang="en-US" altLang="zh-CN" sz="1600" b="1" i="1">
                                <a:latin typeface="Cambria Math" panose="02040503050406030204" pitchFamily="18" charset="0"/>
                                <a:ea typeface="Cambria Math" panose="02040503050406030204" pitchFamily="18" charset="0"/>
                                <a:cs typeface="Calibri" charset="0"/>
                              </a:rPr>
                            </m:ctrlPr>
                          </m:sSubPr>
                          <m:e>
                            <m:r>
                              <a:rPr lang="en-US" altLang="zh-CN" sz="1600" b="1" i="1">
                                <a:latin typeface="Cambria Math" panose="02040503050406030204" pitchFamily="18" charset="0"/>
                                <a:ea typeface="Cambria Math" panose="02040503050406030204" pitchFamily="18" charset="0"/>
                                <a:cs typeface="Calibri" charset="0"/>
                              </a:rPr>
                              <m:t>𝒄</m:t>
                            </m:r>
                          </m:e>
                          <m:sub>
                            <m:r>
                              <a:rPr lang="en-US" altLang="zh-CN" sz="1600" b="1" i="1">
                                <a:latin typeface="Cambria Math" panose="02040503050406030204" pitchFamily="18" charset="0"/>
                                <a:ea typeface="Cambria Math" panose="02040503050406030204" pitchFamily="18" charset="0"/>
                                <a:cs typeface="Calibri" charset="0"/>
                              </a:rPr>
                              <m:t>𝒌</m:t>
                            </m:r>
                          </m:sub>
                        </m:sSub>
                        <m:r>
                          <a:rPr lang="en-US" altLang="zh-CN" sz="1600" i="1">
                            <a:latin typeface="Cambria Math" panose="02040503050406030204" pitchFamily="18" charset="0"/>
                            <a:ea typeface="Cambria Math" panose="02040503050406030204" pitchFamily="18" charset="0"/>
                            <a:cs typeface="Calibri" charset="0"/>
                          </a:rPr>
                          <m:t>))</m:t>
                        </m:r>
                      </m:num>
                      <m:den>
                        <m:nary>
                          <m:naryPr>
                            <m:chr m:val="∑"/>
                            <m:limLoc m:val="subSup"/>
                            <m:supHide m:val="on"/>
                            <m:ctrlPr>
                              <a:rPr lang="en-US" altLang="zh-CN" sz="1600" i="1">
                                <a:latin typeface="Cambria Math" panose="02040503050406030204" pitchFamily="18" charset="0"/>
                                <a:ea typeface="Cambria Math" panose="02040503050406030204" pitchFamily="18" charset="0"/>
                                <a:cs typeface="Calibri" charset="0"/>
                              </a:rPr>
                            </m:ctrlPr>
                          </m:naryPr>
                          <m:sub>
                            <m:r>
                              <m:rPr>
                                <m:brk m:alnAt="9"/>
                              </m:rPr>
                              <a:rPr lang="en-US" altLang="zh-CN" sz="1600" i="1">
                                <a:latin typeface="Cambria Math" panose="02040503050406030204" pitchFamily="18" charset="0"/>
                                <a:ea typeface="Cambria Math" panose="02040503050406030204" pitchFamily="18" charset="0"/>
                                <a:cs typeface="Calibri" charset="0"/>
                              </a:rPr>
                              <m:t>𝑘</m:t>
                            </m:r>
                            <m:r>
                              <a:rPr lang="en-US" altLang="zh-CN" sz="1600" i="1">
                                <a:latin typeface="Cambria Math" panose="02040503050406030204" pitchFamily="18" charset="0"/>
                                <a:ea typeface="Cambria Math" panose="02040503050406030204" pitchFamily="18" charset="0"/>
                                <a:cs typeface="Calibri" charset="0"/>
                              </a:rPr>
                              <m:t>′</m:t>
                            </m:r>
                          </m:sub>
                          <m:sup/>
                          <m:e>
                            <m:r>
                              <m:rPr>
                                <m:sty m:val="p"/>
                              </m:rPr>
                              <a:rPr lang="en-US" altLang="zh-CN" sz="1600">
                                <a:latin typeface="Cambria Math" panose="02040503050406030204" pitchFamily="18" charset="0"/>
                                <a:ea typeface="Cambria Math" panose="02040503050406030204" pitchFamily="18" charset="0"/>
                                <a:cs typeface="Calibri" charset="0"/>
                              </a:rPr>
                              <m:t>exp</m:t>
                            </m:r>
                            <m:r>
                              <a:rPr lang="en-US" altLang="zh-CN" sz="1600" i="1">
                                <a:latin typeface="Cambria Math" panose="02040503050406030204" pitchFamily="18" charset="0"/>
                                <a:ea typeface="Cambria Math" panose="02040503050406030204" pitchFamily="18" charset="0"/>
                                <a:cs typeface="Calibri" charset="0"/>
                              </a:rPr>
                              <m:t>⁡(−</m:t>
                            </m:r>
                            <m:r>
                              <a:rPr lang="en-US" altLang="zh-CN" sz="1600" i="1">
                                <a:latin typeface="Cambria Math" panose="02040503050406030204" pitchFamily="18" charset="0"/>
                                <a:ea typeface="Cambria Math" panose="02040503050406030204" pitchFamily="18" charset="0"/>
                                <a:cs typeface="Calibri" charset="0"/>
                              </a:rPr>
                              <m:t>𝑑</m:t>
                            </m:r>
                            <m:r>
                              <a:rPr lang="en-US" altLang="zh-CN" sz="1600" i="1">
                                <a:latin typeface="Cambria Math" panose="02040503050406030204" pitchFamily="18" charset="0"/>
                                <a:ea typeface="Cambria Math" panose="02040503050406030204" pitchFamily="18" charset="0"/>
                                <a:cs typeface="Calibri" charset="0"/>
                              </a:rPr>
                              <m:t>(</m:t>
                            </m:r>
                            <m:sSub>
                              <m:sSubPr>
                                <m:ctrlPr>
                                  <a:rPr lang="en-US" altLang="zh-CN" sz="1600" i="1">
                                    <a:latin typeface="Cambria Math" panose="02040503050406030204" pitchFamily="18" charset="0"/>
                                    <a:ea typeface="Cambria Math" panose="02040503050406030204" pitchFamily="18" charset="0"/>
                                    <a:cs typeface="Calibri" charset="0"/>
                                  </a:rPr>
                                </m:ctrlPr>
                              </m:sSubPr>
                              <m:e>
                                <m:r>
                                  <a:rPr lang="en-US" altLang="zh-CN" sz="1600" i="1">
                                    <a:latin typeface="Cambria Math" panose="02040503050406030204" pitchFamily="18" charset="0"/>
                                    <a:ea typeface="Cambria Math" panose="02040503050406030204" pitchFamily="18" charset="0"/>
                                    <a:cs typeface="Calibri" charset="0"/>
                                  </a:rPr>
                                  <m:t>𝑓</m:t>
                                </m:r>
                              </m:e>
                              <m:sub>
                                <m:r>
                                  <a:rPr lang="zh-CN" altLang="en-US" sz="1600" i="1">
                                    <a:latin typeface="Cambria Math" panose="02040503050406030204" pitchFamily="18" charset="0"/>
                                    <a:ea typeface="Cambria Math" panose="02040503050406030204" pitchFamily="18" charset="0"/>
                                    <a:cs typeface="Calibri" charset="0"/>
                                  </a:rPr>
                                  <m:t>𝜃</m:t>
                                </m:r>
                              </m:sub>
                            </m:sSub>
                            <m:d>
                              <m:dPr>
                                <m:ctrlPr>
                                  <a:rPr lang="en-US" altLang="zh-CN" sz="1600" i="1">
                                    <a:latin typeface="Cambria Math" panose="02040503050406030204" pitchFamily="18" charset="0"/>
                                    <a:ea typeface="Cambria Math" panose="02040503050406030204" pitchFamily="18" charset="0"/>
                                    <a:cs typeface="Calibri" charset="0"/>
                                  </a:rPr>
                                </m:ctrlPr>
                              </m:dPr>
                              <m:e>
                                <m:r>
                                  <a:rPr lang="en-US" altLang="zh-CN" sz="1600" i="1">
                                    <a:latin typeface="Cambria Math" panose="02040503050406030204" pitchFamily="18" charset="0"/>
                                    <a:ea typeface="Cambria Math" panose="02040503050406030204" pitchFamily="18" charset="0"/>
                                    <a:cs typeface="Calibri" charset="0"/>
                                  </a:rPr>
                                  <m:t>𝑥</m:t>
                                </m:r>
                              </m:e>
                            </m:d>
                            <m:r>
                              <a:rPr lang="en-US" altLang="zh-CN" sz="1600" i="1">
                                <a:latin typeface="Cambria Math" panose="02040503050406030204" pitchFamily="18" charset="0"/>
                                <a:ea typeface="Cambria Math" panose="02040503050406030204" pitchFamily="18" charset="0"/>
                                <a:cs typeface="Calibri" charset="0"/>
                              </a:rPr>
                              <m:t>,</m:t>
                            </m:r>
                            <m:sSub>
                              <m:sSubPr>
                                <m:ctrlPr>
                                  <a:rPr lang="en-US" altLang="zh-CN" sz="1600" b="1" i="1">
                                    <a:latin typeface="Cambria Math" panose="02040503050406030204" pitchFamily="18" charset="0"/>
                                    <a:ea typeface="Cambria Math" panose="02040503050406030204" pitchFamily="18" charset="0"/>
                                    <a:cs typeface="Calibri" charset="0"/>
                                  </a:rPr>
                                </m:ctrlPr>
                              </m:sSubPr>
                              <m:e>
                                <m:r>
                                  <a:rPr lang="en-US" altLang="zh-CN" sz="1600" b="1" i="1">
                                    <a:latin typeface="Cambria Math" panose="02040503050406030204" pitchFamily="18" charset="0"/>
                                    <a:ea typeface="Cambria Math" panose="02040503050406030204" pitchFamily="18" charset="0"/>
                                    <a:cs typeface="Calibri" charset="0"/>
                                  </a:rPr>
                                  <m:t>𝒄</m:t>
                                </m:r>
                              </m:e>
                              <m:sub>
                                <m:r>
                                  <a:rPr lang="en-US" altLang="zh-CN" sz="1600" b="1" i="1">
                                    <a:latin typeface="Cambria Math" panose="02040503050406030204" pitchFamily="18" charset="0"/>
                                    <a:ea typeface="Cambria Math" panose="02040503050406030204" pitchFamily="18" charset="0"/>
                                    <a:cs typeface="Calibri" charset="0"/>
                                  </a:rPr>
                                  <m:t>𝒌</m:t>
                                </m:r>
                              </m:sub>
                            </m:sSub>
                            <m:r>
                              <a:rPr lang="en-US" altLang="zh-CN" sz="1600" i="1">
                                <a:latin typeface="Cambria Math" panose="02040503050406030204" pitchFamily="18" charset="0"/>
                                <a:ea typeface="Cambria Math" panose="02040503050406030204" pitchFamily="18" charset="0"/>
                                <a:cs typeface="Calibri" charset="0"/>
                              </a:rPr>
                              <m:t>′))</m:t>
                            </m:r>
                          </m:e>
                        </m:nary>
                      </m:den>
                    </m:f>
                  </m:oMath>
                </a14:m>
                <a:r>
                  <a:rPr lang="en-US" altLang="zh-CN" sz="1600" dirty="0">
                    <a:latin typeface="Calibri" charset="0"/>
                    <a:ea typeface="Calibri" charset="0"/>
                    <a:cs typeface="Calibri" charset="0"/>
                  </a:rPr>
                  <a:t>	(3)</a:t>
                </a:r>
              </a:p>
              <a:p>
                <a:pPr algn="ctr">
                  <a:spcAft>
                    <a:spcPts val="600"/>
                  </a:spcAft>
                </a:pPr>
                <a14:m>
                  <m:oMath xmlns:m="http://schemas.openxmlformats.org/officeDocument/2006/math">
                    <m:sSub>
                      <m:sSubPr>
                        <m:ctrlPr>
                          <a:rPr lang="en-US" altLang="zh-CN" sz="1600" i="1">
                            <a:latin typeface="Cambria Math" panose="02040503050406030204" pitchFamily="18" charset="0"/>
                            <a:cs typeface="Calibri" charset="0"/>
                          </a:rPr>
                        </m:ctrlPr>
                      </m:sSubPr>
                      <m:e>
                        <m:r>
                          <a:rPr lang="en-US" altLang="zh-CN" sz="1600" i="1">
                            <a:latin typeface="Cambria Math" panose="02040503050406030204" pitchFamily="18" charset="0"/>
                            <a:cs typeface="Calibri" charset="0"/>
                          </a:rPr>
                          <m:t>𝑐</m:t>
                        </m:r>
                      </m:e>
                      <m:sub>
                        <m:r>
                          <a:rPr lang="en-US" altLang="zh-CN" sz="1600" i="1">
                            <a:latin typeface="Cambria Math" panose="02040503050406030204" pitchFamily="18" charset="0"/>
                            <a:cs typeface="Calibri" charset="0"/>
                          </a:rPr>
                          <m:t>𝑘</m:t>
                        </m:r>
                      </m:sub>
                    </m:sSub>
                    <m:r>
                      <a:rPr lang="en-US" altLang="zh-CN" sz="1600" i="1">
                        <a:latin typeface="Cambria Math" panose="02040503050406030204" pitchFamily="18" charset="0"/>
                        <a:cs typeface="Calibri" charset="0"/>
                      </a:rPr>
                      <m:t>=</m:t>
                    </m:r>
                    <m:f>
                      <m:fPr>
                        <m:ctrlPr>
                          <a:rPr lang="en-US" altLang="zh-CN" sz="1600" i="1">
                            <a:latin typeface="Cambria Math" panose="02040503050406030204" pitchFamily="18" charset="0"/>
                            <a:cs typeface="Calibri" charset="0"/>
                          </a:rPr>
                        </m:ctrlPr>
                      </m:fPr>
                      <m:num>
                        <m:r>
                          <a:rPr lang="en-US" altLang="zh-CN" sz="1600" i="1">
                            <a:latin typeface="Cambria Math" panose="02040503050406030204" pitchFamily="18" charset="0"/>
                            <a:cs typeface="Calibri" charset="0"/>
                          </a:rPr>
                          <m:t>1</m:t>
                        </m:r>
                      </m:num>
                      <m:den>
                        <m:r>
                          <a:rPr lang="en-US" altLang="zh-CN" sz="1600" i="1">
                            <a:latin typeface="Cambria Math" panose="02040503050406030204" pitchFamily="18" charset="0"/>
                            <a:cs typeface="Calibri" charset="0"/>
                          </a:rPr>
                          <m:t>|</m:t>
                        </m:r>
                        <m:sSub>
                          <m:sSubPr>
                            <m:ctrlPr>
                              <a:rPr lang="en-US" altLang="zh-CN" sz="1600" i="1">
                                <a:latin typeface="Cambria Math" panose="02040503050406030204" pitchFamily="18" charset="0"/>
                                <a:cs typeface="Calibri" charset="0"/>
                              </a:rPr>
                            </m:ctrlPr>
                          </m:sSubPr>
                          <m:e>
                            <m:r>
                              <a:rPr lang="en-US" altLang="zh-CN" sz="1600" i="1">
                                <a:latin typeface="Cambria Math" panose="02040503050406030204" pitchFamily="18" charset="0"/>
                                <a:cs typeface="Calibri" charset="0"/>
                              </a:rPr>
                              <m:t>𝑆</m:t>
                            </m:r>
                          </m:e>
                          <m:sub>
                            <m:r>
                              <a:rPr lang="en-US" altLang="zh-CN" sz="1600" i="1">
                                <a:latin typeface="Cambria Math" panose="02040503050406030204" pitchFamily="18" charset="0"/>
                                <a:cs typeface="Calibri" charset="0"/>
                              </a:rPr>
                              <m:t>𝑘</m:t>
                            </m:r>
                          </m:sub>
                        </m:sSub>
                        <m:r>
                          <a:rPr lang="en-US" altLang="zh-CN" sz="1600" i="1">
                            <a:latin typeface="Cambria Math" panose="02040503050406030204" pitchFamily="18" charset="0"/>
                            <a:cs typeface="Calibri" charset="0"/>
                          </a:rPr>
                          <m:t>|</m:t>
                        </m:r>
                      </m:den>
                    </m:f>
                    <m:nary>
                      <m:naryPr>
                        <m:chr m:val="∑"/>
                        <m:supHide m:val="on"/>
                        <m:ctrlPr>
                          <a:rPr lang="en-US" altLang="zh-CN" sz="1600" i="1">
                            <a:latin typeface="Cambria Math" panose="02040503050406030204" pitchFamily="18" charset="0"/>
                            <a:cs typeface="Calibri" charset="0"/>
                          </a:rPr>
                        </m:ctrlPr>
                      </m:naryPr>
                      <m:sub>
                        <m:r>
                          <m:rPr>
                            <m:brk m:alnAt="7"/>
                          </m:rPr>
                          <a:rPr lang="en-US" altLang="zh-CN" sz="1600" i="1">
                            <a:latin typeface="Cambria Math" panose="02040503050406030204" pitchFamily="18" charset="0"/>
                            <a:cs typeface="Calibri" charset="0"/>
                          </a:rPr>
                          <m:t>(</m:t>
                        </m:r>
                        <m:sSub>
                          <m:sSubPr>
                            <m:ctrlPr>
                              <a:rPr lang="en-US" altLang="zh-CN" sz="1600" i="1">
                                <a:latin typeface="Cambria Math" panose="02040503050406030204" pitchFamily="18" charset="0"/>
                                <a:cs typeface="Calibri" charset="0"/>
                              </a:rPr>
                            </m:ctrlPr>
                          </m:sSubPr>
                          <m:e>
                            <m:r>
                              <a:rPr lang="en-US" altLang="zh-CN" sz="1600" i="1">
                                <a:latin typeface="Cambria Math" panose="02040503050406030204" pitchFamily="18" charset="0"/>
                                <a:cs typeface="Calibri" charset="0"/>
                              </a:rPr>
                              <m:t>𝑥</m:t>
                            </m:r>
                          </m:e>
                          <m:sub>
                            <m:r>
                              <a:rPr lang="en-US" altLang="zh-CN" sz="1600" i="1">
                                <a:latin typeface="Cambria Math" panose="02040503050406030204" pitchFamily="18" charset="0"/>
                                <a:cs typeface="Calibri" charset="0"/>
                              </a:rPr>
                              <m:t>𝑖</m:t>
                            </m:r>
                          </m:sub>
                        </m:sSub>
                        <m:r>
                          <m:rPr>
                            <m:brk m:alnAt="7"/>
                          </m:rPr>
                          <a:rPr lang="en-US" altLang="zh-CN" sz="1600" i="1">
                            <a:latin typeface="Cambria Math" panose="02040503050406030204" pitchFamily="18" charset="0"/>
                            <a:cs typeface="Calibri" charset="0"/>
                          </a:rPr>
                          <m:t>,</m:t>
                        </m:r>
                        <m:sSub>
                          <m:sSubPr>
                            <m:ctrlPr>
                              <a:rPr lang="en-US" altLang="zh-CN" sz="1600" i="1">
                                <a:latin typeface="Cambria Math" panose="02040503050406030204" pitchFamily="18" charset="0"/>
                                <a:cs typeface="Calibri" charset="0"/>
                              </a:rPr>
                            </m:ctrlPr>
                          </m:sSubPr>
                          <m:e>
                            <m:r>
                              <a:rPr lang="en-US" altLang="zh-CN" sz="1600" i="1">
                                <a:latin typeface="Cambria Math" panose="02040503050406030204" pitchFamily="18" charset="0"/>
                                <a:cs typeface="Calibri" charset="0"/>
                              </a:rPr>
                              <m:t>𝑦</m:t>
                            </m:r>
                          </m:e>
                          <m:sub>
                            <m:r>
                              <a:rPr lang="en-US" altLang="zh-CN" sz="1600" i="1">
                                <a:latin typeface="Cambria Math" panose="02040503050406030204" pitchFamily="18" charset="0"/>
                                <a:cs typeface="Calibri" charset="0"/>
                              </a:rPr>
                              <m:t>𝑖</m:t>
                            </m:r>
                          </m:sub>
                        </m:sSub>
                        <m:r>
                          <m:rPr>
                            <m:brk m:alnAt="7"/>
                          </m:rPr>
                          <a:rPr lang="en-US" altLang="zh-CN" sz="1600" i="1">
                            <a:latin typeface="Cambria Math" panose="02040503050406030204" pitchFamily="18" charset="0"/>
                            <a:cs typeface="Calibri" charset="0"/>
                          </a:rPr>
                          <m:t>)</m:t>
                        </m:r>
                        <m:r>
                          <a:rPr lang="zh-CN" altLang="en-US" sz="1600" i="1">
                            <a:latin typeface="Cambria Math" panose="02040503050406030204" pitchFamily="18" charset="0"/>
                            <a:cs typeface="Calibri" charset="0"/>
                          </a:rPr>
                          <m:t>𝜖</m:t>
                        </m:r>
                        <m:sSub>
                          <m:sSubPr>
                            <m:ctrlPr>
                              <a:rPr lang="en-US" altLang="zh-CN" sz="1600" i="1">
                                <a:latin typeface="Cambria Math" panose="02040503050406030204" pitchFamily="18" charset="0"/>
                                <a:cs typeface="Calibri" charset="0"/>
                              </a:rPr>
                            </m:ctrlPr>
                          </m:sSubPr>
                          <m:e>
                            <m:r>
                              <a:rPr lang="en-US" altLang="zh-CN" sz="1600" i="1">
                                <a:latin typeface="Cambria Math" panose="02040503050406030204" pitchFamily="18" charset="0"/>
                                <a:cs typeface="Calibri" charset="0"/>
                              </a:rPr>
                              <m:t>𝑆</m:t>
                            </m:r>
                          </m:e>
                          <m:sub>
                            <m:r>
                              <a:rPr lang="en-US" altLang="zh-CN" sz="1600" i="1">
                                <a:latin typeface="Cambria Math" panose="02040503050406030204" pitchFamily="18" charset="0"/>
                                <a:cs typeface="Calibri" charset="0"/>
                              </a:rPr>
                              <m:t>𝑘</m:t>
                            </m:r>
                          </m:sub>
                        </m:sSub>
                      </m:sub>
                      <m:sup/>
                      <m:e>
                        <m:sSub>
                          <m:sSubPr>
                            <m:ctrlPr>
                              <a:rPr lang="en-US" altLang="zh-CN" sz="1600" i="1">
                                <a:latin typeface="Cambria Math" panose="02040503050406030204" pitchFamily="18" charset="0"/>
                                <a:cs typeface="Calibri" charset="0"/>
                              </a:rPr>
                            </m:ctrlPr>
                          </m:sSubPr>
                          <m:e>
                            <m:r>
                              <a:rPr lang="en-US" altLang="zh-CN" sz="1600" i="1">
                                <a:latin typeface="Cambria Math" panose="02040503050406030204" pitchFamily="18" charset="0"/>
                                <a:cs typeface="Calibri" charset="0"/>
                              </a:rPr>
                              <m:t>𝑓</m:t>
                            </m:r>
                          </m:e>
                          <m:sub>
                            <m:r>
                              <a:rPr lang="zh-CN" altLang="en-US" sz="1600" i="1">
                                <a:latin typeface="Cambria Math" panose="02040503050406030204" pitchFamily="18" charset="0"/>
                                <a:cs typeface="Calibri" charset="0"/>
                              </a:rPr>
                              <m:t>𝜃</m:t>
                            </m:r>
                          </m:sub>
                        </m:sSub>
                        <m:r>
                          <a:rPr lang="en-US" altLang="zh-CN" sz="1600" i="1">
                            <a:latin typeface="Cambria Math" panose="02040503050406030204" pitchFamily="18" charset="0"/>
                            <a:cs typeface="Calibri" charset="0"/>
                          </a:rPr>
                          <m:t> (</m:t>
                        </m:r>
                        <m:sSub>
                          <m:sSubPr>
                            <m:ctrlPr>
                              <a:rPr lang="en-US" altLang="zh-CN" sz="1600" i="1">
                                <a:latin typeface="Cambria Math" panose="02040503050406030204" pitchFamily="18" charset="0"/>
                                <a:cs typeface="Calibri" charset="0"/>
                              </a:rPr>
                            </m:ctrlPr>
                          </m:sSubPr>
                          <m:e>
                            <m:r>
                              <a:rPr lang="en-US" altLang="zh-CN" sz="1600" i="1">
                                <a:latin typeface="Cambria Math" panose="02040503050406030204" pitchFamily="18" charset="0"/>
                                <a:cs typeface="Calibri" charset="0"/>
                              </a:rPr>
                              <m:t>𝑥</m:t>
                            </m:r>
                          </m:e>
                          <m:sub>
                            <m:r>
                              <a:rPr lang="en-US" altLang="zh-CN" sz="1600" i="1">
                                <a:latin typeface="Cambria Math" panose="02040503050406030204" pitchFamily="18" charset="0"/>
                                <a:cs typeface="Calibri" charset="0"/>
                              </a:rPr>
                              <m:t>𝑖</m:t>
                            </m:r>
                          </m:sub>
                        </m:sSub>
                        <m:r>
                          <a:rPr lang="en-US" altLang="zh-CN" sz="1600" i="1">
                            <a:latin typeface="Cambria Math" panose="02040503050406030204" pitchFamily="18" charset="0"/>
                            <a:cs typeface="Calibri" charset="0"/>
                          </a:rPr>
                          <m:t>)</m:t>
                        </m:r>
                      </m:e>
                    </m:nary>
                  </m:oMath>
                </a14:m>
                <a:r>
                  <a:rPr lang="en-US" altLang="zh-CN" sz="1600" dirty="0">
                    <a:latin typeface="Calibri" charset="0"/>
                    <a:ea typeface="Calibri" charset="0"/>
                    <a:cs typeface="Calibri" charset="0"/>
                  </a:rPr>
                  <a:t>		(4)</a:t>
                </a:r>
              </a:p>
            </p:txBody>
          </p:sp>
        </mc:Choice>
        <mc:Fallback>
          <p:sp>
            <p:nvSpPr>
              <p:cNvPr id="5" name="Rectangle 4">
                <a:extLst>
                  <a:ext uri="{FF2B5EF4-FFF2-40B4-BE49-F238E27FC236}">
                    <a16:creationId xmlns:a16="http://schemas.microsoft.com/office/drawing/2014/main" id="{0EE9A651-2E1D-4B00-8CCE-F65BC68E541B}"/>
                  </a:ext>
                </a:extLst>
              </p:cNvPr>
              <p:cNvSpPr>
                <a:spLocks noRot="1" noChangeAspect="1" noMove="1" noResize="1" noEditPoints="1" noAdjustHandles="1" noChangeArrowheads="1" noChangeShapeType="1" noTextEdit="1"/>
              </p:cNvSpPr>
              <p:nvPr/>
            </p:nvSpPr>
            <p:spPr>
              <a:xfrm>
                <a:off x="171450" y="2228887"/>
                <a:ext cx="5907201" cy="2518062"/>
              </a:xfrm>
              <a:prstGeom prst="rect">
                <a:avLst/>
              </a:prstGeom>
              <a:blipFill>
                <a:blip r:embed="rId3"/>
                <a:stretch>
                  <a:fillRect l="-413" t="-726" r="-619" b="-18886"/>
                </a:stretch>
              </a:blipFill>
            </p:spPr>
            <p:txBody>
              <a:bodyPr/>
              <a:lstStyle/>
              <a:p>
                <a:r>
                  <a:rPr lang="en-CA">
                    <a:noFill/>
                  </a:rPr>
                  <a:t> </a:t>
                </a:r>
              </a:p>
            </p:txBody>
          </p:sp>
        </mc:Fallback>
      </mc:AlternateContent>
      <p:pic>
        <p:nvPicPr>
          <p:cNvPr id="9" name="Picture 8">
            <a:extLst>
              <a:ext uri="{FF2B5EF4-FFF2-40B4-BE49-F238E27FC236}">
                <a16:creationId xmlns:a16="http://schemas.microsoft.com/office/drawing/2014/main" id="{F84F9F33-2491-4050-915C-62C0B4AA15E5}"/>
              </a:ext>
            </a:extLst>
          </p:cNvPr>
          <p:cNvPicPr>
            <a:picLocks noChangeAspect="1"/>
          </p:cNvPicPr>
          <p:nvPr/>
        </p:nvPicPr>
        <p:blipFill>
          <a:blip r:embed="rId4"/>
          <a:stretch>
            <a:fillRect/>
          </a:stretch>
        </p:blipFill>
        <p:spPr>
          <a:xfrm>
            <a:off x="303487" y="476587"/>
            <a:ext cx="2470445" cy="1585908"/>
          </a:xfrm>
          <a:prstGeom prst="rect">
            <a:avLst/>
          </a:prstGeom>
        </p:spPr>
      </p:pic>
      <p:sp>
        <p:nvSpPr>
          <p:cNvPr id="10" name="Rectangle 9">
            <a:extLst>
              <a:ext uri="{FF2B5EF4-FFF2-40B4-BE49-F238E27FC236}">
                <a16:creationId xmlns:a16="http://schemas.microsoft.com/office/drawing/2014/main" id="{F946D678-C781-4FB7-A18D-B2F03847C4B8}"/>
              </a:ext>
            </a:extLst>
          </p:cNvPr>
          <p:cNvSpPr/>
          <p:nvPr/>
        </p:nvSpPr>
        <p:spPr>
          <a:xfrm>
            <a:off x="2773932" y="642773"/>
            <a:ext cx="3957714" cy="1384995"/>
          </a:xfrm>
          <a:prstGeom prst="rect">
            <a:avLst/>
          </a:prstGeom>
        </p:spPr>
        <p:txBody>
          <a:bodyPr wrap="square">
            <a:spAutoFit/>
          </a:bodyPr>
          <a:lstStyle/>
          <a:p>
            <a:r>
              <a:rPr lang="en-US" dirty="0">
                <a:latin typeface="NimbusRomNo9L-Regu"/>
              </a:rPr>
              <a:t>Fig. 1. Prototypical networks for few-shot learning. Few-shot prototypes </a:t>
            </a:r>
            <a:r>
              <a:rPr lang="en-US" dirty="0">
                <a:latin typeface="NimbusRomNo9L-Medi"/>
              </a:rPr>
              <a:t>c</a:t>
            </a:r>
            <a:r>
              <a:rPr lang="en-US" sz="800" dirty="0">
                <a:latin typeface="CMMI6"/>
              </a:rPr>
              <a:t>k </a:t>
            </a:r>
            <a:r>
              <a:rPr lang="en-US" dirty="0">
                <a:latin typeface="NimbusRomNo9L-Regu"/>
              </a:rPr>
              <a:t>are computed as the mean of embedded support examples for each class. Then embedding query points are classified via </a:t>
            </a:r>
            <a:r>
              <a:rPr lang="en-US" dirty="0" err="1">
                <a:latin typeface="NimbusRomNo9L-Regu"/>
              </a:rPr>
              <a:t>softmax</a:t>
            </a:r>
            <a:r>
              <a:rPr lang="en-US" dirty="0">
                <a:latin typeface="NimbusRomNo9L-Regu"/>
              </a:rPr>
              <a:t> over distances to class prototypes.  </a:t>
            </a:r>
          </a:p>
          <a:p>
            <a:r>
              <a:rPr lang="en-US" dirty="0">
                <a:latin typeface="NimbusRomNo9L-Regu"/>
              </a:rPr>
              <a:t>The figure is from (Snell et al., 2010).</a:t>
            </a:r>
            <a:endParaRPr lang="en-CA" dirty="0"/>
          </a:p>
        </p:txBody>
      </p:sp>
    </p:spTree>
    <p:extLst>
      <p:ext uri="{BB962C8B-B14F-4D97-AF65-F5344CB8AC3E}">
        <p14:creationId xmlns:p14="http://schemas.microsoft.com/office/powerpoint/2010/main" val="510558548"/>
      </p:ext>
    </p:extLst>
  </p:cSld>
  <p:clrMapOvr>
    <a:masterClrMapping/>
  </p:clrMapOvr>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17071</TotalTime>
  <Words>2076</Words>
  <Application>Microsoft Office PowerPoint</Application>
  <PresentationFormat>Custom</PresentationFormat>
  <Paragraphs>236</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CMMI6</vt:lpstr>
      <vt:lpstr>NimbusRomNo9L-Medi</vt:lpstr>
      <vt:lpstr>NimbusRomNo9L-Regu</vt:lpstr>
      <vt:lpstr>Nixie One</vt:lpstr>
      <vt:lpstr>Roboto Slab</vt:lpstr>
      <vt:lpstr>Arial</vt:lpstr>
      <vt:lpstr>Calibri</vt:lpstr>
      <vt:lpstr>Cambria Math</vt:lpstr>
      <vt:lpstr>Century Gothic</vt:lpstr>
      <vt:lpstr>Wingdings</vt:lpstr>
      <vt:lpstr>Warwick template</vt:lpstr>
      <vt:lpstr>Neural Networks for Imbalanced and Small Database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Jun Shao</cp:lastModifiedBy>
  <cp:revision>338</cp:revision>
  <dcterms:modified xsi:type="dcterms:W3CDTF">2020-10-28T17:12:43Z</dcterms:modified>
</cp:coreProperties>
</file>