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7" r:id="rId2"/>
    <p:sldId id="256" r:id="rId3"/>
  </p:sldIdLst>
  <p:sldSz cx="43891200" cy="32918400"/>
  <p:notesSz cx="6858000" cy="9144000"/>
  <p:embeddedFontLst>
    <p:embeddedFont>
      <p:font typeface="Oswald" panose="020B0604020202020204" charset="0"/>
      <p:regular r:id="rId5"/>
      <p:bold r:id="rId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3" d="100"/>
          <a:sy n="23" d="100"/>
        </p:scale>
        <p:origin x="162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5" Type="http://schemas.openxmlformats.org/officeDocument/2006/relationships/font" Target="fonts/font1.fntdata"/><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ree-power-point-templates.com/presentation-poster-template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free-power-point-templates.com/presentation-poster-templat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You can add your presentation notes here. This presentation template for research posters is fully editable so text, graphics and content can be updated to fit your own research needs.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Download more </a:t>
            </a:r>
            <a:r>
              <a:rPr lang="en" u="sng">
                <a:solidFill>
                  <a:schemeClr val="accent5"/>
                </a:solidFill>
                <a:hlinkClick r:id="rId3"/>
              </a:rPr>
              <a:t>poster presentation templates</a:t>
            </a:r>
            <a:r>
              <a:rPr lang="en">
                <a:solidFill>
                  <a:schemeClr val="dk1"/>
                </a:solidFill>
              </a:rPr>
              <a:t> from FPPT.com</a:t>
            </a:r>
            <a:endParaRPr/>
          </a:p>
        </p:txBody>
      </p:sp>
    </p:spTree>
    <p:extLst>
      <p:ext uri="{BB962C8B-B14F-4D97-AF65-F5344CB8AC3E}">
        <p14:creationId xmlns:p14="http://schemas.microsoft.com/office/powerpoint/2010/main" val="1500670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You can add your presentation notes here. This presentation template for research posters is fully editable so text, graphics and content can be updated to fit your own research needs.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Download more </a:t>
            </a:r>
            <a:r>
              <a:rPr lang="en" u="sng">
                <a:solidFill>
                  <a:schemeClr val="accent5"/>
                </a:solidFill>
                <a:hlinkClick r:id="rId3"/>
              </a:rPr>
              <a:t>poster presentation templates</a:t>
            </a:r>
            <a:r>
              <a:rPr lang="en">
                <a:solidFill>
                  <a:schemeClr val="dk1"/>
                </a:solidFill>
              </a:rPr>
              <a:t> from FPPT.com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free-power-point-templates.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96200" y="4765280"/>
            <a:ext cx="40899001" cy="13136700"/>
          </a:xfrm>
          <a:prstGeom prst="rect">
            <a:avLst/>
          </a:prstGeom>
        </p:spPr>
        <p:txBody>
          <a:bodyPr spcFirstLastPara="1" wrap="square" lIns="487600" tIns="487600" rIns="487600" bIns="487600" anchor="b" anchorCtr="0">
            <a:noAutofit/>
          </a:bodyPr>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a:endParaRPr/>
          </a:p>
        </p:txBody>
      </p:sp>
      <p:sp>
        <p:nvSpPr>
          <p:cNvPr id="11" name="Google Shape;11;p2"/>
          <p:cNvSpPr txBox="1">
            <a:spLocks noGrp="1"/>
          </p:cNvSpPr>
          <p:nvPr>
            <p:ph type="subTitle" idx="1"/>
          </p:nvPr>
        </p:nvSpPr>
        <p:spPr>
          <a:xfrm>
            <a:off x="1496160" y="18138400"/>
            <a:ext cx="40899001" cy="5072700"/>
          </a:xfrm>
          <a:prstGeom prst="rect">
            <a:avLst/>
          </a:prstGeom>
        </p:spPr>
        <p:txBody>
          <a:bodyPr spcFirstLastPara="1" wrap="square" lIns="487600" tIns="487600" rIns="487600" bIns="487600" anchor="t" anchorCtr="0">
            <a:no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Google Shape;12;p2"/>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96160" y="7079200"/>
            <a:ext cx="40899001" cy="12566400"/>
          </a:xfrm>
          <a:prstGeom prst="rect">
            <a:avLst/>
          </a:prstGeom>
        </p:spPr>
        <p:txBody>
          <a:bodyPr spcFirstLastPara="1" wrap="square" lIns="487600" tIns="487600" rIns="487600" bIns="487600" anchor="b" anchorCtr="0">
            <a:no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a:spLocks noGrp="1"/>
          </p:cNvSpPr>
          <p:nvPr>
            <p:ph type="body" idx="1"/>
          </p:nvPr>
        </p:nvSpPr>
        <p:spPr>
          <a:xfrm>
            <a:off x="1496160" y="20174241"/>
            <a:ext cx="40899001" cy="8325000"/>
          </a:xfrm>
          <a:prstGeom prst="rect">
            <a:avLst/>
          </a:prstGeom>
        </p:spPr>
        <p:txBody>
          <a:bodyPr spcFirstLastPara="1" wrap="square" lIns="487600" tIns="487600" rIns="487600" bIns="487600" anchor="t" anchorCtr="0">
            <a:noAutofit/>
          </a:bodyPr>
          <a:lstStyle>
            <a:lvl1pPr marL="457200" lvl="0" indent="-838200" algn="ctr">
              <a:spcBef>
                <a:spcPts val="0"/>
              </a:spcBef>
              <a:spcAft>
                <a:spcPts val="0"/>
              </a:spcAft>
              <a:buSzPts val="9600"/>
              <a:buChar char="●"/>
              <a:defRPr/>
            </a:lvl1pPr>
            <a:lvl2pPr marL="914400" lvl="1" indent="-704850" algn="ctr">
              <a:spcBef>
                <a:spcPts val="8500"/>
              </a:spcBef>
              <a:spcAft>
                <a:spcPts val="0"/>
              </a:spcAft>
              <a:buSzPts val="7500"/>
              <a:buChar char="○"/>
              <a:defRPr/>
            </a:lvl2pPr>
            <a:lvl3pPr marL="1371600" lvl="2" indent="-704850" algn="ctr">
              <a:spcBef>
                <a:spcPts val="8500"/>
              </a:spcBef>
              <a:spcAft>
                <a:spcPts val="0"/>
              </a:spcAft>
              <a:buSzPts val="7500"/>
              <a:buChar char="■"/>
              <a:defRPr/>
            </a:lvl3pPr>
            <a:lvl4pPr marL="1828800" lvl="3" indent="-704850" algn="ctr">
              <a:spcBef>
                <a:spcPts val="8500"/>
              </a:spcBef>
              <a:spcAft>
                <a:spcPts val="0"/>
              </a:spcAft>
              <a:buSzPts val="7500"/>
              <a:buChar char="●"/>
              <a:defRPr/>
            </a:lvl4pPr>
            <a:lvl5pPr marL="2286000" lvl="4" indent="-704850" algn="ctr">
              <a:spcBef>
                <a:spcPts val="8500"/>
              </a:spcBef>
              <a:spcAft>
                <a:spcPts val="0"/>
              </a:spcAft>
              <a:buSzPts val="7500"/>
              <a:buChar char="○"/>
              <a:defRPr/>
            </a:lvl5pPr>
            <a:lvl6pPr marL="2743200" lvl="5" indent="-704850" algn="ctr">
              <a:spcBef>
                <a:spcPts val="8500"/>
              </a:spcBef>
              <a:spcAft>
                <a:spcPts val="0"/>
              </a:spcAft>
              <a:buSzPts val="7500"/>
              <a:buChar char="■"/>
              <a:defRPr/>
            </a:lvl6pPr>
            <a:lvl7pPr marL="3200400" lvl="6" indent="-704850" algn="ctr">
              <a:spcBef>
                <a:spcPts val="8500"/>
              </a:spcBef>
              <a:spcAft>
                <a:spcPts val="0"/>
              </a:spcAft>
              <a:buSzPts val="7500"/>
              <a:buChar char="●"/>
              <a:defRPr/>
            </a:lvl7pPr>
            <a:lvl8pPr marL="3657600" lvl="7" indent="-704850" algn="ctr">
              <a:spcBef>
                <a:spcPts val="8500"/>
              </a:spcBef>
              <a:spcAft>
                <a:spcPts val="0"/>
              </a:spcAft>
              <a:buSzPts val="7500"/>
              <a:buChar char="○"/>
              <a:defRPr/>
            </a:lvl8pPr>
            <a:lvl9pPr marL="4114800" lvl="8" indent="-704850" algn="ctr">
              <a:spcBef>
                <a:spcPts val="8500"/>
              </a:spcBef>
              <a:spcAft>
                <a:spcPts val="8500"/>
              </a:spcAft>
              <a:buSzPts val="7500"/>
              <a:buChar char="■"/>
              <a:defRPr/>
            </a:lvl9pPr>
          </a:lstStyle>
          <a:p>
            <a:endParaRPr/>
          </a:p>
        </p:txBody>
      </p:sp>
      <p:sp>
        <p:nvSpPr>
          <p:cNvPr id="47" name="Google Shape;47;p11"/>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12" descr="logo.png">
            <a:hlinkClick r:id="rId2"/>
          </p:cNvPr>
          <p:cNvPicPr preferRelativeResize="0"/>
          <p:nvPr/>
        </p:nvPicPr>
        <p:blipFill>
          <a:blip r:embed="rId3">
            <a:alphaModFix/>
          </a:blip>
          <a:stretch>
            <a:fillRect/>
          </a:stretch>
        </p:blipFill>
        <p:spPr>
          <a:xfrm>
            <a:off x="2347999" y="1143000"/>
            <a:ext cx="7177000" cy="2333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96160" y="13765441"/>
            <a:ext cx="40899001" cy="5387400"/>
          </a:xfrm>
          <a:prstGeom prst="rect">
            <a:avLst/>
          </a:prstGeom>
        </p:spPr>
        <p:txBody>
          <a:bodyPr spcFirstLastPara="1" wrap="square" lIns="487600" tIns="487600" rIns="487600" bIns="487600" anchor="ctr" anchorCtr="0">
            <a:no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Google Shape;15;p3"/>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96160" y="2848160"/>
            <a:ext cx="40899001" cy="3665400"/>
          </a:xfrm>
          <a:prstGeom prst="rect">
            <a:avLst/>
          </a:prstGeom>
        </p:spPr>
        <p:txBody>
          <a:bodyPr spcFirstLastPara="1" wrap="square" lIns="487600" tIns="487600" rIns="487600" bIns="487600" anchor="t" anchorCtr="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Google Shape;18;p4"/>
          <p:cNvSpPr txBox="1">
            <a:spLocks noGrp="1"/>
          </p:cNvSpPr>
          <p:nvPr>
            <p:ph type="body" idx="1"/>
          </p:nvPr>
        </p:nvSpPr>
        <p:spPr>
          <a:xfrm>
            <a:off x="1496160" y="7375840"/>
            <a:ext cx="40899001" cy="21864900"/>
          </a:xfrm>
          <a:prstGeom prst="rect">
            <a:avLst/>
          </a:prstGeom>
        </p:spPr>
        <p:txBody>
          <a:bodyPr spcFirstLastPara="1" wrap="square" lIns="487600" tIns="487600" rIns="487600" bIns="487600" anchor="t" anchorCtr="0">
            <a:noAutofit/>
          </a:bodyPr>
          <a:lstStyle>
            <a:lvl1pPr marL="457200" lvl="0" indent="-838200">
              <a:spcBef>
                <a:spcPts val="0"/>
              </a:spcBef>
              <a:spcAft>
                <a:spcPts val="0"/>
              </a:spcAft>
              <a:buSzPts val="9600"/>
              <a:buChar char="●"/>
              <a:defRPr/>
            </a:lvl1pPr>
            <a:lvl2pPr marL="914400" lvl="1" indent="-704850">
              <a:spcBef>
                <a:spcPts val="8500"/>
              </a:spcBef>
              <a:spcAft>
                <a:spcPts val="0"/>
              </a:spcAft>
              <a:buSzPts val="7500"/>
              <a:buChar char="○"/>
              <a:defRPr/>
            </a:lvl2pPr>
            <a:lvl3pPr marL="1371600" lvl="2" indent="-704850">
              <a:spcBef>
                <a:spcPts val="8500"/>
              </a:spcBef>
              <a:spcAft>
                <a:spcPts val="0"/>
              </a:spcAft>
              <a:buSzPts val="7500"/>
              <a:buChar char="■"/>
              <a:defRPr/>
            </a:lvl3pPr>
            <a:lvl4pPr marL="1828800" lvl="3" indent="-704850">
              <a:spcBef>
                <a:spcPts val="8500"/>
              </a:spcBef>
              <a:spcAft>
                <a:spcPts val="0"/>
              </a:spcAft>
              <a:buSzPts val="7500"/>
              <a:buChar char="●"/>
              <a:defRPr/>
            </a:lvl4pPr>
            <a:lvl5pPr marL="2286000" lvl="4" indent="-704850">
              <a:spcBef>
                <a:spcPts val="8500"/>
              </a:spcBef>
              <a:spcAft>
                <a:spcPts val="0"/>
              </a:spcAft>
              <a:buSzPts val="7500"/>
              <a:buChar char="○"/>
              <a:defRPr/>
            </a:lvl5pPr>
            <a:lvl6pPr marL="2743200" lvl="5" indent="-704850">
              <a:spcBef>
                <a:spcPts val="8500"/>
              </a:spcBef>
              <a:spcAft>
                <a:spcPts val="0"/>
              </a:spcAft>
              <a:buSzPts val="7500"/>
              <a:buChar char="■"/>
              <a:defRPr/>
            </a:lvl6pPr>
            <a:lvl7pPr marL="3200400" lvl="6" indent="-704850">
              <a:spcBef>
                <a:spcPts val="8500"/>
              </a:spcBef>
              <a:spcAft>
                <a:spcPts val="0"/>
              </a:spcAft>
              <a:buSzPts val="7500"/>
              <a:buChar char="●"/>
              <a:defRPr/>
            </a:lvl7pPr>
            <a:lvl8pPr marL="3657600" lvl="7" indent="-704850">
              <a:spcBef>
                <a:spcPts val="8500"/>
              </a:spcBef>
              <a:spcAft>
                <a:spcPts val="0"/>
              </a:spcAft>
              <a:buSzPts val="7500"/>
              <a:buChar char="○"/>
              <a:defRPr/>
            </a:lvl8pPr>
            <a:lvl9pPr marL="4114800" lvl="8" indent="-704850">
              <a:spcBef>
                <a:spcPts val="8500"/>
              </a:spcBef>
              <a:spcAft>
                <a:spcPts val="8500"/>
              </a:spcAft>
              <a:buSzPts val="7500"/>
              <a:buChar char="■"/>
              <a:defRPr/>
            </a:lvl9pPr>
          </a:lstStyle>
          <a:p>
            <a:endParaRPr/>
          </a:p>
        </p:txBody>
      </p:sp>
      <p:sp>
        <p:nvSpPr>
          <p:cNvPr id="19" name="Google Shape;19;p4"/>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96160" y="2848160"/>
            <a:ext cx="40899001" cy="3665400"/>
          </a:xfrm>
          <a:prstGeom prst="rect">
            <a:avLst/>
          </a:prstGeom>
        </p:spPr>
        <p:txBody>
          <a:bodyPr spcFirstLastPara="1" wrap="square" lIns="487600" tIns="487600" rIns="487600" bIns="487600" anchor="t" anchorCtr="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Google Shape;22;p5"/>
          <p:cNvSpPr txBox="1">
            <a:spLocks noGrp="1"/>
          </p:cNvSpPr>
          <p:nvPr>
            <p:ph type="body" idx="1"/>
          </p:nvPr>
        </p:nvSpPr>
        <p:spPr>
          <a:xfrm>
            <a:off x="1496160" y="7375840"/>
            <a:ext cx="19199399" cy="21864900"/>
          </a:xfrm>
          <a:prstGeom prst="rect">
            <a:avLst/>
          </a:prstGeom>
        </p:spPr>
        <p:txBody>
          <a:bodyPr spcFirstLastPara="1" wrap="square" lIns="487600" tIns="487600" rIns="487600" bIns="487600" anchor="t" anchorCtr="0">
            <a:noAutofit/>
          </a:bodyPr>
          <a:lstStyle>
            <a:lvl1pPr marL="457200" lvl="0" indent="-704850">
              <a:spcBef>
                <a:spcPts val="0"/>
              </a:spcBef>
              <a:spcAft>
                <a:spcPts val="0"/>
              </a:spcAft>
              <a:buSzPts val="7500"/>
              <a:buChar char="●"/>
              <a:defRPr sz="75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Google Shape;23;p5"/>
          <p:cNvSpPr txBox="1">
            <a:spLocks noGrp="1"/>
          </p:cNvSpPr>
          <p:nvPr>
            <p:ph type="body" idx="2"/>
          </p:nvPr>
        </p:nvSpPr>
        <p:spPr>
          <a:xfrm>
            <a:off x="23195520" y="7375840"/>
            <a:ext cx="19199399" cy="21864900"/>
          </a:xfrm>
          <a:prstGeom prst="rect">
            <a:avLst/>
          </a:prstGeom>
        </p:spPr>
        <p:txBody>
          <a:bodyPr spcFirstLastPara="1" wrap="square" lIns="487600" tIns="487600" rIns="487600" bIns="487600" anchor="t" anchorCtr="0">
            <a:noAutofit/>
          </a:bodyPr>
          <a:lstStyle>
            <a:lvl1pPr marL="457200" lvl="0" indent="-704850">
              <a:spcBef>
                <a:spcPts val="0"/>
              </a:spcBef>
              <a:spcAft>
                <a:spcPts val="0"/>
              </a:spcAft>
              <a:buSzPts val="7500"/>
              <a:buChar char="●"/>
              <a:defRPr sz="75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Google Shape;24;p5"/>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96160" y="2848160"/>
            <a:ext cx="40899001" cy="3665400"/>
          </a:xfrm>
          <a:prstGeom prst="rect">
            <a:avLst/>
          </a:prstGeom>
        </p:spPr>
        <p:txBody>
          <a:bodyPr spcFirstLastPara="1" wrap="square" lIns="487600" tIns="487600" rIns="487600" bIns="487600" anchor="t" anchorCtr="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Google Shape;27;p6"/>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96160" y="3555840"/>
            <a:ext cx="13478401" cy="4836600"/>
          </a:xfrm>
          <a:prstGeom prst="rect">
            <a:avLst/>
          </a:prstGeom>
        </p:spPr>
        <p:txBody>
          <a:bodyPr spcFirstLastPara="1" wrap="square" lIns="487600" tIns="487600" rIns="487600" bIns="487600" anchor="b" anchorCtr="0">
            <a:no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a:endParaRPr/>
          </a:p>
        </p:txBody>
      </p:sp>
      <p:sp>
        <p:nvSpPr>
          <p:cNvPr id="30" name="Google Shape;30;p7"/>
          <p:cNvSpPr txBox="1">
            <a:spLocks noGrp="1"/>
          </p:cNvSpPr>
          <p:nvPr>
            <p:ph type="body" idx="1"/>
          </p:nvPr>
        </p:nvSpPr>
        <p:spPr>
          <a:xfrm>
            <a:off x="1496160" y="8893440"/>
            <a:ext cx="13478401" cy="20348100"/>
          </a:xfrm>
          <a:prstGeom prst="rect">
            <a:avLst/>
          </a:prstGeom>
        </p:spPr>
        <p:txBody>
          <a:bodyPr spcFirstLastPara="1" wrap="square" lIns="487600" tIns="487600" rIns="487600" bIns="487600" anchor="t" anchorCtr="0">
            <a:noAutofit/>
          </a:bodyPr>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Google Shape;31;p7"/>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353200" y="2880960"/>
            <a:ext cx="30565501" cy="26181001"/>
          </a:xfrm>
          <a:prstGeom prst="rect">
            <a:avLst/>
          </a:prstGeom>
        </p:spPr>
        <p:txBody>
          <a:bodyPr spcFirstLastPara="1" wrap="square" lIns="487600" tIns="487600" rIns="487600" bIns="487600" anchor="ctr" anchorCtr="0">
            <a:no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a:endParaRPr/>
          </a:p>
        </p:txBody>
      </p:sp>
      <p:sp>
        <p:nvSpPr>
          <p:cNvPr id="34" name="Google Shape;34;p8"/>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945600" y="-800"/>
            <a:ext cx="21945600" cy="32918401"/>
          </a:xfrm>
          <a:prstGeom prst="rect">
            <a:avLst/>
          </a:prstGeom>
          <a:solidFill>
            <a:schemeClr val="lt2"/>
          </a:solidFill>
          <a:ln>
            <a:noFill/>
          </a:ln>
        </p:spPr>
        <p:txBody>
          <a:bodyPr spcFirstLastPara="1" wrap="square" lIns="487600" tIns="487600" rIns="487600" bIns="487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74400" y="7892320"/>
            <a:ext cx="19416900" cy="9486600"/>
          </a:xfrm>
          <a:prstGeom prst="rect">
            <a:avLst/>
          </a:prstGeom>
        </p:spPr>
        <p:txBody>
          <a:bodyPr spcFirstLastPara="1" wrap="square" lIns="487600" tIns="487600" rIns="487600" bIns="487600" anchor="b" anchorCtr="0">
            <a:noAutofit/>
          </a:bodyPr>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a:endParaRPr/>
          </a:p>
        </p:txBody>
      </p:sp>
      <p:sp>
        <p:nvSpPr>
          <p:cNvPr id="38" name="Google Shape;38;p9"/>
          <p:cNvSpPr txBox="1">
            <a:spLocks noGrp="1"/>
          </p:cNvSpPr>
          <p:nvPr>
            <p:ph type="subTitle" idx="1"/>
          </p:nvPr>
        </p:nvSpPr>
        <p:spPr>
          <a:xfrm>
            <a:off x="1274400" y="17939680"/>
            <a:ext cx="19416900" cy="7904700"/>
          </a:xfrm>
          <a:prstGeom prst="rect">
            <a:avLst/>
          </a:prstGeom>
        </p:spPr>
        <p:txBody>
          <a:bodyPr spcFirstLastPara="1" wrap="square" lIns="487600" tIns="487600" rIns="487600" bIns="487600" anchor="t" anchorCtr="0">
            <a:no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a:endParaRPr/>
          </a:p>
        </p:txBody>
      </p:sp>
      <p:sp>
        <p:nvSpPr>
          <p:cNvPr id="39" name="Google Shape;39;p9"/>
          <p:cNvSpPr txBox="1">
            <a:spLocks noGrp="1"/>
          </p:cNvSpPr>
          <p:nvPr>
            <p:ph type="body" idx="2"/>
          </p:nvPr>
        </p:nvSpPr>
        <p:spPr>
          <a:xfrm>
            <a:off x="23709600" y="4634080"/>
            <a:ext cx="18417601" cy="23648701"/>
          </a:xfrm>
          <a:prstGeom prst="rect">
            <a:avLst/>
          </a:prstGeom>
        </p:spPr>
        <p:txBody>
          <a:bodyPr spcFirstLastPara="1" wrap="square" lIns="487600" tIns="487600" rIns="487600" bIns="487600" anchor="ctr" anchorCtr="0">
            <a:noAutofit/>
          </a:bodyPr>
          <a:lstStyle>
            <a:lvl1pPr marL="457200" lvl="0" indent="-838200">
              <a:spcBef>
                <a:spcPts val="0"/>
              </a:spcBef>
              <a:spcAft>
                <a:spcPts val="0"/>
              </a:spcAft>
              <a:buSzPts val="9600"/>
              <a:buChar char="●"/>
              <a:defRPr/>
            </a:lvl1pPr>
            <a:lvl2pPr marL="914400" lvl="1" indent="-704850">
              <a:spcBef>
                <a:spcPts val="8500"/>
              </a:spcBef>
              <a:spcAft>
                <a:spcPts val="0"/>
              </a:spcAft>
              <a:buSzPts val="7500"/>
              <a:buChar char="○"/>
              <a:defRPr/>
            </a:lvl2pPr>
            <a:lvl3pPr marL="1371600" lvl="2" indent="-704850">
              <a:spcBef>
                <a:spcPts val="8500"/>
              </a:spcBef>
              <a:spcAft>
                <a:spcPts val="0"/>
              </a:spcAft>
              <a:buSzPts val="7500"/>
              <a:buChar char="■"/>
              <a:defRPr/>
            </a:lvl3pPr>
            <a:lvl4pPr marL="1828800" lvl="3" indent="-704850">
              <a:spcBef>
                <a:spcPts val="8500"/>
              </a:spcBef>
              <a:spcAft>
                <a:spcPts val="0"/>
              </a:spcAft>
              <a:buSzPts val="7500"/>
              <a:buChar char="●"/>
              <a:defRPr/>
            </a:lvl4pPr>
            <a:lvl5pPr marL="2286000" lvl="4" indent="-704850">
              <a:spcBef>
                <a:spcPts val="8500"/>
              </a:spcBef>
              <a:spcAft>
                <a:spcPts val="0"/>
              </a:spcAft>
              <a:buSzPts val="7500"/>
              <a:buChar char="○"/>
              <a:defRPr/>
            </a:lvl5pPr>
            <a:lvl6pPr marL="2743200" lvl="5" indent="-704850">
              <a:spcBef>
                <a:spcPts val="8500"/>
              </a:spcBef>
              <a:spcAft>
                <a:spcPts val="0"/>
              </a:spcAft>
              <a:buSzPts val="7500"/>
              <a:buChar char="■"/>
              <a:defRPr/>
            </a:lvl6pPr>
            <a:lvl7pPr marL="3200400" lvl="6" indent="-704850">
              <a:spcBef>
                <a:spcPts val="8500"/>
              </a:spcBef>
              <a:spcAft>
                <a:spcPts val="0"/>
              </a:spcAft>
              <a:buSzPts val="7500"/>
              <a:buChar char="●"/>
              <a:defRPr/>
            </a:lvl7pPr>
            <a:lvl8pPr marL="3657600" lvl="7" indent="-704850">
              <a:spcBef>
                <a:spcPts val="8500"/>
              </a:spcBef>
              <a:spcAft>
                <a:spcPts val="0"/>
              </a:spcAft>
              <a:buSzPts val="7500"/>
              <a:buChar char="○"/>
              <a:defRPr/>
            </a:lvl8pPr>
            <a:lvl9pPr marL="4114800" lvl="8" indent="-704850">
              <a:spcBef>
                <a:spcPts val="8500"/>
              </a:spcBef>
              <a:spcAft>
                <a:spcPts val="8500"/>
              </a:spcAft>
              <a:buSzPts val="7500"/>
              <a:buChar char="■"/>
              <a:defRPr/>
            </a:lvl9pPr>
          </a:lstStyle>
          <a:p>
            <a:endParaRPr/>
          </a:p>
        </p:txBody>
      </p:sp>
      <p:sp>
        <p:nvSpPr>
          <p:cNvPr id="40" name="Google Shape;40;p9"/>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96160" y="27075681"/>
            <a:ext cx="28794299" cy="3872700"/>
          </a:xfrm>
          <a:prstGeom prst="rect">
            <a:avLst/>
          </a:prstGeom>
        </p:spPr>
        <p:txBody>
          <a:bodyPr spcFirstLastPara="1" wrap="square" lIns="487600" tIns="487600" rIns="487600" bIns="487600" anchor="ctr" anchorCtr="0">
            <a:noAutofit/>
          </a:bodyPr>
          <a:lstStyle>
            <a:lvl1pPr marL="457200" lvl="0" indent="-228600">
              <a:lnSpc>
                <a:spcPct val="100000"/>
              </a:lnSpc>
              <a:spcBef>
                <a:spcPts val="0"/>
              </a:spcBef>
              <a:spcAft>
                <a:spcPts val="0"/>
              </a:spcAft>
              <a:buSzPts val="9600"/>
              <a:buNone/>
              <a:defRPr/>
            </a:lvl1pPr>
          </a:lstStyle>
          <a:p>
            <a:endParaRPr/>
          </a:p>
        </p:txBody>
      </p:sp>
      <p:sp>
        <p:nvSpPr>
          <p:cNvPr id="43" name="Google Shape;43;p10"/>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96160" y="2848160"/>
            <a:ext cx="40899001" cy="3665400"/>
          </a:xfrm>
          <a:prstGeom prst="rect">
            <a:avLst/>
          </a:prstGeom>
          <a:noFill/>
          <a:ln>
            <a:noFill/>
          </a:ln>
        </p:spPr>
        <p:txBody>
          <a:bodyPr spcFirstLastPara="1" wrap="square" lIns="487600" tIns="487600" rIns="487600" bIns="487600" anchor="t" anchorCtr="0">
            <a:no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Google Shape;7;p1"/>
          <p:cNvSpPr txBox="1">
            <a:spLocks noGrp="1"/>
          </p:cNvSpPr>
          <p:nvPr>
            <p:ph type="body" idx="1"/>
          </p:nvPr>
        </p:nvSpPr>
        <p:spPr>
          <a:xfrm>
            <a:off x="1496160" y="7375840"/>
            <a:ext cx="40899001" cy="21864900"/>
          </a:xfrm>
          <a:prstGeom prst="rect">
            <a:avLst/>
          </a:prstGeom>
          <a:noFill/>
          <a:ln>
            <a:noFill/>
          </a:ln>
        </p:spPr>
        <p:txBody>
          <a:bodyPr spcFirstLastPara="1" wrap="square" lIns="487600" tIns="487600" rIns="487600" bIns="487600" anchor="t" anchorCtr="0">
            <a:noAutofit/>
          </a:bodyPr>
          <a:lstStyle>
            <a:lvl1pPr marL="457200" lvl="0" indent="-838200">
              <a:lnSpc>
                <a:spcPct val="115000"/>
              </a:lnSpc>
              <a:spcBef>
                <a:spcPts val="0"/>
              </a:spcBef>
              <a:spcAft>
                <a:spcPts val="0"/>
              </a:spcAft>
              <a:buClr>
                <a:schemeClr val="dk2"/>
              </a:buClr>
              <a:buSzPts val="9600"/>
              <a:buChar char="●"/>
              <a:defRPr sz="9600">
                <a:solidFill>
                  <a:schemeClr val="dk2"/>
                </a:solidFill>
              </a:defRPr>
            </a:lvl1pPr>
            <a:lvl2pPr marL="914400" lvl="1" indent="-704850">
              <a:lnSpc>
                <a:spcPct val="115000"/>
              </a:lnSpc>
              <a:spcBef>
                <a:spcPts val="8500"/>
              </a:spcBef>
              <a:spcAft>
                <a:spcPts val="0"/>
              </a:spcAft>
              <a:buClr>
                <a:schemeClr val="dk2"/>
              </a:buClr>
              <a:buSzPts val="7500"/>
              <a:buChar char="○"/>
              <a:defRPr sz="7500">
                <a:solidFill>
                  <a:schemeClr val="dk2"/>
                </a:solidFill>
              </a:defRPr>
            </a:lvl2pPr>
            <a:lvl3pPr marL="1371600" lvl="2" indent="-704850">
              <a:lnSpc>
                <a:spcPct val="115000"/>
              </a:lnSpc>
              <a:spcBef>
                <a:spcPts val="8500"/>
              </a:spcBef>
              <a:spcAft>
                <a:spcPts val="0"/>
              </a:spcAft>
              <a:buClr>
                <a:schemeClr val="dk2"/>
              </a:buClr>
              <a:buSzPts val="7500"/>
              <a:buChar char="■"/>
              <a:defRPr sz="7500">
                <a:solidFill>
                  <a:schemeClr val="dk2"/>
                </a:solidFill>
              </a:defRPr>
            </a:lvl3pPr>
            <a:lvl4pPr marL="1828800" lvl="3" indent="-704850">
              <a:lnSpc>
                <a:spcPct val="115000"/>
              </a:lnSpc>
              <a:spcBef>
                <a:spcPts val="8500"/>
              </a:spcBef>
              <a:spcAft>
                <a:spcPts val="0"/>
              </a:spcAft>
              <a:buClr>
                <a:schemeClr val="dk2"/>
              </a:buClr>
              <a:buSzPts val="7500"/>
              <a:buChar char="●"/>
              <a:defRPr sz="7500">
                <a:solidFill>
                  <a:schemeClr val="dk2"/>
                </a:solidFill>
              </a:defRPr>
            </a:lvl4pPr>
            <a:lvl5pPr marL="2286000" lvl="4" indent="-704850">
              <a:lnSpc>
                <a:spcPct val="115000"/>
              </a:lnSpc>
              <a:spcBef>
                <a:spcPts val="8500"/>
              </a:spcBef>
              <a:spcAft>
                <a:spcPts val="0"/>
              </a:spcAft>
              <a:buClr>
                <a:schemeClr val="dk2"/>
              </a:buClr>
              <a:buSzPts val="7500"/>
              <a:buChar char="○"/>
              <a:defRPr sz="7500">
                <a:solidFill>
                  <a:schemeClr val="dk2"/>
                </a:solidFill>
              </a:defRPr>
            </a:lvl5pPr>
            <a:lvl6pPr marL="2743200" lvl="5" indent="-704850">
              <a:lnSpc>
                <a:spcPct val="115000"/>
              </a:lnSpc>
              <a:spcBef>
                <a:spcPts val="8500"/>
              </a:spcBef>
              <a:spcAft>
                <a:spcPts val="0"/>
              </a:spcAft>
              <a:buClr>
                <a:schemeClr val="dk2"/>
              </a:buClr>
              <a:buSzPts val="7500"/>
              <a:buChar char="■"/>
              <a:defRPr sz="7500">
                <a:solidFill>
                  <a:schemeClr val="dk2"/>
                </a:solidFill>
              </a:defRPr>
            </a:lvl6pPr>
            <a:lvl7pPr marL="3200400" lvl="6" indent="-704850">
              <a:lnSpc>
                <a:spcPct val="115000"/>
              </a:lnSpc>
              <a:spcBef>
                <a:spcPts val="8500"/>
              </a:spcBef>
              <a:spcAft>
                <a:spcPts val="0"/>
              </a:spcAft>
              <a:buClr>
                <a:schemeClr val="dk2"/>
              </a:buClr>
              <a:buSzPts val="7500"/>
              <a:buChar char="●"/>
              <a:defRPr sz="7500">
                <a:solidFill>
                  <a:schemeClr val="dk2"/>
                </a:solidFill>
              </a:defRPr>
            </a:lvl7pPr>
            <a:lvl8pPr marL="3657600" lvl="7" indent="-704850">
              <a:lnSpc>
                <a:spcPct val="115000"/>
              </a:lnSpc>
              <a:spcBef>
                <a:spcPts val="8500"/>
              </a:spcBef>
              <a:spcAft>
                <a:spcPts val="0"/>
              </a:spcAft>
              <a:buClr>
                <a:schemeClr val="dk2"/>
              </a:buClr>
              <a:buSzPts val="7500"/>
              <a:buChar char="○"/>
              <a:defRPr sz="7500">
                <a:solidFill>
                  <a:schemeClr val="dk2"/>
                </a:solidFill>
              </a:defRPr>
            </a:lvl8pPr>
            <a:lvl9pPr marL="4114800" lvl="8" indent="-704850">
              <a:lnSpc>
                <a:spcPct val="115000"/>
              </a:lnSpc>
              <a:spcBef>
                <a:spcPts val="8500"/>
              </a:spcBef>
              <a:spcAft>
                <a:spcPts val="8500"/>
              </a:spcAft>
              <a:buClr>
                <a:schemeClr val="dk2"/>
              </a:buClr>
              <a:buSzPts val="7500"/>
              <a:buChar char="■"/>
              <a:defRPr sz="7500">
                <a:solidFill>
                  <a:schemeClr val="dk2"/>
                </a:solidFill>
              </a:defRPr>
            </a:lvl9pPr>
          </a:lstStyle>
          <a:p>
            <a:endParaRPr/>
          </a:p>
        </p:txBody>
      </p:sp>
      <p:sp>
        <p:nvSpPr>
          <p:cNvPr id="8" name="Google Shape;8;p1"/>
          <p:cNvSpPr txBox="1">
            <a:spLocks noGrp="1"/>
          </p:cNvSpPr>
          <p:nvPr>
            <p:ph type="sldNum" idx="12"/>
          </p:nvPr>
        </p:nvSpPr>
        <p:spPr>
          <a:xfrm>
            <a:off x="40667797" y="29844588"/>
            <a:ext cx="2633700" cy="2519100"/>
          </a:xfrm>
          <a:prstGeom prst="rect">
            <a:avLst/>
          </a:prstGeom>
          <a:noFill/>
          <a:ln>
            <a:noFill/>
          </a:ln>
        </p:spPr>
        <p:txBody>
          <a:bodyPr spcFirstLastPara="1" wrap="square" lIns="487600" tIns="487600" rIns="487600" bIns="487600" anchor="ctr" anchorCtr="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com/"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www.free-power-point-templates.com"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www.free-power-point-templates.com/"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4"/>
        <p:cNvGrpSpPr/>
        <p:nvPr/>
      </p:nvGrpSpPr>
      <p:grpSpPr>
        <a:xfrm>
          <a:off x="0" y="0"/>
          <a:ext cx="0" cy="0"/>
          <a:chOff x="0" y="0"/>
          <a:chExt cx="0" cy="0"/>
        </a:xfrm>
      </p:grpSpPr>
      <p:sp>
        <p:nvSpPr>
          <p:cNvPr id="55" name="Google Shape;55;p13"/>
          <p:cNvSpPr/>
          <p:nvPr/>
        </p:nvSpPr>
        <p:spPr>
          <a:xfrm>
            <a:off x="7083700" y="912100"/>
            <a:ext cx="35915700" cy="43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791425" y="911950"/>
            <a:ext cx="5025600" cy="4892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896477" y="5454501"/>
            <a:ext cx="21666845" cy="26510399"/>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p:nvPr/>
        </p:nvSpPr>
        <p:spPr>
          <a:xfrm>
            <a:off x="7738500" y="1882800"/>
            <a:ext cx="29208301" cy="203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7500" dirty="0">
                <a:solidFill>
                  <a:srgbClr val="FFFFFF"/>
                </a:solidFill>
                <a:latin typeface="Oswald"/>
                <a:ea typeface="Oswald"/>
                <a:cs typeface="Oswald"/>
                <a:sym typeface="Oswald"/>
              </a:rPr>
              <a:t>St Nick’s Activity RSVP</a:t>
            </a:r>
            <a:endParaRPr sz="7500" dirty="0">
              <a:solidFill>
                <a:srgbClr val="FFFFFF"/>
              </a:solidFill>
              <a:latin typeface="Oswald"/>
              <a:ea typeface="Oswald"/>
              <a:cs typeface="Oswald"/>
              <a:sym typeface="Oswald"/>
            </a:endParaRPr>
          </a:p>
          <a:p>
            <a:pPr marL="0" lvl="0" indent="0" algn="l" rtl="0">
              <a:spcBef>
                <a:spcPts val="0"/>
              </a:spcBef>
              <a:spcAft>
                <a:spcPts val="0"/>
              </a:spcAft>
              <a:buNone/>
            </a:pPr>
            <a:endParaRPr sz="9600" dirty="0">
              <a:latin typeface="Oswald"/>
              <a:ea typeface="Oswald"/>
              <a:cs typeface="Oswald"/>
              <a:sym typeface="Oswald"/>
            </a:endParaRPr>
          </a:p>
        </p:txBody>
      </p:sp>
      <p:sp>
        <p:nvSpPr>
          <p:cNvPr id="61" name="Google Shape;61;p13"/>
          <p:cNvSpPr txBox="1"/>
          <p:nvPr/>
        </p:nvSpPr>
        <p:spPr>
          <a:xfrm>
            <a:off x="7794130" y="3308400"/>
            <a:ext cx="34077599" cy="12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rgbClr val="FFFFFF"/>
                </a:solidFill>
                <a:latin typeface="Droid Serif"/>
                <a:ea typeface="Droid Serif"/>
                <a:cs typeface="Droid Serif"/>
                <a:sym typeface="Droid Serif"/>
              </a:rPr>
              <a:t>Providing automated RSVP services, so we can say goodbye to all those emails!</a:t>
            </a:r>
            <a:endParaRPr sz="9600">
              <a:latin typeface="Oswald"/>
              <a:ea typeface="Oswald"/>
              <a:cs typeface="Oswald"/>
              <a:sym typeface="Oswald"/>
            </a:endParaRPr>
          </a:p>
        </p:txBody>
      </p:sp>
      <p:sp>
        <p:nvSpPr>
          <p:cNvPr id="62" name="Google Shape;62;p13"/>
          <p:cNvSpPr txBox="1"/>
          <p:nvPr/>
        </p:nvSpPr>
        <p:spPr>
          <a:xfrm>
            <a:off x="2039475" y="6167700"/>
            <a:ext cx="11623800" cy="145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9600" b="1" dirty="0">
                <a:solidFill>
                  <a:srgbClr val="666666"/>
                </a:solidFill>
                <a:latin typeface="Oswald"/>
                <a:ea typeface="Oswald"/>
                <a:cs typeface="Oswald"/>
                <a:sym typeface="Oswald"/>
              </a:rPr>
              <a:t>The Problem</a:t>
            </a:r>
            <a:endParaRPr sz="9600" b="1" dirty="0">
              <a:solidFill>
                <a:srgbClr val="666666"/>
              </a:solidFill>
              <a:latin typeface="Oswald"/>
              <a:ea typeface="Oswald"/>
              <a:cs typeface="Oswald"/>
              <a:sym typeface="Oswald"/>
            </a:endParaRPr>
          </a:p>
          <a:p>
            <a:pPr marL="0" lvl="0" indent="0" algn="l" rtl="0">
              <a:spcBef>
                <a:spcPts val="0"/>
              </a:spcBef>
              <a:spcAft>
                <a:spcPts val="0"/>
              </a:spcAft>
              <a:buNone/>
            </a:pPr>
            <a:endParaRPr sz="3200" dirty="0">
              <a:latin typeface="Oswald"/>
              <a:ea typeface="Oswald"/>
              <a:cs typeface="Oswald"/>
              <a:sym typeface="Oswald"/>
            </a:endParaRPr>
          </a:p>
        </p:txBody>
      </p:sp>
      <p:sp>
        <p:nvSpPr>
          <p:cNvPr id="63" name="Google Shape;63;p13"/>
          <p:cNvSpPr/>
          <p:nvPr/>
        </p:nvSpPr>
        <p:spPr>
          <a:xfrm>
            <a:off x="896450" y="31573800"/>
            <a:ext cx="13879500" cy="39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p:nvPr/>
        </p:nvSpPr>
        <p:spPr>
          <a:xfrm>
            <a:off x="2039475" y="8125112"/>
            <a:ext cx="19324234" cy="2256688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6000" dirty="0">
                <a:solidFill>
                  <a:srgbClr val="434343"/>
                </a:solidFill>
                <a:latin typeface="Droid Serif"/>
                <a:ea typeface="Droid Serif"/>
                <a:cs typeface="Droid Serif"/>
                <a:sym typeface="Droid Serif"/>
              </a:rPr>
              <a:t>St Nick’s runs monthly activities for Young Carers (e.g. ice skating, laser tag) with the help of volunteers, but it involves:</a:t>
            </a:r>
            <a:endParaRPr sz="6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Char char="●"/>
            </a:pPr>
            <a:r>
              <a:rPr lang="en" sz="6000" dirty="0">
                <a:solidFill>
                  <a:srgbClr val="434343"/>
                </a:solidFill>
                <a:latin typeface="Droid Serif"/>
                <a:ea typeface="Droid Serif"/>
                <a:cs typeface="Droid Serif"/>
                <a:sym typeface="Droid Serif"/>
              </a:rPr>
              <a:t>A large number of emails being sent to Young Carers who are invited to the activity</a:t>
            </a:r>
            <a:endParaRPr sz="6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Char char="●"/>
            </a:pPr>
            <a:r>
              <a:rPr lang="en" sz="6000" dirty="0">
                <a:solidFill>
                  <a:srgbClr val="434343"/>
                </a:solidFill>
                <a:latin typeface="Droid Serif"/>
                <a:ea typeface="Droid Serif"/>
                <a:cs typeface="Droid Serif"/>
                <a:sym typeface="Droid Serif"/>
              </a:rPr>
              <a:t>A large number of emails being sent to volunteers</a:t>
            </a:r>
            <a:endParaRPr sz="6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Char char="●"/>
            </a:pPr>
            <a:r>
              <a:rPr lang="en" sz="6000" dirty="0">
                <a:solidFill>
                  <a:srgbClr val="434343"/>
                </a:solidFill>
                <a:latin typeface="Droid Serif"/>
                <a:ea typeface="Droid Serif"/>
                <a:cs typeface="Droid Serif"/>
                <a:sym typeface="Droid Serif"/>
              </a:rPr>
              <a:t>Checking the inbox regularly, and updating the list of attendees (both Young Carers and Volunteers)</a:t>
            </a:r>
            <a:endParaRPr sz="6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Char char="●"/>
            </a:pPr>
            <a:r>
              <a:rPr lang="en" sz="6000" dirty="0">
                <a:solidFill>
                  <a:srgbClr val="434343"/>
                </a:solidFill>
                <a:latin typeface="Droid Serif"/>
                <a:ea typeface="Droid Serif"/>
                <a:cs typeface="Droid Serif"/>
                <a:sym typeface="Droid Serif"/>
              </a:rPr>
              <a:t>Liaising with the activity organiser, and providing them with contact details for volunteers</a:t>
            </a:r>
            <a:endParaRPr sz="6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Char char="●"/>
            </a:pPr>
            <a:r>
              <a:rPr lang="en" sz="6000" dirty="0">
                <a:solidFill>
                  <a:srgbClr val="434343"/>
                </a:solidFill>
                <a:latin typeface="Droid Serif"/>
                <a:ea typeface="Droid Serif"/>
                <a:cs typeface="Droid Serif"/>
                <a:sym typeface="Droid Serif"/>
              </a:rPr>
              <a:t>Flagging a potential issue if there are not enough volunteers, registered, so another email might be sent out</a:t>
            </a:r>
            <a:endParaRPr sz="6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3000" dirty="0">
              <a:solidFill>
                <a:srgbClr val="434343"/>
              </a:solidFill>
              <a:latin typeface="Droid Serif"/>
              <a:ea typeface="Droid Serif"/>
              <a:cs typeface="Droid Serif"/>
              <a:sym typeface="Droid Serif"/>
            </a:endParaRPr>
          </a:p>
          <a:p>
            <a:pPr marL="457200" lvl="0" indent="0" algn="l" rtl="0">
              <a:lnSpc>
                <a:spcPct val="115000"/>
              </a:lnSpc>
              <a:spcBef>
                <a:spcPts val="0"/>
              </a:spcBef>
              <a:spcAft>
                <a:spcPts val="0"/>
              </a:spcAft>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dirty="0">
              <a:latin typeface="Oswald"/>
              <a:ea typeface="Oswald"/>
              <a:cs typeface="Oswald"/>
              <a:sym typeface="Oswald"/>
            </a:endParaRPr>
          </a:p>
        </p:txBody>
      </p:sp>
      <p:sp>
        <p:nvSpPr>
          <p:cNvPr id="77" name="Google Shape;77;p13"/>
          <p:cNvSpPr/>
          <p:nvPr/>
        </p:nvSpPr>
        <p:spPr>
          <a:xfrm>
            <a:off x="896475" y="912100"/>
            <a:ext cx="659400" cy="43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txBox="1"/>
          <p:nvPr/>
        </p:nvSpPr>
        <p:spPr>
          <a:xfrm>
            <a:off x="896475" y="31997700"/>
            <a:ext cx="39747299" cy="9207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2400">
                <a:solidFill>
                  <a:srgbClr val="FFFFFF"/>
                </a:solidFill>
                <a:latin typeface="Droid Serif"/>
                <a:ea typeface="Droid Serif"/>
                <a:cs typeface="Droid Serif"/>
                <a:sym typeface="Droid Serif"/>
              </a:rPr>
              <a:t>This presentation poster was designed by </a:t>
            </a:r>
            <a:r>
              <a:rPr lang="en" sz="2400" u="sng">
                <a:solidFill>
                  <a:srgbClr val="FFFFFF"/>
                </a:solidFill>
                <a:latin typeface="Droid Serif"/>
                <a:ea typeface="Droid Serif"/>
                <a:cs typeface="Droid Serif"/>
                <a:sym typeface="Droid Serif"/>
                <a:hlinkClick r:id="rId3"/>
              </a:rPr>
              <a:t>FPPT</a:t>
            </a:r>
            <a:r>
              <a:rPr lang="en" sz="2400">
                <a:solidFill>
                  <a:srgbClr val="FFFFFF"/>
                </a:solidFill>
                <a:latin typeface="Droid Serif"/>
                <a:ea typeface="Droid Serif"/>
                <a:cs typeface="Droid Serif"/>
                <a:sym typeface="Droid Serif"/>
              </a:rPr>
              <a:t>.</a:t>
            </a:r>
            <a:endParaRPr>
              <a:solidFill>
                <a:srgbClr val="FFFFFF"/>
              </a:solidFill>
            </a:endParaRPr>
          </a:p>
        </p:txBody>
      </p:sp>
      <p:pic>
        <p:nvPicPr>
          <p:cNvPr id="85" name="Google Shape;85;p13"/>
          <p:cNvPicPr preferRelativeResize="0"/>
          <p:nvPr/>
        </p:nvPicPr>
        <p:blipFill>
          <a:blip r:embed="rId4">
            <a:alphaModFix/>
          </a:blip>
          <a:stretch>
            <a:fillRect/>
          </a:stretch>
        </p:blipFill>
        <p:spPr>
          <a:xfrm>
            <a:off x="2531875" y="21972758"/>
            <a:ext cx="9458635" cy="6433312"/>
          </a:xfrm>
          <a:prstGeom prst="rect">
            <a:avLst/>
          </a:prstGeom>
          <a:noFill/>
          <a:ln>
            <a:noFill/>
          </a:ln>
        </p:spPr>
      </p:pic>
      <p:pic>
        <p:nvPicPr>
          <p:cNvPr id="86" name="Google Shape;86;p13"/>
          <p:cNvPicPr preferRelativeResize="0"/>
          <p:nvPr/>
        </p:nvPicPr>
        <p:blipFill>
          <a:blip r:embed="rId5">
            <a:alphaModFix/>
          </a:blip>
          <a:stretch>
            <a:fillRect/>
          </a:stretch>
        </p:blipFill>
        <p:spPr>
          <a:xfrm>
            <a:off x="14152416" y="21928793"/>
            <a:ext cx="7211293" cy="6433312"/>
          </a:xfrm>
          <a:prstGeom prst="rect">
            <a:avLst/>
          </a:prstGeom>
          <a:noFill/>
          <a:ln>
            <a:noFill/>
          </a:ln>
        </p:spPr>
      </p:pic>
      <p:pic>
        <p:nvPicPr>
          <p:cNvPr id="88" name="Google Shape;88;p13"/>
          <p:cNvPicPr preferRelativeResize="0"/>
          <p:nvPr/>
        </p:nvPicPr>
        <p:blipFill>
          <a:blip r:embed="rId6">
            <a:alphaModFix/>
          </a:blip>
          <a:stretch>
            <a:fillRect/>
          </a:stretch>
        </p:blipFill>
        <p:spPr>
          <a:xfrm>
            <a:off x="2286526" y="1034050"/>
            <a:ext cx="4066524" cy="4066500"/>
          </a:xfrm>
          <a:prstGeom prst="rect">
            <a:avLst/>
          </a:prstGeom>
          <a:noFill/>
          <a:ln>
            <a:noFill/>
          </a:ln>
        </p:spPr>
      </p:pic>
      <p:sp>
        <p:nvSpPr>
          <p:cNvPr id="51" name="Google Shape;58;p13">
            <a:extLst>
              <a:ext uri="{FF2B5EF4-FFF2-40B4-BE49-F238E27FC236}">
                <a16:creationId xmlns:a16="http://schemas.microsoft.com/office/drawing/2014/main" id="{3123C745-C3D7-4613-85E2-19C69474B7AD}"/>
              </a:ext>
            </a:extLst>
          </p:cNvPr>
          <p:cNvSpPr/>
          <p:nvPr/>
        </p:nvSpPr>
        <p:spPr>
          <a:xfrm>
            <a:off x="23067300" y="5495901"/>
            <a:ext cx="19927421" cy="26510399"/>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3;p13">
            <a:extLst>
              <a:ext uri="{FF2B5EF4-FFF2-40B4-BE49-F238E27FC236}">
                <a16:creationId xmlns:a16="http://schemas.microsoft.com/office/drawing/2014/main" id="{8A6FD4FC-44D6-4009-8306-57506BDAF449}"/>
              </a:ext>
            </a:extLst>
          </p:cNvPr>
          <p:cNvSpPr/>
          <p:nvPr/>
        </p:nvSpPr>
        <p:spPr>
          <a:xfrm>
            <a:off x="23067273" y="31615200"/>
            <a:ext cx="13879500" cy="39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6;p13">
            <a:extLst>
              <a:ext uri="{FF2B5EF4-FFF2-40B4-BE49-F238E27FC236}">
                <a16:creationId xmlns:a16="http://schemas.microsoft.com/office/drawing/2014/main" id="{71CD550E-0FF0-4A38-AB4B-6ADB0FD2C16A}"/>
              </a:ext>
            </a:extLst>
          </p:cNvPr>
          <p:cNvSpPr txBox="1"/>
          <p:nvPr/>
        </p:nvSpPr>
        <p:spPr>
          <a:xfrm>
            <a:off x="24210297" y="6269884"/>
            <a:ext cx="19111448" cy="200858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600" b="1" dirty="0">
                <a:solidFill>
                  <a:srgbClr val="666666"/>
                </a:solidFill>
                <a:latin typeface="Oswald"/>
                <a:ea typeface="Oswald"/>
                <a:cs typeface="Oswald"/>
                <a:sym typeface="Oswald"/>
              </a:rPr>
              <a:t>Solution, Target Audience, Benefits</a:t>
            </a:r>
            <a:endParaRPr sz="9600" b="1" dirty="0">
              <a:solidFill>
                <a:srgbClr val="666666"/>
              </a:solidFill>
              <a:latin typeface="Oswald"/>
              <a:ea typeface="Oswald"/>
              <a:cs typeface="Oswald"/>
              <a:sym typeface="Oswald"/>
            </a:endParaRPr>
          </a:p>
          <a:p>
            <a:pPr marL="0" lvl="0" indent="0" algn="l" rtl="0">
              <a:spcBef>
                <a:spcPts val="0"/>
              </a:spcBef>
              <a:spcAft>
                <a:spcPts val="0"/>
              </a:spcAft>
              <a:buNone/>
            </a:pPr>
            <a:endParaRPr sz="3200" dirty="0">
              <a:latin typeface="Oswald"/>
              <a:ea typeface="Oswald"/>
              <a:cs typeface="Oswald"/>
              <a:sym typeface="Oswald"/>
            </a:endParaRPr>
          </a:p>
        </p:txBody>
      </p:sp>
      <p:sp>
        <p:nvSpPr>
          <p:cNvPr id="105" name="Google Shape;68;p13">
            <a:extLst>
              <a:ext uri="{FF2B5EF4-FFF2-40B4-BE49-F238E27FC236}">
                <a16:creationId xmlns:a16="http://schemas.microsoft.com/office/drawing/2014/main" id="{F45947B9-9B05-45E5-A99E-CABB2F702F56}"/>
              </a:ext>
            </a:extLst>
          </p:cNvPr>
          <p:cNvSpPr txBox="1"/>
          <p:nvPr/>
        </p:nvSpPr>
        <p:spPr>
          <a:xfrm>
            <a:off x="24210297" y="8311174"/>
            <a:ext cx="17661431" cy="1833734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6000" dirty="0">
                <a:solidFill>
                  <a:srgbClr val="434343"/>
                </a:solidFill>
                <a:latin typeface="Droid Serif"/>
                <a:ea typeface="Droid Serif"/>
                <a:cs typeface="Droid Serif"/>
                <a:sym typeface="Droid Serif"/>
              </a:rPr>
              <a:t>An Activity RSVP App is the ultimate solution, providing benefits to both Young Carers and Volunteers:</a:t>
            </a:r>
            <a:endParaRPr sz="6000" dirty="0">
              <a:solidFill>
                <a:srgbClr val="434343"/>
              </a:solidFill>
              <a:latin typeface="Droid Serif"/>
              <a:ea typeface="Droid Serif"/>
              <a:cs typeface="Droid Serif"/>
              <a:sym typeface="Droid Serif"/>
            </a:endParaRPr>
          </a:p>
          <a:p>
            <a:pPr marL="457200" lvl="0" indent="-419100" algn="l" rtl="0">
              <a:spcBef>
                <a:spcPts val="0"/>
              </a:spcBef>
              <a:spcAft>
                <a:spcPts val="0"/>
              </a:spcAft>
              <a:buClr>
                <a:srgbClr val="434343"/>
              </a:buClr>
              <a:buSzPts val="3000"/>
              <a:buFont typeface="Droid Serif"/>
              <a:buChar char="●"/>
            </a:pPr>
            <a:r>
              <a:rPr lang="en" sz="6000" dirty="0">
                <a:solidFill>
                  <a:srgbClr val="434343"/>
                </a:solidFill>
                <a:latin typeface="Droid Serif"/>
                <a:ea typeface="Droid Serif"/>
                <a:cs typeface="Droid Serif"/>
                <a:sym typeface="Droid Serif"/>
              </a:rPr>
              <a:t>Emails can be replaced with customised app notifications and/or customised emails can be automated</a:t>
            </a:r>
            <a:endParaRPr sz="6000" dirty="0">
              <a:solidFill>
                <a:srgbClr val="434343"/>
              </a:solidFill>
              <a:latin typeface="Droid Serif"/>
              <a:ea typeface="Droid Serif"/>
              <a:cs typeface="Droid Serif"/>
              <a:sym typeface="Droid Serif"/>
            </a:endParaRPr>
          </a:p>
          <a:p>
            <a:pPr marL="457200" lvl="0" indent="-419100" algn="l" rtl="0">
              <a:spcBef>
                <a:spcPts val="0"/>
              </a:spcBef>
              <a:spcAft>
                <a:spcPts val="0"/>
              </a:spcAft>
              <a:buClr>
                <a:srgbClr val="434343"/>
              </a:buClr>
              <a:buSzPts val="3000"/>
              <a:buFont typeface="Droid Serif"/>
              <a:buChar char="●"/>
            </a:pPr>
            <a:r>
              <a:rPr lang="en" sz="6000" dirty="0">
                <a:solidFill>
                  <a:srgbClr val="434343"/>
                </a:solidFill>
                <a:latin typeface="Droid Serif"/>
                <a:ea typeface="Droid Serif"/>
                <a:cs typeface="Droid Serif"/>
                <a:sym typeface="Droid Serif"/>
              </a:rPr>
              <a:t>Attendance lists can be generated automatically</a:t>
            </a:r>
            <a:endParaRPr sz="6000" dirty="0">
              <a:solidFill>
                <a:srgbClr val="434343"/>
              </a:solidFill>
              <a:latin typeface="Droid Serif"/>
              <a:ea typeface="Droid Serif"/>
              <a:cs typeface="Droid Serif"/>
              <a:sym typeface="Droid Serif"/>
            </a:endParaRPr>
          </a:p>
          <a:p>
            <a:pPr marL="457200" lvl="0" indent="-419100" algn="l" rtl="0">
              <a:spcBef>
                <a:spcPts val="0"/>
              </a:spcBef>
              <a:spcAft>
                <a:spcPts val="0"/>
              </a:spcAft>
              <a:buClr>
                <a:srgbClr val="434343"/>
              </a:buClr>
              <a:buSzPts val="3000"/>
              <a:buFont typeface="Droid Serif"/>
              <a:buChar char="●"/>
            </a:pPr>
            <a:r>
              <a:rPr lang="en" sz="6000" dirty="0">
                <a:solidFill>
                  <a:srgbClr val="434343"/>
                </a:solidFill>
                <a:latin typeface="Droid Serif"/>
                <a:ea typeface="Droid Serif"/>
                <a:cs typeface="Droid Serif"/>
                <a:sym typeface="Droid Serif"/>
              </a:rPr>
              <a:t>In addition to managing RSVPs, the app could be used to track when Young Carers signed in or out, for duty of care purposes</a:t>
            </a:r>
            <a:endParaRPr sz="6000" dirty="0">
              <a:solidFill>
                <a:srgbClr val="434343"/>
              </a:solidFill>
              <a:latin typeface="Droid Serif"/>
              <a:ea typeface="Droid Serif"/>
              <a:cs typeface="Droid Serif"/>
              <a:sym typeface="Droid Serif"/>
            </a:endParaRPr>
          </a:p>
          <a:p>
            <a:pPr marL="457200" lvl="0" indent="-419100" algn="l" rtl="0">
              <a:spcBef>
                <a:spcPts val="0"/>
              </a:spcBef>
              <a:spcAft>
                <a:spcPts val="0"/>
              </a:spcAft>
              <a:buClr>
                <a:srgbClr val="434343"/>
              </a:buClr>
              <a:buSzPts val="3000"/>
              <a:buFont typeface="Droid Serif"/>
              <a:buChar char="●"/>
            </a:pPr>
            <a:r>
              <a:rPr lang="en" sz="6000" dirty="0">
                <a:solidFill>
                  <a:srgbClr val="434343"/>
                </a:solidFill>
                <a:latin typeface="Droid Serif"/>
                <a:ea typeface="Droid Serif"/>
                <a:cs typeface="Droid Serif"/>
                <a:sym typeface="Droid Serif"/>
              </a:rPr>
              <a:t>Contact lists, venue details, upcoming events, etc are easily accessible in the app</a:t>
            </a:r>
            <a:endParaRPr sz="6000" dirty="0">
              <a:solidFill>
                <a:srgbClr val="434343"/>
              </a:solidFill>
              <a:latin typeface="Droid Serif"/>
              <a:ea typeface="Droid Serif"/>
              <a:cs typeface="Droid Serif"/>
              <a:sym typeface="Droid Serif"/>
            </a:endParaRPr>
          </a:p>
          <a:p>
            <a:pPr marL="457200" lvl="0" indent="-419100" algn="l" rtl="0">
              <a:spcBef>
                <a:spcPts val="0"/>
              </a:spcBef>
              <a:spcAft>
                <a:spcPts val="0"/>
              </a:spcAft>
              <a:buClr>
                <a:srgbClr val="434343"/>
              </a:buClr>
              <a:buSzPts val="3000"/>
              <a:buFont typeface="Droid Serif"/>
              <a:buChar char="●"/>
            </a:pPr>
            <a:r>
              <a:rPr lang="en" sz="6000" dirty="0">
                <a:solidFill>
                  <a:srgbClr val="434343"/>
                </a:solidFill>
                <a:latin typeface="Droid Serif"/>
                <a:ea typeface="Droid Serif"/>
                <a:cs typeface="Droid Serif"/>
                <a:sym typeface="Droid Serif"/>
              </a:rPr>
              <a:t>Feedback, surveys/polls, FAQs and communication between attendees and event organisers could easily be managed in the app</a:t>
            </a:r>
            <a:endParaRPr sz="6000" dirty="0">
              <a:solidFill>
                <a:srgbClr val="434343"/>
              </a:solidFill>
              <a:latin typeface="Droid Serif"/>
              <a:ea typeface="Droid Serif"/>
              <a:cs typeface="Droid Serif"/>
              <a:sym typeface="Droid Serif"/>
            </a:endParaRPr>
          </a:p>
          <a:p>
            <a:pPr marL="457200" lvl="0" indent="-419100" algn="l" rtl="0">
              <a:spcBef>
                <a:spcPts val="0"/>
              </a:spcBef>
              <a:spcAft>
                <a:spcPts val="0"/>
              </a:spcAft>
              <a:buClr>
                <a:srgbClr val="434343"/>
              </a:buClr>
              <a:buSzPts val="3000"/>
              <a:buFont typeface="Droid Serif"/>
              <a:buChar char="●"/>
            </a:pPr>
            <a:r>
              <a:rPr lang="en" sz="6000" dirty="0">
                <a:solidFill>
                  <a:srgbClr val="434343"/>
                </a:solidFill>
                <a:latin typeface="Droid Serif"/>
                <a:ea typeface="Droid Serif"/>
                <a:cs typeface="Droid Serif"/>
                <a:sym typeface="Droid Serif"/>
              </a:rPr>
              <a:t>If there are any action items required, such as sending another email if there are not enough volunteers, automated alerts and/or actions can be carried out</a:t>
            </a:r>
            <a:endParaRPr sz="6000" dirty="0">
              <a:solidFill>
                <a:srgbClr val="434343"/>
              </a:solidFill>
              <a:latin typeface="Droid Serif"/>
              <a:ea typeface="Droid Serif"/>
              <a:cs typeface="Droid Serif"/>
              <a:sym typeface="Droid Serif"/>
            </a:endParaRPr>
          </a:p>
          <a:p>
            <a:pPr marL="457200" lvl="0" indent="-419100" algn="l" rtl="0">
              <a:spcBef>
                <a:spcPts val="0"/>
              </a:spcBef>
              <a:spcAft>
                <a:spcPts val="0"/>
              </a:spcAft>
              <a:buClr>
                <a:srgbClr val="434343"/>
              </a:buClr>
              <a:buSzPts val="3000"/>
              <a:buFont typeface="Droid Serif"/>
              <a:buChar char="●"/>
            </a:pPr>
            <a:r>
              <a:rPr lang="en" sz="6000" dirty="0">
                <a:solidFill>
                  <a:srgbClr val="434343"/>
                </a:solidFill>
                <a:latin typeface="Droid Serif"/>
                <a:ea typeface="Droid Serif"/>
                <a:cs typeface="Droid Serif"/>
                <a:sym typeface="Droid Serif"/>
              </a:rPr>
              <a:t>Automated statistics and analysis of attendance data provide useful insights such as highlighting popular activities   </a:t>
            </a:r>
            <a:endParaRPr sz="6000" dirty="0">
              <a:solidFill>
                <a:srgbClr val="434343"/>
              </a:solidFill>
              <a:latin typeface="Droid Serif"/>
              <a:ea typeface="Droid Serif"/>
              <a:cs typeface="Droid Serif"/>
              <a:sym typeface="Droid Serif"/>
            </a:endParaRPr>
          </a:p>
          <a:p>
            <a:pPr marL="0" lvl="0" indent="0" algn="l" rtl="0">
              <a:spcBef>
                <a:spcPts val="0"/>
              </a:spcBef>
              <a:spcAft>
                <a:spcPts val="0"/>
              </a:spcAft>
              <a:buClr>
                <a:schemeClr val="dk1"/>
              </a:buClr>
              <a:buSzPts val="1100"/>
              <a:buFont typeface="Arial"/>
              <a:buNone/>
            </a:pPr>
            <a:endParaRPr sz="6000" dirty="0">
              <a:solidFill>
                <a:srgbClr val="434343"/>
              </a:solidFill>
              <a:latin typeface="Droid Serif"/>
              <a:ea typeface="Droid Serif"/>
              <a:cs typeface="Droid Serif"/>
              <a:sym typeface="Droid Serif"/>
            </a:endParaRPr>
          </a:p>
          <a:p>
            <a:pPr marL="0" lvl="0" indent="0" algn="l" rtl="0">
              <a:spcBef>
                <a:spcPts val="0"/>
              </a:spcBef>
              <a:spcAft>
                <a:spcPts val="0"/>
              </a:spcAft>
              <a:buClr>
                <a:schemeClr val="dk1"/>
              </a:buClr>
              <a:buSzPts val="1100"/>
              <a:buFont typeface="Arial"/>
              <a:buNone/>
            </a:pPr>
            <a:endParaRPr sz="6000" dirty="0">
              <a:solidFill>
                <a:srgbClr val="434343"/>
              </a:solidFill>
              <a:latin typeface="Droid Serif"/>
              <a:ea typeface="Droid Serif"/>
              <a:cs typeface="Droid Serif"/>
              <a:sym typeface="Droid Serif"/>
            </a:endParaRPr>
          </a:p>
        </p:txBody>
      </p:sp>
      <p:sp>
        <p:nvSpPr>
          <p:cNvPr id="106" name="Google Shape;69;p13">
            <a:extLst>
              <a:ext uri="{FF2B5EF4-FFF2-40B4-BE49-F238E27FC236}">
                <a16:creationId xmlns:a16="http://schemas.microsoft.com/office/drawing/2014/main" id="{9824543C-4AF9-40A3-8A17-E506FEC49C55}"/>
              </a:ext>
            </a:extLst>
          </p:cNvPr>
          <p:cNvSpPr txBox="1"/>
          <p:nvPr/>
        </p:nvSpPr>
        <p:spPr>
          <a:xfrm>
            <a:off x="27460053" y="30492643"/>
            <a:ext cx="12033194" cy="91199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solidFill>
                  <a:srgbClr val="434343"/>
                </a:solidFill>
                <a:latin typeface="Droid Serif"/>
                <a:ea typeface="Droid Serif"/>
                <a:cs typeface="Droid Serif"/>
                <a:sym typeface="Droid Serif"/>
              </a:rPr>
              <a:t>Say yes to the ultimate time saving experience!</a:t>
            </a:r>
            <a:endParaRPr sz="4400" b="1" dirty="0">
              <a:solidFill>
                <a:srgbClr val="434343"/>
              </a:solidFill>
              <a:latin typeface="Droid Serif"/>
              <a:ea typeface="Droid Serif"/>
              <a:cs typeface="Droid Serif"/>
              <a:sym typeface="Droid Serif"/>
            </a:endParaRPr>
          </a:p>
        </p:txBody>
      </p:sp>
      <p:pic>
        <p:nvPicPr>
          <p:cNvPr id="109" name="Google Shape;87;p13">
            <a:extLst>
              <a:ext uri="{FF2B5EF4-FFF2-40B4-BE49-F238E27FC236}">
                <a16:creationId xmlns:a16="http://schemas.microsoft.com/office/drawing/2014/main" id="{9E648416-AE6A-4415-8D10-CA8AD4DC68C6}"/>
              </a:ext>
            </a:extLst>
          </p:cNvPr>
          <p:cNvPicPr preferRelativeResize="0"/>
          <p:nvPr/>
        </p:nvPicPr>
        <p:blipFill>
          <a:blip r:embed="rId7">
            <a:alphaModFix/>
          </a:blip>
          <a:stretch>
            <a:fillRect/>
          </a:stretch>
        </p:blipFill>
        <p:spPr>
          <a:xfrm>
            <a:off x="27460053" y="26880607"/>
            <a:ext cx="12033194" cy="3477561"/>
          </a:xfrm>
          <a:prstGeom prst="rect">
            <a:avLst/>
          </a:prstGeom>
          <a:noFill/>
          <a:ln>
            <a:noFill/>
          </a:ln>
        </p:spPr>
      </p:pic>
      <p:sp>
        <p:nvSpPr>
          <p:cNvPr id="2" name="Rectangle 1">
            <a:extLst>
              <a:ext uri="{FF2B5EF4-FFF2-40B4-BE49-F238E27FC236}">
                <a16:creationId xmlns:a16="http://schemas.microsoft.com/office/drawing/2014/main" id="{53F50569-C739-4BE4-9734-7C097520B26C}"/>
              </a:ext>
            </a:extLst>
          </p:cNvPr>
          <p:cNvSpPr/>
          <p:nvPr/>
        </p:nvSpPr>
        <p:spPr>
          <a:xfrm>
            <a:off x="37311177" y="1155727"/>
            <a:ext cx="5429692" cy="3785652"/>
          </a:xfrm>
          <a:prstGeom prst="rect">
            <a:avLst/>
          </a:prstGeom>
          <a:noFill/>
          <a:ln w="76200">
            <a:solidFill>
              <a:schemeClr val="bg1">
                <a:lumMod val="85000"/>
              </a:schemeClr>
            </a:solidFill>
          </a:ln>
        </p:spPr>
        <p:txBody>
          <a:bodyPr wrap="none" lIns="91440" tIns="45720" rIns="91440" bIns="45720">
            <a:spAutoFit/>
          </a:bodyPr>
          <a:lstStyle/>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EXAMPLE </a:t>
            </a:r>
          </a:p>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VIDEO </a:t>
            </a:r>
          </a:p>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CONTENT </a:t>
            </a:r>
          </a:p>
        </p:txBody>
      </p:sp>
      <p:sp>
        <p:nvSpPr>
          <p:cNvPr id="22" name="Rectangle 21">
            <a:extLst>
              <a:ext uri="{FF2B5EF4-FFF2-40B4-BE49-F238E27FC236}">
                <a16:creationId xmlns:a16="http://schemas.microsoft.com/office/drawing/2014/main" id="{11AF22C8-1889-4E32-A61C-FC656C6311F8}"/>
              </a:ext>
            </a:extLst>
          </p:cNvPr>
          <p:cNvSpPr/>
          <p:nvPr/>
        </p:nvSpPr>
        <p:spPr>
          <a:xfrm>
            <a:off x="31220994" y="1925848"/>
            <a:ext cx="5429692" cy="2554545"/>
          </a:xfrm>
          <a:prstGeom prst="rect">
            <a:avLst/>
          </a:prstGeom>
          <a:noFill/>
          <a:ln w="76200">
            <a:solidFill>
              <a:schemeClr val="bg1">
                <a:lumMod val="85000"/>
              </a:schemeClr>
            </a:solidFill>
          </a:ln>
        </p:spPr>
        <p:txBody>
          <a:bodyPr wrap="square" lIns="91440" tIns="45720" rIns="91440" bIns="45720">
            <a:spAutoFit/>
          </a:bodyPr>
          <a:lstStyle/>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“A” </a:t>
            </a:r>
          </a:p>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standard </a:t>
            </a:r>
          </a:p>
        </p:txBody>
      </p:sp>
    </p:spTree>
    <p:extLst>
      <p:ext uri="{BB962C8B-B14F-4D97-AF65-F5344CB8AC3E}">
        <p14:creationId xmlns:p14="http://schemas.microsoft.com/office/powerpoint/2010/main" val="94291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4"/>
        <p:cNvGrpSpPr/>
        <p:nvPr/>
      </p:nvGrpSpPr>
      <p:grpSpPr>
        <a:xfrm>
          <a:off x="0" y="0"/>
          <a:ext cx="0" cy="0"/>
          <a:chOff x="0" y="0"/>
          <a:chExt cx="0" cy="0"/>
        </a:xfrm>
      </p:grpSpPr>
      <p:sp>
        <p:nvSpPr>
          <p:cNvPr id="55" name="Google Shape;55;p13"/>
          <p:cNvSpPr/>
          <p:nvPr/>
        </p:nvSpPr>
        <p:spPr>
          <a:xfrm>
            <a:off x="7083700" y="912100"/>
            <a:ext cx="35915700" cy="43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791425" y="911950"/>
            <a:ext cx="5025600" cy="4310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1007535" y="5498800"/>
            <a:ext cx="13875105" cy="10820852"/>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p:txBody>
      </p:sp>
      <p:sp>
        <p:nvSpPr>
          <p:cNvPr id="59" name="Google Shape;59;p13"/>
          <p:cNvSpPr/>
          <p:nvPr/>
        </p:nvSpPr>
        <p:spPr>
          <a:xfrm>
            <a:off x="1023438" y="16595952"/>
            <a:ext cx="13889620" cy="15356374"/>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p:nvPr/>
        </p:nvSpPr>
        <p:spPr>
          <a:xfrm>
            <a:off x="7738500" y="1882800"/>
            <a:ext cx="29208301" cy="203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7500">
                <a:solidFill>
                  <a:srgbClr val="FFFFFF"/>
                </a:solidFill>
                <a:latin typeface="Oswald"/>
                <a:ea typeface="Oswald"/>
                <a:cs typeface="Oswald"/>
                <a:sym typeface="Oswald"/>
              </a:rPr>
              <a:t>St Nick’s Activity RSVP</a:t>
            </a:r>
            <a:endParaRPr sz="7500">
              <a:solidFill>
                <a:srgbClr val="FFFFFF"/>
              </a:solidFill>
              <a:latin typeface="Oswald"/>
              <a:ea typeface="Oswald"/>
              <a:cs typeface="Oswald"/>
              <a:sym typeface="Oswald"/>
            </a:endParaRPr>
          </a:p>
          <a:p>
            <a:pPr marL="0" lvl="0" indent="0" algn="l" rtl="0">
              <a:spcBef>
                <a:spcPts val="0"/>
              </a:spcBef>
              <a:spcAft>
                <a:spcPts val="0"/>
              </a:spcAft>
              <a:buNone/>
            </a:pPr>
            <a:endParaRPr sz="9600">
              <a:latin typeface="Oswald"/>
              <a:ea typeface="Oswald"/>
              <a:cs typeface="Oswald"/>
              <a:sym typeface="Oswald"/>
            </a:endParaRPr>
          </a:p>
        </p:txBody>
      </p:sp>
      <p:sp>
        <p:nvSpPr>
          <p:cNvPr id="61" name="Google Shape;61;p13"/>
          <p:cNvSpPr txBox="1"/>
          <p:nvPr/>
        </p:nvSpPr>
        <p:spPr>
          <a:xfrm>
            <a:off x="7794130" y="3308400"/>
            <a:ext cx="34077599" cy="12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rgbClr val="FFFFFF"/>
                </a:solidFill>
                <a:latin typeface="Droid Serif"/>
                <a:ea typeface="Droid Serif"/>
                <a:cs typeface="Droid Serif"/>
                <a:sym typeface="Droid Serif"/>
              </a:rPr>
              <a:t>Providing automated RSVP services, so we can say goodbye to all those emails!</a:t>
            </a:r>
            <a:endParaRPr sz="9600">
              <a:latin typeface="Oswald"/>
              <a:ea typeface="Oswald"/>
              <a:cs typeface="Oswald"/>
              <a:sym typeface="Oswald"/>
            </a:endParaRPr>
          </a:p>
        </p:txBody>
      </p:sp>
      <p:sp>
        <p:nvSpPr>
          <p:cNvPr id="64" name="Google Shape;64;p13"/>
          <p:cNvSpPr/>
          <p:nvPr/>
        </p:nvSpPr>
        <p:spPr>
          <a:xfrm>
            <a:off x="1007533" y="15973826"/>
            <a:ext cx="13879500" cy="39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5" name="Google Shape;65;p13"/>
          <p:cNvSpPr/>
          <p:nvPr/>
        </p:nvSpPr>
        <p:spPr>
          <a:xfrm>
            <a:off x="1023417" y="31640878"/>
            <a:ext cx="13879500" cy="301095"/>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txBox="1"/>
          <p:nvPr/>
        </p:nvSpPr>
        <p:spPr>
          <a:xfrm>
            <a:off x="2148686" y="5605206"/>
            <a:ext cx="8084400" cy="145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200" b="1">
                <a:solidFill>
                  <a:srgbClr val="666666"/>
                </a:solidFill>
                <a:latin typeface="Oswald"/>
                <a:ea typeface="Oswald"/>
                <a:cs typeface="Oswald"/>
                <a:sym typeface="Oswald"/>
              </a:rPr>
              <a:t>Inputs</a:t>
            </a:r>
            <a:endParaRPr sz="7200" b="1">
              <a:solidFill>
                <a:srgbClr val="666666"/>
              </a:solidFill>
              <a:latin typeface="Oswald"/>
              <a:ea typeface="Oswald"/>
              <a:cs typeface="Oswald"/>
              <a:sym typeface="Oswald"/>
            </a:endParaRPr>
          </a:p>
          <a:p>
            <a:pPr marL="0" lvl="0" indent="0" algn="l" rtl="0">
              <a:spcBef>
                <a:spcPts val="0"/>
              </a:spcBef>
              <a:spcAft>
                <a:spcPts val="0"/>
              </a:spcAft>
              <a:buNone/>
            </a:pPr>
            <a:endParaRPr sz="2000">
              <a:latin typeface="Oswald"/>
              <a:ea typeface="Oswald"/>
              <a:cs typeface="Oswald"/>
              <a:sym typeface="Oswald"/>
            </a:endParaRPr>
          </a:p>
        </p:txBody>
      </p:sp>
      <p:sp>
        <p:nvSpPr>
          <p:cNvPr id="71" name="Google Shape;71;p13"/>
          <p:cNvSpPr txBox="1"/>
          <p:nvPr/>
        </p:nvSpPr>
        <p:spPr>
          <a:xfrm>
            <a:off x="2224186" y="6711768"/>
            <a:ext cx="11339700" cy="2898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34343"/>
              </a:buClr>
              <a:buSzPts val="3000"/>
              <a:buFont typeface="Droid Serif"/>
              <a:buChar char="●"/>
            </a:pPr>
            <a:r>
              <a:rPr lang="en" sz="4000" b="1" dirty="0">
                <a:solidFill>
                  <a:srgbClr val="434343"/>
                </a:solidFill>
                <a:latin typeface="Droid Serif"/>
                <a:ea typeface="Droid Serif"/>
                <a:cs typeface="Droid Serif"/>
                <a:sym typeface="Droid Serif"/>
              </a:rPr>
              <a:t>Long term data: </a:t>
            </a:r>
            <a:r>
              <a:rPr lang="en" sz="4000" dirty="0">
                <a:solidFill>
                  <a:srgbClr val="434343"/>
                </a:solidFill>
                <a:latin typeface="Droid Serif"/>
                <a:ea typeface="Droid Serif"/>
                <a:cs typeface="Droid Serif"/>
                <a:sym typeface="Droid Serif"/>
              </a:rPr>
              <a:t>Spreadsheets about volunteers, young carers, potential activities + venue details, invitation templates</a:t>
            </a:r>
            <a:endParaRPr sz="4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Char char="●"/>
            </a:pPr>
            <a:r>
              <a:rPr lang="en" sz="4000" b="1" dirty="0">
                <a:solidFill>
                  <a:srgbClr val="434343"/>
                </a:solidFill>
                <a:latin typeface="Droid Serif"/>
                <a:ea typeface="Droid Serif"/>
                <a:cs typeface="Droid Serif"/>
                <a:sym typeface="Droid Serif"/>
              </a:rPr>
              <a:t>Activity specific data: </a:t>
            </a:r>
            <a:r>
              <a:rPr lang="en" sz="4000" dirty="0">
                <a:solidFill>
                  <a:srgbClr val="434343"/>
                </a:solidFill>
                <a:latin typeface="Droid Serif"/>
                <a:ea typeface="Droid Serif"/>
                <a:cs typeface="Droid Serif"/>
                <a:sym typeface="Droid Serif"/>
              </a:rPr>
              <a:t>What, Date, Time, Where, Activity Leader, RSVPs, sign in and sign out, special considerations such as dietery requirements</a:t>
            </a:r>
            <a:endParaRPr sz="4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4000" dirty="0">
              <a:solidFill>
                <a:srgbClr val="434343"/>
              </a:solidFill>
              <a:latin typeface="Droid Serif"/>
              <a:ea typeface="Droid Serif"/>
              <a:cs typeface="Droid Serif"/>
              <a:sym typeface="Droid Serif"/>
            </a:endParaRPr>
          </a:p>
        </p:txBody>
      </p:sp>
      <p:sp>
        <p:nvSpPr>
          <p:cNvPr id="72" name="Google Shape;72;p13"/>
          <p:cNvSpPr txBox="1"/>
          <p:nvPr/>
        </p:nvSpPr>
        <p:spPr>
          <a:xfrm>
            <a:off x="2148686" y="11117066"/>
            <a:ext cx="8084400" cy="92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200" b="1" dirty="0">
                <a:solidFill>
                  <a:srgbClr val="666666"/>
                </a:solidFill>
                <a:latin typeface="Oswald"/>
                <a:ea typeface="Oswald"/>
                <a:cs typeface="Oswald"/>
                <a:sym typeface="Oswald"/>
              </a:rPr>
              <a:t>Outputs</a:t>
            </a:r>
            <a:endParaRPr sz="7200" b="1" dirty="0">
              <a:solidFill>
                <a:srgbClr val="666666"/>
              </a:solidFill>
              <a:latin typeface="Oswald"/>
              <a:ea typeface="Oswald"/>
              <a:cs typeface="Oswald"/>
              <a:sym typeface="Oswald"/>
            </a:endParaRPr>
          </a:p>
          <a:p>
            <a:pPr marL="0" lvl="0" indent="0" algn="l" rtl="0">
              <a:spcBef>
                <a:spcPts val="0"/>
              </a:spcBef>
              <a:spcAft>
                <a:spcPts val="0"/>
              </a:spcAft>
              <a:buNone/>
            </a:pPr>
            <a:endParaRPr sz="2000" dirty="0">
              <a:latin typeface="Oswald"/>
              <a:ea typeface="Oswald"/>
              <a:cs typeface="Oswald"/>
              <a:sym typeface="Oswald"/>
            </a:endParaRPr>
          </a:p>
        </p:txBody>
      </p:sp>
      <p:sp>
        <p:nvSpPr>
          <p:cNvPr id="73" name="Google Shape;73;p13"/>
          <p:cNvSpPr txBox="1"/>
          <p:nvPr/>
        </p:nvSpPr>
        <p:spPr>
          <a:xfrm>
            <a:off x="2111524" y="12211331"/>
            <a:ext cx="11623800" cy="3810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34343"/>
              </a:buClr>
              <a:buSzPts val="3000"/>
              <a:buFont typeface="Droid Serif"/>
              <a:buChar char="●"/>
            </a:pPr>
            <a:r>
              <a:rPr lang="en" sz="4000" b="1" dirty="0">
                <a:solidFill>
                  <a:srgbClr val="434343"/>
                </a:solidFill>
                <a:latin typeface="Droid Serif"/>
                <a:ea typeface="Droid Serif"/>
                <a:cs typeface="Droid Serif"/>
                <a:sym typeface="Droid Serif"/>
              </a:rPr>
              <a:t>For all users: </a:t>
            </a:r>
            <a:r>
              <a:rPr lang="en" sz="4000" dirty="0">
                <a:solidFill>
                  <a:srgbClr val="434343"/>
                </a:solidFill>
                <a:latin typeface="Droid Serif"/>
                <a:ea typeface="Droid Serif"/>
                <a:cs typeface="Droid Serif"/>
                <a:sym typeface="Droid Serif"/>
              </a:rPr>
              <a:t>Activity Invites, Upcoming Activities</a:t>
            </a:r>
            <a:endParaRPr sz="4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Char char="●"/>
            </a:pPr>
            <a:r>
              <a:rPr lang="en" sz="4000" b="1" dirty="0">
                <a:solidFill>
                  <a:srgbClr val="434343"/>
                </a:solidFill>
                <a:latin typeface="Droid Serif"/>
                <a:ea typeface="Droid Serif"/>
                <a:cs typeface="Droid Serif"/>
                <a:sym typeface="Droid Serif"/>
              </a:rPr>
              <a:t>For event coordinators &amp; volunteers</a:t>
            </a:r>
            <a:r>
              <a:rPr lang="en" sz="4000" dirty="0">
                <a:solidFill>
                  <a:srgbClr val="434343"/>
                </a:solidFill>
                <a:latin typeface="Droid Serif"/>
                <a:ea typeface="Droid Serif"/>
                <a:cs typeface="Droid Serif"/>
                <a:sym typeface="Droid Serif"/>
              </a:rPr>
              <a:t>: Volunteer attendance lists + contact details, Young Carer list</a:t>
            </a:r>
            <a:endParaRPr sz="4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Char char="●"/>
            </a:pPr>
            <a:r>
              <a:rPr lang="en" sz="4000" b="1" dirty="0">
                <a:solidFill>
                  <a:srgbClr val="434343"/>
                </a:solidFill>
                <a:latin typeface="Droid Serif"/>
                <a:ea typeface="Droid Serif"/>
                <a:cs typeface="Droid Serif"/>
                <a:sym typeface="Droid Serif"/>
              </a:rPr>
              <a:t>For young carers</a:t>
            </a:r>
            <a:r>
              <a:rPr lang="en" sz="4000" dirty="0">
                <a:solidFill>
                  <a:srgbClr val="434343"/>
                </a:solidFill>
                <a:latin typeface="Droid Serif"/>
                <a:ea typeface="Droid Serif"/>
                <a:cs typeface="Droid Serif"/>
                <a:sym typeface="Droid Serif"/>
              </a:rPr>
              <a:t>: Contact details of event coordinator</a:t>
            </a:r>
            <a:endParaRPr sz="4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4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4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4000" dirty="0">
              <a:solidFill>
                <a:srgbClr val="434343"/>
              </a:solidFill>
              <a:latin typeface="Droid Serif"/>
              <a:ea typeface="Droid Serif"/>
              <a:cs typeface="Droid Serif"/>
              <a:sym typeface="Droid Serif"/>
            </a:endParaRPr>
          </a:p>
        </p:txBody>
      </p:sp>
      <p:sp>
        <p:nvSpPr>
          <p:cNvPr id="74" name="Google Shape;74;p13"/>
          <p:cNvSpPr txBox="1"/>
          <p:nvPr/>
        </p:nvSpPr>
        <p:spPr>
          <a:xfrm>
            <a:off x="2111524" y="16706756"/>
            <a:ext cx="11623800" cy="145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7200" b="1" dirty="0">
                <a:solidFill>
                  <a:srgbClr val="666666"/>
                </a:solidFill>
                <a:latin typeface="Oswald"/>
                <a:ea typeface="Oswald"/>
                <a:cs typeface="Oswald"/>
                <a:sym typeface="Oswald"/>
              </a:rPr>
              <a:t>Processing and Storage</a:t>
            </a:r>
            <a:endParaRPr sz="7200" b="1" dirty="0">
              <a:solidFill>
                <a:srgbClr val="666666"/>
              </a:solidFill>
              <a:latin typeface="Oswald"/>
              <a:ea typeface="Oswald"/>
              <a:cs typeface="Oswald"/>
              <a:sym typeface="Oswald"/>
            </a:endParaRPr>
          </a:p>
          <a:p>
            <a:pPr marL="0" lvl="0" indent="0" algn="l" rtl="0">
              <a:spcBef>
                <a:spcPts val="0"/>
              </a:spcBef>
              <a:spcAft>
                <a:spcPts val="0"/>
              </a:spcAft>
              <a:buNone/>
            </a:pPr>
            <a:endParaRPr sz="2000" dirty="0">
              <a:latin typeface="Oswald"/>
              <a:ea typeface="Oswald"/>
              <a:cs typeface="Oswald"/>
              <a:sym typeface="Oswald"/>
            </a:endParaRPr>
          </a:p>
        </p:txBody>
      </p:sp>
      <p:sp>
        <p:nvSpPr>
          <p:cNvPr id="75" name="Google Shape;75;p13"/>
          <p:cNvSpPr txBox="1"/>
          <p:nvPr/>
        </p:nvSpPr>
        <p:spPr>
          <a:xfrm>
            <a:off x="1676239" y="17749550"/>
            <a:ext cx="12645000" cy="133887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dirty="0">
                <a:solidFill>
                  <a:srgbClr val="434343"/>
                </a:solidFill>
                <a:latin typeface="Droid Serif"/>
                <a:ea typeface="Droid Serif"/>
                <a:cs typeface="Droid Serif"/>
                <a:sym typeface="Droid Serif"/>
              </a:rPr>
              <a:t>Initial Setup</a:t>
            </a:r>
            <a:endParaRPr sz="4000" b="1"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AutoNum type="arabicPeriod"/>
            </a:pPr>
            <a:r>
              <a:rPr lang="en" sz="4000" dirty="0">
                <a:solidFill>
                  <a:srgbClr val="434343"/>
                </a:solidFill>
                <a:latin typeface="Droid Serif"/>
                <a:ea typeface="Droid Serif"/>
                <a:cs typeface="Droid Serif"/>
                <a:sym typeface="Droid Serif"/>
              </a:rPr>
              <a:t>Store volunteer and young carer data into the app’s storage (</a:t>
            </a:r>
            <a:r>
              <a:rPr lang="en-AU" sz="4000" dirty="0">
                <a:solidFill>
                  <a:srgbClr val="434343"/>
                </a:solidFill>
                <a:latin typeface="Droid Serif"/>
                <a:ea typeface="Droid Serif"/>
                <a:cs typeface="Droid Serif"/>
                <a:sym typeface="Droid Serif"/>
              </a:rPr>
              <a:t>hard coded or with a different app)</a:t>
            </a:r>
            <a:endParaRPr sz="4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AutoNum type="arabicPeriod"/>
            </a:pPr>
            <a:r>
              <a:rPr lang="en" sz="4000" dirty="0">
                <a:solidFill>
                  <a:srgbClr val="434343"/>
                </a:solidFill>
                <a:latin typeface="Droid Serif"/>
                <a:ea typeface="Droid Serif"/>
                <a:cs typeface="Droid Serif"/>
                <a:sym typeface="Droid Serif"/>
              </a:rPr>
              <a:t>Store the details of previously run activities into a list, including venue details, cost, images, etc..</a:t>
            </a:r>
            <a:endParaRPr sz="4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AutoNum type="arabicPeriod"/>
            </a:pPr>
            <a:r>
              <a:rPr lang="en" sz="4000" dirty="0">
                <a:solidFill>
                  <a:srgbClr val="434343"/>
                </a:solidFill>
                <a:latin typeface="Droid Serif"/>
                <a:ea typeface="Droid Serif"/>
                <a:cs typeface="Droid Serif"/>
                <a:sym typeface="Droid Serif"/>
              </a:rPr>
              <a:t>Store the wording and structure of an invitation template</a:t>
            </a:r>
            <a:endParaRPr sz="4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 sz="4000" b="1" dirty="0">
                <a:solidFill>
                  <a:srgbClr val="434343"/>
                </a:solidFill>
                <a:latin typeface="Droid Serif"/>
                <a:ea typeface="Droid Serif"/>
                <a:cs typeface="Droid Serif"/>
                <a:sym typeface="Droid Serif"/>
              </a:rPr>
              <a:t>Maintenence</a:t>
            </a:r>
            <a:endParaRPr sz="4000" b="1" dirty="0">
              <a:solidFill>
                <a:srgbClr val="434343"/>
              </a:solidFill>
              <a:latin typeface="Droid Serif"/>
              <a:ea typeface="Droid Serif"/>
              <a:cs typeface="Droid Serif"/>
              <a:sym typeface="Droid Serif"/>
            </a:endParaRPr>
          </a:p>
          <a:p>
            <a:pPr marL="457200" indent="-419100">
              <a:lnSpc>
                <a:spcPct val="115000"/>
              </a:lnSpc>
              <a:buClr>
                <a:srgbClr val="434343"/>
              </a:buClr>
              <a:buSzPts val="3000"/>
              <a:buFont typeface="Droid Serif"/>
              <a:buAutoNum type="arabicPeriod"/>
            </a:pPr>
            <a:r>
              <a:rPr lang="en" sz="4000" dirty="0">
                <a:solidFill>
                  <a:srgbClr val="434343"/>
                </a:solidFill>
                <a:latin typeface="Droid Serif"/>
                <a:ea typeface="Droid Serif"/>
                <a:cs typeface="Droid Serif"/>
                <a:sym typeface="Droid Serif"/>
              </a:rPr>
              <a:t>Update any of the above </a:t>
            </a:r>
            <a:r>
              <a:rPr lang="en-US" sz="4000" dirty="0">
                <a:solidFill>
                  <a:srgbClr val="434343"/>
                </a:solidFill>
                <a:latin typeface="Droid Serif"/>
                <a:ea typeface="Droid Serif"/>
                <a:cs typeface="Droid Serif"/>
                <a:sym typeface="Droid Serif"/>
              </a:rPr>
              <a:t>(hard coded or a different app)</a:t>
            </a:r>
            <a:endParaRPr sz="4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r>
              <a:rPr lang="en" sz="4000" b="1" dirty="0">
                <a:solidFill>
                  <a:srgbClr val="434343"/>
                </a:solidFill>
                <a:latin typeface="Droid Serif"/>
                <a:ea typeface="Droid Serif"/>
                <a:cs typeface="Droid Serif"/>
                <a:sym typeface="Droid Serif"/>
              </a:rPr>
              <a:t>Running an Activity </a:t>
            </a:r>
            <a:endParaRPr sz="4000" b="1"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AutoNum type="arabicPeriod"/>
            </a:pPr>
            <a:r>
              <a:rPr lang="en" sz="4000" dirty="0">
                <a:solidFill>
                  <a:srgbClr val="434343"/>
                </a:solidFill>
                <a:latin typeface="Droid Serif"/>
                <a:ea typeface="Droid Serif"/>
                <a:cs typeface="Droid Serif"/>
                <a:sym typeface="Droid Serif"/>
              </a:rPr>
              <a:t>Coordinator registers a new activity, selecting from the list of activities, and entering in What, Date, Time, Where</a:t>
            </a:r>
            <a:endParaRPr sz="4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AutoNum type="arabicPeriod"/>
            </a:pPr>
            <a:r>
              <a:rPr lang="en" sz="4000" dirty="0">
                <a:solidFill>
                  <a:srgbClr val="434343"/>
                </a:solidFill>
                <a:latin typeface="Droid Serif"/>
                <a:ea typeface="Droid Serif"/>
                <a:cs typeface="Droid Serif"/>
                <a:sym typeface="Droid Serif"/>
              </a:rPr>
              <a:t>Activity Invite is generated by using the invitation template, filling in the above data</a:t>
            </a:r>
            <a:endParaRPr sz="4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AutoNum type="arabicPeriod"/>
            </a:pPr>
            <a:r>
              <a:rPr lang="en" sz="4000" dirty="0">
                <a:solidFill>
                  <a:srgbClr val="434343"/>
                </a:solidFill>
                <a:latin typeface="Droid Serif"/>
                <a:ea typeface="Droid Serif"/>
                <a:cs typeface="Droid Serif"/>
                <a:sym typeface="Droid Serif"/>
              </a:rPr>
              <a:t>Volunteers and young carers are notified, then can RSVP via the App</a:t>
            </a:r>
            <a:endParaRPr sz="4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AutoNum type="arabicPeriod"/>
            </a:pPr>
            <a:r>
              <a:rPr lang="en" sz="4000" dirty="0">
                <a:solidFill>
                  <a:srgbClr val="434343"/>
                </a:solidFill>
                <a:latin typeface="Droid Serif"/>
                <a:ea typeface="Droid Serif"/>
                <a:cs typeface="Droid Serif"/>
                <a:sym typeface="Droid Serif"/>
              </a:rPr>
              <a:t>Attendance + contact lists and sign in/out forms are automatically generated and </a:t>
            </a:r>
            <a:r>
              <a:rPr lang="en-AU" sz="4000" dirty="0">
                <a:solidFill>
                  <a:srgbClr val="434343"/>
                </a:solidFill>
                <a:latin typeface="Droid Serif"/>
                <a:ea typeface="Droid Serif"/>
                <a:cs typeface="Droid Serif"/>
                <a:sym typeface="Droid Serif"/>
              </a:rPr>
              <a:t>can be emailed from </a:t>
            </a:r>
            <a:r>
              <a:rPr lang="en" sz="4000" dirty="0">
                <a:solidFill>
                  <a:srgbClr val="434343"/>
                </a:solidFill>
                <a:latin typeface="Droid Serif"/>
                <a:ea typeface="Droid Serif"/>
                <a:cs typeface="Droid Serif"/>
                <a:sym typeface="Droid Serif"/>
              </a:rPr>
              <a:t>the app </a:t>
            </a:r>
            <a:endParaRPr sz="4000" dirty="0">
              <a:solidFill>
                <a:srgbClr val="434343"/>
              </a:solidFill>
              <a:latin typeface="Droid Serif"/>
              <a:ea typeface="Droid Serif"/>
              <a:cs typeface="Droid Serif"/>
              <a:sym typeface="Droid Serif"/>
            </a:endParaRPr>
          </a:p>
          <a:p>
            <a:pPr marL="457200" lvl="0" indent="-419100" algn="l" rtl="0">
              <a:lnSpc>
                <a:spcPct val="115000"/>
              </a:lnSpc>
              <a:spcBef>
                <a:spcPts val="0"/>
              </a:spcBef>
              <a:spcAft>
                <a:spcPts val="0"/>
              </a:spcAft>
              <a:buClr>
                <a:srgbClr val="434343"/>
              </a:buClr>
              <a:buSzPts val="3000"/>
              <a:buFont typeface="Droid Serif"/>
              <a:buAutoNum type="arabicPeriod"/>
            </a:pPr>
            <a:r>
              <a:rPr lang="en" sz="4000" dirty="0">
                <a:solidFill>
                  <a:srgbClr val="434343"/>
                </a:solidFill>
                <a:latin typeface="Droid Serif"/>
                <a:ea typeface="Droid Serif"/>
                <a:cs typeface="Droid Serif"/>
                <a:sym typeface="Droid Serif"/>
              </a:rPr>
              <a:t>Automated events can be triggered based on attendance data analysis</a:t>
            </a:r>
            <a:endParaRPr sz="4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4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4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4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4000" dirty="0">
              <a:solidFill>
                <a:srgbClr val="434343"/>
              </a:solidFill>
              <a:latin typeface="Droid Serif"/>
              <a:ea typeface="Droid Serif"/>
              <a:cs typeface="Droid Serif"/>
              <a:sym typeface="Droid Serif"/>
            </a:endParaRPr>
          </a:p>
        </p:txBody>
      </p:sp>
      <p:sp>
        <p:nvSpPr>
          <p:cNvPr id="76" name="Google Shape;76;p13"/>
          <p:cNvSpPr txBox="1"/>
          <p:nvPr/>
        </p:nvSpPr>
        <p:spPr>
          <a:xfrm>
            <a:off x="22683306" y="7656502"/>
            <a:ext cx="10285800" cy="917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a:solidFill>
                  <a:srgbClr val="434343"/>
                </a:solidFill>
                <a:latin typeface="Droid Serif"/>
                <a:ea typeface="Droid Serif"/>
                <a:cs typeface="Droid Serif"/>
                <a:sym typeface="Droid Serif"/>
              </a:rPr>
              <a:t>Lorem ipsum dolor sit amet, facer quaestio an mea, eros suscipit nam an. Verear impetus definiebas cu mel, essent abhorreant eum ad. Modo complectitur cu sed, no vitae inermis patrioque eam. In quod dicit assentior mea. Causae detraxit similique ea eam.</a:t>
            </a:r>
            <a:endParaRPr sz="240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 sz="2400">
                <a:solidFill>
                  <a:srgbClr val="434343"/>
                </a:solidFill>
                <a:latin typeface="Droid Serif"/>
                <a:ea typeface="Droid Serif"/>
                <a:cs typeface="Droid Serif"/>
                <a:sym typeface="Droid Serif"/>
              </a:rPr>
              <a:t>Lorem ipsum dolor sit amet, facer quaestio an mea, eros suscipit nam an. Verear impetus definiebas cu mel, essent abhorreant eum ad. Modo complectitur cu sed, no vitae inermis patrioque eam. In quod dicit assentior mea. Causae detraxit similique ea eam.</a:t>
            </a:r>
            <a:endParaRPr sz="240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240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 sz="2400">
                <a:solidFill>
                  <a:srgbClr val="434343"/>
                </a:solidFill>
                <a:latin typeface="Droid Serif"/>
                <a:ea typeface="Droid Serif"/>
                <a:cs typeface="Droid Serif"/>
                <a:sym typeface="Droid Serif"/>
              </a:rPr>
              <a:t>Lorem ipsum dolor sit amet, facer quaestio an mea, eros suscipit nam an. Verear impetus definiebas cu mel, essent abhorreant eum ad. Modo complectitur cu sed, no vitae inermis patrioque eam. In quod dicit assentior mea. Causae detraxit similique ea eam.</a:t>
            </a:r>
            <a:endParaRPr sz="240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a:solidFill>
                <a:srgbClr val="434343"/>
              </a:solidFill>
              <a:latin typeface="Droid Serif"/>
              <a:ea typeface="Droid Serif"/>
              <a:cs typeface="Droid Serif"/>
              <a:sym typeface="Droid Serif"/>
            </a:endParaRPr>
          </a:p>
          <a:p>
            <a:pPr marL="457200" lvl="0" indent="-381000" algn="l" rtl="0">
              <a:lnSpc>
                <a:spcPct val="115000"/>
              </a:lnSpc>
              <a:spcBef>
                <a:spcPts val="0"/>
              </a:spcBef>
              <a:spcAft>
                <a:spcPts val="0"/>
              </a:spcAft>
              <a:buClr>
                <a:srgbClr val="434343"/>
              </a:buClr>
              <a:buSzPts val="2400"/>
              <a:buFont typeface="Droid Serif"/>
              <a:buChar char="●"/>
            </a:pPr>
            <a:r>
              <a:rPr lang="en" sz="2400">
                <a:solidFill>
                  <a:srgbClr val="434343"/>
                </a:solidFill>
                <a:latin typeface="Droid Serif"/>
                <a:ea typeface="Droid Serif"/>
                <a:cs typeface="Droid Serif"/>
                <a:sym typeface="Droid Serif"/>
              </a:rPr>
              <a:t>Lorem ipsum dolor sit amet, facer quaestio an mea.</a:t>
            </a:r>
            <a:endParaRPr sz="2400">
              <a:solidFill>
                <a:srgbClr val="434343"/>
              </a:solidFill>
              <a:latin typeface="Droid Serif"/>
              <a:ea typeface="Droid Serif"/>
              <a:cs typeface="Droid Serif"/>
              <a:sym typeface="Droid Serif"/>
            </a:endParaRPr>
          </a:p>
          <a:p>
            <a:pPr marL="457200" lvl="0" indent="-381000" algn="l" rtl="0">
              <a:lnSpc>
                <a:spcPct val="115000"/>
              </a:lnSpc>
              <a:spcBef>
                <a:spcPts val="0"/>
              </a:spcBef>
              <a:spcAft>
                <a:spcPts val="0"/>
              </a:spcAft>
              <a:buClr>
                <a:srgbClr val="434343"/>
              </a:buClr>
              <a:buSzPts val="2400"/>
              <a:buFont typeface="Droid Serif"/>
              <a:buChar char="●"/>
            </a:pPr>
            <a:r>
              <a:rPr lang="en" sz="2400">
                <a:solidFill>
                  <a:srgbClr val="434343"/>
                </a:solidFill>
                <a:latin typeface="Droid Serif"/>
                <a:ea typeface="Droid Serif"/>
                <a:cs typeface="Droid Serif"/>
                <a:sym typeface="Droid Serif"/>
              </a:rPr>
              <a:t>Verear impetus definiebas cu mel, essent abhorreant eum ad.  </a:t>
            </a:r>
            <a:endParaRPr sz="2400">
              <a:solidFill>
                <a:srgbClr val="434343"/>
              </a:solidFill>
              <a:latin typeface="Droid Serif"/>
              <a:ea typeface="Droid Serif"/>
              <a:cs typeface="Droid Serif"/>
              <a:sym typeface="Droid Serif"/>
            </a:endParaRPr>
          </a:p>
          <a:p>
            <a:pPr marL="457200" lvl="0" indent="-381000" algn="l" rtl="0">
              <a:lnSpc>
                <a:spcPct val="115000"/>
              </a:lnSpc>
              <a:spcBef>
                <a:spcPts val="0"/>
              </a:spcBef>
              <a:spcAft>
                <a:spcPts val="0"/>
              </a:spcAft>
              <a:buClr>
                <a:srgbClr val="434343"/>
              </a:buClr>
              <a:buSzPts val="2400"/>
              <a:buFont typeface="Droid Serif"/>
              <a:buChar char="●"/>
            </a:pPr>
            <a:r>
              <a:rPr lang="en" sz="2400">
                <a:solidFill>
                  <a:srgbClr val="434343"/>
                </a:solidFill>
                <a:latin typeface="Droid Serif"/>
                <a:ea typeface="Droid Serif"/>
                <a:cs typeface="Droid Serif"/>
                <a:sym typeface="Droid Serif"/>
              </a:rPr>
              <a:t>Causae detraxit similique ea eam.</a:t>
            </a:r>
            <a:endParaRPr sz="240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a:solidFill>
                <a:srgbClr val="434343"/>
              </a:solidFill>
              <a:latin typeface="Droid Serif"/>
              <a:ea typeface="Droid Serif"/>
              <a:cs typeface="Droid Serif"/>
              <a:sym typeface="Droid Serif"/>
            </a:endParaRPr>
          </a:p>
        </p:txBody>
      </p:sp>
      <p:sp>
        <p:nvSpPr>
          <p:cNvPr id="77" name="Google Shape;77;p13"/>
          <p:cNvSpPr/>
          <p:nvPr/>
        </p:nvSpPr>
        <p:spPr>
          <a:xfrm>
            <a:off x="896475" y="912100"/>
            <a:ext cx="659400" cy="43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3" descr="logo.png">
            <a:hlinkClick r:id="rId3"/>
          </p:cNvPr>
          <p:cNvPicPr preferRelativeResize="0"/>
          <p:nvPr/>
        </p:nvPicPr>
        <p:blipFill>
          <a:blip r:embed="rId4">
            <a:alphaModFix/>
          </a:blip>
          <a:stretch>
            <a:fillRect/>
          </a:stretch>
        </p:blipFill>
        <p:spPr>
          <a:xfrm>
            <a:off x="41065963" y="32120700"/>
            <a:ext cx="1933575" cy="628650"/>
          </a:xfrm>
          <a:prstGeom prst="rect">
            <a:avLst/>
          </a:prstGeom>
          <a:noFill/>
          <a:ln>
            <a:noFill/>
          </a:ln>
        </p:spPr>
      </p:pic>
      <p:sp>
        <p:nvSpPr>
          <p:cNvPr id="79" name="Google Shape;79;p13"/>
          <p:cNvSpPr txBox="1"/>
          <p:nvPr/>
        </p:nvSpPr>
        <p:spPr>
          <a:xfrm>
            <a:off x="896475" y="31997700"/>
            <a:ext cx="39747299" cy="9207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2400">
                <a:solidFill>
                  <a:srgbClr val="FFFFFF"/>
                </a:solidFill>
                <a:latin typeface="Droid Serif"/>
                <a:ea typeface="Droid Serif"/>
                <a:cs typeface="Droid Serif"/>
                <a:sym typeface="Droid Serif"/>
              </a:rPr>
              <a:t>This presentation poster was designed by </a:t>
            </a:r>
            <a:r>
              <a:rPr lang="en" sz="2400" u="sng">
                <a:solidFill>
                  <a:srgbClr val="FFFFFF"/>
                </a:solidFill>
                <a:latin typeface="Droid Serif"/>
                <a:ea typeface="Droid Serif"/>
                <a:cs typeface="Droid Serif"/>
                <a:sym typeface="Droid Serif"/>
                <a:hlinkClick r:id="rId5"/>
              </a:rPr>
              <a:t>FPPT</a:t>
            </a:r>
            <a:r>
              <a:rPr lang="en" sz="2400">
                <a:solidFill>
                  <a:srgbClr val="FFFFFF"/>
                </a:solidFill>
                <a:latin typeface="Droid Serif"/>
                <a:ea typeface="Droid Serif"/>
                <a:cs typeface="Droid Serif"/>
                <a:sym typeface="Droid Serif"/>
              </a:rPr>
              <a:t>.</a:t>
            </a:r>
            <a:endParaRPr>
              <a:solidFill>
                <a:srgbClr val="FFFFFF"/>
              </a:solidFill>
            </a:endParaRPr>
          </a:p>
        </p:txBody>
      </p:sp>
      <p:sp>
        <p:nvSpPr>
          <p:cNvPr id="80" name="Google Shape;80;p13"/>
          <p:cNvSpPr/>
          <p:nvPr/>
        </p:nvSpPr>
        <p:spPr>
          <a:xfrm>
            <a:off x="15678798" y="5415671"/>
            <a:ext cx="27279383" cy="26590629"/>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15678797" y="31640879"/>
            <a:ext cx="27279384" cy="384224"/>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2" name="Google Shape;82;p13"/>
          <p:cNvSpPr txBox="1"/>
          <p:nvPr/>
        </p:nvSpPr>
        <p:spPr>
          <a:xfrm>
            <a:off x="16113743" y="5632689"/>
            <a:ext cx="10285800" cy="145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5400" b="1" dirty="0">
                <a:solidFill>
                  <a:srgbClr val="666666"/>
                </a:solidFill>
                <a:latin typeface="Oswald"/>
                <a:ea typeface="Oswald"/>
                <a:cs typeface="Oswald"/>
                <a:sym typeface="Oswald"/>
              </a:rPr>
              <a:t>Screen Prototypes and Navigation</a:t>
            </a:r>
            <a:endParaRPr sz="5400" b="1" dirty="0">
              <a:solidFill>
                <a:srgbClr val="666666"/>
              </a:solidFill>
              <a:latin typeface="Oswald"/>
              <a:ea typeface="Oswald"/>
              <a:cs typeface="Oswald"/>
              <a:sym typeface="Oswald"/>
            </a:endParaRPr>
          </a:p>
          <a:p>
            <a:pPr marL="0" lvl="0" indent="0" algn="l" rtl="0">
              <a:spcBef>
                <a:spcPts val="0"/>
              </a:spcBef>
              <a:spcAft>
                <a:spcPts val="0"/>
              </a:spcAft>
              <a:buNone/>
            </a:pPr>
            <a:endParaRPr dirty="0">
              <a:latin typeface="Oswald"/>
              <a:ea typeface="Oswald"/>
              <a:cs typeface="Oswald"/>
              <a:sym typeface="Oswald"/>
            </a:endParaRPr>
          </a:p>
        </p:txBody>
      </p:sp>
      <p:pic>
        <p:nvPicPr>
          <p:cNvPr id="88" name="Google Shape;88;p13"/>
          <p:cNvPicPr preferRelativeResize="0"/>
          <p:nvPr/>
        </p:nvPicPr>
        <p:blipFill>
          <a:blip r:embed="rId6">
            <a:alphaModFix/>
          </a:blip>
          <a:stretch>
            <a:fillRect/>
          </a:stretch>
        </p:blipFill>
        <p:spPr>
          <a:xfrm>
            <a:off x="2286526" y="1034050"/>
            <a:ext cx="4066524" cy="4066500"/>
          </a:xfrm>
          <a:prstGeom prst="rect">
            <a:avLst/>
          </a:prstGeom>
          <a:noFill/>
          <a:ln>
            <a:noFill/>
          </a:ln>
        </p:spPr>
      </p:pic>
      <p:sp>
        <p:nvSpPr>
          <p:cNvPr id="100" name="Google Shape;100;p13"/>
          <p:cNvSpPr txBox="1"/>
          <p:nvPr/>
        </p:nvSpPr>
        <p:spPr>
          <a:xfrm>
            <a:off x="16393403" y="27794434"/>
            <a:ext cx="25238500" cy="3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400" b="1" dirty="0"/>
              <a:t>Navigation and work flow</a:t>
            </a:r>
            <a:endParaRPr sz="4400" b="1" dirty="0"/>
          </a:p>
          <a:p>
            <a:pPr marL="457200" lvl="0" indent="-419100" algn="l" rtl="0">
              <a:spcBef>
                <a:spcPts val="0"/>
              </a:spcBef>
              <a:spcAft>
                <a:spcPts val="0"/>
              </a:spcAft>
              <a:buSzPts val="3000"/>
              <a:buChar char="-"/>
            </a:pPr>
            <a:r>
              <a:rPr lang="en" sz="3000" dirty="0"/>
              <a:t>All users will start in the main screen, where they will need to supply a username and password to login.  </a:t>
            </a:r>
            <a:endParaRPr sz="3000" dirty="0"/>
          </a:p>
          <a:p>
            <a:pPr marL="457200" lvl="0" indent="-419100" algn="l" rtl="0">
              <a:spcBef>
                <a:spcPts val="0"/>
              </a:spcBef>
              <a:spcAft>
                <a:spcPts val="0"/>
              </a:spcAft>
              <a:buSzPts val="3000"/>
              <a:buChar char="-"/>
            </a:pPr>
            <a:r>
              <a:rPr lang="en" sz="3000" dirty="0"/>
              <a:t>Once logged in, buttons will appear. Only the Activity RSVP button will appear for Young Carers.</a:t>
            </a:r>
            <a:endParaRPr sz="3000" dirty="0"/>
          </a:p>
          <a:p>
            <a:pPr marL="457200" lvl="0" indent="-419100" algn="l" rtl="0">
              <a:spcBef>
                <a:spcPts val="0"/>
              </a:spcBef>
              <a:spcAft>
                <a:spcPts val="0"/>
              </a:spcAft>
              <a:buSzPts val="3000"/>
              <a:buChar char="-"/>
            </a:pPr>
            <a:r>
              <a:rPr lang="en" sz="3000" dirty="0"/>
              <a:t>Volunteers can create a new activity (1) clicking on ‘New Activity’</a:t>
            </a:r>
            <a:endParaRPr sz="3000" dirty="0"/>
          </a:p>
          <a:p>
            <a:pPr marL="914400" lvl="1" indent="-419100" algn="l" rtl="0">
              <a:spcBef>
                <a:spcPts val="0"/>
              </a:spcBef>
              <a:spcAft>
                <a:spcPts val="0"/>
              </a:spcAft>
              <a:buSzPts val="3000"/>
              <a:buChar char="-"/>
            </a:pPr>
            <a:r>
              <a:rPr lang="en" sz="3000" dirty="0"/>
              <a:t>This generates an activity invite (2), which Young Carers can view  by clicking on ‘Activity RSVP’</a:t>
            </a:r>
            <a:endParaRPr sz="3000" dirty="0"/>
          </a:p>
          <a:p>
            <a:pPr marL="1371600" lvl="2" indent="-419100" algn="l" rtl="0">
              <a:spcBef>
                <a:spcPts val="0"/>
              </a:spcBef>
              <a:spcAft>
                <a:spcPts val="0"/>
              </a:spcAft>
              <a:buSzPts val="3000"/>
              <a:buChar char="-"/>
            </a:pPr>
            <a:r>
              <a:rPr lang="en" sz="3000" dirty="0"/>
              <a:t>Volunteers can view activity attendance (3), by clicking on ‘Attendance’ in the Activity RSVP screen</a:t>
            </a:r>
            <a:endParaRPr sz="3000" dirty="0"/>
          </a:p>
          <a:p>
            <a:pPr marL="1371600" lvl="2" indent="-419100" algn="l" rtl="0">
              <a:spcBef>
                <a:spcPts val="0"/>
              </a:spcBef>
              <a:spcAft>
                <a:spcPts val="0"/>
              </a:spcAft>
              <a:buSzPts val="3000"/>
              <a:buChar char="-"/>
            </a:pPr>
            <a:r>
              <a:rPr lang="en" sz="3000" dirty="0"/>
              <a:t>Extra function to send a message, e.g. a reminder to those who haven’t RSVPed, could be useful</a:t>
            </a:r>
            <a:endParaRPr sz="3000" dirty="0"/>
          </a:p>
        </p:txBody>
      </p:sp>
      <p:sp>
        <p:nvSpPr>
          <p:cNvPr id="51" name="Rectangle 50">
            <a:extLst>
              <a:ext uri="{FF2B5EF4-FFF2-40B4-BE49-F238E27FC236}">
                <a16:creationId xmlns:a16="http://schemas.microsoft.com/office/drawing/2014/main" id="{5086C555-4EEC-4B6D-9331-CF2582A6F6EB}"/>
              </a:ext>
            </a:extLst>
          </p:cNvPr>
          <p:cNvSpPr/>
          <p:nvPr/>
        </p:nvSpPr>
        <p:spPr>
          <a:xfrm>
            <a:off x="37311177" y="1155727"/>
            <a:ext cx="5429692" cy="3785652"/>
          </a:xfrm>
          <a:prstGeom prst="rect">
            <a:avLst/>
          </a:prstGeom>
          <a:noFill/>
          <a:ln w="76200">
            <a:solidFill>
              <a:schemeClr val="bg1">
                <a:lumMod val="85000"/>
              </a:schemeClr>
            </a:solidFill>
          </a:ln>
        </p:spPr>
        <p:txBody>
          <a:bodyPr wrap="none" lIns="91440" tIns="45720" rIns="91440" bIns="45720">
            <a:spAutoFit/>
          </a:bodyPr>
          <a:lstStyle/>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EXAMPLE </a:t>
            </a:r>
          </a:p>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POSTER </a:t>
            </a:r>
          </a:p>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CONTENT </a:t>
            </a:r>
          </a:p>
        </p:txBody>
      </p:sp>
      <p:grpSp>
        <p:nvGrpSpPr>
          <p:cNvPr id="8" name="Group 7">
            <a:extLst>
              <a:ext uri="{FF2B5EF4-FFF2-40B4-BE49-F238E27FC236}">
                <a16:creationId xmlns:a16="http://schemas.microsoft.com/office/drawing/2014/main" id="{9823D1E1-F367-4737-9D27-18DD0C1954D0}"/>
              </a:ext>
            </a:extLst>
          </p:cNvPr>
          <p:cNvGrpSpPr/>
          <p:nvPr/>
        </p:nvGrpSpPr>
        <p:grpSpPr>
          <a:xfrm>
            <a:off x="22600179" y="6716780"/>
            <a:ext cx="6659689" cy="20149960"/>
            <a:chOff x="22600179" y="7173984"/>
            <a:chExt cx="6659689" cy="20149960"/>
          </a:xfrm>
        </p:grpSpPr>
        <p:grpSp>
          <p:nvGrpSpPr>
            <p:cNvPr id="3" name="Group 2">
              <a:extLst>
                <a:ext uri="{FF2B5EF4-FFF2-40B4-BE49-F238E27FC236}">
                  <a16:creationId xmlns:a16="http://schemas.microsoft.com/office/drawing/2014/main" id="{32F9F90C-D43F-4750-B3CF-5780625A1E1B}"/>
                </a:ext>
              </a:extLst>
            </p:cNvPr>
            <p:cNvGrpSpPr/>
            <p:nvPr/>
          </p:nvGrpSpPr>
          <p:grpSpPr>
            <a:xfrm>
              <a:off x="22600179" y="7173984"/>
              <a:ext cx="6303822" cy="20149960"/>
              <a:chOff x="22059847" y="7257112"/>
              <a:chExt cx="6303822" cy="20149960"/>
            </a:xfrm>
          </p:grpSpPr>
          <p:sp>
            <p:nvSpPr>
              <p:cNvPr id="84" name="Google Shape;84;p13"/>
              <p:cNvSpPr txBox="1"/>
              <p:nvPr/>
            </p:nvSpPr>
            <p:spPr>
              <a:xfrm>
                <a:off x="22059847" y="18939699"/>
                <a:ext cx="6303822" cy="8467373"/>
              </a:xfrm>
              <a:prstGeom prst="rect">
                <a:avLst/>
              </a:prstGeom>
              <a:solidFill>
                <a:srgbClr val="EFEFEF"/>
              </a:solidFill>
              <a:ln>
                <a:noFill/>
              </a:ln>
            </p:spPr>
            <p:txBody>
              <a:bodyPr spcFirstLastPara="1" wrap="square" lIns="91425" tIns="91425" rIns="91425" bIns="91425" anchor="t" anchorCtr="0">
                <a:noAutofit/>
              </a:bodyPr>
              <a:lstStyle/>
              <a:p>
                <a:pPr>
                  <a:lnSpc>
                    <a:spcPct val="115000"/>
                  </a:lnSpc>
                  <a:spcAft>
                    <a:spcPts val="1200"/>
                  </a:spcAft>
                  <a:buClr>
                    <a:schemeClr val="dk1"/>
                  </a:buClr>
                  <a:buSzPts val="1100"/>
                </a:pPr>
                <a:r>
                  <a:rPr lang="en" sz="3000" b="1" u="sng" dirty="0">
                    <a:solidFill>
                      <a:srgbClr val="434343"/>
                    </a:solidFill>
                    <a:latin typeface="Droid Serif"/>
                    <a:ea typeface="Droid Serif"/>
                    <a:cs typeface="Droid Serif"/>
                    <a:sym typeface="Droid Serif"/>
                  </a:rPr>
                  <a:t>New </a:t>
                </a:r>
                <a:r>
                  <a:rPr lang="en" sz="3000" b="1" u="sng" dirty="0">
                    <a:solidFill>
                      <a:srgbClr val="434343"/>
                    </a:solidFill>
                    <a:latin typeface="Droid Serif"/>
                    <a:sym typeface="Droid Serif"/>
                  </a:rPr>
                  <a:t>Activity</a:t>
                </a:r>
                <a:r>
                  <a:rPr lang="en" sz="3000" b="1" u="sng" dirty="0">
                    <a:solidFill>
                      <a:srgbClr val="434343"/>
                    </a:solidFill>
                    <a:latin typeface="Droid Serif"/>
                    <a:ea typeface="Droid Serif"/>
                    <a:cs typeface="Droid Serif"/>
                    <a:sym typeface="Droid Serif"/>
                  </a:rPr>
                  <a:t> </a:t>
                </a:r>
                <a:r>
                  <a:rPr lang="en-AU" sz="3000" b="1" u="sng" dirty="0">
                    <a:solidFill>
                      <a:srgbClr val="434343"/>
                    </a:solidFill>
                    <a:latin typeface="Droid Serif"/>
                    <a:ea typeface="Droid Serif"/>
                    <a:cs typeface="Droid Serif"/>
                    <a:sym typeface="Droid Serif"/>
                  </a:rPr>
                  <a:t>Screen</a:t>
                </a:r>
                <a:r>
                  <a:rPr lang="en" sz="3000" u="sng" dirty="0">
                    <a:solidFill>
                      <a:srgbClr val="434343"/>
                    </a:solidFill>
                    <a:latin typeface="Droid Serif"/>
                    <a:ea typeface="Droid Serif"/>
                    <a:cs typeface="Droid Serif"/>
                    <a:sym typeface="Droid Serif"/>
                  </a:rPr>
                  <a:t>:</a:t>
                </a:r>
                <a:r>
                  <a:rPr lang="en-AU" sz="3000" dirty="0">
                    <a:solidFill>
                      <a:srgbClr val="434343"/>
                    </a:solidFill>
                    <a:latin typeface="Droid Serif"/>
                    <a:ea typeface="Droid Serif"/>
                    <a:cs typeface="Droid Serif"/>
                    <a:sym typeface="Droid Serif"/>
                  </a:rPr>
                  <a:t> [Volunteers only]</a:t>
                </a: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 sz="3000" b="1" dirty="0">
                    <a:solidFill>
                      <a:srgbClr val="434343"/>
                    </a:solidFill>
                    <a:latin typeface="Droid Serif"/>
                    <a:ea typeface="Droid Serif"/>
                    <a:cs typeface="Droid Serif"/>
                    <a:sym typeface="Droid Serif"/>
                  </a:rPr>
                  <a:t>What:</a:t>
                </a:r>
                <a:r>
                  <a:rPr lang="en" sz="3000" dirty="0">
                    <a:solidFill>
                      <a:srgbClr val="434343"/>
                    </a:solidFill>
                    <a:latin typeface="Droid Serif"/>
                    <a:ea typeface="Droid Serif"/>
                    <a:cs typeface="Droid Serif"/>
                    <a:sym typeface="Droid Serif"/>
                  </a:rPr>
                  <a:t> </a:t>
                </a:r>
                <a:r>
                  <a:rPr lang="en-AU" sz="3000" dirty="0">
                    <a:solidFill>
                      <a:srgbClr val="434343"/>
                    </a:solidFill>
                    <a:latin typeface="Droid Serif"/>
                    <a:ea typeface="Droid Serif"/>
                    <a:cs typeface="Droid Serif"/>
                    <a:sym typeface="Droid Serif"/>
                  </a:rPr>
                  <a:t>Select</a:t>
                </a:r>
                <a:r>
                  <a:rPr lang="en" sz="3000" dirty="0">
                    <a:solidFill>
                      <a:srgbClr val="434343"/>
                    </a:solidFill>
                    <a:latin typeface="Droid Serif"/>
                    <a:ea typeface="Droid Serif"/>
                    <a:cs typeface="Droid Serif"/>
                    <a:sym typeface="Droid Serif"/>
                  </a:rPr>
                  <a:t> from </a:t>
                </a:r>
                <a:r>
                  <a:rPr lang="en-AU" sz="3000" dirty="0">
                    <a:solidFill>
                      <a:srgbClr val="434343"/>
                    </a:solidFill>
                    <a:latin typeface="Droid Serif"/>
                    <a:ea typeface="Droid Serif"/>
                    <a:cs typeface="Droid Serif"/>
                    <a:sym typeface="Droid Serif"/>
                  </a:rPr>
                  <a:t>drop down</a:t>
                </a:r>
                <a:r>
                  <a:rPr lang="en" sz="3000" dirty="0">
                    <a:solidFill>
                      <a:srgbClr val="434343"/>
                    </a:solidFill>
                    <a:latin typeface="Droid Serif"/>
                    <a:ea typeface="Droid Serif"/>
                    <a:cs typeface="Droid Serif"/>
                    <a:sym typeface="Droid Serif"/>
                  </a:rPr>
                  <a:t> list</a:t>
                </a: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 sz="3000" b="1" dirty="0">
                    <a:solidFill>
                      <a:srgbClr val="434343"/>
                    </a:solidFill>
                    <a:latin typeface="Droid Serif"/>
                    <a:ea typeface="Droid Serif"/>
                    <a:cs typeface="Droid Serif"/>
                    <a:sym typeface="Droid Serif"/>
                  </a:rPr>
                  <a:t>Date: </a:t>
                </a:r>
                <a:r>
                  <a:rPr lang="en-AU" sz="3000" dirty="0">
                    <a:solidFill>
                      <a:srgbClr val="434343"/>
                    </a:solidFill>
                    <a:latin typeface="Droid Serif"/>
                    <a:ea typeface="Droid Serif"/>
                    <a:cs typeface="Droid Serif"/>
                    <a:sym typeface="Droid Serif"/>
                  </a:rPr>
                  <a:t>Select</a:t>
                </a:r>
                <a:r>
                  <a:rPr lang="en" sz="3000" dirty="0">
                    <a:solidFill>
                      <a:srgbClr val="434343"/>
                    </a:solidFill>
                    <a:latin typeface="Droid Serif"/>
                    <a:ea typeface="Droid Serif"/>
                    <a:cs typeface="Droid Serif"/>
                    <a:sym typeface="Droid Serif"/>
                  </a:rPr>
                  <a:t> from calendar</a:t>
                </a: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 sz="3000" b="1" dirty="0">
                    <a:solidFill>
                      <a:srgbClr val="434343"/>
                    </a:solidFill>
                    <a:latin typeface="Droid Serif"/>
                    <a:ea typeface="Droid Serif"/>
                    <a:cs typeface="Droid Serif"/>
                    <a:sym typeface="Droid Serif"/>
                  </a:rPr>
                  <a:t>Time: </a:t>
                </a:r>
                <a:r>
                  <a:rPr lang="en-AU" sz="3000" dirty="0">
                    <a:solidFill>
                      <a:srgbClr val="434343"/>
                    </a:solidFill>
                    <a:latin typeface="Droid Serif"/>
                    <a:ea typeface="Droid Serif"/>
                    <a:cs typeface="Droid Serif"/>
                    <a:sym typeface="Droid Serif"/>
                  </a:rPr>
                  <a:t>Text input, user types</a:t>
                </a:r>
                <a:r>
                  <a:rPr lang="en" sz="3000" dirty="0">
                    <a:solidFill>
                      <a:srgbClr val="434343"/>
                    </a:solidFill>
                    <a:latin typeface="Droid Serif"/>
                    <a:ea typeface="Droid Serif"/>
                    <a:cs typeface="Droid Serif"/>
                    <a:sym typeface="Droid Serif"/>
                  </a:rPr>
                  <a:t> this</a:t>
                </a: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 sz="3000" b="1" dirty="0">
                    <a:solidFill>
                      <a:srgbClr val="434343"/>
                    </a:solidFill>
                    <a:latin typeface="Droid Serif"/>
                    <a:ea typeface="Droid Serif"/>
                    <a:cs typeface="Droid Serif"/>
                    <a:sym typeface="Droid Serif"/>
                  </a:rPr>
                  <a:t>Where:</a:t>
                </a:r>
                <a:r>
                  <a:rPr lang="en" sz="3000" dirty="0">
                    <a:solidFill>
                      <a:srgbClr val="434343"/>
                    </a:solidFill>
                    <a:latin typeface="Droid Serif"/>
                    <a:ea typeface="Droid Serif"/>
                    <a:cs typeface="Droid Serif"/>
                    <a:sym typeface="Droid Serif"/>
                  </a:rPr>
                  <a:t> Automatically filled, but editable</a:t>
                </a:r>
                <a:endParaRPr sz="3000" dirty="0">
                  <a:solidFill>
                    <a:srgbClr val="434343"/>
                  </a:solidFill>
                  <a:latin typeface="Droid Serif"/>
                  <a:ea typeface="Droid Serif"/>
                  <a:cs typeface="Droid Serif"/>
                  <a:sym typeface="Droid Serif"/>
                </a:endParaRPr>
              </a:p>
              <a:p>
                <a:pPr lvl="0">
                  <a:lnSpc>
                    <a:spcPct val="115000"/>
                  </a:lnSpc>
                  <a:buClr>
                    <a:schemeClr val="dk1"/>
                  </a:buClr>
                  <a:buSzPts val="1100"/>
                </a:pPr>
                <a:endParaRPr lang="en-AU" sz="3000" b="1" dirty="0">
                  <a:solidFill>
                    <a:srgbClr val="434343"/>
                  </a:solidFill>
                  <a:latin typeface="Droid Serif"/>
                  <a:ea typeface="Droid Serif"/>
                  <a:cs typeface="Droid Serif"/>
                  <a:sym typeface="Droid Serif"/>
                </a:endParaRPr>
              </a:p>
              <a:p>
                <a:pPr lvl="0">
                  <a:lnSpc>
                    <a:spcPct val="115000"/>
                  </a:lnSpc>
                  <a:buClr>
                    <a:schemeClr val="dk1"/>
                  </a:buClr>
                  <a:buSzPts val="1100"/>
                </a:pPr>
                <a:r>
                  <a:rPr lang="en-AU" sz="3000" b="1" dirty="0">
                    <a:solidFill>
                      <a:srgbClr val="434343"/>
                    </a:solidFill>
                    <a:latin typeface="Droid Serif"/>
                    <a:ea typeface="Droid Serif"/>
                    <a:cs typeface="Droid Serif"/>
                    <a:sym typeface="Droid Serif"/>
                  </a:rPr>
                  <a:t>Image</a:t>
                </a:r>
                <a:r>
                  <a:rPr lang="en" sz="3000" dirty="0">
                    <a:solidFill>
                      <a:srgbClr val="434343"/>
                    </a:solidFill>
                    <a:latin typeface="Droid Serif"/>
                    <a:ea typeface="Droid Serif"/>
                    <a:cs typeface="Droid Serif"/>
                    <a:sym typeface="Droid Serif"/>
                  </a:rPr>
                  <a:t> automatically included but editable. </a:t>
                </a:r>
                <a:r>
                  <a:rPr lang="en-AU" sz="3000" dirty="0">
                    <a:solidFill>
                      <a:srgbClr val="434343"/>
                    </a:solidFill>
                    <a:latin typeface="Droid Serif"/>
                    <a:ea typeface="Droid Serif"/>
                    <a:cs typeface="Droid Serif"/>
                    <a:sym typeface="Droid Serif"/>
                  </a:rPr>
                  <a:t>Click on it to change it.</a:t>
                </a:r>
                <a:endParaRPr lang="en" sz="3000" dirty="0">
                  <a:solidFill>
                    <a:srgbClr val="434343"/>
                  </a:solidFill>
                  <a:latin typeface="Droid Serif"/>
                  <a:ea typeface="Droid Serif"/>
                  <a:cs typeface="Droid Serif"/>
                  <a:sym typeface="Droid Serif"/>
                </a:endParaRPr>
              </a:p>
              <a:p>
                <a:pPr lvl="0">
                  <a:lnSpc>
                    <a:spcPct val="115000"/>
                  </a:lnSpc>
                  <a:buClr>
                    <a:schemeClr val="dk1"/>
                  </a:buClr>
                  <a:buSzPts val="1100"/>
                </a:pPr>
                <a:endParaRPr lang="en"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AU" sz="3000" b="1" dirty="0" err="1">
                    <a:solidFill>
                      <a:srgbClr val="434343"/>
                    </a:solidFill>
                    <a:latin typeface="Droid Serif"/>
                    <a:ea typeface="Droid Serif"/>
                    <a:cs typeface="Droid Serif"/>
                    <a:sym typeface="Droid Serif"/>
                  </a:rPr>
                  <a:t>btnSend</a:t>
                </a:r>
                <a:r>
                  <a:rPr lang="en-AU" sz="3000" b="1" dirty="0">
                    <a:solidFill>
                      <a:srgbClr val="434343"/>
                    </a:solidFill>
                    <a:latin typeface="Droid Serif"/>
                    <a:ea typeface="Droid Serif"/>
                    <a:cs typeface="Droid Serif"/>
                    <a:sym typeface="Droid Serif"/>
                  </a:rPr>
                  <a:t>:</a:t>
                </a:r>
                <a:r>
                  <a:rPr lang="en-AU" sz="3000" dirty="0">
                    <a:solidFill>
                      <a:srgbClr val="434343"/>
                    </a:solidFill>
                    <a:latin typeface="Droid Serif"/>
                    <a:ea typeface="Droid Serif"/>
                    <a:cs typeface="Droid Serif"/>
                    <a:sym typeface="Droid Serif"/>
                  </a:rPr>
                  <a:t> </a:t>
                </a:r>
                <a:r>
                  <a:rPr lang="en" sz="3000" dirty="0">
                    <a:solidFill>
                      <a:srgbClr val="434343"/>
                    </a:solidFill>
                    <a:latin typeface="Droid Serif"/>
                    <a:ea typeface="Droid Serif"/>
                    <a:cs typeface="Droid Serif"/>
                    <a:sym typeface="Droid Serif"/>
                  </a:rPr>
                  <a:t>to send invites</a:t>
                </a:r>
                <a:endParaRPr sz="3000" dirty="0">
                  <a:solidFill>
                    <a:srgbClr val="434343"/>
                  </a:solidFill>
                  <a:latin typeface="Droid Serif"/>
                  <a:ea typeface="Droid Serif"/>
                  <a:cs typeface="Droid Serif"/>
                  <a:sym typeface="Droid Serif"/>
                </a:endParaRPr>
              </a:p>
              <a:p>
                <a:pPr lvl="0">
                  <a:lnSpc>
                    <a:spcPct val="115000"/>
                  </a:lnSpc>
                  <a:buClr>
                    <a:schemeClr val="dk1"/>
                  </a:buClr>
                  <a:buSzPts val="1100"/>
                </a:pPr>
                <a:r>
                  <a:rPr lang="en-AU" sz="3000" b="1" dirty="0" err="1">
                    <a:solidFill>
                      <a:srgbClr val="434343"/>
                    </a:solidFill>
                    <a:latin typeface="Droid Serif"/>
                    <a:ea typeface="Droid Serif"/>
                    <a:cs typeface="Droid Serif"/>
                    <a:sym typeface="Droid Serif"/>
                  </a:rPr>
                  <a:t>btnSave</a:t>
                </a:r>
                <a:r>
                  <a:rPr lang="en-AU" sz="3000" b="1" dirty="0">
                    <a:solidFill>
                      <a:srgbClr val="434343"/>
                    </a:solidFill>
                    <a:latin typeface="Droid Serif"/>
                    <a:ea typeface="Droid Serif"/>
                    <a:cs typeface="Droid Serif"/>
                    <a:sym typeface="Droid Serif"/>
                  </a:rPr>
                  <a:t>:</a:t>
                </a:r>
                <a:r>
                  <a:rPr lang="en" sz="3000" dirty="0">
                    <a:solidFill>
                      <a:srgbClr val="434343"/>
                    </a:solidFill>
                    <a:latin typeface="Droid Serif"/>
                    <a:ea typeface="Droid Serif"/>
                    <a:cs typeface="Droid Serif"/>
                    <a:sym typeface="Droid Serif"/>
                  </a:rPr>
                  <a:t> to save but not send invites</a:t>
                </a:r>
                <a:endParaRPr sz="3000" dirty="0">
                  <a:solidFill>
                    <a:srgbClr val="434343"/>
                  </a:solidFill>
                  <a:latin typeface="Droid Serif"/>
                  <a:ea typeface="Droid Serif"/>
                  <a:cs typeface="Droid Serif"/>
                  <a:sym typeface="Droid Serif"/>
                </a:endParaRPr>
              </a:p>
              <a:p>
                <a:pPr lvl="0">
                  <a:lnSpc>
                    <a:spcPct val="115000"/>
                  </a:lnSpc>
                  <a:buClr>
                    <a:schemeClr val="dk1"/>
                  </a:buClr>
                  <a:buSzPts val="1100"/>
                </a:pPr>
                <a:r>
                  <a:rPr lang="en-AU" sz="3000" b="1" dirty="0" err="1">
                    <a:solidFill>
                      <a:srgbClr val="434343"/>
                    </a:solidFill>
                    <a:latin typeface="Droid Serif"/>
                    <a:ea typeface="Droid Serif"/>
                    <a:cs typeface="Droid Serif"/>
                    <a:sym typeface="Droid Serif"/>
                  </a:rPr>
                  <a:t>btnCancel</a:t>
                </a:r>
                <a:r>
                  <a:rPr lang="en-AU" sz="3000" b="1" dirty="0">
                    <a:solidFill>
                      <a:srgbClr val="434343"/>
                    </a:solidFill>
                    <a:latin typeface="Droid Serif"/>
                    <a:ea typeface="Droid Serif"/>
                    <a:cs typeface="Droid Serif"/>
                    <a:sym typeface="Droid Serif"/>
                  </a:rPr>
                  <a:t>:</a:t>
                </a:r>
                <a:r>
                  <a:rPr lang="en" sz="3000" dirty="0">
                    <a:solidFill>
                      <a:srgbClr val="434343"/>
                    </a:solidFill>
                    <a:latin typeface="Droid Serif"/>
                    <a:ea typeface="Droid Serif"/>
                    <a:cs typeface="Droid Serif"/>
                    <a:sym typeface="Droid Serif"/>
                  </a:rPr>
                  <a:t> to cancel, </a:t>
                </a:r>
                <a:r>
                  <a:rPr lang="en-AU" sz="3000" dirty="0">
                    <a:solidFill>
                      <a:srgbClr val="434343"/>
                    </a:solidFill>
                    <a:latin typeface="Droid Serif"/>
                    <a:ea typeface="Droid Serif"/>
                    <a:cs typeface="Droid Serif"/>
                    <a:sym typeface="Droid Serif"/>
                  </a:rPr>
                  <a:t>and return to Home screen</a:t>
                </a:r>
              </a:p>
              <a:p>
                <a:pPr lvl="0">
                  <a:lnSpc>
                    <a:spcPct val="115000"/>
                  </a:lnSpc>
                  <a:buClr>
                    <a:schemeClr val="dk1"/>
                  </a:buClr>
                  <a:buSzPts val="1100"/>
                </a:pPr>
                <a:r>
                  <a:rPr lang="en-AU" sz="3000" b="1" dirty="0" err="1">
                    <a:solidFill>
                      <a:srgbClr val="434343"/>
                    </a:solidFill>
                    <a:latin typeface="Droid Serif"/>
                    <a:ea typeface="Droid Serif"/>
                    <a:cs typeface="Droid Serif"/>
                    <a:sym typeface="Droid Serif"/>
                  </a:rPr>
                  <a:t>btnHome</a:t>
                </a:r>
                <a:r>
                  <a:rPr lang="en-AU" sz="3000" b="1" dirty="0">
                    <a:solidFill>
                      <a:srgbClr val="434343"/>
                    </a:solidFill>
                    <a:latin typeface="Droid Serif"/>
                    <a:ea typeface="Droid Serif"/>
                    <a:cs typeface="Droid Serif"/>
                    <a:sym typeface="Droid Serif"/>
                  </a:rPr>
                  <a:t>:</a:t>
                </a:r>
                <a:r>
                  <a:rPr lang="en-AU" sz="3000" dirty="0">
                    <a:solidFill>
                      <a:srgbClr val="434343"/>
                    </a:solidFill>
                    <a:latin typeface="Droid Serif"/>
                    <a:ea typeface="Droid Serif"/>
                    <a:cs typeface="Droid Serif"/>
                    <a:sym typeface="Droid Serif"/>
                  </a:rPr>
                  <a:t> return to Home screen</a:t>
                </a: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b="1"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b="1" dirty="0">
                  <a:solidFill>
                    <a:srgbClr val="434343"/>
                  </a:solidFill>
                  <a:latin typeface="Droid Serif"/>
                  <a:ea typeface="Droid Serif"/>
                  <a:cs typeface="Droid Serif"/>
                  <a:sym typeface="Droid Serif"/>
                </a:endParaRPr>
              </a:p>
            </p:txBody>
          </p:sp>
          <p:grpSp>
            <p:nvGrpSpPr>
              <p:cNvPr id="53" name="Group 52">
                <a:extLst>
                  <a:ext uri="{FF2B5EF4-FFF2-40B4-BE49-F238E27FC236}">
                    <a16:creationId xmlns:a16="http://schemas.microsoft.com/office/drawing/2014/main" id="{99DAB72A-2013-47AC-8304-EF55531D4875}"/>
                  </a:ext>
                </a:extLst>
              </p:cNvPr>
              <p:cNvGrpSpPr/>
              <p:nvPr/>
            </p:nvGrpSpPr>
            <p:grpSpPr>
              <a:xfrm>
                <a:off x="22232072" y="7257112"/>
                <a:ext cx="5905500" cy="11502870"/>
                <a:chOff x="15720436" y="7229404"/>
                <a:chExt cx="5905500" cy="11502870"/>
              </a:xfrm>
            </p:grpSpPr>
            <p:pic>
              <p:nvPicPr>
                <p:cNvPr id="54" name="Google Shape;83;p13">
                  <a:extLst>
                    <a:ext uri="{FF2B5EF4-FFF2-40B4-BE49-F238E27FC236}">
                      <a16:creationId xmlns:a16="http://schemas.microsoft.com/office/drawing/2014/main" id="{0047CF67-386C-4DF8-82B8-6C5FA2D82379}"/>
                    </a:ext>
                  </a:extLst>
                </p:cNvPr>
                <p:cNvPicPr preferRelativeResize="0"/>
                <p:nvPr/>
              </p:nvPicPr>
              <p:blipFill>
                <a:blip r:embed="rId7">
                  <a:alphaModFix/>
                </a:blip>
                <a:stretch>
                  <a:fillRect/>
                </a:stretch>
              </p:blipFill>
              <p:spPr>
                <a:xfrm>
                  <a:off x="15720436" y="7229404"/>
                  <a:ext cx="5905500" cy="11502870"/>
                </a:xfrm>
                <a:prstGeom prst="rect">
                  <a:avLst/>
                </a:prstGeom>
                <a:noFill/>
                <a:ln>
                  <a:noFill/>
                </a:ln>
              </p:spPr>
            </p:pic>
            <p:sp>
              <p:nvSpPr>
                <p:cNvPr id="105" name="Google Shape;92;p13">
                  <a:extLst>
                    <a:ext uri="{FF2B5EF4-FFF2-40B4-BE49-F238E27FC236}">
                      <a16:creationId xmlns:a16="http://schemas.microsoft.com/office/drawing/2014/main" id="{90C9BC26-A3DE-410D-8550-4595E8D1730E}"/>
                    </a:ext>
                  </a:extLst>
                </p:cNvPr>
                <p:cNvSpPr txBox="1"/>
                <p:nvPr/>
              </p:nvSpPr>
              <p:spPr>
                <a:xfrm>
                  <a:off x="16712211" y="9911475"/>
                  <a:ext cx="22698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3000" dirty="0"/>
                    <a:t>What:</a:t>
                  </a:r>
                  <a:endParaRPr sz="3000" dirty="0"/>
                </a:p>
              </p:txBody>
            </p:sp>
            <p:sp>
              <p:nvSpPr>
                <p:cNvPr id="106" name="Google Shape;93;p13">
                  <a:extLst>
                    <a:ext uri="{FF2B5EF4-FFF2-40B4-BE49-F238E27FC236}">
                      <a16:creationId xmlns:a16="http://schemas.microsoft.com/office/drawing/2014/main" id="{98395559-7040-4B10-BCBC-352E1D6AFEED}"/>
                    </a:ext>
                  </a:extLst>
                </p:cNvPr>
                <p:cNvSpPr txBox="1"/>
                <p:nvPr/>
              </p:nvSpPr>
              <p:spPr>
                <a:xfrm>
                  <a:off x="18762486" y="9911475"/>
                  <a:ext cx="2269800" cy="6285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94;p13">
                  <a:extLst>
                    <a:ext uri="{FF2B5EF4-FFF2-40B4-BE49-F238E27FC236}">
                      <a16:creationId xmlns:a16="http://schemas.microsoft.com/office/drawing/2014/main" id="{21289A3E-8B40-4FD7-9BC4-76BD7F097F7C}"/>
                    </a:ext>
                  </a:extLst>
                </p:cNvPr>
                <p:cNvSpPr txBox="1"/>
                <p:nvPr/>
              </p:nvSpPr>
              <p:spPr>
                <a:xfrm>
                  <a:off x="18762486" y="10691086"/>
                  <a:ext cx="2269800" cy="6285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95;p13">
                  <a:extLst>
                    <a:ext uri="{FF2B5EF4-FFF2-40B4-BE49-F238E27FC236}">
                      <a16:creationId xmlns:a16="http://schemas.microsoft.com/office/drawing/2014/main" id="{B824CB42-A9B0-4F66-A074-7E0F387AA3ED}"/>
                    </a:ext>
                  </a:extLst>
                </p:cNvPr>
                <p:cNvSpPr txBox="1"/>
                <p:nvPr/>
              </p:nvSpPr>
              <p:spPr>
                <a:xfrm>
                  <a:off x="16712211" y="10691086"/>
                  <a:ext cx="22698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3000" dirty="0"/>
                    <a:t>Date:</a:t>
                  </a:r>
                  <a:endParaRPr sz="3000" dirty="0"/>
                </a:p>
              </p:txBody>
            </p:sp>
            <p:sp>
              <p:nvSpPr>
                <p:cNvPr id="109" name="Google Shape;96;p13">
                  <a:extLst>
                    <a:ext uri="{FF2B5EF4-FFF2-40B4-BE49-F238E27FC236}">
                      <a16:creationId xmlns:a16="http://schemas.microsoft.com/office/drawing/2014/main" id="{3B700BED-9D93-4DC3-A48E-A5084E07D4C5}"/>
                    </a:ext>
                  </a:extLst>
                </p:cNvPr>
                <p:cNvSpPr txBox="1"/>
                <p:nvPr/>
              </p:nvSpPr>
              <p:spPr>
                <a:xfrm>
                  <a:off x="16356041" y="13052875"/>
                  <a:ext cx="1587153" cy="668629"/>
                </a:xfrm>
                <a:prstGeom prst="rect">
                  <a:avLst/>
                </a:prstGeom>
                <a:solidFill>
                  <a:srgbClr val="92D05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sz="3000" b="1" dirty="0"/>
                    <a:t>Send</a:t>
                  </a:r>
                  <a:endParaRPr sz="3000" b="1" dirty="0"/>
                </a:p>
              </p:txBody>
            </p:sp>
            <p:sp>
              <p:nvSpPr>
                <p:cNvPr id="111" name="Google Shape;98;p13">
                  <a:extLst>
                    <a:ext uri="{FF2B5EF4-FFF2-40B4-BE49-F238E27FC236}">
                      <a16:creationId xmlns:a16="http://schemas.microsoft.com/office/drawing/2014/main" id="{CAA385D2-58E9-440D-B781-83F9B618FB0A}"/>
                    </a:ext>
                  </a:extLst>
                </p:cNvPr>
                <p:cNvSpPr txBox="1"/>
                <p:nvPr/>
              </p:nvSpPr>
              <p:spPr>
                <a:xfrm>
                  <a:off x="17099994" y="17433010"/>
                  <a:ext cx="3471300" cy="628500"/>
                </a:xfrm>
                <a:prstGeom prst="rect">
                  <a:avLst/>
                </a:prstGeom>
                <a:solidFill>
                  <a:srgbClr val="D0E0E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t>Activity RSVP</a:t>
                  </a:r>
                  <a:endParaRPr sz="3000" b="1" dirty="0"/>
                </a:p>
              </p:txBody>
            </p:sp>
            <p:pic>
              <p:nvPicPr>
                <p:cNvPr id="112" name="Google Shape;99;p13">
                  <a:extLst>
                    <a:ext uri="{FF2B5EF4-FFF2-40B4-BE49-F238E27FC236}">
                      <a16:creationId xmlns:a16="http://schemas.microsoft.com/office/drawing/2014/main" id="{214481B1-258A-49CC-9237-A9FE5B6C2D62}"/>
                    </a:ext>
                  </a:extLst>
                </p:cNvPr>
                <p:cNvPicPr preferRelativeResize="0"/>
                <p:nvPr/>
              </p:nvPicPr>
              <p:blipFill>
                <a:blip r:embed="rId6">
                  <a:alphaModFix/>
                </a:blip>
                <a:stretch>
                  <a:fillRect/>
                </a:stretch>
              </p:blipFill>
              <p:spPr>
                <a:xfrm>
                  <a:off x="18028845" y="14774728"/>
                  <a:ext cx="1696725" cy="1696725"/>
                </a:xfrm>
                <a:prstGeom prst="rect">
                  <a:avLst/>
                </a:prstGeom>
                <a:noFill/>
                <a:ln>
                  <a:noFill/>
                </a:ln>
              </p:spPr>
            </p:pic>
          </p:grpSp>
          <p:sp>
            <p:nvSpPr>
              <p:cNvPr id="113" name="Google Shape;96;p13">
                <a:extLst>
                  <a:ext uri="{FF2B5EF4-FFF2-40B4-BE49-F238E27FC236}">
                    <a16:creationId xmlns:a16="http://schemas.microsoft.com/office/drawing/2014/main" id="{4F8A8ADB-D8B1-4509-BE8E-2DE812581B30}"/>
                  </a:ext>
                </a:extLst>
              </p:cNvPr>
              <p:cNvSpPr txBox="1"/>
              <p:nvPr/>
            </p:nvSpPr>
            <p:spPr>
              <a:xfrm>
                <a:off x="24531041" y="13080583"/>
                <a:ext cx="1539909" cy="696337"/>
              </a:xfrm>
              <a:prstGeom prst="rect">
                <a:avLst/>
              </a:prstGeom>
              <a:solidFill>
                <a:srgbClr val="FFC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sz="3000" b="1" dirty="0"/>
                  <a:t>Save</a:t>
                </a:r>
                <a:endParaRPr sz="3000" b="1" dirty="0"/>
              </a:p>
            </p:txBody>
          </p:sp>
          <p:sp>
            <p:nvSpPr>
              <p:cNvPr id="114" name="Google Shape;96;p13">
                <a:extLst>
                  <a:ext uri="{FF2B5EF4-FFF2-40B4-BE49-F238E27FC236}">
                    <a16:creationId xmlns:a16="http://schemas.microsoft.com/office/drawing/2014/main" id="{AA7A7AE1-C722-44D6-BD4E-99583276DA06}"/>
                  </a:ext>
                </a:extLst>
              </p:cNvPr>
              <p:cNvSpPr txBox="1"/>
              <p:nvPr/>
            </p:nvSpPr>
            <p:spPr>
              <a:xfrm>
                <a:off x="26139873" y="13093004"/>
                <a:ext cx="1539909" cy="683916"/>
              </a:xfrm>
              <a:prstGeom prst="rect">
                <a:avLst/>
              </a:prstGeom>
              <a:solidFill>
                <a:srgbClr val="FF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sz="3000" b="1" dirty="0"/>
                  <a:t>Cancel</a:t>
                </a:r>
                <a:endParaRPr sz="3000" b="1" dirty="0"/>
              </a:p>
            </p:txBody>
          </p:sp>
          <p:sp>
            <p:nvSpPr>
              <p:cNvPr id="116" name="Google Shape;94;p13">
                <a:extLst>
                  <a:ext uri="{FF2B5EF4-FFF2-40B4-BE49-F238E27FC236}">
                    <a16:creationId xmlns:a16="http://schemas.microsoft.com/office/drawing/2014/main" id="{91DC4B99-BE9C-4035-9FA9-840DFEDF23BA}"/>
                  </a:ext>
                </a:extLst>
              </p:cNvPr>
              <p:cNvSpPr txBox="1"/>
              <p:nvPr/>
            </p:nvSpPr>
            <p:spPr>
              <a:xfrm>
                <a:off x="25260266" y="11494648"/>
                <a:ext cx="2269800" cy="6285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95;p13">
                <a:extLst>
                  <a:ext uri="{FF2B5EF4-FFF2-40B4-BE49-F238E27FC236}">
                    <a16:creationId xmlns:a16="http://schemas.microsoft.com/office/drawing/2014/main" id="{DB28EBEC-D048-401A-875A-499498AD195E}"/>
                  </a:ext>
                </a:extLst>
              </p:cNvPr>
              <p:cNvSpPr txBox="1"/>
              <p:nvPr/>
            </p:nvSpPr>
            <p:spPr>
              <a:xfrm>
                <a:off x="23209991" y="11453084"/>
                <a:ext cx="22698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3000" dirty="0"/>
                  <a:t>Time:</a:t>
                </a:r>
                <a:endParaRPr sz="3000" dirty="0"/>
              </a:p>
            </p:txBody>
          </p:sp>
          <p:sp>
            <p:nvSpPr>
              <p:cNvPr id="120" name="Google Shape;94;p13">
                <a:extLst>
                  <a:ext uri="{FF2B5EF4-FFF2-40B4-BE49-F238E27FC236}">
                    <a16:creationId xmlns:a16="http://schemas.microsoft.com/office/drawing/2014/main" id="{A8CF6F0A-4918-445C-B0D6-0DFD134804A4}"/>
                  </a:ext>
                </a:extLst>
              </p:cNvPr>
              <p:cNvSpPr txBox="1"/>
              <p:nvPr/>
            </p:nvSpPr>
            <p:spPr>
              <a:xfrm>
                <a:off x="25246410" y="12312070"/>
                <a:ext cx="2269800" cy="6285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95;p13">
                <a:extLst>
                  <a:ext uri="{FF2B5EF4-FFF2-40B4-BE49-F238E27FC236}">
                    <a16:creationId xmlns:a16="http://schemas.microsoft.com/office/drawing/2014/main" id="{D6C536F7-11EE-447A-B7C3-075C58892FBE}"/>
                  </a:ext>
                </a:extLst>
              </p:cNvPr>
              <p:cNvSpPr txBox="1"/>
              <p:nvPr/>
            </p:nvSpPr>
            <p:spPr>
              <a:xfrm>
                <a:off x="23196135" y="12312070"/>
                <a:ext cx="22698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3000" dirty="0"/>
                  <a:t>Where:</a:t>
                </a:r>
                <a:endParaRPr sz="3000" dirty="0"/>
              </a:p>
            </p:txBody>
          </p:sp>
          <p:sp>
            <p:nvSpPr>
              <p:cNvPr id="122" name="Google Shape;91;p13">
                <a:extLst>
                  <a:ext uri="{FF2B5EF4-FFF2-40B4-BE49-F238E27FC236}">
                    <a16:creationId xmlns:a16="http://schemas.microsoft.com/office/drawing/2014/main" id="{86736430-E72C-4546-B600-9931CC868777}"/>
                  </a:ext>
                </a:extLst>
              </p:cNvPr>
              <p:cNvSpPr txBox="1"/>
              <p:nvPr/>
            </p:nvSpPr>
            <p:spPr>
              <a:xfrm>
                <a:off x="22661048" y="8177345"/>
                <a:ext cx="5198436" cy="120903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t>St Nick’s Activity </a:t>
                </a:r>
                <a:r>
                  <a:rPr lang="en-AU" sz="3000" b="1" dirty="0"/>
                  <a:t>RSVP</a:t>
                </a:r>
              </a:p>
              <a:p>
                <a:pPr marL="0" lvl="0" indent="0" algn="ctr" rtl="0">
                  <a:spcBef>
                    <a:spcPts val="0"/>
                  </a:spcBef>
                  <a:spcAft>
                    <a:spcPts val="0"/>
                  </a:spcAft>
                  <a:buNone/>
                </a:pPr>
                <a:endParaRPr lang="en-AU" sz="3000" b="1" i="1" dirty="0"/>
              </a:p>
              <a:p>
                <a:pPr marL="0" lvl="0" indent="0" algn="ctr" rtl="0">
                  <a:spcBef>
                    <a:spcPts val="0"/>
                  </a:spcBef>
                  <a:spcAft>
                    <a:spcPts val="0"/>
                  </a:spcAft>
                  <a:buNone/>
                </a:pPr>
                <a:r>
                  <a:rPr lang="en-AU" sz="3000" b="1" i="1" dirty="0"/>
                  <a:t>New Activity</a:t>
                </a:r>
                <a:endParaRPr lang="en" sz="3000" b="1" i="1" dirty="0"/>
              </a:p>
              <a:p>
                <a:pPr marL="0" lvl="0" indent="0" algn="ctr" rtl="0">
                  <a:spcBef>
                    <a:spcPts val="0"/>
                  </a:spcBef>
                  <a:spcAft>
                    <a:spcPts val="0"/>
                  </a:spcAft>
                  <a:buNone/>
                </a:pPr>
                <a:endParaRPr sz="3000" b="1" dirty="0"/>
              </a:p>
            </p:txBody>
          </p:sp>
        </p:grpSp>
        <p:sp>
          <p:nvSpPr>
            <p:cNvPr id="101" name="Google Shape;101;p13"/>
            <p:cNvSpPr txBox="1"/>
            <p:nvPr/>
          </p:nvSpPr>
          <p:spPr>
            <a:xfrm>
              <a:off x="28320568" y="7932675"/>
              <a:ext cx="939300" cy="920700"/>
            </a:xfrm>
            <a:prstGeom prst="rect">
              <a:avLst/>
            </a:prstGeom>
            <a:solidFill>
              <a:srgbClr val="FFFF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0" b="1"/>
                <a:t>1</a:t>
              </a:r>
              <a:endParaRPr sz="5000" b="1"/>
            </a:p>
          </p:txBody>
        </p:sp>
      </p:grpSp>
      <p:grpSp>
        <p:nvGrpSpPr>
          <p:cNvPr id="7" name="Group 6">
            <a:extLst>
              <a:ext uri="{FF2B5EF4-FFF2-40B4-BE49-F238E27FC236}">
                <a16:creationId xmlns:a16="http://schemas.microsoft.com/office/drawing/2014/main" id="{50117575-2A29-43D4-8927-C851E0E1FC15}"/>
              </a:ext>
            </a:extLst>
          </p:cNvPr>
          <p:cNvGrpSpPr/>
          <p:nvPr/>
        </p:nvGrpSpPr>
        <p:grpSpPr>
          <a:xfrm>
            <a:off x="29111822" y="6702924"/>
            <a:ext cx="6653771" cy="21569189"/>
            <a:chOff x="29111822" y="7160128"/>
            <a:chExt cx="6653771" cy="21569189"/>
          </a:xfrm>
        </p:grpSpPr>
        <p:grpSp>
          <p:nvGrpSpPr>
            <p:cNvPr id="125" name="Group 124">
              <a:extLst>
                <a:ext uri="{FF2B5EF4-FFF2-40B4-BE49-F238E27FC236}">
                  <a16:creationId xmlns:a16="http://schemas.microsoft.com/office/drawing/2014/main" id="{A8263A69-3823-495B-BD6C-6D312B64EBD2}"/>
                </a:ext>
              </a:extLst>
            </p:cNvPr>
            <p:cNvGrpSpPr/>
            <p:nvPr/>
          </p:nvGrpSpPr>
          <p:grpSpPr>
            <a:xfrm>
              <a:off x="29111822" y="7160128"/>
              <a:ext cx="6525483" cy="21569189"/>
              <a:chOff x="22142975" y="7257112"/>
              <a:chExt cx="6525483" cy="21569189"/>
            </a:xfrm>
          </p:grpSpPr>
          <p:sp>
            <p:nvSpPr>
              <p:cNvPr id="126" name="Google Shape;84;p13">
                <a:extLst>
                  <a:ext uri="{FF2B5EF4-FFF2-40B4-BE49-F238E27FC236}">
                    <a16:creationId xmlns:a16="http://schemas.microsoft.com/office/drawing/2014/main" id="{817C7A00-4124-4E86-A630-52C88529781F}"/>
                  </a:ext>
                </a:extLst>
              </p:cNvPr>
              <p:cNvSpPr txBox="1"/>
              <p:nvPr/>
            </p:nvSpPr>
            <p:spPr>
              <a:xfrm>
                <a:off x="22142975" y="18939699"/>
                <a:ext cx="6525483" cy="9886602"/>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3000" b="1" u="sng" dirty="0">
                    <a:solidFill>
                      <a:srgbClr val="434343"/>
                    </a:solidFill>
                    <a:latin typeface="Droid Serif"/>
                    <a:sym typeface="Droid Serif"/>
                  </a:rPr>
                  <a:t>A</a:t>
                </a:r>
                <a:r>
                  <a:rPr lang="en-AU" sz="3000" b="1" u="sng" dirty="0" err="1">
                    <a:solidFill>
                      <a:srgbClr val="434343"/>
                    </a:solidFill>
                    <a:latin typeface="Droid Serif"/>
                    <a:sym typeface="Droid Serif"/>
                  </a:rPr>
                  <a:t>ttendance</a:t>
                </a:r>
                <a:r>
                  <a:rPr lang="en" sz="3000" b="1" u="sng" dirty="0">
                    <a:solidFill>
                      <a:srgbClr val="434343"/>
                    </a:solidFill>
                    <a:latin typeface="Droid Serif"/>
                    <a:ea typeface="Droid Serif"/>
                    <a:cs typeface="Droid Serif"/>
                    <a:sym typeface="Droid Serif"/>
                  </a:rPr>
                  <a:t> </a:t>
                </a:r>
                <a:r>
                  <a:rPr lang="en-AU" sz="3000" b="1" u="sng" dirty="0">
                    <a:solidFill>
                      <a:srgbClr val="434343"/>
                    </a:solidFill>
                    <a:latin typeface="Droid Serif"/>
                    <a:ea typeface="Droid Serif"/>
                    <a:cs typeface="Droid Serif"/>
                    <a:sym typeface="Droid Serif"/>
                  </a:rPr>
                  <a:t>Screen</a:t>
                </a:r>
                <a:r>
                  <a:rPr lang="en" sz="3000" u="sng" dirty="0">
                    <a:solidFill>
                      <a:srgbClr val="434343"/>
                    </a:solidFill>
                    <a:latin typeface="Droid Serif"/>
                    <a:ea typeface="Droid Serif"/>
                    <a:cs typeface="Droid Serif"/>
                    <a:sym typeface="Droid Serif"/>
                  </a:rPr>
                  <a:t>:</a:t>
                </a:r>
                <a:r>
                  <a:rPr lang="en" sz="3000" dirty="0">
                    <a:solidFill>
                      <a:srgbClr val="434343"/>
                    </a:solidFill>
                    <a:latin typeface="Droid Serif"/>
                    <a:ea typeface="Droid Serif"/>
                    <a:cs typeface="Droid Serif"/>
                    <a:sym typeface="Droid Serif"/>
                  </a:rPr>
                  <a:t> [</a:t>
                </a:r>
                <a:r>
                  <a:rPr lang="en-AU" sz="3000" dirty="0">
                    <a:solidFill>
                      <a:srgbClr val="434343"/>
                    </a:solidFill>
                    <a:latin typeface="Droid Serif"/>
                    <a:ea typeface="Droid Serif"/>
                    <a:cs typeface="Droid Serif"/>
                    <a:sym typeface="Droid Serif"/>
                  </a:rPr>
                  <a:t>Volunteers only]</a:t>
                </a:r>
                <a:endParaRPr sz="3000" dirty="0">
                  <a:solidFill>
                    <a:srgbClr val="434343"/>
                  </a:solidFill>
                  <a:latin typeface="Droid Serif"/>
                  <a:ea typeface="Droid Serif"/>
                  <a:cs typeface="Droid Serif"/>
                  <a:sym typeface="Droid Serif"/>
                </a:endParaRPr>
              </a:p>
              <a:p>
                <a:pPr lvl="0">
                  <a:lnSpc>
                    <a:spcPct val="115000"/>
                  </a:lnSpc>
                  <a:buClr>
                    <a:schemeClr val="dk1"/>
                  </a:buClr>
                  <a:buSzPts val="1100"/>
                </a:pPr>
                <a:r>
                  <a:rPr lang="en-US" sz="3000" b="1" dirty="0">
                    <a:solidFill>
                      <a:srgbClr val="434343"/>
                    </a:solidFill>
                    <a:latin typeface="Droid Serif"/>
                    <a:ea typeface="Droid Serif"/>
                    <a:cs typeface="Droid Serif"/>
                    <a:sym typeface="Droid Serif"/>
                  </a:rPr>
                  <a:t>Attending:</a:t>
                </a:r>
                <a:r>
                  <a:rPr lang="en-US" sz="3000" dirty="0">
                    <a:solidFill>
                      <a:srgbClr val="434343"/>
                    </a:solidFill>
                    <a:latin typeface="Droid Serif"/>
                    <a:ea typeface="Droid Serif"/>
                    <a:cs typeface="Droid Serif"/>
                    <a:sym typeface="Droid Serif"/>
                  </a:rPr>
                  <a:t> SCROLLABLE LIST, with Young </a:t>
                </a:r>
                <a:r>
                  <a:rPr lang="en-US" sz="3000" dirty="0" err="1">
                    <a:solidFill>
                      <a:srgbClr val="434343"/>
                    </a:solidFill>
                    <a:latin typeface="Droid Serif"/>
                    <a:ea typeface="Droid Serif"/>
                    <a:cs typeface="Droid Serif"/>
                    <a:sym typeface="Droid Serif"/>
                  </a:rPr>
                  <a:t>Carers</a:t>
                </a:r>
                <a:r>
                  <a:rPr lang="en-US" sz="3000" dirty="0">
                    <a:solidFill>
                      <a:srgbClr val="434343"/>
                    </a:solidFill>
                    <a:latin typeface="Droid Serif"/>
                    <a:ea typeface="Droid Serif"/>
                    <a:cs typeface="Droid Serif"/>
                    <a:sym typeface="Droid Serif"/>
                  </a:rPr>
                  <a:t> first, in bold, Volunteers afterwards, not bold, all capitals</a:t>
                </a:r>
              </a:p>
              <a:p>
                <a:pPr lvl="0">
                  <a:lnSpc>
                    <a:spcPct val="115000"/>
                  </a:lnSpc>
                  <a:buClr>
                    <a:schemeClr val="dk1"/>
                  </a:buClr>
                  <a:buSzPts val="1100"/>
                </a:pPr>
                <a:r>
                  <a:rPr lang="en-US" sz="3000" b="1" dirty="0">
                    <a:solidFill>
                      <a:srgbClr val="434343"/>
                    </a:solidFill>
                    <a:latin typeface="Droid Serif"/>
                    <a:ea typeface="Droid Serif"/>
                    <a:cs typeface="Droid Serif"/>
                    <a:sym typeface="Droid Serif"/>
                  </a:rPr>
                  <a:t>No RSVP: </a:t>
                </a:r>
                <a:r>
                  <a:rPr lang="en-US" sz="3000" dirty="0">
                    <a:solidFill>
                      <a:srgbClr val="434343"/>
                    </a:solidFill>
                    <a:latin typeface="Droid Serif"/>
                    <a:ea typeface="Droid Serif"/>
                    <a:cs typeface="Droid Serif"/>
                    <a:sym typeface="Droid Serif"/>
                  </a:rPr>
                  <a:t>SCROLLABLE LIST, with Young </a:t>
                </a:r>
                <a:r>
                  <a:rPr lang="en-US" sz="3000" dirty="0" err="1">
                    <a:solidFill>
                      <a:srgbClr val="434343"/>
                    </a:solidFill>
                    <a:latin typeface="Droid Serif"/>
                    <a:ea typeface="Droid Serif"/>
                    <a:cs typeface="Droid Serif"/>
                    <a:sym typeface="Droid Serif"/>
                  </a:rPr>
                  <a:t>Carers</a:t>
                </a:r>
                <a:r>
                  <a:rPr lang="en-US" sz="3000" dirty="0">
                    <a:solidFill>
                      <a:srgbClr val="434343"/>
                    </a:solidFill>
                    <a:latin typeface="Droid Serif"/>
                    <a:ea typeface="Droid Serif"/>
                    <a:cs typeface="Droid Serif"/>
                    <a:sym typeface="Droid Serif"/>
                  </a:rPr>
                  <a:t> first, Volunteers afterwards, </a:t>
                </a:r>
                <a:r>
                  <a:rPr lang="en-AU" sz="3000" dirty="0">
                    <a:solidFill>
                      <a:srgbClr val="434343"/>
                    </a:solidFill>
                    <a:latin typeface="Droid Serif"/>
                    <a:ea typeface="Droid Serif"/>
                    <a:cs typeface="Droid Serif"/>
                    <a:sym typeface="Droid Serif"/>
                  </a:rPr>
                  <a:t>formatted same as above</a:t>
                </a:r>
                <a:endParaRPr lang="en"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AU" sz="3000" b="1" dirty="0" err="1">
                    <a:solidFill>
                      <a:srgbClr val="434343"/>
                    </a:solidFill>
                    <a:latin typeface="Droid Serif"/>
                    <a:ea typeface="Droid Serif"/>
                    <a:cs typeface="Droid Serif"/>
                    <a:sym typeface="Droid Serif"/>
                  </a:rPr>
                  <a:t>btnDelete</a:t>
                </a:r>
                <a:r>
                  <a:rPr lang="en-AU" sz="3000" b="1" dirty="0">
                    <a:solidFill>
                      <a:srgbClr val="434343"/>
                    </a:solidFill>
                    <a:latin typeface="Droid Serif"/>
                    <a:ea typeface="Droid Serif"/>
                    <a:cs typeface="Droid Serif"/>
                    <a:sym typeface="Droid Serif"/>
                  </a:rPr>
                  <a:t>: </a:t>
                </a:r>
                <a:r>
                  <a:rPr lang="en-AU" sz="3000" dirty="0">
                    <a:solidFill>
                      <a:srgbClr val="434343"/>
                    </a:solidFill>
                    <a:latin typeface="Droid Serif"/>
                    <a:ea typeface="Droid Serif"/>
                    <a:cs typeface="Droid Serif"/>
                    <a:sym typeface="Droid Serif"/>
                  </a:rPr>
                  <a:t>Delete the activity and notify those who RSVPed</a:t>
                </a:r>
              </a:p>
              <a:p>
                <a:pPr marL="0" lvl="0" indent="0" algn="l" rtl="0">
                  <a:lnSpc>
                    <a:spcPct val="115000"/>
                  </a:lnSpc>
                  <a:spcBef>
                    <a:spcPts val="0"/>
                  </a:spcBef>
                  <a:spcAft>
                    <a:spcPts val="0"/>
                  </a:spcAft>
                  <a:buClr>
                    <a:schemeClr val="dk1"/>
                  </a:buClr>
                  <a:buSzPts val="1100"/>
                  <a:buFont typeface="Arial"/>
                  <a:buNone/>
                </a:pPr>
                <a:r>
                  <a:rPr lang="en-AU" sz="3000" b="1" dirty="0" err="1">
                    <a:solidFill>
                      <a:srgbClr val="434343"/>
                    </a:solidFill>
                    <a:latin typeface="Droid Serif"/>
                    <a:ea typeface="Droid Serif"/>
                    <a:cs typeface="Droid Serif"/>
                    <a:sym typeface="Droid Serif"/>
                  </a:rPr>
                  <a:t>btnEmailList</a:t>
                </a:r>
                <a:r>
                  <a:rPr lang="en-AU" sz="3000" b="1" dirty="0">
                    <a:solidFill>
                      <a:srgbClr val="434343"/>
                    </a:solidFill>
                    <a:latin typeface="Droid Serif"/>
                    <a:ea typeface="Droid Serif"/>
                    <a:cs typeface="Droid Serif"/>
                    <a:sym typeface="Droid Serif"/>
                  </a:rPr>
                  <a:t>: </a:t>
                </a:r>
                <a:r>
                  <a:rPr lang="en-AU" sz="3000" dirty="0">
                    <a:solidFill>
                      <a:srgbClr val="434343"/>
                    </a:solidFill>
                    <a:latin typeface="Droid Serif"/>
                    <a:ea typeface="Droid Serif"/>
                    <a:cs typeface="Droid Serif"/>
                    <a:sym typeface="Droid Serif"/>
                  </a:rPr>
                  <a:t>Send the user a Attendance + contact lists and sign in/out forms.</a:t>
                </a:r>
                <a:endParaRPr lang="en-AU" sz="3000" b="1"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AU" sz="3000" b="1" dirty="0">
                    <a:solidFill>
                      <a:srgbClr val="434343"/>
                    </a:solidFill>
                    <a:latin typeface="Droid Serif"/>
                    <a:ea typeface="Droid Serif"/>
                    <a:cs typeface="Droid Serif"/>
                    <a:sym typeface="Droid Serif"/>
                  </a:rPr>
                  <a:t>To:</a:t>
                </a:r>
                <a:r>
                  <a:rPr lang="en-AU" sz="3000" dirty="0">
                    <a:solidFill>
                      <a:srgbClr val="434343"/>
                    </a:solidFill>
                    <a:latin typeface="Droid Serif"/>
                    <a:ea typeface="Droid Serif"/>
                    <a:cs typeface="Droid Serif"/>
                    <a:sym typeface="Droid Serif"/>
                  </a:rPr>
                  <a:t> Drop down list to select message recipients</a:t>
                </a:r>
                <a:endParaRPr sz="3000" dirty="0">
                  <a:solidFill>
                    <a:srgbClr val="434343"/>
                  </a:solidFill>
                  <a:latin typeface="Droid Serif"/>
                  <a:ea typeface="Droid Serif"/>
                  <a:cs typeface="Droid Serif"/>
                  <a:sym typeface="Droid Serif"/>
                </a:endParaRPr>
              </a:p>
              <a:p>
                <a:pPr lvl="0">
                  <a:lnSpc>
                    <a:spcPct val="115000"/>
                  </a:lnSpc>
                  <a:buClr>
                    <a:schemeClr val="dk1"/>
                  </a:buClr>
                  <a:buSzPts val="1100"/>
                </a:pPr>
                <a:r>
                  <a:rPr lang="en-AU" sz="3000" b="1" dirty="0">
                    <a:solidFill>
                      <a:srgbClr val="434343"/>
                    </a:solidFill>
                    <a:latin typeface="Droid Serif"/>
                    <a:ea typeface="Droid Serif"/>
                    <a:cs typeface="Droid Serif"/>
                    <a:sym typeface="Droid Serif"/>
                  </a:rPr>
                  <a:t>Message:</a:t>
                </a:r>
                <a:r>
                  <a:rPr lang="en" sz="3000" dirty="0">
                    <a:solidFill>
                      <a:srgbClr val="434343"/>
                    </a:solidFill>
                    <a:latin typeface="Droid Serif"/>
                    <a:ea typeface="Droid Serif"/>
                    <a:cs typeface="Droid Serif"/>
                    <a:sym typeface="Droid Serif"/>
                  </a:rPr>
                  <a:t> to </a:t>
                </a:r>
                <a:r>
                  <a:rPr lang="en-AU" sz="3000" dirty="0">
                    <a:solidFill>
                      <a:srgbClr val="434343"/>
                    </a:solidFill>
                    <a:latin typeface="Droid Serif"/>
                    <a:ea typeface="Droid Serif"/>
                    <a:cs typeface="Droid Serif"/>
                    <a:sym typeface="Droid Serif"/>
                  </a:rPr>
                  <a:t>enter text message</a:t>
                </a:r>
                <a:endParaRPr sz="3000" dirty="0">
                  <a:solidFill>
                    <a:srgbClr val="434343"/>
                  </a:solidFill>
                  <a:latin typeface="Droid Serif"/>
                  <a:ea typeface="Droid Serif"/>
                  <a:cs typeface="Droid Serif"/>
                  <a:sym typeface="Droid Serif"/>
                </a:endParaRPr>
              </a:p>
              <a:p>
                <a:pPr lvl="0">
                  <a:lnSpc>
                    <a:spcPct val="115000"/>
                  </a:lnSpc>
                  <a:buClr>
                    <a:schemeClr val="dk1"/>
                  </a:buClr>
                  <a:buSzPts val="1100"/>
                </a:pPr>
                <a:r>
                  <a:rPr lang="en-AU" sz="3000" b="1" dirty="0" err="1">
                    <a:solidFill>
                      <a:srgbClr val="434343"/>
                    </a:solidFill>
                    <a:latin typeface="Droid Serif"/>
                    <a:ea typeface="Droid Serif"/>
                    <a:cs typeface="Droid Serif"/>
                    <a:sym typeface="Droid Serif"/>
                  </a:rPr>
                  <a:t>btnSend</a:t>
                </a:r>
                <a:r>
                  <a:rPr lang="en-AU" sz="3000" b="1" dirty="0">
                    <a:solidFill>
                      <a:srgbClr val="434343"/>
                    </a:solidFill>
                    <a:latin typeface="Droid Serif"/>
                    <a:ea typeface="Droid Serif"/>
                    <a:cs typeface="Droid Serif"/>
                    <a:sym typeface="Droid Serif"/>
                  </a:rPr>
                  <a:t>:</a:t>
                </a:r>
                <a:r>
                  <a:rPr lang="en" sz="3000" dirty="0">
                    <a:solidFill>
                      <a:srgbClr val="434343"/>
                    </a:solidFill>
                    <a:latin typeface="Droid Serif"/>
                    <a:ea typeface="Droid Serif"/>
                    <a:cs typeface="Droid Serif"/>
                    <a:sym typeface="Droid Serif"/>
                  </a:rPr>
                  <a:t> to </a:t>
                </a:r>
                <a:r>
                  <a:rPr lang="en-AU" sz="3000" dirty="0">
                    <a:solidFill>
                      <a:srgbClr val="434343"/>
                    </a:solidFill>
                    <a:latin typeface="Droid Serif"/>
                    <a:ea typeface="Droid Serif"/>
                    <a:cs typeface="Droid Serif"/>
                    <a:sym typeface="Droid Serif"/>
                  </a:rPr>
                  <a:t>send the message to selected recipients, via email</a:t>
                </a:r>
                <a:endParaRPr sz="3000" dirty="0">
                  <a:solidFill>
                    <a:srgbClr val="434343"/>
                  </a:solidFill>
                  <a:latin typeface="Droid Serif"/>
                  <a:ea typeface="Droid Serif"/>
                  <a:cs typeface="Droid Serif"/>
                  <a:sym typeface="Droid Serif"/>
                </a:endParaRPr>
              </a:p>
              <a:p>
                <a:pPr>
                  <a:lnSpc>
                    <a:spcPct val="115000"/>
                  </a:lnSpc>
                  <a:buClr>
                    <a:schemeClr val="dk1"/>
                  </a:buClr>
                  <a:buSzPts val="1100"/>
                </a:pPr>
                <a:r>
                  <a:rPr lang="en-US" sz="3000" b="1" dirty="0" err="1">
                    <a:solidFill>
                      <a:srgbClr val="434343"/>
                    </a:solidFill>
                    <a:latin typeface="Droid Serif"/>
                    <a:ea typeface="Droid Serif"/>
                    <a:cs typeface="Droid Serif"/>
                    <a:sym typeface="Droid Serif"/>
                  </a:rPr>
                  <a:t>btnHome</a:t>
                </a:r>
                <a:r>
                  <a:rPr lang="en-US" sz="3000" b="1" dirty="0">
                    <a:solidFill>
                      <a:srgbClr val="434343"/>
                    </a:solidFill>
                    <a:latin typeface="Droid Serif"/>
                    <a:ea typeface="Droid Serif"/>
                    <a:cs typeface="Droid Serif"/>
                    <a:sym typeface="Droid Serif"/>
                  </a:rPr>
                  <a:t>:</a:t>
                </a:r>
                <a:r>
                  <a:rPr lang="en-US" sz="3000" dirty="0">
                    <a:solidFill>
                      <a:srgbClr val="434343"/>
                    </a:solidFill>
                    <a:latin typeface="Droid Serif"/>
                    <a:ea typeface="Droid Serif"/>
                    <a:cs typeface="Droid Serif"/>
                    <a:sym typeface="Droid Serif"/>
                  </a:rPr>
                  <a:t> return to Home screen</a:t>
                </a: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b="1"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b="1" dirty="0">
                  <a:solidFill>
                    <a:srgbClr val="434343"/>
                  </a:solidFill>
                  <a:latin typeface="Droid Serif"/>
                  <a:ea typeface="Droid Serif"/>
                  <a:cs typeface="Droid Serif"/>
                  <a:sym typeface="Droid Serif"/>
                </a:endParaRPr>
              </a:p>
            </p:txBody>
          </p:sp>
          <p:grpSp>
            <p:nvGrpSpPr>
              <p:cNvPr id="127" name="Group 126">
                <a:extLst>
                  <a:ext uri="{FF2B5EF4-FFF2-40B4-BE49-F238E27FC236}">
                    <a16:creationId xmlns:a16="http://schemas.microsoft.com/office/drawing/2014/main" id="{D1F8D352-6E58-4B38-82E6-C0A48D3B2647}"/>
                  </a:ext>
                </a:extLst>
              </p:cNvPr>
              <p:cNvGrpSpPr/>
              <p:nvPr/>
            </p:nvGrpSpPr>
            <p:grpSpPr>
              <a:xfrm>
                <a:off x="22232072" y="7257112"/>
                <a:ext cx="5905500" cy="11502870"/>
                <a:chOff x="15720436" y="7229404"/>
                <a:chExt cx="5905500" cy="11502870"/>
              </a:xfrm>
            </p:grpSpPr>
            <p:pic>
              <p:nvPicPr>
                <p:cNvPr id="135" name="Google Shape;83;p13">
                  <a:extLst>
                    <a:ext uri="{FF2B5EF4-FFF2-40B4-BE49-F238E27FC236}">
                      <a16:creationId xmlns:a16="http://schemas.microsoft.com/office/drawing/2014/main" id="{BE02CC6C-8875-404A-A290-098A33ED3D7E}"/>
                    </a:ext>
                  </a:extLst>
                </p:cNvPr>
                <p:cNvPicPr preferRelativeResize="0"/>
                <p:nvPr/>
              </p:nvPicPr>
              <p:blipFill>
                <a:blip r:embed="rId7">
                  <a:alphaModFix/>
                </a:blip>
                <a:stretch>
                  <a:fillRect/>
                </a:stretch>
              </p:blipFill>
              <p:spPr>
                <a:xfrm>
                  <a:off x="15720436" y="7229404"/>
                  <a:ext cx="5905500" cy="11502870"/>
                </a:xfrm>
                <a:prstGeom prst="rect">
                  <a:avLst/>
                </a:prstGeom>
                <a:noFill/>
                <a:ln>
                  <a:noFill/>
                </a:ln>
              </p:spPr>
            </p:pic>
            <p:sp>
              <p:nvSpPr>
                <p:cNvPr id="136" name="Google Shape;92;p13">
                  <a:extLst>
                    <a:ext uri="{FF2B5EF4-FFF2-40B4-BE49-F238E27FC236}">
                      <a16:creationId xmlns:a16="http://schemas.microsoft.com/office/drawing/2014/main" id="{6A8AA326-D19C-487C-8312-B66041353DE8}"/>
                    </a:ext>
                  </a:extLst>
                </p:cNvPr>
                <p:cNvSpPr txBox="1"/>
                <p:nvPr/>
              </p:nvSpPr>
              <p:spPr>
                <a:xfrm>
                  <a:off x="16712210" y="9800508"/>
                  <a:ext cx="4306219" cy="7394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2400" dirty="0"/>
                    <a:t>Attending:</a:t>
                  </a:r>
                  <a:endParaRPr sz="2400" dirty="0"/>
                </a:p>
              </p:txBody>
            </p:sp>
            <p:sp>
              <p:nvSpPr>
                <p:cNvPr id="137" name="Google Shape;93;p13">
                  <a:extLst>
                    <a:ext uri="{FF2B5EF4-FFF2-40B4-BE49-F238E27FC236}">
                      <a16:creationId xmlns:a16="http://schemas.microsoft.com/office/drawing/2014/main" id="{BAAF1530-45A1-46C8-91F3-621510208A0B}"/>
                    </a:ext>
                  </a:extLst>
                </p:cNvPr>
                <p:cNvSpPr txBox="1"/>
                <p:nvPr/>
              </p:nvSpPr>
              <p:spPr>
                <a:xfrm>
                  <a:off x="17311088" y="10253229"/>
                  <a:ext cx="3835060" cy="1205397"/>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95;p13">
                  <a:extLst>
                    <a:ext uri="{FF2B5EF4-FFF2-40B4-BE49-F238E27FC236}">
                      <a16:creationId xmlns:a16="http://schemas.microsoft.com/office/drawing/2014/main" id="{64E3D4E4-204B-44C3-AFFD-A703A846ABE9}"/>
                    </a:ext>
                  </a:extLst>
                </p:cNvPr>
                <p:cNvSpPr txBox="1"/>
                <p:nvPr/>
              </p:nvSpPr>
              <p:spPr>
                <a:xfrm>
                  <a:off x="16712211" y="11619342"/>
                  <a:ext cx="4306218" cy="61464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2400" dirty="0"/>
                    <a:t>No RSVP:</a:t>
                  </a:r>
                  <a:endParaRPr sz="2400" dirty="0"/>
                </a:p>
              </p:txBody>
            </p:sp>
            <p:sp>
              <p:nvSpPr>
                <p:cNvPr id="140" name="Google Shape;96;p13">
                  <a:extLst>
                    <a:ext uri="{FF2B5EF4-FFF2-40B4-BE49-F238E27FC236}">
                      <a16:creationId xmlns:a16="http://schemas.microsoft.com/office/drawing/2014/main" id="{28745A9D-299C-46E9-832C-5AE22857A1AE}"/>
                    </a:ext>
                  </a:extLst>
                </p:cNvPr>
                <p:cNvSpPr txBox="1"/>
                <p:nvPr/>
              </p:nvSpPr>
              <p:spPr>
                <a:xfrm>
                  <a:off x="19392739" y="16741627"/>
                  <a:ext cx="1587153" cy="599936"/>
                </a:xfrm>
                <a:prstGeom prst="rect">
                  <a:avLst/>
                </a:prstGeom>
                <a:solidFill>
                  <a:srgbClr val="92D05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sz="3000" b="1" dirty="0"/>
                    <a:t>Send</a:t>
                  </a:r>
                  <a:endParaRPr sz="3000" b="1" dirty="0"/>
                </a:p>
              </p:txBody>
            </p:sp>
            <p:sp>
              <p:nvSpPr>
                <p:cNvPr id="142" name="Google Shape;98;p13">
                  <a:extLst>
                    <a:ext uri="{FF2B5EF4-FFF2-40B4-BE49-F238E27FC236}">
                      <a16:creationId xmlns:a16="http://schemas.microsoft.com/office/drawing/2014/main" id="{D67F9835-BD70-480E-B223-F8A486FBCEF0}"/>
                    </a:ext>
                  </a:extLst>
                </p:cNvPr>
                <p:cNvSpPr txBox="1"/>
                <p:nvPr/>
              </p:nvSpPr>
              <p:spPr>
                <a:xfrm>
                  <a:off x="17183122" y="17474569"/>
                  <a:ext cx="3471300" cy="628500"/>
                </a:xfrm>
                <a:prstGeom prst="rect">
                  <a:avLst/>
                </a:prstGeom>
                <a:solidFill>
                  <a:srgbClr val="D0E0E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t>Activity RSVP</a:t>
                  </a:r>
                  <a:endParaRPr sz="3000" b="1" dirty="0"/>
                </a:p>
              </p:txBody>
            </p:sp>
          </p:grpSp>
          <p:sp>
            <p:nvSpPr>
              <p:cNvPr id="134" name="Google Shape;91;p13">
                <a:extLst>
                  <a:ext uri="{FF2B5EF4-FFF2-40B4-BE49-F238E27FC236}">
                    <a16:creationId xmlns:a16="http://schemas.microsoft.com/office/drawing/2014/main" id="{86834EC5-72AB-4977-8DFA-E07CFAE44A7D}"/>
                  </a:ext>
                </a:extLst>
              </p:cNvPr>
              <p:cNvSpPr txBox="1"/>
              <p:nvPr/>
            </p:nvSpPr>
            <p:spPr>
              <a:xfrm>
                <a:off x="22661048" y="8177345"/>
                <a:ext cx="5198436" cy="151085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t>St Nick’s Activity </a:t>
                </a:r>
                <a:r>
                  <a:rPr lang="en-AU" sz="3000" b="1" dirty="0"/>
                  <a:t>RSVP</a:t>
                </a:r>
              </a:p>
              <a:p>
                <a:pPr marL="0" lvl="0" indent="0" algn="ctr" rtl="0">
                  <a:spcBef>
                    <a:spcPts val="0"/>
                  </a:spcBef>
                  <a:spcAft>
                    <a:spcPts val="0"/>
                  </a:spcAft>
                  <a:buNone/>
                </a:pPr>
                <a:endParaRPr lang="en-AU" sz="3000" b="1" i="1" dirty="0"/>
              </a:p>
              <a:p>
                <a:pPr marL="0" lvl="0" indent="0" algn="ctr" rtl="0">
                  <a:spcBef>
                    <a:spcPts val="0"/>
                  </a:spcBef>
                  <a:spcAft>
                    <a:spcPts val="0"/>
                  </a:spcAft>
                  <a:buNone/>
                </a:pPr>
                <a:r>
                  <a:rPr lang="en-AU" sz="3000" b="1" i="1" dirty="0"/>
                  <a:t>Attendance</a:t>
                </a:r>
                <a:endParaRPr lang="en" sz="3000" b="1" i="1" dirty="0"/>
              </a:p>
              <a:p>
                <a:pPr marL="0" lvl="0" indent="0" algn="ctr" rtl="0">
                  <a:spcBef>
                    <a:spcPts val="0"/>
                  </a:spcBef>
                  <a:spcAft>
                    <a:spcPts val="0"/>
                  </a:spcAft>
                  <a:buNone/>
                </a:pPr>
                <a:endParaRPr sz="3000" b="1" dirty="0"/>
              </a:p>
            </p:txBody>
          </p:sp>
        </p:grpSp>
        <p:sp>
          <p:nvSpPr>
            <p:cNvPr id="102" name="Google Shape;102;p13"/>
            <p:cNvSpPr txBox="1"/>
            <p:nvPr/>
          </p:nvSpPr>
          <p:spPr>
            <a:xfrm>
              <a:off x="34826293" y="7932675"/>
              <a:ext cx="939300" cy="920700"/>
            </a:xfrm>
            <a:prstGeom prst="rect">
              <a:avLst/>
            </a:prstGeom>
            <a:solidFill>
              <a:srgbClr val="FFFF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0" b="1"/>
                <a:t>2</a:t>
              </a:r>
              <a:endParaRPr sz="5000" b="1"/>
            </a:p>
          </p:txBody>
        </p:sp>
        <p:sp>
          <p:nvSpPr>
            <p:cNvPr id="163" name="Google Shape;92;p13">
              <a:extLst>
                <a:ext uri="{FF2B5EF4-FFF2-40B4-BE49-F238E27FC236}">
                  <a16:creationId xmlns:a16="http://schemas.microsoft.com/office/drawing/2014/main" id="{A619E2AE-013E-42F4-BFC0-044C52A714E1}"/>
                </a:ext>
              </a:extLst>
            </p:cNvPr>
            <p:cNvSpPr txBox="1"/>
            <p:nvPr/>
          </p:nvSpPr>
          <p:spPr>
            <a:xfrm>
              <a:off x="30114085" y="14707301"/>
              <a:ext cx="22698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2400" dirty="0"/>
                <a:t>To:</a:t>
              </a:r>
              <a:endParaRPr sz="2400" dirty="0"/>
            </a:p>
          </p:txBody>
        </p:sp>
        <p:sp>
          <p:nvSpPr>
            <p:cNvPr id="164" name="Google Shape;93;p13">
              <a:extLst>
                <a:ext uri="{FF2B5EF4-FFF2-40B4-BE49-F238E27FC236}">
                  <a16:creationId xmlns:a16="http://schemas.microsoft.com/office/drawing/2014/main" id="{9C866513-FDCD-4AE6-AB77-7A542F76C74C}"/>
                </a:ext>
              </a:extLst>
            </p:cNvPr>
            <p:cNvSpPr txBox="1"/>
            <p:nvPr/>
          </p:nvSpPr>
          <p:spPr>
            <a:xfrm>
              <a:off x="31069441" y="14753406"/>
              <a:ext cx="3364719" cy="41948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92;p13">
              <a:extLst>
                <a:ext uri="{FF2B5EF4-FFF2-40B4-BE49-F238E27FC236}">
                  <a16:creationId xmlns:a16="http://schemas.microsoft.com/office/drawing/2014/main" id="{8D880D14-1180-41FF-A0E6-15295A28E809}"/>
                </a:ext>
              </a:extLst>
            </p:cNvPr>
            <p:cNvSpPr txBox="1"/>
            <p:nvPr/>
          </p:nvSpPr>
          <p:spPr>
            <a:xfrm>
              <a:off x="30100229" y="15192212"/>
              <a:ext cx="22698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2400" dirty="0"/>
                <a:t>Message:</a:t>
              </a:r>
              <a:endParaRPr sz="2400" dirty="0"/>
            </a:p>
          </p:txBody>
        </p:sp>
        <p:sp>
          <p:nvSpPr>
            <p:cNvPr id="166" name="Google Shape;93;p13">
              <a:extLst>
                <a:ext uri="{FF2B5EF4-FFF2-40B4-BE49-F238E27FC236}">
                  <a16:creationId xmlns:a16="http://schemas.microsoft.com/office/drawing/2014/main" id="{CDA040FF-ADB2-4485-80BA-487930CDD3B9}"/>
                </a:ext>
              </a:extLst>
            </p:cNvPr>
            <p:cNvSpPr txBox="1"/>
            <p:nvPr/>
          </p:nvSpPr>
          <p:spPr>
            <a:xfrm>
              <a:off x="30178838" y="15668698"/>
              <a:ext cx="4294518" cy="996493"/>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93;p13">
              <a:extLst>
                <a:ext uri="{FF2B5EF4-FFF2-40B4-BE49-F238E27FC236}">
                  <a16:creationId xmlns:a16="http://schemas.microsoft.com/office/drawing/2014/main" id="{21ED1BC3-BF23-43D8-BD3A-E6451715C703}"/>
                </a:ext>
              </a:extLst>
            </p:cNvPr>
            <p:cNvSpPr txBox="1"/>
            <p:nvPr/>
          </p:nvSpPr>
          <p:spPr>
            <a:xfrm>
              <a:off x="30819279" y="12165148"/>
              <a:ext cx="3835060" cy="1205397"/>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92;p13">
              <a:extLst>
                <a:ext uri="{FF2B5EF4-FFF2-40B4-BE49-F238E27FC236}">
                  <a16:creationId xmlns:a16="http://schemas.microsoft.com/office/drawing/2014/main" id="{18885706-5D0E-4F52-9099-C4258B297A52}"/>
                </a:ext>
              </a:extLst>
            </p:cNvPr>
            <p:cNvSpPr txBox="1"/>
            <p:nvPr/>
          </p:nvSpPr>
          <p:spPr>
            <a:xfrm>
              <a:off x="30096373" y="14165947"/>
              <a:ext cx="4306219" cy="7394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2400" i="1" u="sng" dirty="0"/>
                <a:t>Send a message?</a:t>
              </a:r>
              <a:endParaRPr sz="2400" i="1" u="sng" dirty="0"/>
            </a:p>
          </p:txBody>
        </p:sp>
        <p:sp>
          <p:nvSpPr>
            <p:cNvPr id="173" name="Google Shape;96;p13">
              <a:extLst>
                <a:ext uri="{FF2B5EF4-FFF2-40B4-BE49-F238E27FC236}">
                  <a16:creationId xmlns:a16="http://schemas.microsoft.com/office/drawing/2014/main" id="{FBC8D50C-85EE-448C-B134-215C6F02CA9D}"/>
                </a:ext>
              </a:extLst>
            </p:cNvPr>
            <p:cNvSpPr txBox="1"/>
            <p:nvPr/>
          </p:nvSpPr>
          <p:spPr>
            <a:xfrm>
              <a:off x="32873222" y="13460833"/>
              <a:ext cx="1739553" cy="680331"/>
            </a:xfrm>
            <a:prstGeom prst="rect">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AU" sz="2400" b="1" dirty="0"/>
                <a:t>Email List</a:t>
              </a:r>
              <a:endParaRPr sz="2400" b="1" dirty="0"/>
            </a:p>
          </p:txBody>
        </p:sp>
      </p:grpSp>
      <p:grpSp>
        <p:nvGrpSpPr>
          <p:cNvPr id="9" name="Group 8">
            <a:extLst>
              <a:ext uri="{FF2B5EF4-FFF2-40B4-BE49-F238E27FC236}">
                <a16:creationId xmlns:a16="http://schemas.microsoft.com/office/drawing/2014/main" id="{1DAE4C9A-A61D-42AF-A64C-4975C2135C82}"/>
              </a:ext>
            </a:extLst>
          </p:cNvPr>
          <p:cNvGrpSpPr/>
          <p:nvPr/>
        </p:nvGrpSpPr>
        <p:grpSpPr>
          <a:xfrm>
            <a:off x="16260768" y="6772200"/>
            <a:ext cx="6022845" cy="19919353"/>
            <a:chOff x="16260768" y="7229404"/>
            <a:chExt cx="6022845" cy="19919353"/>
          </a:xfrm>
        </p:grpSpPr>
        <p:grpSp>
          <p:nvGrpSpPr>
            <p:cNvPr id="2" name="Group 1">
              <a:extLst>
                <a:ext uri="{FF2B5EF4-FFF2-40B4-BE49-F238E27FC236}">
                  <a16:creationId xmlns:a16="http://schemas.microsoft.com/office/drawing/2014/main" id="{2B34B9B3-6602-4859-8068-BBD2A851D984}"/>
                </a:ext>
              </a:extLst>
            </p:cNvPr>
            <p:cNvGrpSpPr/>
            <p:nvPr/>
          </p:nvGrpSpPr>
          <p:grpSpPr>
            <a:xfrm>
              <a:off x="16260768" y="7229404"/>
              <a:ext cx="5905500" cy="11502870"/>
              <a:chOff x="15720436" y="7229404"/>
              <a:chExt cx="5905500" cy="11502870"/>
            </a:xfrm>
          </p:grpSpPr>
          <p:pic>
            <p:nvPicPr>
              <p:cNvPr id="83" name="Google Shape;83;p13"/>
              <p:cNvPicPr preferRelativeResize="0"/>
              <p:nvPr/>
            </p:nvPicPr>
            <p:blipFill>
              <a:blip r:embed="rId7">
                <a:alphaModFix/>
              </a:blip>
              <a:stretch>
                <a:fillRect/>
              </a:stretch>
            </p:blipFill>
            <p:spPr>
              <a:xfrm>
                <a:off x="15720436" y="7229404"/>
                <a:ext cx="5905500" cy="11502870"/>
              </a:xfrm>
              <a:prstGeom prst="rect">
                <a:avLst/>
              </a:prstGeom>
              <a:noFill/>
              <a:ln>
                <a:noFill/>
              </a:ln>
            </p:spPr>
          </p:pic>
          <p:sp>
            <p:nvSpPr>
              <p:cNvPr id="91" name="Google Shape;91;p13"/>
              <p:cNvSpPr txBox="1"/>
              <p:nvPr/>
            </p:nvSpPr>
            <p:spPr>
              <a:xfrm>
                <a:off x="16103686" y="8235690"/>
                <a:ext cx="5198436" cy="7949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t>St Nick’s Activity </a:t>
                </a:r>
                <a:r>
                  <a:rPr lang="en-AU" sz="3000" b="1" dirty="0"/>
                  <a:t>RSVP</a:t>
                </a:r>
                <a:endParaRPr lang="en" sz="3000" b="1" dirty="0"/>
              </a:p>
              <a:p>
                <a:pPr marL="0" lvl="0" indent="0" algn="ctr" rtl="0">
                  <a:spcBef>
                    <a:spcPts val="0"/>
                  </a:spcBef>
                  <a:spcAft>
                    <a:spcPts val="0"/>
                  </a:spcAft>
                  <a:buNone/>
                </a:pPr>
                <a:endParaRPr sz="3000" b="1" dirty="0"/>
              </a:p>
            </p:txBody>
          </p:sp>
          <p:sp>
            <p:nvSpPr>
              <p:cNvPr id="92" name="Google Shape;92;p13"/>
              <p:cNvSpPr txBox="1"/>
              <p:nvPr/>
            </p:nvSpPr>
            <p:spPr>
              <a:xfrm>
                <a:off x="16712211" y="9911475"/>
                <a:ext cx="22698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t>Username</a:t>
                </a:r>
                <a:endParaRPr sz="3000"/>
              </a:p>
            </p:txBody>
          </p:sp>
          <p:sp>
            <p:nvSpPr>
              <p:cNvPr id="93" name="Google Shape;93;p13"/>
              <p:cNvSpPr txBox="1"/>
              <p:nvPr/>
            </p:nvSpPr>
            <p:spPr>
              <a:xfrm>
                <a:off x="18762486" y="9911475"/>
                <a:ext cx="2269800" cy="6285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3"/>
              <p:cNvSpPr txBox="1"/>
              <p:nvPr/>
            </p:nvSpPr>
            <p:spPr>
              <a:xfrm>
                <a:off x="18762486" y="10732650"/>
                <a:ext cx="2269800" cy="6285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3"/>
              <p:cNvSpPr txBox="1"/>
              <p:nvPr/>
            </p:nvSpPr>
            <p:spPr>
              <a:xfrm>
                <a:off x="16712211" y="10732650"/>
                <a:ext cx="22698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t>Password</a:t>
                </a:r>
                <a:endParaRPr sz="3000"/>
              </a:p>
            </p:txBody>
          </p:sp>
          <p:sp>
            <p:nvSpPr>
              <p:cNvPr id="96" name="Google Shape;96;p13"/>
              <p:cNvSpPr txBox="1"/>
              <p:nvPr/>
            </p:nvSpPr>
            <p:spPr>
              <a:xfrm>
                <a:off x="17825436" y="11721400"/>
                <a:ext cx="2269800" cy="628500"/>
              </a:xfrm>
              <a:prstGeom prst="rect">
                <a:avLst/>
              </a:prstGeom>
              <a:solidFill>
                <a:srgbClr val="9FC5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t>Login</a:t>
                </a:r>
                <a:endParaRPr sz="3000" b="1"/>
              </a:p>
            </p:txBody>
          </p:sp>
          <p:sp>
            <p:nvSpPr>
              <p:cNvPr id="97" name="Google Shape;97;p13"/>
              <p:cNvSpPr txBox="1"/>
              <p:nvPr/>
            </p:nvSpPr>
            <p:spPr>
              <a:xfrm>
                <a:off x="17141558" y="16542194"/>
                <a:ext cx="3471300" cy="628500"/>
              </a:xfrm>
              <a:prstGeom prst="rect">
                <a:avLst/>
              </a:prstGeom>
              <a:solidFill>
                <a:srgbClr val="D9D2E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t>New activity</a:t>
                </a:r>
                <a:endParaRPr sz="3000" b="1" dirty="0"/>
              </a:p>
            </p:txBody>
          </p:sp>
          <p:sp>
            <p:nvSpPr>
              <p:cNvPr id="98" name="Google Shape;98;p13"/>
              <p:cNvSpPr txBox="1"/>
              <p:nvPr/>
            </p:nvSpPr>
            <p:spPr>
              <a:xfrm>
                <a:off x="17141558" y="17433012"/>
                <a:ext cx="3471300" cy="628500"/>
              </a:xfrm>
              <a:prstGeom prst="rect">
                <a:avLst/>
              </a:prstGeom>
              <a:solidFill>
                <a:srgbClr val="D0E0E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t>Activity RSVP</a:t>
                </a:r>
                <a:endParaRPr sz="3000" b="1" dirty="0"/>
              </a:p>
            </p:txBody>
          </p:sp>
          <p:pic>
            <p:nvPicPr>
              <p:cNvPr id="99" name="Google Shape;99;p13"/>
              <p:cNvPicPr preferRelativeResize="0"/>
              <p:nvPr/>
            </p:nvPicPr>
            <p:blipFill>
              <a:blip r:embed="rId6">
                <a:alphaModFix/>
              </a:blip>
              <a:stretch>
                <a:fillRect/>
              </a:stretch>
            </p:blipFill>
            <p:spPr>
              <a:xfrm>
                <a:off x="18028845" y="14742201"/>
                <a:ext cx="1696725" cy="1696725"/>
              </a:xfrm>
              <a:prstGeom prst="rect">
                <a:avLst/>
              </a:prstGeom>
              <a:noFill/>
              <a:ln>
                <a:noFill/>
              </a:ln>
            </p:spPr>
          </p:pic>
        </p:grpSp>
        <p:sp>
          <p:nvSpPr>
            <p:cNvPr id="124" name="Google Shape;84;p13">
              <a:extLst>
                <a:ext uri="{FF2B5EF4-FFF2-40B4-BE49-F238E27FC236}">
                  <a16:creationId xmlns:a16="http://schemas.microsoft.com/office/drawing/2014/main" id="{10AD6160-E7D2-4171-A6DD-231CF13469C1}"/>
                </a:ext>
              </a:extLst>
            </p:cNvPr>
            <p:cNvSpPr txBox="1"/>
            <p:nvPr/>
          </p:nvSpPr>
          <p:spPr>
            <a:xfrm>
              <a:off x="16378112" y="18965357"/>
              <a:ext cx="5905501" cy="81834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AU" sz="3000" b="1" u="sng" dirty="0">
                  <a:solidFill>
                    <a:srgbClr val="434343"/>
                  </a:solidFill>
                  <a:latin typeface="Droid Serif"/>
                  <a:ea typeface="Droid Serif"/>
                  <a:cs typeface="Droid Serif"/>
                  <a:sym typeface="Droid Serif"/>
                </a:rPr>
                <a:t>Home Screen</a:t>
              </a:r>
              <a:r>
                <a:rPr lang="en" sz="3000" u="sng" dirty="0">
                  <a:solidFill>
                    <a:srgbClr val="434343"/>
                  </a:solidFill>
                  <a:latin typeface="Droid Serif"/>
                  <a:ea typeface="Droid Serif"/>
                  <a:cs typeface="Droid Serif"/>
                  <a:sym typeface="Droid Serif"/>
                </a:rPr>
                <a:t>:</a:t>
              </a: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AU" sz="3000" b="1" dirty="0">
                  <a:solidFill>
                    <a:srgbClr val="434343"/>
                  </a:solidFill>
                  <a:latin typeface="Droid Serif"/>
                  <a:ea typeface="Droid Serif"/>
                  <a:cs typeface="Droid Serif"/>
                  <a:sym typeface="Droid Serif"/>
                </a:rPr>
                <a:t>Username &amp; Password</a:t>
              </a:r>
              <a:r>
                <a:rPr lang="en" sz="3000" b="1" dirty="0">
                  <a:solidFill>
                    <a:srgbClr val="434343"/>
                  </a:solidFill>
                  <a:latin typeface="Droid Serif"/>
                  <a:ea typeface="Droid Serif"/>
                  <a:cs typeface="Droid Serif"/>
                  <a:sym typeface="Droid Serif"/>
                </a:rPr>
                <a:t>:</a:t>
              </a:r>
              <a:r>
                <a:rPr lang="en" sz="3000" dirty="0">
                  <a:solidFill>
                    <a:srgbClr val="434343"/>
                  </a:solidFill>
                  <a:latin typeface="Droid Serif"/>
                  <a:ea typeface="Droid Serif"/>
                  <a:cs typeface="Droid Serif"/>
                  <a:sym typeface="Droid Serif"/>
                </a:rPr>
                <a:t> </a:t>
              </a:r>
              <a:r>
                <a:rPr lang="en-AU" sz="3000" dirty="0">
                  <a:solidFill>
                    <a:srgbClr val="434343"/>
                  </a:solidFill>
                  <a:latin typeface="Droid Serif"/>
                  <a:ea typeface="Droid Serif"/>
                  <a:cs typeface="Droid Serif"/>
                  <a:sym typeface="Droid Serif"/>
                </a:rPr>
                <a:t>Text Inputs</a:t>
              </a: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AU" sz="3000" b="1" dirty="0" err="1">
                  <a:solidFill>
                    <a:srgbClr val="434343"/>
                  </a:solidFill>
                  <a:latin typeface="Droid Serif"/>
                  <a:ea typeface="Droid Serif"/>
                  <a:cs typeface="Droid Serif"/>
                  <a:sym typeface="Droid Serif"/>
                </a:rPr>
                <a:t>buttonLogin</a:t>
              </a:r>
              <a:r>
                <a:rPr lang="en-AU" sz="3000" b="1" dirty="0">
                  <a:solidFill>
                    <a:srgbClr val="434343"/>
                  </a:solidFill>
                  <a:latin typeface="Droid Serif"/>
                  <a:ea typeface="Droid Serif"/>
                  <a:cs typeface="Droid Serif"/>
                  <a:sym typeface="Droid Serif"/>
                </a:rPr>
                <a:t>:</a:t>
              </a:r>
              <a:r>
                <a:rPr lang="en-AU" sz="3000" dirty="0">
                  <a:solidFill>
                    <a:srgbClr val="434343"/>
                  </a:solidFill>
                  <a:latin typeface="Droid Serif"/>
                  <a:ea typeface="Droid Serif"/>
                  <a:cs typeface="Droid Serif"/>
                  <a:sym typeface="Droid Serif"/>
                </a:rPr>
                <a:t> to activate the app</a:t>
              </a: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lang="en"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AU" sz="3000" b="1" dirty="0" err="1">
                  <a:solidFill>
                    <a:srgbClr val="434343"/>
                  </a:solidFill>
                  <a:latin typeface="Droid Serif"/>
                  <a:ea typeface="Droid Serif"/>
                  <a:cs typeface="Droid Serif"/>
                  <a:sym typeface="Droid Serif"/>
                </a:rPr>
                <a:t>NeedToRSVP</a:t>
              </a:r>
              <a:r>
                <a:rPr lang="en-AU" sz="3000" b="1" dirty="0">
                  <a:solidFill>
                    <a:srgbClr val="434343"/>
                  </a:solidFill>
                  <a:latin typeface="Droid Serif"/>
                  <a:ea typeface="Droid Serif"/>
                  <a:cs typeface="Droid Serif"/>
                  <a:sym typeface="Droid Serif"/>
                </a:rPr>
                <a:t>: </a:t>
              </a:r>
              <a:r>
                <a:rPr lang="en-AU" sz="3000" dirty="0">
                  <a:solidFill>
                    <a:srgbClr val="434343"/>
                  </a:solidFill>
                  <a:latin typeface="Droid Serif"/>
                  <a:ea typeface="Droid Serif"/>
                  <a:cs typeface="Droid Serif"/>
                  <a:sym typeface="Droid Serif"/>
                </a:rPr>
                <a:t>Text displayed if there are any events that have not been RSVPed.</a:t>
              </a:r>
            </a:p>
            <a:p>
              <a:pPr marL="0" lvl="0" indent="0" algn="l" rtl="0">
                <a:lnSpc>
                  <a:spcPct val="115000"/>
                </a:lnSpc>
                <a:spcBef>
                  <a:spcPts val="0"/>
                </a:spcBef>
                <a:spcAft>
                  <a:spcPts val="0"/>
                </a:spcAft>
                <a:buClr>
                  <a:schemeClr val="dk1"/>
                </a:buClr>
                <a:buSzPts val="1100"/>
                <a:buFont typeface="Arial"/>
                <a:buNone/>
              </a:pPr>
              <a:endParaRPr lang="en-AU" sz="3000" b="1"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AU" sz="3000" b="1" dirty="0">
                  <a:solidFill>
                    <a:srgbClr val="434343"/>
                  </a:solidFill>
                  <a:latin typeface="Droid Serif"/>
                  <a:ea typeface="Droid Serif"/>
                  <a:cs typeface="Droid Serif"/>
                  <a:sym typeface="Droid Serif"/>
                </a:rPr>
                <a:t>Image</a:t>
              </a:r>
              <a:r>
                <a:rPr lang="en" sz="3000" dirty="0">
                  <a:solidFill>
                    <a:srgbClr val="434343"/>
                  </a:solidFill>
                  <a:latin typeface="Droid Serif"/>
                  <a:ea typeface="Droid Serif"/>
                  <a:cs typeface="Droid Serif"/>
                  <a:sym typeface="Droid Serif"/>
                </a:rPr>
                <a:t> automatically included but editable</a:t>
              </a: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AU" sz="3000" b="1" dirty="0" err="1">
                  <a:solidFill>
                    <a:srgbClr val="434343"/>
                  </a:solidFill>
                  <a:latin typeface="Droid Serif"/>
                  <a:ea typeface="Droid Serif"/>
                  <a:cs typeface="Droid Serif"/>
                  <a:sym typeface="Droid Serif"/>
                </a:rPr>
                <a:t>btnNew</a:t>
              </a:r>
              <a:r>
                <a:rPr lang="en-AU" sz="3000" b="1" dirty="0">
                  <a:solidFill>
                    <a:srgbClr val="434343"/>
                  </a:solidFill>
                  <a:latin typeface="Droid Serif"/>
                  <a:ea typeface="Droid Serif"/>
                  <a:cs typeface="Droid Serif"/>
                  <a:sym typeface="Droid Serif"/>
                </a:rPr>
                <a:t>:</a:t>
              </a:r>
              <a:r>
                <a:rPr lang="en-AU" sz="3000" dirty="0">
                  <a:solidFill>
                    <a:srgbClr val="434343"/>
                  </a:solidFill>
                  <a:latin typeface="Droid Serif"/>
                  <a:ea typeface="Droid Serif"/>
                  <a:cs typeface="Droid Serif"/>
                  <a:sym typeface="Droid Serif"/>
                </a:rPr>
                <a:t> Goes to New Activity screen (only Volunteers)</a:t>
              </a:r>
            </a:p>
            <a:p>
              <a:pPr marL="0" lvl="0" indent="0" algn="l" rtl="0">
                <a:lnSpc>
                  <a:spcPct val="115000"/>
                </a:lnSpc>
                <a:spcBef>
                  <a:spcPts val="0"/>
                </a:spcBef>
                <a:spcAft>
                  <a:spcPts val="0"/>
                </a:spcAft>
                <a:buClr>
                  <a:schemeClr val="dk1"/>
                </a:buClr>
                <a:buSzPts val="1100"/>
                <a:buFont typeface="Arial"/>
                <a:buNone/>
              </a:pPr>
              <a:r>
                <a:rPr lang="en-AU" sz="3000" b="1" dirty="0" err="1">
                  <a:solidFill>
                    <a:srgbClr val="434343"/>
                  </a:solidFill>
                  <a:latin typeface="Droid Serif"/>
                  <a:ea typeface="Droid Serif"/>
                  <a:cs typeface="Droid Serif"/>
                  <a:sym typeface="Droid Serif"/>
                </a:rPr>
                <a:t>btnRSVP</a:t>
              </a:r>
              <a:r>
                <a:rPr lang="en-AU" sz="3000" b="1" dirty="0">
                  <a:solidFill>
                    <a:srgbClr val="434343"/>
                  </a:solidFill>
                  <a:latin typeface="Droid Serif"/>
                  <a:ea typeface="Droid Serif"/>
                  <a:cs typeface="Droid Serif"/>
                  <a:sym typeface="Droid Serif"/>
                </a:rPr>
                <a:t>:</a:t>
              </a:r>
              <a:r>
                <a:rPr lang="en-AU" sz="3000" dirty="0">
                  <a:solidFill>
                    <a:srgbClr val="434343"/>
                  </a:solidFill>
                  <a:latin typeface="Droid Serif"/>
                  <a:ea typeface="Droid Serif"/>
                  <a:cs typeface="Droid Serif"/>
                  <a:sym typeface="Droid Serif"/>
                </a:rPr>
                <a:t> Goes to Activity RSVP screen</a:t>
              </a:r>
            </a:p>
            <a:p>
              <a:pPr marL="0" lvl="0" indent="0" algn="l" rtl="0">
                <a:lnSpc>
                  <a:spcPct val="115000"/>
                </a:lnSpc>
                <a:spcBef>
                  <a:spcPts val="0"/>
                </a:spcBef>
                <a:spcAft>
                  <a:spcPts val="0"/>
                </a:spcAft>
                <a:buClr>
                  <a:schemeClr val="dk1"/>
                </a:buClr>
                <a:buSzPts val="1100"/>
                <a:buFont typeface="Arial"/>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b="1" dirty="0">
                <a:solidFill>
                  <a:srgbClr val="434343"/>
                </a:solidFill>
                <a:latin typeface="Droid Serif"/>
                <a:ea typeface="Droid Serif"/>
                <a:cs typeface="Droid Serif"/>
                <a:sym typeface="Droid Serif"/>
              </a:endParaRPr>
            </a:p>
          </p:txBody>
        </p:sp>
        <p:sp>
          <p:nvSpPr>
            <p:cNvPr id="5" name="Rectangle 4">
              <a:extLst>
                <a:ext uri="{FF2B5EF4-FFF2-40B4-BE49-F238E27FC236}">
                  <a16:creationId xmlns:a16="http://schemas.microsoft.com/office/drawing/2014/main" id="{AC34F0A1-55AD-4189-BC41-3B823C162F0B}"/>
                </a:ext>
              </a:extLst>
            </p:cNvPr>
            <p:cNvSpPr/>
            <p:nvPr/>
          </p:nvSpPr>
          <p:spPr>
            <a:xfrm>
              <a:off x="17739553" y="12668887"/>
              <a:ext cx="3339376"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You need </a:t>
              </a:r>
            </a:p>
            <a:p>
              <a:pPr algn="ctr"/>
              <a:r>
                <a:rPr lang="en-US" sz="5400" b="0" cap="none" spc="0" dirty="0">
                  <a:ln w="0"/>
                  <a:solidFill>
                    <a:schemeClr val="accent1"/>
                  </a:solidFill>
                  <a:effectLst>
                    <a:outerShdw blurRad="38100" dist="25400" dir="5400000" algn="ctr" rotWithShape="0">
                      <a:srgbClr val="6E747A">
                        <a:alpha val="43000"/>
                      </a:srgbClr>
                    </a:outerShdw>
                  </a:effectLst>
                </a:rPr>
                <a:t>to RSVP!</a:t>
              </a:r>
            </a:p>
          </p:txBody>
        </p:sp>
      </p:grpSp>
      <p:grpSp>
        <p:nvGrpSpPr>
          <p:cNvPr id="6" name="Group 5">
            <a:extLst>
              <a:ext uri="{FF2B5EF4-FFF2-40B4-BE49-F238E27FC236}">
                <a16:creationId xmlns:a16="http://schemas.microsoft.com/office/drawing/2014/main" id="{0DA8EF0F-B3C5-4BFF-A10B-5844C63FC647}"/>
              </a:ext>
            </a:extLst>
          </p:cNvPr>
          <p:cNvGrpSpPr/>
          <p:nvPr/>
        </p:nvGrpSpPr>
        <p:grpSpPr>
          <a:xfrm>
            <a:off x="35761998" y="6702924"/>
            <a:ext cx="6553170" cy="23654871"/>
            <a:chOff x="35761998" y="7160128"/>
            <a:chExt cx="6553170" cy="23654871"/>
          </a:xfrm>
        </p:grpSpPr>
        <p:grpSp>
          <p:nvGrpSpPr>
            <p:cNvPr id="144" name="Group 143">
              <a:extLst>
                <a:ext uri="{FF2B5EF4-FFF2-40B4-BE49-F238E27FC236}">
                  <a16:creationId xmlns:a16="http://schemas.microsoft.com/office/drawing/2014/main" id="{7DF2D47E-E05E-45AC-9AA2-BFA8E5D62E69}"/>
                </a:ext>
              </a:extLst>
            </p:cNvPr>
            <p:cNvGrpSpPr/>
            <p:nvPr/>
          </p:nvGrpSpPr>
          <p:grpSpPr>
            <a:xfrm>
              <a:off x="35761998" y="7160128"/>
              <a:ext cx="5994598" cy="23654871"/>
              <a:chOff x="22142975" y="7257112"/>
              <a:chExt cx="5994598" cy="23654871"/>
            </a:xfrm>
          </p:grpSpPr>
          <p:sp>
            <p:nvSpPr>
              <p:cNvPr id="145" name="Google Shape;84;p13">
                <a:extLst>
                  <a:ext uri="{FF2B5EF4-FFF2-40B4-BE49-F238E27FC236}">
                    <a16:creationId xmlns:a16="http://schemas.microsoft.com/office/drawing/2014/main" id="{ADB889A5-8341-4A17-AEE4-15284C2E0FDF}"/>
                  </a:ext>
                </a:extLst>
              </p:cNvPr>
              <p:cNvSpPr txBox="1"/>
              <p:nvPr/>
            </p:nvSpPr>
            <p:spPr>
              <a:xfrm>
                <a:off x="22142975" y="18939698"/>
                <a:ext cx="5994598" cy="11972285"/>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AU" sz="3000" b="1" u="sng" dirty="0">
                    <a:solidFill>
                      <a:srgbClr val="434343"/>
                    </a:solidFill>
                    <a:latin typeface="Droid Serif"/>
                    <a:ea typeface="Droid Serif"/>
                    <a:cs typeface="Droid Serif"/>
                    <a:sym typeface="Droid Serif"/>
                  </a:rPr>
                  <a:t>Activity RSVP Screen</a:t>
                </a:r>
                <a:r>
                  <a:rPr lang="en" sz="3000" u="sng" dirty="0">
                    <a:solidFill>
                      <a:srgbClr val="434343"/>
                    </a:solidFill>
                    <a:latin typeface="Droid Serif"/>
                    <a:ea typeface="Droid Serif"/>
                    <a:cs typeface="Droid Serif"/>
                    <a:sym typeface="Droid Serif"/>
                  </a:rPr>
                  <a:t>:</a:t>
                </a: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AU" sz="3000" b="1" dirty="0">
                    <a:solidFill>
                      <a:srgbClr val="434343"/>
                    </a:solidFill>
                    <a:latin typeface="Droid Serif"/>
                    <a:ea typeface="Droid Serif"/>
                    <a:cs typeface="Droid Serif"/>
                    <a:sym typeface="Droid Serif"/>
                  </a:rPr>
                  <a:t>Event Name</a:t>
                </a:r>
                <a:r>
                  <a:rPr lang="en" sz="3000" b="1" dirty="0">
                    <a:solidFill>
                      <a:srgbClr val="434343"/>
                    </a:solidFill>
                    <a:latin typeface="Droid Serif"/>
                    <a:ea typeface="Droid Serif"/>
                    <a:cs typeface="Droid Serif"/>
                    <a:sym typeface="Droid Serif"/>
                  </a:rPr>
                  <a:t>:</a:t>
                </a:r>
                <a:r>
                  <a:rPr lang="en" sz="3000" dirty="0">
                    <a:solidFill>
                      <a:srgbClr val="434343"/>
                    </a:solidFill>
                    <a:latin typeface="Droid Serif"/>
                    <a:ea typeface="Droid Serif"/>
                    <a:cs typeface="Droid Serif"/>
                    <a:sym typeface="Droid Serif"/>
                  </a:rPr>
                  <a:t> </a:t>
                </a:r>
                <a:r>
                  <a:rPr lang="en-AU" sz="3000" dirty="0">
                    <a:solidFill>
                      <a:srgbClr val="434343"/>
                    </a:solidFill>
                    <a:latin typeface="Droid Serif"/>
                    <a:ea typeface="Droid Serif"/>
                    <a:cs typeface="Droid Serif"/>
                    <a:sym typeface="Droid Serif"/>
                  </a:rPr>
                  <a:t>Shows “What” event</a:t>
                </a: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 sz="3000" b="1" dirty="0">
                    <a:solidFill>
                      <a:srgbClr val="434343"/>
                    </a:solidFill>
                    <a:latin typeface="Droid Serif"/>
                    <a:ea typeface="Droid Serif"/>
                    <a:cs typeface="Droid Serif"/>
                    <a:sym typeface="Droid Serif"/>
                  </a:rPr>
                  <a:t>Date: </a:t>
                </a:r>
                <a:r>
                  <a:rPr lang="en-AU" sz="3000" dirty="0">
                    <a:solidFill>
                      <a:srgbClr val="434343"/>
                    </a:solidFill>
                    <a:latin typeface="Droid Serif"/>
                    <a:ea typeface="Droid Serif"/>
                    <a:cs typeface="Droid Serif"/>
                    <a:sym typeface="Droid Serif"/>
                  </a:rPr>
                  <a:t>Shows event date</a:t>
                </a:r>
                <a:endParaRPr sz="3000" dirty="0">
                  <a:solidFill>
                    <a:srgbClr val="434343"/>
                  </a:solidFill>
                  <a:latin typeface="Droid Serif"/>
                  <a:ea typeface="Droid Serif"/>
                  <a:cs typeface="Droid Serif"/>
                  <a:sym typeface="Droid Serif"/>
                </a:endParaRPr>
              </a:p>
              <a:p>
                <a:pPr lvl="0">
                  <a:lnSpc>
                    <a:spcPct val="115000"/>
                  </a:lnSpc>
                  <a:buClr>
                    <a:schemeClr val="dk1"/>
                  </a:buClr>
                  <a:buSzPts val="1100"/>
                </a:pPr>
                <a:r>
                  <a:rPr lang="en" sz="3000" b="1" dirty="0">
                    <a:solidFill>
                      <a:srgbClr val="434343"/>
                    </a:solidFill>
                    <a:latin typeface="Droid Serif"/>
                    <a:ea typeface="Droid Serif"/>
                    <a:cs typeface="Droid Serif"/>
                    <a:sym typeface="Droid Serif"/>
                  </a:rPr>
                  <a:t>Time: </a:t>
                </a:r>
                <a:r>
                  <a:rPr lang="en-AU" sz="3000" dirty="0">
                    <a:solidFill>
                      <a:srgbClr val="434343"/>
                    </a:solidFill>
                    <a:latin typeface="Droid Serif"/>
                    <a:ea typeface="Droid Serif"/>
                    <a:cs typeface="Droid Serif"/>
                    <a:sym typeface="Droid Serif"/>
                  </a:rPr>
                  <a:t>Shows event time</a:t>
                </a:r>
                <a:endParaRPr sz="3000" dirty="0">
                  <a:solidFill>
                    <a:srgbClr val="434343"/>
                  </a:solidFill>
                  <a:latin typeface="Droid Serif"/>
                  <a:ea typeface="Droid Serif"/>
                  <a:cs typeface="Droid Serif"/>
                  <a:sym typeface="Droid Serif"/>
                </a:endParaRPr>
              </a:p>
              <a:p>
                <a:pPr lvl="0">
                  <a:lnSpc>
                    <a:spcPct val="115000"/>
                  </a:lnSpc>
                  <a:buClr>
                    <a:schemeClr val="dk1"/>
                  </a:buClr>
                  <a:buSzPts val="1100"/>
                </a:pPr>
                <a:r>
                  <a:rPr lang="en" sz="3000" b="1" dirty="0">
                    <a:solidFill>
                      <a:srgbClr val="434343"/>
                    </a:solidFill>
                    <a:latin typeface="Droid Serif"/>
                    <a:ea typeface="Droid Serif"/>
                    <a:cs typeface="Droid Serif"/>
                    <a:sym typeface="Droid Serif"/>
                  </a:rPr>
                  <a:t>Where:</a:t>
                </a:r>
                <a:r>
                  <a:rPr lang="en" sz="3000" dirty="0">
                    <a:solidFill>
                      <a:srgbClr val="434343"/>
                    </a:solidFill>
                    <a:latin typeface="Droid Serif"/>
                    <a:ea typeface="Droid Serif"/>
                    <a:cs typeface="Droid Serif"/>
                    <a:sym typeface="Droid Serif"/>
                  </a:rPr>
                  <a:t> </a:t>
                </a:r>
                <a:r>
                  <a:rPr lang="en-AU" sz="3000" dirty="0">
                    <a:solidFill>
                      <a:srgbClr val="434343"/>
                    </a:solidFill>
                    <a:latin typeface="Droid Serif"/>
                    <a:ea typeface="Droid Serif"/>
                    <a:cs typeface="Droid Serif"/>
                    <a:sym typeface="Droid Serif"/>
                  </a:rPr>
                  <a:t>Shows event location</a:t>
                </a:r>
              </a:p>
              <a:p>
                <a:pPr lvl="0">
                  <a:lnSpc>
                    <a:spcPct val="115000"/>
                  </a:lnSpc>
                  <a:buClr>
                    <a:schemeClr val="dk1"/>
                  </a:buClr>
                  <a:buSzPts val="1100"/>
                </a:pPr>
                <a:r>
                  <a:rPr lang="en-AU" sz="3000" b="1" dirty="0">
                    <a:solidFill>
                      <a:srgbClr val="434343"/>
                    </a:solidFill>
                    <a:latin typeface="Droid Serif"/>
                    <a:ea typeface="Droid Serif"/>
                    <a:cs typeface="Droid Serif"/>
                    <a:sym typeface="Droid Serif"/>
                  </a:rPr>
                  <a:t>Image:</a:t>
                </a:r>
                <a:r>
                  <a:rPr lang="en-AU" sz="3000" dirty="0">
                    <a:solidFill>
                      <a:srgbClr val="434343"/>
                    </a:solidFill>
                    <a:latin typeface="Droid Serif"/>
                    <a:ea typeface="Droid Serif"/>
                    <a:cs typeface="Droid Serif"/>
                    <a:sym typeface="Droid Serif"/>
                  </a:rPr>
                  <a:t> Show the image for the event</a:t>
                </a:r>
                <a:endParaRPr sz="3000" dirty="0">
                  <a:solidFill>
                    <a:srgbClr val="434343"/>
                  </a:solidFill>
                  <a:latin typeface="Droid Serif"/>
                  <a:ea typeface="Droid Serif"/>
                  <a:cs typeface="Droid Serif"/>
                  <a:sym typeface="Droid Serif"/>
                </a:endParaRPr>
              </a:p>
              <a:p>
                <a:pPr lvl="0">
                  <a:lnSpc>
                    <a:spcPct val="115000"/>
                  </a:lnSpc>
                  <a:buClr>
                    <a:schemeClr val="dk1"/>
                  </a:buClr>
                  <a:buSzPts val="1100"/>
                </a:pPr>
                <a:endParaRPr lang="en-AU" sz="3000" b="1"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r>
                  <a:rPr lang="en-AU" sz="3000" b="1" dirty="0" err="1">
                    <a:solidFill>
                      <a:srgbClr val="434343"/>
                    </a:solidFill>
                    <a:latin typeface="Droid Serif"/>
                    <a:ea typeface="Droid Serif"/>
                    <a:cs typeface="Droid Serif"/>
                    <a:sym typeface="Droid Serif"/>
                  </a:rPr>
                  <a:t>btnYES</a:t>
                </a:r>
                <a:r>
                  <a:rPr lang="en-AU" sz="3000" b="1" dirty="0">
                    <a:solidFill>
                      <a:srgbClr val="434343"/>
                    </a:solidFill>
                    <a:latin typeface="Droid Serif"/>
                    <a:ea typeface="Droid Serif"/>
                    <a:cs typeface="Droid Serif"/>
                    <a:sym typeface="Droid Serif"/>
                  </a:rPr>
                  <a:t>, </a:t>
                </a:r>
                <a:r>
                  <a:rPr lang="en-AU" sz="3000" b="1" dirty="0" err="1">
                    <a:solidFill>
                      <a:srgbClr val="434343"/>
                    </a:solidFill>
                    <a:latin typeface="Droid Serif"/>
                    <a:ea typeface="Droid Serif"/>
                    <a:cs typeface="Droid Serif"/>
                    <a:sym typeface="Droid Serif"/>
                  </a:rPr>
                  <a:t>btnNO</a:t>
                </a:r>
                <a:r>
                  <a:rPr lang="en-AU" sz="3000" b="1" dirty="0">
                    <a:solidFill>
                      <a:srgbClr val="434343"/>
                    </a:solidFill>
                    <a:latin typeface="Droid Serif"/>
                    <a:ea typeface="Droid Serif"/>
                    <a:cs typeface="Droid Serif"/>
                    <a:sym typeface="Droid Serif"/>
                  </a:rPr>
                  <a:t>:</a:t>
                </a:r>
                <a:r>
                  <a:rPr lang="en-AU" sz="3000" dirty="0">
                    <a:solidFill>
                      <a:srgbClr val="434343"/>
                    </a:solidFill>
                    <a:latin typeface="Droid Serif"/>
                    <a:ea typeface="Droid Serif"/>
                    <a:cs typeface="Droid Serif"/>
                    <a:sym typeface="Droid Serif"/>
                  </a:rPr>
                  <a:t> Respond to event. If previously RSVPed, the selection will be underlined and line around button. If RSVP changed a message box will check if they really want to change their RSVP</a:t>
                </a:r>
                <a:endParaRPr sz="3000" dirty="0">
                  <a:solidFill>
                    <a:srgbClr val="434343"/>
                  </a:solidFill>
                  <a:latin typeface="Droid Serif"/>
                  <a:ea typeface="Droid Serif"/>
                  <a:cs typeface="Droid Serif"/>
                  <a:sym typeface="Droid Serif"/>
                </a:endParaRPr>
              </a:p>
              <a:p>
                <a:pPr lvl="0">
                  <a:lnSpc>
                    <a:spcPct val="115000"/>
                  </a:lnSpc>
                  <a:buClr>
                    <a:schemeClr val="dk1"/>
                  </a:buClr>
                  <a:buSzPts val="1100"/>
                </a:pPr>
                <a:r>
                  <a:rPr lang="en-AU" sz="3000" b="1" dirty="0" err="1">
                    <a:solidFill>
                      <a:srgbClr val="434343"/>
                    </a:solidFill>
                    <a:latin typeface="Droid Serif"/>
                    <a:ea typeface="Droid Serif"/>
                    <a:cs typeface="Droid Serif"/>
                    <a:sym typeface="Droid Serif"/>
                  </a:rPr>
                  <a:t>btnPrev</a:t>
                </a:r>
                <a:r>
                  <a:rPr lang="en-AU" sz="3000" b="1" dirty="0">
                    <a:solidFill>
                      <a:srgbClr val="434343"/>
                    </a:solidFill>
                    <a:latin typeface="Droid Serif"/>
                    <a:ea typeface="Droid Serif"/>
                    <a:cs typeface="Droid Serif"/>
                    <a:sym typeface="Droid Serif"/>
                  </a:rPr>
                  <a:t>, </a:t>
                </a:r>
                <a:r>
                  <a:rPr lang="en-AU" sz="3000" b="1" dirty="0" err="1">
                    <a:solidFill>
                      <a:srgbClr val="434343"/>
                    </a:solidFill>
                    <a:latin typeface="Droid Serif"/>
                    <a:ea typeface="Droid Serif"/>
                    <a:cs typeface="Droid Serif"/>
                    <a:sym typeface="Droid Serif"/>
                  </a:rPr>
                  <a:t>btnNext</a:t>
                </a:r>
                <a:r>
                  <a:rPr lang="en-AU" sz="3000" b="1" dirty="0">
                    <a:solidFill>
                      <a:srgbClr val="434343"/>
                    </a:solidFill>
                    <a:latin typeface="Droid Serif"/>
                    <a:ea typeface="Droid Serif"/>
                    <a:cs typeface="Droid Serif"/>
                    <a:sym typeface="Droid Serif"/>
                  </a:rPr>
                  <a:t>:</a:t>
                </a:r>
                <a:r>
                  <a:rPr lang="en" sz="3000" dirty="0">
                    <a:solidFill>
                      <a:srgbClr val="434343"/>
                    </a:solidFill>
                    <a:latin typeface="Droid Serif"/>
                    <a:ea typeface="Droid Serif"/>
                    <a:cs typeface="Droid Serif"/>
                    <a:sym typeface="Droid Serif"/>
                  </a:rPr>
                  <a:t> </a:t>
                </a:r>
                <a:r>
                  <a:rPr lang="en-AU" sz="3000" dirty="0">
                    <a:solidFill>
                      <a:srgbClr val="434343"/>
                    </a:solidFill>
                    <a:latin typeface="Droid Serif"/>
                    <a:ea typeface="Droid Serif"/>
                    <a:cs typeface="Droid Serif"/>
                    <a:sym typeface="Droid Serif"/>
                  </a:rPr>
                  <a:t>Go to previous or next event, to RSVP. Events will be shown in order of date and time. Only events that are not in the past will display, and have not RSVP</a:t>
                </a: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dirty="0">
                  <a:solidFill>
                    <a:srgbClr val="434343"/>
                  </a:solidFill>
                  <a:latin typeface="Droid Serif"/>
                  <a:ea typeface="Droid Serif"/>
                  <a:cs typeface="Droid Serif"/>
                  <a:sym typeface="Droid Serif"/>
                </a:endParaRPr>
              </a:p>
              <a:p>
                <a:pPr>
                  <a:lnSpc>
                    <a:spcPct val="115000"/>
                  </a:lnSpc>
                  <a:buClr>
                    <a:schemeClr val="dk1"/>
                  </a:buClr>
                  <a:buSzPts val="1100"/>
                </a:pPr>
                <a:r>
                  <a:rPr lang="en-US" sz="3000" b="1" dirty="0" err="1">
                    <a:solidFill>
                      <a:srgbClr val="434343"/>
                    </a:solidFill>
                    <a:latin typeface="Droid Serif"/>
                    <a:ea typeface="Droid Serif"/>
                    <a:cs typeface="Droid Serif"/>
                    <a:sym typeface="Droid Serif"/>
                  </a:rPr>
                  <a:t>btnAttendance</a:t>
                </a:r>
                <a:r>
                  <a:rPr lang="en-US" sz="3000" b="1" dirty="0">
                    <a:solidFill>
                      <a:srgbClr val="434343"/>
                    </a:solidFill>
                    <a:latin typeface="Droid Serif"/>
                    <a:ea typeface="Droid Serif"/>
                    <a:cs typeface="Droid Serif"/>
                    <a:sym typeface="Droid Serif"/>
                  </a:rPr>
                  <a:t>:</a:t>
                </a:r>
                <a:r>
                  <a:rPr lang="en-US" sz="3000" dirty="0">
                    <a:solidFill>
                      <a:srgbClr val="434343"/>
                    </a:solidFill>
                    <a:latin typeface="Droid Serif"/>
                    <a:ea typeface="Droid Serif"/>
                    <a:cs typeface="Droid Serif"/>
                    <a:sym typeface="Droid Serif"/>
                  </a:rPr>
                  <a:t> go to Attendance screen. Viewable by volunteers only</a:t>
                </a:r>
              </a:p>
              <a:p>
                <a:pPr>
                  <a:lnSpc>
                    <a:spcPct val="115000"/>
                  </a:lnSpc>
                  <a:buClr>
                    <a:schemeClr val="dk1"/>
                  </a:buClr>
                  <a:buSzPts val="1100"/>
                </a:pPr>
                <a:r>
                  <a:rPr lang="en-US" sz="3000" b="1" dirty="0" err="1">
                    <a:solidFill>
                      <a:srgbClr val="434343"/>
                    </a:solidFill>
                    <a:latin typeface="Droid Serif"/>
                    <a:ea typeface="Droid Serif"/>
                    <a:cs typeface="Droid Serif"/>
                    <a:sym typeface="Droid Serif"/>
                  </a:rPr>
                  <a:t>btnHome</a:t>
                </a:r>
                <a:r>
                  <a:rPr lang="en-US" sz="3000" b="1" dirty="0">
                    <a:solidFill>
                      <a:srgbClr val="434343"/>
                    </a:solidFill>
                    <a:latin typeface="Droid Serif"/>
                    <a:ea typeface="Droid Serif"/>
                    <a:cs typeface="Droid Serif"/>
                    <a:sym typeface="Droid Serif"/>
                  </a:rPr>
                  <a:t>:</a:t>
                </a:r>
                <a:r>
                  <a:rPr lang="en-US" sz="3000" dirty="0">
                    <a:solidFill>
                      <a:srgbClr val="434343"/>
                    </a:solidFill>
                    <a:latin typeface="Droid Serif"/>
                    <a:ea typeface="Droid Serif"/>
                    <a:cs typeface="Droid Serif"/>
                    <a:sym typeface="Droid Serif"/>
                  </a:rPr>
                  <a:t> return to Home screen</a:t>
                </a:r>
              </a:p>
              <a:p>
                <a:pPr marL="0" lvl="0" indent="0" algn="l" rtl="0">
                  <a:lnSpc>
                    <a:spcPct val="115000"/>
                  </a:lnSpc>
                  <a:spcBef>
                    <a:spcPts val="0"/>
                  </a:spcBef>
                  <a:spcAft>
                    <a:spcPts val="0"/>
                  </a:spcAft>
                  <a:buClr>
                    <a:schemeClr val="dk1"/>
                  </a:buClr>
                  <a:buSzPts val="1100"/>
                  <a:buFont typeface="Arial"/>
                  <a:buNone/>
                </a:pPr>
                <a:endParaRPr sz="30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b="1"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3000" b="1" dirty="0">
                  <a:solidFill>
                    <a:srgbClr val="434343"/>
                  </a:solidFill>
                  <a:latin typeface="Droid Serif"/>
                  <a:ea typeface="Droid Serif"/>
                  <a:cs typeface="Droid Serif"/>
                  <a:sym typeface="Droid Serif"/>
                </a:endParaRPr>
              </a:p>
            </p:txBody>
          </p:sp>
          <p:grpSp>
            <p:nvGrpSpPr>
              <p:cNvPr id="146" name="Group 145">
                <a:extLst>
                  <a:ext uri="{FF2B5EF4-FFF2-40B4-BE49-F238E27FC236}">
                    <a16:creationId xmlns:a16="http://schemas.microsoft.com/office/drawing/2014/main" id="{03BD5C4F-CDBC-4ACA-8BB7-668A7E45063D}"/>
                  </a:ext>
                </a:extLst>
              </p:cNvPr>
              <p:cNvGrpSpPr/>
              <p:nvPr/>
            </p:nvGrpSpPr>
            <p:grpSpPr>
              <a:xfrm>
                <a:off x="22232072" y="7257112"/>
                <a:ext cx="5905500" cy="11502870"/>
                <a:chOff x="15720436" y="7229404"/>
                <a:chExt cx="5905500" cy="11502870"/>
              </a:xfrm>
            </p:grpSpPr>
            <p:pic>
              <p:nvPicPr>
                <p:cNvPr id="154" name="Google Shape;83;p13">
                  <a:extLst>
                    <a:ext uri="{FF2B5EF4-FFF2-40B4-BE49-F238E27FC236}">
                      <a16:creationId xmlns:a16="http://schemas.microsoft.com/office/drawing/2014/main" id="{7247C7F1-3D80-4264-8CDA-66F048A1D5BB}"/>
                    </a:ext>
                  </a:extLst>
                </p:cNvPr>
                <p:cNvPicPr preferRelativeResize="0"/>
                <p:nvPr/>
              </p:nvPicPr>
              <p:blipFill>
                <a:blip r:embed="rId7">
                  <a:alphaModFix/>
                </a:blip>
                <a:stretch>
                  <a:fillRect/>
                </a:stretch>
              </p:blipFill>
              <p:spPr>
                <a:xfrm>
                  <a:off x="15720436" y="7229404"/>
                  <a:ext cx="5905500" cy="11502870"/>
                </a:xfrm>
                <a:prstGeom prst="rect">
                  <a:avLst/>
                </a:prstGeom>
                <a:noFill/>
                <a:ln>
                  <a:noFill/>
                </a:ln>
              </p:spPr>
            </p:pic>
            <p:sp>
              <p:nvSpPr>
                <p:cNvPr id="155" name="Google Shape;92;p13">
                  <a:extLst>
                    <a:ext uri="{FF2B5EF4-FFF2-40B4-BE49-F238E27FC236}">
                      <a16:creationId xmlns:a16="http://schemas.microsoft.com/office/drawing/2014/main" id="{08343565-3468-4DEC-84C4-92562A591182}"/>
                    </a:ext>
                  </a:extLst>
                </p:cNvPr>
                <p:cNvSpPr txBox="1"/>
                <p:nvPr/>
              </p:nvSpPr>
              <p:spPr>
                <a:xfrm>
                  <a:off x="16545954" y="9669412"/>
                  <a:ext cx="4472476" cy="7458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3200" b="1" dirty="0"/>
                    <a:t>[Event Name]</a:t>
                  </a:r>
                  <a:endParaRPr sz="3200" b="1" dirty="0"/>
                </a:p>
              </p:txBody>
            </p:sp>
            <p:sp>
              <p:nvSpPr>
                <p:cNvPr id="157" name="Google Shape;94;p13">
                  <a:extLst>
                    <a:ext uri="{FF2B5EF4-FFF2-40B4-BE49-F238E27FC236}">
                      <a16:creationId xmlns:a16="http://schemas.microsoft.com/office/drawing/2014/main" id="{01B147DF-E4C7-452F-ADB5-7DF11D86C7F9}"/>
                    </a:ext>
                  </a:extLst>
                </p:cNvPr>
                <p:cNvSpPr txBox="1"/>
                <p:nvPr/>
              </p:nvSpPr>
              <p:spPr>
                <a:xfrm>
                  <a:off x="18720921" y="10400139"/>
                  <a:ext cx="2290961" cy="404526"/>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95;p13">
                  <a:extLst>
                    <a:ext uri="{FF2B5EF4-FFF2-40B4-BE49-F238E27FC236}">
                      <a16:creationId xmlns:a16="http://schemas.microsoft.com/office/drawing/2014/main" id="{92DEBBBB-4AB9-4C66-A23E-996818DA0ADA}"/>
                    </a:ext>
                  </a:extLst>
                </p:cNvPr>
                <p:cNvSpPr txBox="1"/>
                <p:nvPr/>
              </p:nvSpPr>
              <p:spPr>
                <a:xfrm>
                  <a:off x="17252543" y="10358574"/>
                  <a:ext cx="22698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2800" dirty="0"/>
                    <a:t>Date:</a:t>
                  </a:r>
                  <a:endParaRPr sz="2800" dirty="0"/>
                </a:p>
              </p:txBody>
            </p:sp>
            <p:sp>
              <p:nvSpPr>
                <p:cNvPr id="159" name="Google Shape;96;p13">
                  <a:extLst>
                    <a:ext uri="{FF2B5EF4-FFF2-40B4-BE49-F238E27FC236}">
                      <a16:creationId xmlns:a16="http://schemas.microsoft.com/office/drawing/2014/main" id="{BE9741F9-335C-4CCA-B528-5F7BA0EBCFF2}"/>
                    </a:ext>
                  </a:extLst>
                </p:cNvPr>
                <p:cNvSpPr txBox="1"/>
                <p:nvPr/>
              </p:nvSpPr>
              <p:spPr>
                <a:xfrm>
                  <a:off x="17021063" y="13969313"/>
                  <a:ext cx="1660857" cy="962070"/>
                </a:xfrm>
                <a:prstGeom prst="rect">
                  <a:avLst/>
                </a:pr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AU" sz="4000" b="1" dirty="0"/>
                    <a:t>YES</a:t>
                  </a:r>
                </a:p>
              </p:txBody>
            </p:sp>
            <p:sp>
              <p:nvSpPr>
                <p:cNvPr id="160" name="Google Shape;97;p13">
                  <a:extLst>
                    <a:ext uri="{FF2B5EF4-FFF2-40B4-BE49-F238E27FC236}">
                      <a16:creationId xmlns:a16="http://schemas.microsoft.com/office/drawing/2014/main" id="{A6C54134-0E05-4541-96DE-55374DE99273}"/>
                    </a:ext>
                  </a:extLst>
                </p:cNvPr>
                <p:cNvSpPr txBox="1"/>
                <p:nvPr/>
              </p:nvSpPr>
              <p:spPr>
                <a:xfrm>
                  <a:off x="17224686" y="16708450"/>
                  <a:ext cx="3471300" cy="628500"/>
                </a:xfrm>
                <a:prstGeom prst="rect">
                  <a:avLst/>
                </a:prstGeom>
                <a:solidFill>
                  <a:srgbClr val="D9D2E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sz="3000" b="1" dirty="0"/>
                    <a:t>Attendance</a:t>
                  </a:r>
                  <a:endParaRPr sz="3000" b="1" dirty="0"/>
                </a:p>
              </p:txBody>
            </p:sp>
            <p:sp>
              <p:nvSpPr>
                <p:cNvPr id="161" name="Google Shape;98;p13">
                  <a:extLst>
                    <a:ext uri="{FF2B5EF4-FFF2-40B4-BE49-F238E27FC236}">
                      <a16:creationId xmlns:a16="http://schemas.microsoft.com/office/drawing/2014/main" id="{D26B242A-0711-4713-A44F-9450A6494AE7}"/>
                    </a:ext>
                  </a:extLst>
                </p:cNvPr>
                <p:cNvSpPr txBox="1"/>
                <p:nvPr/>
              </p:nvSpPr>
              <p:spPr>
                <a:xfrm>
                  <a:off x="17224686" y="17474574"/>
                  <a:ext cx="3471300" cy="628500"/>
                </a:xfrm>
                <a:prstGeom prst="rect">
                  <a:avLst/>
                </a:prstGeom>
                <a:solidFill>
                  <a:srgbClr val="D0E0E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t>Activity RSVP</a:t>
                  </a:r>
                  <a:endParaRPr sz="3000" b="1" dirty="0"/>
                </a:p>
              </p:txBody>
            </p:sp>
          </p:grpSp>
          <p:sp>
            <p:nvSpPr>
              <p:cNvPr id="148" name="Google Shape;96;p13">
                <a:extLst>
                  <a:ext uri="{FF2B5EF4-FFF2-40B4-BE49-F238E27FC236}">
                    <a16:creationId xmlns:a16="http://schemas.microsoft.com/office/drawing/2014/main" id="{8FB5A6B9-145B-42F4-97CA-316501B339A1}"/>
                  </a:ext>
                </a:extLst>
              </p:cNvPr>
              <p:cNvSpPr txBox="1"/>
              <p:nvPr/>
            </p:nvSpPr>
            <p:spPr>
              <a:xfrm>
                <a:off x="23518951" y="15219341"/>
                <a:ext cx="1727460" cy="1026411"/>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AU" sz="4000" b="1" dirty="0"/>
                  <a:t>NO</a:t>
                </a:r>
              </a:p>
            </p:txBody>
          </p:sp>
          <p:sp>
            <p:nvSpPr>
              <p:cNvPr id="149" name="Google Shape;94;p13">
                <a:extLst>
                  <a:ext uri="{FF2B5EF4-FFF2-40B4-BE49-F238E27FC236}">
                    <a16:creationId xmlns:a16="http://schemas.microsoft.com/office/drawing/2014/main" id="{BB129271-70AF-4939-A86D-06B8719648D8}"/>
                  </a:ext>
                </a:extLst>
              </p:cNvPr>
              <p:cNvSpPr txBox="1"/>
              <p:nvPr/>
            </p:nvSpPr>
            <p:spPr>
              <a:xfrm>
                <a:off x="25260266" y="10995880"/>
                <a:ext cx="2269800" cy="408283"/>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95;p13">
                <a:extLst>
                  <a:ext uri="{FF2B5EF4-FFF2-40B4-BE49-F238E27FC236}">
                    <a16:creationId xmlns:a16="http://schemas.microsoft.com/office/drawing/2014/main" id="{3DC18D13-0025-4909-8D2A-E01692D8D19B}"/>
                  </a:ext>
                </a:extLst>
              </p:cNvPr>
              <p:cNvSpPr txBox="1"/>
              <p:nvPr/>
            </p:nvSpPr>
            <p:spPr>
              <a:xfrm>
                <a:off x="23750323" y="10912752"/>
                <a:ext cx="22698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2800" dirty="0"/>
                  <a:t>Time:</a:t>
                </a:r>
                <a:endParaRPr sz="2800" dirty="0"/>
              </a:p>
            </p:txBody>
          </p:sp>
          <p:sp>
            <p:nvSpPr>
              <p:cNvPr id="151" name="Google Shape;94;p13">
                <a:extLst>
                  <a:ext uri="{FF2B5EF4-FFF2-40B4-BE49-F238E27FC236}">
                    <a16:creationId xmlns:a16="http://schemas.microsoft.com/office/drawing/2014/main" id="{5ECD249D-EB5A-45D7-B244-7A334F59D381}"/>
                  </a:ext>
                </a:extLst>
              </p:cNvPr>
              <p:cNvSpPr txBox="1"/>
              <p:nvPr/>
            </p:nvSpPr>
            <p:spPr>
              <a:xfrm>
                <a:off x="25246410" y="11563918"/>
                <a:ext cx="2269800" cy="338712"/>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95;p13">
                <a:extLst>
                  <a:ext uri="{FF2B5EF4-FFF2-40B4-BE49-F238E27FC236}">
                    <a16:creationId xmlns:a16="http://schemas.microsoft.com/office/drawing/2014/main" id="{188FEA59-403F-4323-AD1E-A66F67D5D60C}"/>
                  </a:ext>
                </a:extLst>
              </p:cNvPr>
              <p:cNvSpPr txBox="1"/>
              <p:nvPr/>
            </p:nvSpPr>
            <p:spPr>
              <a:xfrm>
                <a:off x="23736467" y="11439226"/>
                <a:ext cx="22698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sz="2800" dirty="0"/>
                  <a:t>Where:</a:t>
                </a:r>
                <a:endParaRPr sz="2800" dirty="0"/>
              </a:p>
            </p:txBody>
          </p:sp>
          <p:sp>
            <p:nvSpPr>
              <p:cNvPr id="153" name="Google Shape;91;p13">
                <a:extLst>
                  <a:ext uri="{FF2B5EF4-FFF2-40B4-BE49-F238E27FC236}">
                    <a16:creationId xmlns:a16="http://schemas.microsoft.com/office/drawing/2014/main" id="{19D90AB5-E82F-4662-8C2A-D78120530482}"/>
                  </a:ext>
                </a:extLst>
              </p:cNvPr>
              <p:cNvSpPr txBox="1"/>
              <p:nvPr/>
            </p:nvSpPr>
            <p:spPr>
              <a:xfrm>
                <a:off x="22661048" y="8177345"/>
                <a:ext cx="5198436" cy="160940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t>St Nick’s Activity </a:t>
                </a:r>
                <a:r>
                  <a:rPr lang="en-AU" sz="3000" b="1" dirty="0"/>
                  <a:t>RSVP</a:t>
                </a:r>
              </a:p>
              <a:p>
                <a:pPr marL="0" lvl="0" indent="0" algn="ctr" rtl="0">
                  <a:spcBef>
                    <a:spcPts val="0"/>
                  </a:spcBef>
                  <a:spcAft>
                    <a:spcPts val="0"/>
                  </a:spcAft>
                  <a:buNone/>
                </a:pPr>
                <a:endParaRPr lang="en-AU" sz="3000" b="1" i="1" dirty="0"/>
              </a:p>
              <a:p>
                <a:pPr marL="0" lvl="0" indent="0" algn="ctr" rtl="0">
                  <a:spcBef>
                    <a:spcPts val="0"/>
                  </a:spcBef>
                  <a:spcAft>
                    <a:spcPts val="0"/>
                  </a:spcAft>
                  <a:buNone/>
                </a:pPr>
                <a:r>
                  <a:rPr lang="en-AU" sz="3000" b="1" i="1" dirty="0"/>
                  <a:t>Activity RSVP</a:t>
                </a:r>
                <a:endParaRPr lang="en" sz="3000" b="1" i="1" dirty="0"/>
              </a:p>
              <a:p>
                <a:pPr marL="0" lvl="0" indent="0" algn="ctr" rtl="0">
                  <a:spcBef>
                    <a:spcPts val="0"/>
                  </a:spcBef>
                  <a:spcAft>
                    <a:spcPts val="0"/>
                  </a:spcAft>
                  <a:buNone/>
                </a:pPr>
                <a:endParaRPr sz="3000" b="1" dirty="0"/>
              </a:p>
            </p:txBody>
          </p:sp>
        </p:grpSp>
        <p:sp>
          <p:nvSpPr>
            <p:cNvPr id="103" name="Google Shape;103;p13"/>
            <p:cNvSpPr txBox="1"/>
            <p:nvPr/>
          </p:nvSpPr>
          <p:spPr>
            <a:xfrm>
              <a:off x="41375868" y="7932675"/>
              <a:ext cx="939300" cy="920700"/>
            </a:xfrm>
            <a:prstGeom prst="rect">
              <a:avLst/>
            </a:prstGeom>
            <a:solidFill>
              <a:srgbClr val="FFFF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0" b="1"/>
                <a:t>3</a:t>
              </a:r>
              <a:endParaRPr sz="5000" b="1"/>
            </a:p>
          </p:txBody>
        </p:sp>
        <p:sp>
          <p:nvSpPr>
            <p:cNvPr id="171" name="Google Shape;96;p13">
              <a:extLst>
                <a:ext uri="{FF2B5EF4-FFF2-40B4-BE49-F238E27FC236}">
                  <a16:creationId xmlns:a16="http://schemas.microsoft.com/office/drawing/2014/main" id="{7CA5AA8A-97A9-4E17-87F0-0D1700BE072C}"/>
                </a:ext>
              </a:extLst>
            </p:cNvPr>
            <p:cNvSpPr txBox="1"/>
            <p:nvPr/>
          </p:nvSpPr>
          <p:spPr>
            <a:xfrm>
              <a:off x="39171779" y="13838911"/>
              <a:ext cx="1727459" cy="1121275"/>
            </a:xfrm>
            <a:prstGeom prst="rect">
              <a:avLst/>
            </a:prstGeom>
            <a:solidFill>
              <a:srgbClr val="00B0F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sz="3200" b="1" dirty="0">
                  <a:sym typeface="Wingdings" panose="05000000000000000000" pitchFamily="2" charset="2"/>
                </a:rPr>
                <a:t></a:t>
              </a:r>
              <a:endParaRPr lang="en-AU" sz="3200" b="1" dirty="0"/>
            </a:p>
            <a:p>
              <a:pPr marL="0" lvl="0" indent="0" algn="ctr" rtl="0">
                <a:spcBef>
                  <a:spcPts val="0"/>
                </a:spcBef>
                <a:spcAft>
                  <a:spcPts val="0"/>
                </a:spcAft>
                <a:buNone/>
              </a:pPr>
              <a:r>
                <a:rPr lang="en-AU" sz="3200" b="1" dirty="0" err="1"/>
                <a:t>Prev</a:t>
              </a:r>
              <a:endParaRPr sz="3200" b="1" dirty="0"/>
            </a:p>
          </p:txBody>
        </p:sp>
        <p:sp>
          <p:nvSpPr>
            <p:cNvPr id="172" name="Google Shape;96;p13">
              <a:extLst>
                <a:ext uri="{FF2B5EF4-FFF2-40B4-BE49-F238E27FC236}">
                  <a16:creationId xmlns:a16="http://schemas.microsoft.com/office/drawing/2014/main" id="{89B99648-8C97-4D0D-BBD1-01F5B939EF6E}"/>
                </a:ext>
              </a:extLst>
            </p:cNvPr>
            <p:cNvSpPr txBox="1"/>
            <p:nvPr/>
          </p:nvSpPr>
          <p:spPr>
            <a:xfrm>
              <a:off x="39171780" y="15101874"/>
              <a:ext cx="1727460" cy="1107499"/>
            </a:xfrm>
            <a:prstGeom prst="rect">
              <a:avLst/>
            </a:prstGeom>
            <a:solidFill>
              <a:srgbClr val="00B0F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sz="3200" b="1" dirty="0"/>
                <a:t>Next</a:t>
              </a:r>
            </a:p>
            <a:p>
              <a:pPr marL="0" lvl="0" indent="0" algn="ctr" rtl="0">
                <a:spcBef>
                  <a:spcPts val="0"/>
                </a:spcBef>
                <a:spcAft>
                  <a:spcPts val="0"/>
                </a:spcAft>
                <a:buNone/>
              </a:pPr>
              <a:r>
                <a:rPr lang="en-AU" sz="3200" b="1" dirty="0">
                  <a:sym typeface="Wingdings" panose="05000000000000000000" pitchFamily="2" charset="2"/>
                </a:rPr>
                <a:t></a:t>
              </a:r>
              <a:endParaRPr sz="3200" b="1" dirty="0"/>
            </a:p>
          </p:txBody>
        </p:sp>
        <p:pic>
          <p:nvPicPr>
            <p:cNvPr id="174" name="Google Shape;99;p13">
              <a:extLst>
                <a:ext uri="{FF2B5EF4-FFF2-40B4-BE49-F238E27FC236}">
                  <a16:creationId xmlns:a16="http://schemas.microsoft.com/office/drawing/2014/main" id="{01A73E0A-E78B-478A-BF0F-151283B8BA15}"/>
                </a:ext>
              </a:extLst>
            </p:cNvPr>
            <p:cNvPicPr preferRelativeResize="0"/>
            <p:nvPr/>
          </p:nvPicPr>
          <p:blipFill>
            <a:blip r:embed="rId6">
              <a:alphaModFix/>
            </a:blip>
            <a:stretch>
              <a:fillRect/>
            </a:stretch>
          </p:blipFill>
          <p:spPr>
            <a:xfrm>
              <a:off x="38201950" y="12045695"/>
              <a:ext cx="1660858" cy="1587535"/>
            </a:xfrm>
            <a:prstGeom prst="rect">
              <a:avLst/>
            </a:prstGeom>
            <a:noFill/>
            <a:ln>
              <a:noFill/>
            </a:ln>
          </p:spPr>
        </p:pic>
      </p:grpSp>
      <p:sp>
        <p:nvSpPr>
          <p:cNvPr id="104" name="Google Shape;96;p13">
            <a:extLst>
              <a:ext uri="{FF2B5EF4-FFF2-40B4-BE49-F238E27FC236}">
                <a16:creationId xmlns:a16="http://schemas.microsoft.com/office/drawing/2014/main" id="{6828A3C1-829D-4E9B-A7E7-9951337EAD2E}"/>
              </a:ext>
            </a:extLst>
          </p:cNvPr>
          <p:cNvSpPr txBox="1"/>
          <p:nvPr/>
        </p:nvSpPr>
        <p:spPr>
          <a:xfrm>
            <a:off x="30283585" y="12989573"/>
            <a:ext cx="1739553" cy="680331"/>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AU" sz="2400" b="1" dirty="0"/>
              <a:t>Delete</a:t>
            </a:r>
            <a:endParaRPr sz="2400" b="1" dirty="0"/>
          </a:p>
        </p:txBody>
      </p:sp>
      <p:sp>
        <p:nvSpPr>
          <p:cNvPr id="110" name="Rectangle 109">
            <a:extLst>
              <a:ext uri="{FF2B5EF4-FFF2-40B4-BE49-F238E27FC236}">
                <a16:creationId xmlns:a16="http://schemas.microsoft.com/office/drawing/2014/main" id="{0428D57D-34DB-4729-9AC5-49EC5D6671E1}"/>
              </a:ext>
            </a:extLst>
          </p:cNvPr>
          <p:cNvSpPr/>
          <p:nvPr/>
        </p:nvSpPr>
        <p:spPr>
          <a:xfrm>
            <a:off x="31220994" y="1925848"/>
            <a:ext cx="5429692" cy="2554545"/>
          </a:xfrm>
          <a:prstGeom prst="rect">
            <a:avLst/>
          </a:prstGeom>
          <a:noFill/>
          <a:ln w="76200">
            <a:solidFill>
              <a:schemeClr val="bg1">
                <a:lumMod val="85000"/>
              </a:schemeClr>
            </a:solidFill>
          </a:ln>
        </p:spPr>
        <p:txBody>
          <a:bodyPr wrap="square" lIns="91440" tIns="45720" rIns="91440" bIns="45720">
            <a:spAutoFit/>
          </a:bodyPr>
          <a:lstStyle/>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“A” </a:t>
            </a:r>
          </a:p>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standard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1416</Words>
  <Application>Microsoft Office PowerPoint</Application>
  <PresentationFormat>Custom</PresentationFormat>
  <Paragraphs>190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Droid Serif</vt:lpstr>
      <vt:lpstr>Oswald</vt:lpstr>
      <vt:lpstr>Arial</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Craig Johnson</cp:lastModifiedBy>
  <cp:revision>13</cp:revision>
  <dcterms:modified xsi:type="dcterms:W3CDTF">2019-09-20T04:31:02Z</dcterms:modified>
</cp:coreProperties>
</file>