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8" r:id="rId12"/>
    <p:sldId id="270" r:id="rId13"/>
    <p:sldId id="267" r:id="rId14"/>
    <p:sldId id="27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2"/>
  </p:normalViewPr>
  <p:slideViewPr>
    <p:cSldViewPr snapToGrid="0">
      <p:cViewPr>
        <p:scale>
          <a:sx n="95" d="100"/>
          <a:sy n="95" d="100"/>
        </p:scale>
        <p:origin x="68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 V.S. 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1089</c:v>
                </c:pt>
                <c:pt idx="1">
                  <c:v>1256</c:v>
                </c:pt>
                <c:pt idx="2">
                  <c:v>1427</c:v>
                </c:pt>
                <c:pt idx="3">
                  <c:v>1556</c:v>
                </c:pt>
                <c:pt idx="4">
                  <c:v>1706</c:v>
                </c:pt>
                <c:pt idx="5">
                  <c:v>1806</c:v>
                </c:pt>
                <c:pt idx="6">
                  <c:v>2314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9F-2D4A-9391-469D7317A9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35</c:v>
                </c:pt>
                <c:pt idx="1">
                  <c:v>79</c:v>
                </c:pt>
                <c:pt idx="2">
                  <c:v>160</c:v>
                </c:pt>
                <c:pt idx="3">
                  <c:v>319</c:v>
                </c:pt>
                <c:pt idx="4">
                  <c:v>627</c:v>
                </c:pt>
                <c:pt idx="5">
                  <c:v>1246</c:v>
                </c:pt>
                <c:pt idx="6">
                  <c:v>2665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9F-2D4A-9391-469D7317A9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7967199"/>
        <c:axId val="1507968847"/>
      </c:lineChart>
      <c:catAx>
        <c:axId val="1507967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507968847"/>
        <c:crosses val="autoZero"/>
        <c:auto val="1"/>
        <c:lblAlgn val="ctr"/>
        <c:lblOffset val="100"/>
        <c:noMultiLvlLbl val="0"/>
      </c:catAx>
      <c:valAx>
        <c:axId val="1507968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507967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 = 512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</c:numCache>
            </c:numRef>
          </c:cat>
          <c:val>
            <c:numRef>
              <c:f>Sheet1!$B$2:$B$19</c:f>
              <c:numCache>
                <c:formatCode>0.00E+00</c:formatCode>
                <c:ptCount val="18"/>
                <c:pt idx="0">
                  <c:v>0.112</c:v>
                </c:pt>
                <c:pt idx="1">
                  <c:v>7.9500000000000001E-2</c:v>
                </c:pt>
                <c:pt idx="2">
                  <c:v>6.4990000000000006E-2</c:v>
                </c:pt>
                <c:pt idx="3">
                  <c:v>0.03</c:v>
                </c:pt>
                <c:pt idx="4">
                  <c:v>7.0990000000000003E-3</c:v>
                </c:pt>
                <c:pt idx="5">
                  <c:v>1.3110000000000001E-3</c:v>
                </c:pt>
                <c:pt idx="6">
                  <c:v>8.8999999999999995E-5</c:v>
                </c:pt>
                <c:pt idx="7">
                  <c:v>2.2970000000000002E-6</c:v>
                </c:pt>
                <c:pt idx="8">
                  <c:v>4.5109999999999998E-8</c:v>
                </c:pt>
                <c:pt idx="9">
                  <c:v>8.009E-10</c:v>
                </c:pt>
                <c:pt idx="10">
                  <c:v>3.8640000000000002E-11</c:v>
                </c:pt>
                <c:pt idx="11">
                  <c:v>1.507E-13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7E-554A-A9E9-52CB5BC6CB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</c:numCache>
            </c:numRef>
          </c:cat>
          <c:val>
            <c:numRef>
              <c:f>Sheet1!$C$2:$C$19</c:f>
              <c:numCache>
                <c:formatCode>0.00E+00</c:formatCode>
                <c:ptCount val="18"/>
                <c:pt idx="0">
                  <c:v>2.0970000000000001E-10</c:v>
                </c:pt>
                <c:pt idx="1">
                  <c:v>2.3319999999999998E-10</c:v>
                </c:pt>
                <c:pt idx="2">
                  <c:v>8.4769999999999995E-11</c:v>
                </c:pt>
                <c:pt idx="3">
                  <c:v>5.9669999999999999E-11</c:v>
                </c:pt>
                <c:pt idx="4">
                  <c:v>3.3730000000000003E-11</c:v>
                </c:pt>
                <c:pt idx="5">
                  <c:v>1.3940000000000001E-11</c:v>
                </c:pt>
                <c:pt idx="6">
                  <c:v>1.042E-11</c:v>
                </c:pt>
                <c:pt idx="7">
                  <c:v>5.2850000000000002E-12</c:v>
                </c:pt>
                <c:pt idx="8">
                  <c:v>2.7540000000000002E-12</c:v>
                </c:pt>
                <c:pt idx="9">
                  <c:v>1.8680000000000001E-12</c:v>
                </c:pt>
                <c:pt idx="10">
                  <c:v>8.7539999999999999E-13</c:v>
                </c:pt>
                <c:pt idx="11">
                  <c:v>3.6890000000000002E-13</c:v>
                </c:pt>
                <c:pt idx="12">
                  <c:v>2.7599999999999999E-13</c:v>
                </c:pt>
                <c:pt idx="13">
                  <c:v>1.3810000000000001E-13</c:v>
                </c:pt>
                <c:pt idx="14">
                  <c:v>6.382E-14</c:v>
                </c:pt>
                <c:pt idx="15">
                  <c:v>4.6130000000000001E-14</c:v>
                </c:pt>
                <c:pt idx="16">
                  <c:v>2.373E-14</c:v>
                </c:pt>
                <c:pt idx="17">
                  <c:v>1.028E-14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7E-554A-A9E9-52CB5BC6C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8474687"/>
        <c:axId val="1628828559"/>
      </c:lineChart>
      <c:catAx>
        <c:axId val="1628474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628828559"/>
        <c:crosses val="autoZero"/>
        <c:auto val="1"/>
        <c:lblAlgn val="ctr"/>
        <c:lblOffset val="100"/>
        <c:noMultiLvlLbl val="0"/>
      </c:catAx>
      <c:valAx>
        <c:axId val="1628828559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628474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1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86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13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2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58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61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46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60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15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0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66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BAA3-F589-4A89-8837-2ACCD95660B2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77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75989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Final Project</a:t>
            </a:r>
            <a:br>
              <a:rPr lang="en-US" altLang="zh-TW" dirty="0"/>
            </a:br>
            <a:r>
              <a:rPr lang="en-US" altLang="zh-TW" sz="4400" dirty="0"/>
              <a:t>Conjugate Gradient Poisson Solver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359920"/>
            <a:ext cx="9144000" cy="1655762"/>
          </a:xfrm>
        </p:spPr>
        <p:txBody>
          <a:bodyPr/>
          <a:lstStyle/>
          <a:p>
            <a:pPr algn="r"/>
            <a:r>
              <a:rPr lang="en-US" altLang="zh-TW" dirty="0"/>
              <a:t>R08222060 </a:t>
            </a:r>
            <a:r>
              <a:rPr lang="zh-TW" altLang="en-US" dirty="0"/>
              <a:t>物理碩二 陳琦畯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9759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FE04CB-4477-0C45-A1E3-ED85CF733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35" y="0"/>
            <a:ext cx="72323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99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1A48B3-70BF-AD43-8635-974A530E8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44090"/>
              </p:ext>
            </p:extLst>
          </p:nvPr>
        </p:nvGraphicFramePr>
        <p:xfrm>
          <a:off x="1699740" y="1690688"/>
          <a:ext cx="8792520" cy="1953096"/>
        </p:xfrm>
        <a:graphic>
          <a:graphicData uri="http://schemas.openxmlformats.org/drawingml/2006/table">
            <a:tbl>
              <a:tblPr firstRow="1" bandRow="1">
                <a:solidFill>
                  <a:schemeClr val="accent1"/>
                </a:solidFill>
                <a:tableStyleId>{5C22544A-7EE6-4342-B048-85BDC9FD1C3A}</a:tableStyleId>
              </a:tblPr>
              <a:tblGrid>
                <a:gridCol w="1281999">
                  <a:extLst>
                    <a:ext uri="{9D8B030D-6E8A-4147-A177-3AD203B41FA5}">
                      <a16:colId xmlns:a16="http://schemas.microsoft.com/office/drawing/2014/main" val="450028860"/>
                    </a:ext>
                  </a:extLst>
                </a:gridCol>
                <a:gridCol w="164884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4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1024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15.553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8.403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4.666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4.990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SOR S</a:t>
                      </a:r>
                      <a:r>
                        <a:rPr lang="en-TW" dirty="0"/>
                        <a:t>peed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3.112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533551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14.689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14.776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14.741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14.422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99DAB2E-59A6-084B-955A-041BFCEC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Multi-Threads Performance Comparison</a:t>
            </a: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52D87E34-C6DB-D343-8B95-823484E75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490952"/>
              </p:ext>
            </p:extLst>
          </p:nvPr>
        </p:nvGraphicFramePr>
        <p:xfrm>
          <a:off x="1699740" y="4539779"/>
          <a:ext cx="8792520" cy="195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999">
                  <a:extLst>
                    <a:ext uri="{9D8B030D-6E8A-4147-A177-3AD203B41FA5}">
                      <a16:colId xmlns:a16="http://schemas.microsoft.com/office/drawing/2014/main" val="3457008179"/>
                    </a:ext>
                  </a:extLst>
                </a:gridCol>
                <a:gridCol w="164884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4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3.482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1.230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1.363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SOR S</a:t>
                      </a:r>
                      <a:r>
                        <a:rPr lang="en-TW" dirty="0"/>
                        <a:t>peed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2.550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101302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2.658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5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9DAB2E-59A6-084B-955A-041BFCEC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Multi-Threads Performance Comparison</a:t>
            </a:r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5BB9FFD9-A6CA-5E4E-968A-F2B799F25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901096"/>
              </p:ext>
            </p:extLst>
          </p:nvPr>
        </p:nvGraphicFramePr>
        <p:xfrm>
          <a:off x="1699740" y="1964178"/>
          <a:ext cx="8792520" cy="1464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420">
                  <a:extLst>
                    <a:ext uri="{9D8B030D-6E8A-4147-A177-3AD203B41FA5}">
                      <a16:colId xmlns:a16="http://schemas.microsoft.com/office/drawing/2014/main" val="3378133750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3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0.434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0.737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0.738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0.737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8A4A0512-A2EB-D248-9A14-DF33BCDCA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434828"/>
              </p:ext>
            </p:extLst>
          </p:nvPr>
        </p:nvGraphicFramePr>
        <p:xfrm>
          <a:off x="1699740" y="3839360"/>
          <a:ext cx="8792520" cy="1464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420">
                  <a:extLst>
                    <a:ext uri="{9D8B030D-6E8A-4147-A177-3AD203B41FA5}">
                      <a16:colId xmlns:a16="http://schemas.microsoft.com/office/drawing/2014/main" val="3378133750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3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0.217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0.193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0.178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0.297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0.296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0.297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868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836EB9CB-C1F4-A746-81ED-50810C680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175263"/>
              </p:ext>
            </p:extLst>
          </p:nvPr>
        </p:nvGraphicFramePr>
        <p:xfrm>
          <a:off x="1230792" y="1690688"/>
          <a:ext cx="9730416" cy="146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302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2817309546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925743817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2140396958"/>
                    </a:ext>
                  </a:extLst>
                </a:gridCol>
              </a:tblGrid>
              <a:tr h="487200"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TW" dirty="0"/>
                        <a:t> =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N = 1024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720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1556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1706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2314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720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627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74FDBFB-7E35-554E-B345-660571AEB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82" y="3208226"/>
            <a:ext cx="4562218" cy="36497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D9DE84-C4BB-D64C-8A37-9129ECA26646}"/>
              </a:ext>
            </a:extLst>
          </p:cNvPr>
          <p:cNvSpPr txBox="1"/>
          <p:nvPr/>
        </p:nvSpPr>
        <p:spPr>
          <a:xfrm>
            <a:off x="5954287" y="6123543"/>
            <a:ext cx="23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Boundary Condition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1805EEC-E1E8-B54B-B676-7396AD3B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N v.s. iteration ( 8 threads )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D11BEA0-7A9E-E648-A90C-45BD7FE3E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934407"/>
              </p:ext>
            </p:extLst>
          </p:nvPr>
        </p:nvGraphicFramePr>
        <p:xfrm>
          <a:off x="1230792" y="3360704"/>
          <a:ext cx="4695849" cy="2947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0499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1B32-CFE9-FE40-8849-2B8AD4CD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Trend of Error Convergence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3FC140-28D6-2545-A02C-697B4AC69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5520030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36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Introduction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CG is the most popular iterative method for solving large systems of linear equations.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x : unknown vector (what we want to solve)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b 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known vector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square, symmetric, positive-definite matrix 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22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Quadratic form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3333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b="0" dirty="0">
                    <a:latin typeface="Cambria Math" panose="02040503050406030204" pitchFamily="18" charset="0"/>
                  </a:rPr>
                  <a:t>Minimizing</a:t>
                </a:r>
                <a:r>
                  <a:rPr lang="en-US" altLang="zh-TW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b="0" i="0" dirty="0">
                    <a:latin typeface="Cambria Math" panose="02040503050406030204" pitchFamily="18" charset="0"/>
                  </a:rPr>
                  <a:t>Is equivalent to solving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Since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3333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02" y="3303197"/>
            <a:ext cx="4390768" cy="31900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453449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52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93" y="280889"/>
            <a:ext cx="2992429" cy="3001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76" y="3281929"/>
            <a:ext cx="3559166" cy="33298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02622" y="3677966"/>
                <a:ext cx="646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22" y="3677966"/>
                <a:ext cx="646908" cy="276999"/>
              </a:xfrm>
              <a:prstGeom prst="rect">
                <a:avLst/>
              </a:prstGeom>
              <a:blipFill>
                <a:blip r:embed="rId4"/>
                <a:stretch>
                  <a:fillRect l="-8491" t="-2174" r="-13208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956089" y="535459"/>
            <a:ext cx="6140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Method of Steepest Descent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內容版面配置區 13"/>
              <p:cNvSpPr>
                <a:spLocks noGrp="1"/>
              </p:cNvSpPr>
              <p:nvPr>
                <p:ph idx="1"/>
              </p:nvPr>
            </p:nvSpPr>
            <p:spPr>
              <a:xfrm>
                <a:off x="4956089" y="1621068"/>
                <a:ext cx="5430794" cy="430555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000" dirty="0"/>
                  <a:t>Residual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000" dirty="0"/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>
                    <a:latin typeface="Cambria Math" panose="02040503050406030204" pitchFamily="18" charset="0"/>
                  </a:rPr>
                  <a:t>Take step along  </a:t>
                </a:r>
                <a14:m>
                  <m:oMath xmlns:m="http://schemas.openxmlformats.org/officeDocument/2006/math">
                    <m:r>
                      <a:rPr lang="en-US" altLang="zh-TW" sz="20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 </a:t>
                </a: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2000" dirty="0">
                    <a:latin typeface="Cambria Math" panose="02040503050406030204" pitchFamily="18" charset="0"/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2000" dirty="0">
                    <a:latin typeface="Cambria Math" panose="02040503050406030204" pitchFamily="18" charset="0"/>
                  </a:rPr>
                  <a:t>with a line search</a:t>
                </a:r>
              </a:p>
              <a:p>
                <a:endParaRPr lang="en-US" altLang="zh-TW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000" dirty="0"/>
              </a:p>
              <a:p>
                <a:pPr marL="0" indent="0">
                  <a:buNone/>
                </a:pPr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14" name="內容版面配置區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6089" y="1621068"/>
                <a:ext cx="5430794" cy="4305550"/>
              </a:xfrm>
              <a:blipFill>
                <a:blip r:embed="rId5"/>
                <a:stretch>
                  <a:fillRect l="-1010" t="-1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59" y="4586037"/>
            <a:ext cx="3264139" cy="1923793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986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Can we do better?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43" y="1690688"/>
            <a:ext cx="4596713" cy="446189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6608574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5800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The Method of Conjugate Directions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9775"/>
                <a:ext cx="10515600" cy="3075889"/>
              </a:xfrm>
            </p:spPr>
            <p:txBody>
              <a:bodyPr/>
              <a:lstStyle/>
              <a:p>
                <a:r>
                  <a:rPr lang="en-US" altLang="zh-TW" dirty="0"/>
                  <a:t>We want to take only one perfect step along every orthogonal search direction .</a:t>
                </a:r>
              </a:p>
              <a:p>
                <a:r>
                  <a:rPr lang="en-US" altLang="zh-TW" dirty="0"/>
                  <a:t>The solution is to make the search directions A-orthogonal (conjugate)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instead of orthogonal.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dirty="0"/>
                  <a:t>  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9775"/>
                <a:ext cx="10515600" cy="3075889"/>
              </a:xfrm>
              <a:blipFill>
                <a:blip r:embed="rId2"/>
                <a:stretch>
                  <a:fillRect l="-1043" t="-3168" r="-14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0229"/>
            <a:ext cx="2965622" cy="2911550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481" y="3403623"/>
            <a:ext cx="3204519" cy="315605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489989" y="6488668"/>
            <a:ext cx="270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A-orthogonal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002427" y="4645428"/>
                <a:ext cx="2030627" cy="108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27" y="4645428"/>
                <a:ext cx="2030627" cy="10851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7963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Find a set of -orthogonal search directions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5486401" y="2430162"/>
            <a:ext cx="6705599" cy="2782931"/>
            <a:chOff x="4905712" y="3719919"/>
            <a:chExt cx="6248851" cy="237827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712" y="3719919"/>
              <a:ext cx="2283342" cy="793877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712" y="4513796"/>
              <a:ext cx="6248851" cy="1584394"/>
            </a:xfrm>
            <a:prstGeom prst="rect">
              <a:avLst/>
            </a:prstGeom>
          </p:spPr>
        </p:pic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19" y="2818346"/>
            <a:ext cx="4884843" cy="257578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6578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The Method of Conjugate Gradients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20247" y="1878229"/>
                <a:ext cx="4043130" cy="431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3.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5.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6.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47" y="1878229"/>
                <a:ext cx="4043130" cy="4311117"/>
              </a:xfrm>
              <a:prstGeom prst="rect">
                <a:avLst/>
              </a:prstGeom>
              <a:blipFill>
                <a:blip r:embed="rId2"/>
                <a:stretch>
                  <a:fillRect l="-1659" t="-7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6182497" y="1788036"/>
            <a:ext cx="4201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N*N Poisson problem 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6506915" y="2581084"/>
            <a:ext cx="2857446" cy="400110"/>
            <a:chOff x="6749905" y="2570743"/>
            <a:chExt cx="2857446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6749905" y="2621673"/>
                  <a:ext cx="15332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zh-TW" altLang="en-US" sz="2000" dirty="0"/>
                    <a:t>      </a:t>
                  </a:r>
                  <a:r>
                    <a:rPr lang="en-US" altLang="zh-TW" sz="2000" dirty="0">
                      <a:sym typeface="Wingdings" panose="05000000000000000000" pitchFamily="2" charset="2"/>
                    </a:rPr>
                    <a:t></a:t>
                  </a:r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905" y="2621673"/>
                  <a:ext cx="1533240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556" t="-28000" r="-9921" b="-48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580723" y="2570743"/>
                  <a:ext cx="102662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zh-TW" sz="20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0723" y="2570743"/>
                  <a:ext cx="10266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000219" y="3389266"/>
                <a:ext cx="5506995" cy="5433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dirty="0"/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219" y="3389266"/>
                <a:ext cx="5506995" cy="5433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群組 17"/>
          <p:cNvGrpSpPr/>
          <p:nvPr/>
        </p:nvGrpSpPr>
        <p:grpSpPr>
          <a:xfrm>
            <a:off x="6320480" y="4340692"/>
            <a:ext cx="3925330" cy="1649554"/>
            <a:chOff x="7200729" y="4193059"/>
            <a:chExt cx="3925330" cy="1649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7200729" y="4193059"/>
                  <a:ext cx="1762898" cy="1649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eqArr>
                              <m:eqArr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eqAr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0729" y="4193059"/>
                  <a:ext cx="1762898" cy="1649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9363161" y="4193059"/>
                  <a:ext cx="1762898" cy="15875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TW" b="0" dirty="0"/>
                    <a:t>b</a:t>
                  </a:r>
                  <a14:m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3161" y="4193059"/>
                  <a:ext cx="1762898" cy="1587550"/>
                </a:xfrm>
                <a:prstGeom prst="rect">
                  <a:avLst/>
                </a:prstGeom>
                <a:blipFill>
                  <a:blip r:embed="rId7"/>
                  <a:stretch>
                    <a:fillRect l="-830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684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C5D848-E4A6-4942-B484-DAC0706DA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8" t="14074" r="9248" b="10617"/>
          <a:stretch/>
        </p:blipFill>
        <p:spPr>
          <a:xfrm>
            <a:off x="5141518" y="0"/>
            <a:ext cx="6520720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7">
                <a:extLst>
                  <a:ext uri="{FF2B5EF4-FFF2-40B4-BE49-F238E27FC236}">
                    <a16:creationId xmlns:a16="http://schemas.microsoft.com/office/drawing/2014/main" id="{3E8D88B4-8DD4-BB4F-9B8B-5E4A9D7DBA8D}"/>
                  </a:ext>
                </a:extLst>
              </p:cNvPr>
              <p:cNvSpPr txBox="1"/>
              <p:nvPr/>
            </p:nvSpPr>
            <p:spPr>
              <a:xfrm>
                <a:off x="800977" y="1639690"/>
                <a:ext cx="4043130" cy="431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3.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5.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6.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>
          <p:sp>
            <p:nvSpPr>
              <p:cNvPr id="4" name="文字方塊 7">
                <a:extLst>
                  <a:ext uri="{FF2B5EF4-FFF2-40B4-BE49-F238E27FC236}">
                    <a16:creationId xmlns:a16="http://schemas.microsoft.com/office/drawing/2014/main" id="{3E8D88B4-8DD4-BB4F-9B8B-5E4A9D7DB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77" y="1639690"/>
                <a:ext cx="4043130" cy="4311117"/>
              </a:xfrm>
              <a:prstGeom prst="rect">
                <a:avLst/>
              </a:prstGeom>
              <a:blipFill>
                <a:blip r:embed="rId3"/>
                <a:stretch>
                  <a:fillRect l="-1250" t="-88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B32BAE-7ECB-6E4C-8BEB-FC45934A2E0B}"/>
              </a:ext>
            </a:extLst>
          </p:cNvPr>
          <p:cNvCxnSpPr/>
          <p:nvPr/>
        </p:nvCxnSpPr>
        <p:spPr>
          <a:xfrm>
            <a:off x="2411895" y="2610678"/>
            <a:ext cx="31805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9A38247-AF50-5247-BADA-21D6C8A7DC73}"/>
              </a:ext>
            </a:extLst>
          </p:cNvPr>
          <p:cNvSpPr/>
          <p:nvPr/>
        </p:nvSpPr>
        <p:spPr>
          <a:xfrm>
            <a:off x="5592417" y="2173357"/>
            <a:ext cx="5632174" cy="980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584E32-D19B-DE49-B9FA-CF752560112F}"/>
              </a:ext>
            </a:extLst>
          </p:cNvPr>
          <p:cNvCxnSpPr>
            <a:cxnSpLocks/>
          </p:cNvCxnSpPr>
          <p:nvPr/>
        </p:nvCxnSpPr>
        <p:spPr>
          <a:xfrm>
            <a:off x="3094624" y="3298656"/>
            <a:ext cx="2613845" cy="1303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604745-73FB-A943-803B-FB02407326D9}"/>
              </a:ext>
            </a:extLst>
          </p:cNvPr>
          <p:cNvCxnSpPr>
            <a:cxnSpLocks/>
          </p:cNvCxnSpPr>
          <p:nvPr/>
        </p:nvCxnSpPr>
        <p:spPr>
          <a:xfrm flipV="1">
            <a:off x="4514122" y="3703984"/>
            <a:ext cx="1194347" cy="2826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817312-E24B-E54E-9EE3-E438CC42B9CE}"/>
              </a:ext>
            </a:extLst>
          </p:cNvPr>
          <p:cNvCxnSpPr>
            <a:cxnSpLocks/>
          </p:cNvCxnSpPr>
          <p:nvPr/>
        </p:nvCxnSpPr>
        <p:spPr>
          <a:xfrm flipV="1">
            <a:off x="2807809" y="4247322"/>
            <a:ext cx="2784608" cy="4425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9516609-4986-4746-9F6A-07970DEAB285}"/>
              </a:ext>
            </a:extLst>
          </p:cNvPr>
          <p:cNvSpPr/>
          <p:nvPr/>
        </p:nvSpPr>
        <p:spPr>
          <a:xfrm>
            <a:off x="5592417" y="3951190"/>
            <a:ext cx="5632174" cy="687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64383E-D0A3-A042-8722-FA9DDDBE2010}"/>
              </a:ext>
            </a:extLst>
          </p:cNvPr>
          <p:cNvCxnSpPr>
            <a:cxnSpLocks/>
          </p:cNvCxnSpPr>
          <p:nvPr/>
        </p:nvCxnSpPr>
        <p:spPr>
          <a:xfrm flipV="1">
            <a:off x="3451803" y="4899856"/>
            <a:ext cx="2256666" cy="5910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39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566</Words>
  <Application>Microsoft Macintosh PowerPoint</Application>
  <PresentationFormat>Widescreen</PresentationFormat>
  <Paragraphs>172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佈景主題</vt:lpstr>
      <vt:lpstr>Final Project Conjugate Gradient Poisson Solver</vt:lpstr>
      <vt:lpstr>Introduction</vt:lpstr>
      <vt:lpstr>Quadratic form</vt:lpstr>
      <vt:lpstr>PowerPoint Presentation</vt:lpstr>
      <vt:lpstr>Can we do better?</vt:lpstr>
      <vt:lpstr>The Method of Conjugate Directions</vt:lpstr>
      <vt:lpstr>Find a set of -orthogonal search directions</vt:lpstr>
      <vt:lpstr>The Method of Conjugate Gradients</vt:lpstr>
      <vt:lpstr>PowerPoint Presentation</vt:lpstr>
      <vt:lpstr>PowerPoint Presentation</vt:lpstr>
      <vt:lpstr>Multi-Threads Performance Comparison</vt:lpstr>
      <vt:lpstr>Multi-Threads Performance Comparison</vt:lpstr>
      <vt:lpstr>N v.s. iteration ( 8 threads )</vt:lpstr>
      <vt:lpstr>Trend of Error Convergence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Conjugate Gradient Poisson Solver</dc:title>
  <dc:creator>琦畯 陳</dc:creator>
  <cp:lastModifiedBy>Microsoft Office User</cp:lastModifiedBy>
  <cp:revision>56</cp:revision>
  <dcterms:created xsi:type="dcterms:W3CDTF">2021-05-29T11:46:11Z</dcterms:created>
  <dcterms:modified xsi:type="dcterms:W3CDTF">2021-06-17T12:36:06Z</dcterms:modified>
</cp:coreProperties>
</file>