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8" r:id="rId12"/>
    <p:sldId id="279" r:id="rId13"/>
    <p:sldId id="282" r:id="rId14"/>
    <p:sldId id="281" r:id="rId15"/>
    <p:sldId id="280" r:id="rId16"/>
    <p:sldId id="272" r:id="rId17"/>
    <p:sldId id="267" r:id="rId18"/>
    <p:sldId id="268" r:id="rId19"/>
    <p:sldId id="270" r:id="rId20"/>
    <p:sldId id="277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8"/>
    <p:restoredTop sz="94592"/>
  </p:normalViewPr>
  <p:slideViewPr>
    <p:cSldViewPr snapToGrid="0">
      <p:cViewPr varScale="1">
        <p:scale>
          <a:sx n="100" d="100"/>
          <a:sy n="100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= 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Sheet1!$B$2:$B$19</c:f>
              <c:numCache>
                <c:formatCode>0.00E+00</c:formatCode>
                <c:ptCount val="18"/>
                <c:pt idx="0">
                  <c:v>0.112</c:v>
                </c:pt>
                <c:pt idx="1">
                  <c:v>7.9500000000000001E-2</c:v>
                </c:pt>
                <c:pt idx="2">
                  <c:v>6.4990000000000006E-2</c:v>
                </c:pt>
                <c:pt idx="3">
                  <c:v>0.03</c:v>
                </c:pt>
                <c:pt idx="4">
                  <c:v>7.0990000000000003E-3</c:v>
                </c:pt>
                <c:pt idx="5">
                  <c:v>1.3110000000000001E-3</c:v>
                </c:pt>
                <c:pt idx="6">
                  <c:v>8.8999999999999995E-5</c:v>
                </c:pt>
                <c:pt idx="7">
                  <c:v>2.2970000000000002E-6</c:v>
                </c:pt>
                <c:pt idx="8">
                  <c:v>4.5109999999999998E-8</c:v>
                </c:pt>
                <c:pt idx="9">
                  <c:v>8.009E-10</c:v>
                </c:pt>
                <c:pt idx="10">
                  <c:v>3.8640000000000002E-11</c:v>
                </c:pt>
                <c:pt idx="11">
                  <c:v>1.507E-13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E-554A-A9E9-52CB5BC6C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Sheet1!$C$2:$C$19</c:f>
              <c:numCache>
                <c:formatCode>0.00E+00</c:formatCode>
                <c:ptCount val="18"/>
                <c:pt idx="0">
                  <c:v>2.0970000000000001E-10</c:v>
                </c:pt>
                <c:pt idx="1">
                  <c:v>2.3319999999999998E-10</c:v>
                </c:pt>
                <c:pt idx="2">
                  <c:v>8.4769999999999995E-11</c:v>
                </c:pt>
                <c:pt idx="3">
                  <c:v>5.9669999999999999E-11</c:v>
                </c:pt>
                <c:pt idx="4">
                  <c:v>3.3730000000000003E-11</c:v>
                </c:pt>
                <c:pt idx="5">
                  <c:v>1.3940000000000001E-11</c:v>
                </c:pt>
                <c:pt idx="6">
                  <c:v>1.042E-11</c:v>
                </c:pt>
                <c:pt idx="7">
                  <c:v>5.2850000000000002E-12</c:v>
                </c:pt>
                <c:pt idx="8">
                  <c:v>2.7540000000000002E-12</c:v>
                </c:pt>
                <c:pt idx="9">
                  <c:v>1.8680000000000001E-12</c:v>
                </c:pt>
                <c:pt idx="10">
                  <c:v>8.7539999999999999E-13</c:v>
                </c:pt>
                <c:pt idx="11">
                  <c:v>3.6890000000000002E-13</c:v>
                </c:pt>
                <c:pt idx="12">
                  <c:v>2.7599999999999999E-13</c:v>
                </c:pt>
                <c:pt idx="13">
                  <c:v>1.3810000000000001E-13</c:v>
                </c:pt>
                <c:pt idx="14">
                  <c:v>6.382E-14</c:v>
                </c:pt>
                <c:pt idx="15">
                  <c:v>4.6130000000000001E-14</c:v>
                </c:pt>
                <c:pt idx="16">
                  <c:v>2.373E-14</c:v>
                </c:pt>
                <c:pt idx="17">
                  <c:v>1.028E-14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7E-554A-A9E9-52CB5BC6C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474687"/>
        <c:axId val="1628828559"/>
      </c:lineChart>
      <c:catAx>
        <c:axId val="162847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828559"/>
        <c:crosses val="autoZero"/>
        <c:auto val="1"/>
        <c:lblAlgn val="ctr"/>
        <c:lblOffset val="100"/>
        <c:noMultiLvlLbl val="0"/>
      </c:catAx>
      <c:valAx>
        <c:axId val="162882855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47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V.S.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1089</c:v>
                </c:pt>
                <c:pt idx="1">
                  <c:v>1256</c:v>
                </c:pt>
                <c:pt idx="2">
                  <c:v>1427</c:v>
                </c:pt>
                <c:pt idx="3">
                  <c:v>1556</c:v>
                </c:pt>
                <c:pt idx="4">
                  <c:v>1706</c:v>
                </c:pt>
                <c:pt idx="5">
                  <c:v>1806</c:v>
                </c:pt>
                <c:pt idx="6">
                  <c:v>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F-2D4A-9391-469D7317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79</c:v>
                </c:pt>
                <c:pt idx="2">
                  <c:v>160</c:v>
                </c:pt>
                <c:pt idx="3">
                  <c:v>319</c:v>
                </c:pt>
                <c:pt idx="4">
                  <c:v>627</c:v>
                </c:pt>
                <c:pt idx="5">
                  <c:v>1246</c:v>
                </c:pt>
                <c:pt idx="6">
                  <c:v>2665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9F-2D4A-9391-469D7317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967199"/>
        <c:axId val="1507968847"/>
      </c:lineChart>
      <c:catAx>
        <c:axId val="150796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8847"/>
        <c:crosses val="autoZero"/>
        <c:auto val="1"/>
        <c:lblAlgn val="ctr"/>
        <c:lblOffset val="100"/>
        <c:noMultiLvlLbl val="0"/>
      </c:catAx>
      <c:valAx>
        <c:axId val="150796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AA3-F589-4A89-8837-2ACCD95660B2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Jun7414/Conjugate-Gradient-Poisson-So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98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sz="4400" dirty="0"/>
              <a:t>Conjugate Gradient Poisson Solver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9920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R08222060 </a:t>
            </a:r>
            <a:r>
              <a:rPr lang="zh-TW" altLang="en-US" dirty="0"/>
              <a:t>物理碩二 陳琦畯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975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E04CB-4477-0C45-A1E3-ED85CF73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35" y="0"/>
            <a:ext cx="723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041E3-FB0A-AE44-9B0A-1FBE316C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895350"/>
            <a:ext cx="9271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3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ADAC4-15EE-B540-BD75-1788AB0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52" y="340518"/>
            <a:ext cx="7691896" cy="6176963"/>
          </a:xfrm>
        </p:spPr>
      </p:pic>
    </p:spTree>
    <p:extLst>
      <p:ext uri="{BB962C8B-B14F-4D97-AF65-F5344CB8AC3E}">
        <p14:creationId xmlns:p14="http://schemas.microsoft.com/office/powerpoint/2010/main" val="26729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9F654-33B4-B548-9FD1-4DAA9192A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60"/>
          <a:stretch/>
        </p:blipFill>
        <p:spPr>
          <a:xfrm>
            <a:off x="1678010" y="0"/>
            <a:ext cx="8835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4EDA7-EB95-3B4A-838C-61FC5E92A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16"/>
          <a:stretch/>
        </p:blipFill>
        <p:spPr>
          <a:xfrm>
            <a:off x="2260600" y="0"/>
            <a:ext cx="767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/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881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/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Odd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blipFill>
                <a:blip r:embed="rId3"/>
                <a:stretch>
                  <a:fillRect l="-2045" t="-10000" r="-1301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/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Even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blipFill>
                <a:blip r:embed="rId4"/>
                <a:stretch>
                  <a:fillRect l="-2015" t="-10000" r="-549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3BD6758F-684D-5346-9493-3C96912B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6599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1B32-CFE9-FE40-8849-2B8AD4CD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 of Error Convergence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FC140-28D6-2545-A02C-697B4AC69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52003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6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36EB9CB-C1F4-A746-81ED-50810C68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75263"/>
              </p:ext>
            </p:extLst>
          </p:nvPr>
        </p:nvGraphicFramePr>
        <p:xfrm>
          <a:off x="1230792" y="1690688"/>
          <a:ext cx="9730416" cy="14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81730954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92574381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140396958"/>
                    </a:ext>
                  </a:extLst>
                </a:gridCol>
              </a:tblGrid>
              <a:tr h="48720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TW" dirty="0"/>
                        <a:t>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4FDBFB-7E35-554E-B345-660571AE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2" y="3208226"/>
            <a:ext cx="4562218" cy="364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9DE84-C4BB-D64C-8A37-9129ECA26646}"/>
              </a:ext>
            </a:extLst>
          </p:cNvPr>
          <p:cNvSpPr txBox="1"/>
          <p:nvPr/>
        </p:nvSpPr>
        <p:spPr>
          <a:xfrm>
            <a:off x="5954287" y="6123543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Boundary Condition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805EEC-E1E8-B54B-B676-7396AD3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 v.s. iteration ( 8 threads 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11BEA0-7A9E-E648-A90C-45BD7FE3E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934407"/>
              </p:ext>
            </p:extLst>
          </p:nvPr>
        </p:nvGraphicFramePr>
        <p:xfrm>
          <a:off x="1230792" y="3360704"/>
          <a:ext cx="4695849" cy="294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0499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84183"/>
              </p:ext>
            </p:extLst>
          </p:nvPr>
        </p:nvGraphicFramePr>
        <p:xfrm>
          <a:off x="1699740" y="1690688"/>
          <a:ext cx="8792520" cy="2441370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33551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64.201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32.694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  <a:r>
                        <a:rPr lang="en-US" altLang="zh-TW" dirty="0"/>
                        <a:t>8.894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3.398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4.452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71243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52D87E34-C6DB-D343-8B95-823484E7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1591"/>
              </p:ext>
            </p:extLst>
          </p:nvPr>
        </p:nvGraphicFramePr>
        <p:xfrm>
          <a:off x="1699740" y="4236936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3457008179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10130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10.681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5.732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3.091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4.018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13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BB9FFD9-A6CA-5E4E-968A-F2B799F2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52005"/>
              </p:ext>
            </p:extLst>
          </p:nvPr>
        </p:nvGraphicFramePr>
        <p:xfrm>
          <a:off x="1699740" y="1739569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9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1553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83049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2.490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7624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A4A0512-A2EB-D248-9A14-DF33BCD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80268"/>
              </p:ext>
            </p:extLst>
          </p:nvPr>
        </p:nvGraphicFramePr>
        <p:xfrm>
          <a:off x="1699740" y="4320692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8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526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1.124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1.219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1.085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53017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0.348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0.310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1.704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3.116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64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CG is the most popular iterative method for solving large systems of linear equations.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x : unknown vector (what we want to solve)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known vector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square, symmetric, positive-definite matrix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2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/>
        </p:nvGraphicFramePr>
        <p:xfrm>
          <a:off x="1699740" y="1690688"/>
          <a:ext cx="8792520" cy="976548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2"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GPU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1B975-9AEB-5A41-A8EB-6D45C69FFF8B}"/>
              </a:ext>
            </a:extLst>
          </p:cNvPr>
          <p:cNvSpPr txBox="1"/>
          <p:nvPr/>
        </p:nvSpPr>
        <p:spPr>
          <a:xfrm>
            <a:off x="1902941" y="3113903"/>
            <a:ext cx="850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Machine : Eureka</a:t>
            </a:r>
          </a:p>
          <a:p>
            <a:r>
              <a:rPr lang="en-TW" dirty="0"/>
              <a:t># : Inner product withou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GPU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80063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FEC-B65E-F349-B9C6-28CF38F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Workflow</a:t>
            </a:r>
            <a:endParaRPr lang="en-TW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35F57-3A55-B541-BA34-7567BB0E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https://github.com/Jun7414/Conjugate-Gradient-Poisson-Solver</a:t>
            </a:r>
            <a:endParaRPr lang="en-US" dirty="0"/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F6990-A536-874E-914F-4766E3AA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9" y="2872349"/>
            <a:ext cx="3832545" cy="3849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7C980-E2B1-5A4F-B9F8-1A7D98588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83" y="2880941"/>
            <a:ext cx="3832546" cy="383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01E262-78F2-EB4B-8790-213603BE8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2" y="2872349"/>
            <a:ext cx="3849730" cy="38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8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Quadratic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0" dirty="0">
                    <a:latin typeface="Cambria Math" panose="02040503050406030204" pitchFamily="18" charset="0"/>
                  </a:rPr>
                  <a:t>Minimizing</a:t>
                </a:r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Is equivalent to solving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2" y="3303197"/>
            <a:ext cx="4390768" cy="31900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3449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280889"/>
            <a:ext cx="2992429" cy="3001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" y="3281929"/>
            <a:ext cx="3559166" cy="3329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blipFill>
                <a:blip r:embed="rId4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56089" y="535459"/>
            <a:ext cx="614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Method of Steepest Descent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Take step along  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>
                    <a:latin typeface="Cambria Math" panose="02040503050406030204" pitchFamily="18" charset="0"/>
                  </a:rPr>
                  <a:t>with a line search</a:t>
                </a: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  <a:blipFill>
                <a:blip r:embed="rId5"/>
                <a:stretch>
                  <a:fillRect l="-1010" t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59" y="4586037"/>
            <a:ext cx="3264139" cy="192379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 we do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3" y="1690688"/>
            <a:ext cx="4596713" cy="44618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608574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0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</p:spPr>
            <p:txBody>
              <a:bodyPr/>
              <a:lstStyle/>
              <a:p>
                <a:r>
                  <a:rPr lang="en-US" altLang="zh-TW" dirty="0"/>
                  <a:t>We want to take only one perfect step along every orthogonal search direction .</a:t>
                </a:r>
              </a:p>
              <a:p>
                <a:r>
                  <a:rPr lang="en-US" altLang="zh-TW" dirty="0"/>
                  <a:t>The solution is to make the search directions A-orthogonal (conjugate)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instead of orthogonal.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  <a:blipFill>
                <a:blip r:embed="rId2"/>
                <a:stretch>
                  <a:fillRect l="-1043" t="-316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29"/>
            <a:ext cx="2965622" cy="29115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81" y="3403623"/>
            <a:ext cx="3204519" cy="31560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9989" y="648866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A-orthogonal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63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Find a set of -orthogonal search directions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486401" y="2430162"/>
            <a:ext cx="6705599" cy="2782931"/>
            <a:chOff x="4905712" y="3719919"/>
            <a:chExt cx="6248851" cy="237827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3719919"/>
              <a:ext cx="2283342" cy="793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4513796"/>
              <a:ext cx="6248851" cy="1584394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" y="2818346"/>
            <a:ext cx="4884843" cy="25757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7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659" t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82497" y="178803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N*N Poisson problem 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506915" y="2581084"/>
            <a:ext cx="2857446" cy="400110"/>
            <a:chOff x="6749905" y="2570743"/>
            <a:chExt cx="285744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TW" altLang="en-US" sz="2000" dirty="0"/>
                    <a:t>      </a:t>
                  </a:r>
                  <a:r>
                    <a:rPr lang="en-US" altLang="zh-TW" sz="2000" dirty="0">
                      <a:sym typeface="Wingdings" panose="05000000000000000000" pitchFamily="2" charset="2"/>
                    </a:rPr>
                    <a:t>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000" r="-9921" b="-4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6320480" y="4340692"/>
            <a:ext cx="3925330" cy="1649554"/>
            <a:chOff x="7200729" y="4193059"/>
            <a:chExt cx="3925330" cy="1649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b="0" dirty="0"/>
                    <a:t>b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blipFill>
                  <a:blip r:embed="rId7"/>
                  <a:stretch>
                    <a:fillRect l="-83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D848-E4A6-4942-B484-DAC0706DA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14074" r="9248" b="10617"/>
          <a:stretch/>
        </p:blipFill>
        <p:spPr>
          <a:xfrm>
            <a:off x="5141518" y="0"/>
            <a:ext cx="652072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/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blipFill>
                <a:blip r:embed="rId3"/>
                <a:stretch>
                  <a:fillRect l="-1250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32BAE-7ECB-6E4C-8BEB-FC45934A2E0B}"/>
              </a:ext>
            </a:extLst>
          </p:cNvPr>
          <p:cNvCxnSpPr/>
          <p:nvPr/>
        </p:nvCxnSpPr>
        <p:spPr>
          <a:xfrm>
            <a:off x="2411895" y="2610678"/>
            <a:ext cx="31805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A38247-AF50-5247-BADA-21D6C8A7DC73}"/>
              </a:ext>
            </a:extLst>
          </p:cNvPr>
          <p:cNvSpPr/>
          <p:nvPr/>
        </p:nvSpPr>
        <p:spPr>
          <a:xfrm>
            <a:off x="5592417" y="2173357"/>
            <a:ext cx="5632174" cy="98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84E32-D19B-DE49-B9FA-CF752560112F}"/>
              </a:ext>
            </a:extLst>
          </p:cNvPr>
          <p:cNvCxnSpPr>
            <a:cxnSpLocks/>
          </p:cNvCxnSpPr>
          <p:nvPr/>
        </p:nvCxnSpPr>
        <p:spPr>
          <a:xfrm>
            <a:off x="3094624" y="3298656"/>
            <a:ext cx="2613845" cy="130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04745-73FB-A943-803B-FB02407326D9}"/>
              </a:ext>
            </a:extLst>
          </p:cNvPr>
          <p:cNvCxnSpPr>
            <a:cxnSpLocks/>
          </p:cNvCxnSpPr>
          <p:nvPr/>
        </p:nvCxnSpPr>
        <p:spPr>
          <a:xfrm flipV="1">
            <a:off x="4514122" y="3703984"/>
            <a:ext cx="1194347" cy="282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817312-E24B-E54E-9EE3-E438CC42B9CE}"/>
              </a:ext>
            </a:extLst>
          </p:cNvPr>
          <p:cNvCxnSpPr>
            <a:cxnSpLocks/>
          </p:cNvCxnSpPr>
          <p:nvPr/>
        </p:nvCxnSpPr>
        <p:spPr>
          <a:xfrm flipV="1">
            <a:off x="2807809" y="4247322"/>
            <a:ext cx="2784608" cy="44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6609-4986-4746-9F6A-07970DEAB285}"/>
              </a:ext>
            </a:extLst>
          </p:cNvPr>
          <p:cNvSpPr/>
          <p:nvPr/>
        </p:nvSpPr>
        <p:spPr>
          <a:xfrm>
            <a:off x="5592417" y="3951190"/>
            <a:ext cx="5632174" cy="68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4383E-D0A3-A042-8722-FA9DDDBE2010}"/>
              </a:ext>
            </a:extLst>
          </p:cNvPr>
          <p:cNvCxnSpPr>
            <a:cxnSpLocks/>
          </p:cNvCxnSpPr>
          <p:nvPr/>
        </p:nvCxnSpPr>
        <p:spPr>
          <a:xfrm flipV="1">
            <a:off x="3451803" y="4899856"/>
            <a:ext cx="2256666" cy="591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749</Words>
  <Application>Microsoft Macintosh PowerPoint</Application>
  <PresentationFormat>Widescreen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佈景主題</vt:lpstr>
      <vt:lpstr>Final Project Conjugate Gradient Poisson Solver</vt:lpstr>
      <vt:lpstr>Introduction</vt:lpstr>
      <vt:lpstr>Quadratic form</vt:lpstr>
      <vt:lpstr>PowerPoint Presentation</vt:lpstr>
      <vt:lpstr>Can we do better?</vt:lpstr>
      <vt:lpstr>The Method of Conjugate Directions</vt:lpstr>
      <vt:lpstr>Find a set of -orthogonal search directions</vt:lpstr>
      <vt:lpstr>The Method of Conjugate 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Comparison</vt:lpstr>
      <vt:lpstr>Trend of Error Convergence</vt:lpstr>
      <vt:lpstr>N v.s. iteration ( 8 threads )</vt:lpstr>
      <vt:lpstr>Multi-Threads Performance Comparison</vt:lpstr>
      <vt:lpstr>Multi-Threads Performance Comparison</vt:lpstr>
      <vt:lpstr>GPU Performance Comparison</vt:lpstr>
      <vt:lpstr>Our Github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Conjugate Gradient Poisson Solver</dc:title>
  <dc:creator>琦畯 陳</dc:creator>
  <cp:lastModifiedBy>Microsoft Office User</cp:lastModifiedBy>
  <cp:revision>70</cp:revision>
  <dcterms:created xsi:type="dcterms:W3CDTF">2021-05-29T11:46:11Z</dcterms:created>
  <dcterms:modified xsi:type="dcterms:W3CDTF">2021-06-19T07:20:41Z</dcterms:modified>
</cp:coreProperties>
</file>