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7315200" cx="10972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747775"/>
          </p15:clr>
        </p15:guide>
        <p15:guide id="2" pos="345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ABBA7B-3A40-4012-81A1-EE58983F73A4}">
  <a:tblStyle styleId="{94ABBA7B-3A40-4012-81A1-EE58983F73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12ABEA-8095-43A8-A02E-8C8958E0E4B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45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2e1584c68_0_0: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2e1584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6f4d85021_2_0: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6f4d850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6f4d85021_0_9: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6f4d850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f4d85021_2_19: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f4d8502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2528448af_0_7: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2528448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6e349a476_0_18: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6e349a4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eab07c2d_0_25: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eab07c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eab07c2d_0_11: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eab07c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eab07c2d_0_35: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eab07c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31c97bb47_0_15: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31c97bb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31c97bb47_0_0: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31c97bb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36871234_0_0: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36871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31c97bb47_0_22: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31c97bb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6f4d85021_2_11: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6f4d8502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2e2defdc5_1_0: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2e2defd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e2defdc5_1_8: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2e2defdc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2e2defdc5_1_21: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2e2defdc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8c0ed8b1e_3_30: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8c0ed8b1e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736042cfd_1_6: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736042cf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2e2defdc5_0_0: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2e2defd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efd90daf0_0_5: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efd90da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22b9fbdbe_0_40: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22b9fbd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03033cbb7_2_0: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03033cb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7456b6bc5_1_9:notes"/>
          <p:cNvSpPr/>
          <p:nvPr>
            <p:ph idx="2" type="sldImg"/>
          </p:nvPr>
        </p:nvSpPr>
        <p:spPr>
          <a:xfrm>
            <a:off x="857547"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7456b6bc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6f4d85021_0_16:notes"/>
          <p:cNvSpPr/>
          <p:nvPr>
            <p:ph idx="2" type="sldImg"/>
          </p:nvPr>
        </p:nvSpPr>
        <p:spPr>
          <a:xfrm>
            <a:off x="857554"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6f4d850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74050" y="1058951"/>
            <a:ext cx="10224600" cy="2919300"/>
          </a:xfrm>
          <a:prstGeom prst="rect">
            <a:avLst/>
          </a:prstGeom>
        </p:spPr>
        <p:txBody>
          <a:bodyPr anchorCtr="0" anchor="b" bIns="116475" lIns="116475" spcFirstLastPara="1" rIns="116475" wrap="square" tIns="116475">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74040" y="4030756"/>
            <a:ext cx="10224600" cy="1127400"/>
          </a:xfrm>
          <a:prstGeom prst="rect">
            <a:avLst/>
          </a:prstGeom>
        </p:spPr>
        <p:txBody>
          <a:bodyPr anchorCtr="0" anchor="t" bIns="116475" lIns="116475" spcFirstLastPara="1" rIns="116475" wrap="square" tIns="11647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74040" y="1573156"/>
            <a:ext cx="10224600" cy="2792400"/>
          </a:xfrm>
          <a:prstGeom prst="rect">
            <a:avLst/>
          </a:prstGeom>
        </p:spPr>
        <p:txBody>
          <a:bodyPr anchorCtr="0" anchor="b" bIns="116475" lIns="116475" spcFirstLastPara="1" rIns="116475" wrap="square" tIns="116475">
            <a:normAutofit/>
          </a:bodyPr>
          <a:lstStyle>
            <a:lvl1pPr lvl="0" algn="ctr">
              <a:spcBef>
                <a:spcPts val="0"/>
              </a:spcBef>
              <a:spcAft>
                <a:spcPts val="0"/>
              </a:spcAft>
              <a:buSzPts val="15300"/>
              <a:buNone/>
              <a:defRPr sz="15300"/>
            </a:lvl1pPr>
            <a:lvl2pPr lvl="1" algn="ctr">
              <a:spcBef>
                <a:spcPts val="0"/>
              </a:spcBef>
              <a:spcAft>
                <a:spcPts val="0"/>
              </a:spcAft>
              <a:buSzPts val="15300"/>
              <a:buNone/>
              <a:defRPr sz="15300"/>
            </a:lvl2pPr>
            <a:lvl3pPr lvl="2" algn="ctr">
              <a:spcBef>
                <a:spcPts val="0"/>
              </a:spcBef>
              <a:spcAft>
                <a:spcPts val="0"/>
              </a:spcAft>
              <a:buSzPts val="15300"/>
              <a:buNone/>
              <a:defRPr sz="15300"/>
            </a:lvl3pPr>
            <a:lvl4pPr lvl="3" algn="ctr">
              <a:spcBef>
                <a:spcPts val="0"/>
              </a:spcBef>
              <a:spcAft>
                <a:spcPts val="0"/>
              </a:spcAft>
              <a:buSzPts val="15300"/>
              <a:buNone/>
              <a:defRPr sz="15300"/>
            </a:lvl4pPr>
            <a:lvl5pPr lvl="4" algn="ctr">
              <a:spcBef>
                <a:spcPts val="0"/>
              </a:spcBef>
              <a:spcAft>
                <a:spcPts val="0"/>
              </a:spcAft>
              <a:buSzPts val="15300"/>
              <a:buNone/>
              <a:defRPr sz="15300"/>
            </a:lvl5pPr>
            <a:lvl6pPr lvl="5" algn="ctr">
              <a:spcBef>
                <a:spcPts val="0"/>
              </a:spcBef>
              <a:spcAft>
                <a:spcPts val="0"/>
              </a:spcAft>
              <a:buSzPts val="15300"/>
              <a:buNone/>
              <a:defRPr sz="15300"/>
            </a:lvl6pPr>
            <a:lvl7pPr lvl="6" algn="ctr">
              <a:spcBef>
                <a:spcPts val="0"/>
              </a:spcBef>
              <a:spcAft>
                <a:spcPts val="0"/>
              </a:spcAft>
              <a:buSzPts val="15300"/>
              <a:buNone/>
              <a:defRPr sz="15300"/>
            </a:lvl7pPr>
            <a:lvl8pPr lvl="7" algn="ctr">
              <a:spcBef>
                <a:spcPts val="0"/>
              </a:spcBef>
              <a:spcAft>
                <a:spcPts val="0"/>
              </a:spcAft>
              <a:buSzPts val="15300"/>
              <a:buNone/>
              <a:defRPr sz="15300"/>
            </a:lvl8pPr>
            <a:lvl9pPr lvl="8" algn="ctr">
              <a:spcBef>
                <a:spcPts val="0"/>
              </a:spcBef>
              <a:spcAft>
                <a:spcPts val="0"/>
              </a:spcAft>
              <a:buSzPts val="15300"/>
              <a:buNone/>
              <a:defRPr sz="15300"/>
            </a:lvl9pPr>
          </a:lstStyle>
          <a:p>
            <a:r>
              <a:t>xx%</a:t>
            </a:r>
          </a:p>
        </p:txBody>
      </p:sp>
      <p:sp>
        <p:nvSpPr>
          <p:cNvPr id="46" name="Google Shape;46;p11"/>
          <p:cNvSpPr txBox="1"/>
          <p:nvPr>
            <p:ph idx="1" type="body"/>
          </p:nvPr>
        </p:nvSpPr>
        <p:spPr>
          <a:xfrm>
            <a:off x="374040" y="4483164"/>
            <a:ext cx="10224600" cy="1850100"/>
          </a:xfrm>
          <a:prstGeom prst="rect">
            <a:avLst/>
          </a:prstGeom>
        </p:spPr>
        <p:txBody>
          <a:bodyPr anchorCtr="0" anchor="t" bIns="116475" lIns="116475" spcFirstLastPara="1" rIns="116475" wrap="square" tIns="116475">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74040" y="3058987"/>
            <a:ext cx="10224600" cy="1197300"/>
          </a:xfrm>
          <a:prstGeom prst="rect">
            <a:avLst/>
          </a:prstGeom>
        </p:spPr>
        <p:txBody>
          <a:bodyPr anchorCtr="0" anchor="ctr" bIns="116475" lIns="116475" spcFirstLastPara="1" rIns="116475" wrap="square" tIns="116475">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74040" y="1639076"/>
            <a:ext cx="10224600" cy="4858800"/>
          </a:xfrm>
          <a:prstGeom prst="rect">
            <a:avLst/>
          </a:prstGeom>
        </p:spPr>
        <p:txBody>
          <a:bodyPr anchorCtr="0" anchor="t" bIns="116475" lIns="116475" spcFirstLastPara="1" rIns="116475" wrap="square" tIns="116475">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74040" y="1639076"/>
            <a:ext cx="4800000" cy="4858800"/>
          </a:xfrm>
          <a:prstGeom prst="rect">
            <a:avLst/>
          </a:prstGeom>
        </p:spPr>
        <p:txBody>
          <a:bodyPr anchorCtr="0" anchor="t" bIns="116475" lIns="116475" spcFirstLastPara="1" rIns="116475" wrap="square" tIns="116475">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798880" y="1639076"/>
            <a:ext cx="4800000" cy="4858800"/>
          </a:xfrm>
          <a:prstGeom prst="rect">
            <a:avLst/>
          </a:prstGeom>
        </p:spPr>
        <p:txBody>
          <a:bodyPr anchorCtr="0" anchor="t" bIns="116475" lIns="116475" spcFirstLastPara="1" rIns="116475" wrap="square" tIns="116475">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74040" y="790187"/>
            <a:ext cx="3369600" cy="1074900"/>
          </a:xfrm>
          <a:prstGeom prst="rect">
            <a:avLst/>
          </a:prstGeom>
        </p:spPr>
        <p:txBody>
          <a:bodyPr anchorCtr="0" anchor="b" bIns="116475" lIns="116475" spcFirstLastPara="1" rIns="116475" wrap="square" tIns="116475">
            <a:normAutofit/>
          </a:bodyPr>
          <a:lstStyle>
            <a:lvl1pPr lvl="0">
              <a:spcBef>
                <a:spcPts val="0"/>
              </a:spcBef>
              <a:spcAft>
                <a:spcPts val="0"/>
              </a:spcAft>
              <a:buSzPts val="3100"/>
              <a:buNone/>
              <a:defRPr sz="31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p:txBody>
      </p:sp>
      <p:sp>
        <p:nvSpPr>
          <p:cNvPr id="30" name="Google Shape;30;p7"/>
          <p:cNvSpPr txBox="1"/>
          <p:nvPr>
            <p:ph idx="1" type="body"/>
          </p:nvPr>
        </p:nvSpPr>
        <p:spPr>
          <a:xfrm>
            <a:off x="374040" y="1976320"/>
            <a:ext cx="3369600" cy="4521900"/>
          </a:xfrm>
          <a:prstGeom prst="rect">
            <a:avLst/>
          </a:prstGeom>
        </p:spPr>
        <p:txBody>
          <a:bodyPr anchorCtr="0" anchor="t" bIns="116475" lIns="116475" spcFirstLastPara="1" rIns="116475" wrap="square" tIns="116475">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88300" y="640213"/>
            <a:ext cx="7641300" cy="5817900"/>
          </a:xfrm>
          <a:prstGeom prst="rect">
            <a:avLst/>
          </a:prstGeom>
        </p:spPr>
        <p:txBody>
          <a:bodyPr anchorCtr="0" anchor="ctr" bIns="116475" lIns="116475" spcFirstLastPara="1" rIns="116475" wrap="square" tIns="116475">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486400" y="-178"/>
            <a:ext cx="5486400" cy="7315200"/>
          </a:xfrm>
          <a:prstGeom prst="rect">
            <a:avLst/>
          </a:prstGeom>
          <a:solidFill>
            <a:schemeClr val="lt2"/>
          </a:solidFill>
          <a:ln>
            <a:noFill/>
          </a:ln>
        </p:spPr>
        <p:txBody>
          <a:bodyPr anchorCtr="0" anchor="ctr" bIns="116475" lIns="116475" spcFirstLastPara="1" rIns="116475" wrap="square" tIns="116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8600" y="1753849"/>
            <a:ext cx="4854300" cy="2108100"/>
          </a:xfrm>
          <a:prstGeom prst="rect">
            <a:avLst/>
          </a:prstGeom>
        </p:spPr>
        <p:txBody>
          <a:bodyPr anchorCtr="0" anchor="b" bIns="116475" lIns="116475" spcFirstLastPara="1" rIns="116475" wrap="square" tIns="11647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8" name="Google Shape;38;p9"/>
          <p:cNvSpPr txBox="1"/>
          <p:nvPr>
            <p:ph idx="1" type="subTitle"/>
          </p:nvPr>
        </p:nvSpPr>
        <p:spPr>
          <a:xfrm>
            <a:off x="318600" y="3986596"/>
            <a:ext cx="4854300" cy="1756500"/>
          </a:xfrm>
          <a:prstGeom prst="rect">
            <a:avLst/>
          </a:prstGeom>
        </p:spPr>
        <p:txBody>
          <a:bodyPr anchorCtr="0" anchor="t" bIns="116475" lIns="116475" spcFirstLastPara="1" rIns="116475" wrap="square" tIns="116475">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927400" y="1029796"/>
            <a:ext cx="4604400" cy="5255400"/>
          </a:xfrm>
          <a:prstGeom prst="rect">
            <a:avLst/>
          </a:prstGeom>
        </p:spPr>
        <p:txBody>
          <a:bodyPr anchorCtr="0" anchor="ctr" bIns="116475" lIns="116475" spcFirstLastPara="1" rIns="116475" wrap="square" tIns="116475">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0" name="Google Shape;40;p9"/>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74040" y="6016818"/>
            <a:ext cx="7198500" cy="860700"/>
          </a:xfrm>
          <a:prstGeom prst="rect">
            <a:avLst/>
          </a:prstGeom>
        </p:spPr>
        <p:txBody>
          <a:bodyPr anchorCtr="0" anchor="ctr" bIns="116475" lIns="116475" spcFirstLastPara="1" rIns="116475" wrap="square" tIns="116475">
            <a:norm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74040" y="632924"/>
            <a:ext cx="10224600" cy="814500"/>
          </a:xfrm>
          <a:prstGeom prst="rect">
            <a:avLst/>
          </a:prstGeom>
          <a:noFill/>
          <a:ln>
            <a:noFill/>
          </a:ln>
        </p:spPr>
        <p:txBody>
          <a:bodyPr anchorCtr="0" anchor="t" bIns="116475" lIns="116475" spcFirstLastPara="1" rIns="116475" wrap="square" tIns="116475">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74040" y="1639076"/>
            <a:ext cx="10224600" cy="4858800"/>
          </a:xfrm>
          <a:prstGeom prst="rect">
            <a:avLst/>
          </a:prstGeom>
          <a:noFill/>
          <a:ln>
            <a:noFill/>
          </a:ln>
        </p:spPr>
        <p:txBody>
          <a:bodyPr anchorCtr="0" anchor="t" bIns="116475" lIns="116475" spcFirstLastPara="1" rIns="116475" wrap="square" tIns="116475">
            <a:norm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10166949" y="6632131"/>
            <a:ext cx="658500" cy="559800"/>
          </a:xfrm>
          <a:prstGeom prst="rect">
            <a:avLst/>
          </a:prstGeom>
          <a:noFill/>
          <a:ln>
            <a:noFill/>
          </a:ln>
        </p:spPr>
        <p:txBody>
          <a:bodyPr anchorCtr="0" anchor="ctr" bIns="116475" lIns="116475" spcFirstLastPara="1" rIns="116475" wrap="square" tIns="116475">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D48TKXt6EL3004gN28lv7vZED-gkBeVf/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4040" y="1904533"/>
            <a:ext cx="10224600" cy="2311200"/>
          </a:xfrm>
          <a:prstGeom prst="rect">
            <a:avLst/>
          </a:prstGeom>
          <a:ln cap="flat" cmpd="sng" w="9525">
            <a:solidFill>
              <a:schemeClr val="lt1"/>
            </a:solidFill>
            <a:prstDash val="solid"/>
            <a:round/>
            <a:headEnd len="sm" w="sm" type="none"/>
            <a:tailEnd len="sm" w="sm" type="none"/>
          </a:ln>
        </p:spPr>
        <p:txBody>
          <a:bodyPr anchorCtr="0" anchor="b" bIns="116475" lIns="116475" spcFirstLastPara="1" rIns="116475" wrap="square" tIns="116475">
            <a:normAutofit fontScale="90000"/>
          </a:bodyPr>
          <a:lstStyle/>
          <a:p>
            <a:pPr indent="0" lvl="0" marL="0" rtl="0" algn="ctr">
              <a:spcBef>
                <a:spcPts val="0"/>
              </a:spcBef>
              <a:spcAft>
                <a:spcPts val="0"/>
              </a:spcAft>
              <a:buNone/>
            </a:pPr>
            <a:r>
              <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t/>
            </a:r>
            <a:endParaRPr sz="2500">
              <a:solidFill>
                <a:schemeClr val="dk2"/>
              </a:solidFill>
            </a:endParaRPr>
          </a:p>
          <a:p>
            <a:pPr indent="0" lvl="0" marL="0" rtl="0" algn="ctr">
              <a:spcBef>
                <a:spcPts val="0"/>
              </a:spcBef>
              <a:spcAft>
                <a:spcPts val="0"/>
              </a:spcAft>
              <a:buNone/>
            </a:pPr>
            <a:r>
              <a:t/>
            </a:r>
            <a:endParaRPr b="1" sz="2500">
              <a:solidFill>
                <a:schemeClr val="dk2"/>
              </a:solidFill>
            </a:endParaRPr>
          </a:p>
          <a:p>
            <a:pPr indent="0" lvl="0" marL="0" rtl="0" algn="ctr">
              <a:spcBef>
                <a:spcPts val="0"/>
              </a:spcBef>
              <a:spcAft>
                <a:spcPts val="0"/>
              </a:spcAft>
              <a:buClr>
                <a:schemeClr val="dk1"/>
              </a:buClr>
              <a:buSzPct val="40625"/>
              <a:buFont typeface="Arial"/>
              <a:buNone/>
            </a:pPr>
            <a:r>
              <a:t/>
            </a:r>
            <a:endParaRPr b="1" sz="3200"/>
          </a:p>
          <a:p>
            <a:pPr indent="0" lvl="0" marL="0" rtl="0" algn="ctr">
              <a:spcBef>
                <a:spcPts val="0"/>
              </a:spcBef>
              <a:spcAft>
                <a:spcPts val="0"/>
              </a:spcAft>
              <a:buClr>
                <a:schemeClr val="dk1"/>
              </a:buClr>
              <a:buSzPct val="40625"/>
              <a:buFont typeface="Arial"/>
              <a:buNone/>
            </a:pPr>
            <a:r>
              <a:t/>
            </a:r>
            <a:endParaRPr b="1" sz="3200"/>
          </a:p>
          <a:p>
            <a:pPr indent="0" lvl="0" marL="0" rtl="0" algn="ctr">
              <a:spcBef>
                <a:spcPts val="0"/>
              </a:spcBef>
              <a:spcAft>
                <a:spcPts val="0"/>
              </a:spcAft>
              <a:buClr>
                <a:schemeClr val="dk1"/>
              </a:buClr>
              <a:buSzPct val="36792"/>
              <a:buFont typeface="Arial"/>
              <a:buNone/>
            </a:pPr>
            <a:r>
              <a:t/>
            </a:r>
            <a:endParaRPr b="1" sz="3533"/>
          </a:p>
          <a:p>
            <a:pPr indent="0" lvl="0" marL="0" rtl="0" algn="ctr">
              <a:lnSpc>
                <a:spcPct val="115000"/>
              </a:lnSpc>
              <a:spcBef>
                <a:spcPts val="0"/>
              </a:spcBef>
              <a:spcAft>
                <a:spcPts val="0"/>
              </a:spcAft>
              <a:buClr>
                <a:schemeClr val="dk1"/>
              </a:buClr>
              <a:buSzPct val="37714"/>
              <a:buFont typeface="Arial"/>
              <a:buNone/>
            </a:pPr>
            <a:r>
              <a:rPr b="1" lang="en" sz="2916"/>
              <a:t>Retrofitted PLC Digital Forensics: A Methodical Approach with Data Artifact Taxonomy and External Libraries</a:t>
            </a:r>
            <a:endParaRPr b="1" sz="2916"/>
          </a:p>
          <a:p>
            <a:pPr indent="0" lvl="0" marL="0" rtl="0" algn="ctr">
              <a:spcBef>
                <a:spcPts val="0"/>
              </a:spcBef>
              <a:spcAft>
                <a:spcPts val="0"/>
              </a:spcAft>
              <a:buClr>
                <a:schemeClr val="dk1"/>
              </a:buClr>
              <a:buSzPct val="40625"/>
              <a:buFont typeface="Arial"/>
              <a:buNone/>
            </a:pPr>
            <a:r>
              <a:t/>
            </a:r>
            <a:endParaRPr b="1" sz="3200"/>
          </a:p>
          <a:p>
            <a:pPr indent="0" lvl="0" marL="0" rtl="0" algn="ctr">
              <a:spcBef>
                <a:spcPts val="0"/>
              </a:spcBef>
              <a:spcAft>
                <a:spcPts val="0"/>
              </a:spcAft>
              <a:buClr>
                <a:schemeClr val="dk1"/>
              </a:buClr>
              <a:buSzPct val="44827"/>
              <a:buFont typeface="Arial"/>
              <a:buNone/>
            </a:pPr>
            <a:r>
              <a:t/>
            </a:r>
            <a:endParaRPr sz="2900"/>
          </a:p>
          <a:p>
            <a:pPr indent="0" lvl="0" marL="0" rtl="0" algn="ctr">
              <a:spcBef>
                <a:spcPts val="0"/>
              </a:spcBef>
              <a:spcAft>
                <a:spcPts val="0"/>
              </a:spcAft>
              <a:buClr>
                <a:schemeClr val="dk1"/>
              </a:buClr>
              <a:buSzPct val="54166"/>
              <a:buFont typeface="Arial"/>
              <a:buNone/>
            </a:pPr>
            <a:r>
              <a:rPr b="1" lang="en" sz="2400">
                <a:solidFill>
                  <a:schemeClr val="dk2"/>
                </a:solidFill>
              </a:rPr>
              <a:t>Young Park,</a:t>
            </a:r>
            <a:endParaRPr b="1" sz="2400">
              <a:solidFill>
                <a:schemeClr val="dk2"/>
              </a:solidFill>
            </a:endParaRPr>
          </a:p>
          <a:p>
            <a:pPr indent="0" lvl="0" marL="0" rtl="0" algn="ctr">
              <a:spcBef>
                <a:spcPts val="0"/>
              </a:spcBef>
              <a:spcAft>
                <a:spcPts val="0"/>
              </a:spcAft>
              <a:buClr>
                <a:schemeClr val="dk1"/>
              </a:buClr>
              <a:buSzPct val="54166"/>
              <a:buFont typeface="Arial"/>
              <a:buNone/>
            </a:pPr>
            <a:r>
              <a:rPr b="1" lang="en" sz="2400">
                <a:solidFill>
                  <a:schemeClr val="dk2"/>
                </a:solidFill>
              </a:rPr>
              <a:t>Zejun Li,</a:t>
            </a:r>
            <a:endParaRPr b="1" sz="2400">
              <a:solidFill>
                <a:schemeClr val="dk2"/>
              </a:solidFill>
            </a:endParaRPr>
          </a:p>
          <a:p>
            <a:pPr indent="0" lvl="0" marL="0" rtl="0" algn="ctr">
              <a:spcBef>
                <a:spcPts val="0"/>
              </a:spcBef>
              <a:spcAft>
                <a:spcPts val="0"/>
              </a:spcAft>
              <a:buClr>
                <a:schemeClr val="dk1"/>
              </a:buClr>
              <a:buSzPct val="54166"/>
              <a:buFont typeface="Arial"/>
              <a:buNone/>
            </a:pPr>
            <a:r>
              <a:rPr b="1" lang="en" sz="2400">
                <a:solidFill>
                  <a:schemeClr val="dk2"/>
                </a:solidFill>
              </a:rPr>
              <a:t>&amp;</a:t>
            </a:r>
            <a:endParaRPr b="1" sz="2400">
              <a:solidFill>
                <a:schemeClr val="dk2"/>
              </a:solidFill>
            </a:endParaRPr>
          </a:p>
          <a:p>
            <a:pPr indent="0" lvl="0" marL="0" rtl="0" algn="ctr">
              <a:spcBef>
                <a:spcPts val="0"/>
              </a:spcBef>
              <a:spcAft>
                <a:spcPts val="0"/>
              </a:spcAft>
              <a:buClr>
                <a:schemeClr val="dk1"/>
              </a:buClr>
              <a:buSzPct val="54166"/>
              <a:buFont typeface="Arial"/>
              <a:buNone/>
            </a:pPr>
            <a:r>
              <a:rPr b="1" lang="en" sz="2400">
                <a:solidFill>
                  <a:schemeClr val="dk2"/>
                </a:solidFill>
              </a:rPr>
              <a:t>Sheikh Md Mushfiqur Rahman</a:t>
            </a:r>
            <a:endParaRPr b="1" sz="2400">
              <a:solidFill>
                <a:schemeClr val="dk2"/>
              </a:solidFill>
            </a:endParaRPr>
          </a:p>
        </p:txBody>
      </p:sp>
      <p:sp>
        <p:nvSpPr>
          <p:cNvPr id="55" name="Google Shape;55;p13"/>
          <p:cNvSpPr txBox="1"/>
          <p:nvPr>
            <p:ph idx="1" type="subTitle"/>
          </p:nvPr>
        </p:nvSpPr>
        <p:spPr>
          <a:xfrm>
            <a:off x="3020400" y="6264853"/>
            <a:ext cx="4932000" cy="70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116475" lIns="116475" spcFirstLastPara="1" rIns="116475" wrap="square" tIns="116475">
            <a:normAutofit fontScale="25000" lnSpcReduction="20000"/>
          </a:bodyPr>
          <a:lstStyle/>
          <a:p>
            <a:pPr indent="0" lvl="0" marL="0" rtl="0" algn="ctr">
              <a:spcBef>
                <a:spcPts val="0"/>
              </a:spcBef>
              <a:spcAft>
                <a:spcPts val="0"/>
              </a:spcAft>
              <a:buNone/>
            </a:pPr>
            <a:r>
              <a:t/>
            </a:r>
            <a:endParaRPr sz="3100"/>
          </a:p>
          <a:p>
            <a:pPr indent="0" lvl="0" marL="0" rtl="0" algn="ctr">
              <a:spcBef>
                <a:spcPts val="0"/>
              </a:spcBef>
              <a:spcAft>
                <a:spcPts val="0"/>
              </a:spcAft>
              <a:buNone/>
            </a:pPr>
            <a:r>
              <a:rPr lang="en" sz="12700"/>
              <a:t>Boise State University</a:t>
            </a:r>
            <a:endParaRPr sz="12700"/>
          </a:p>
        </p:txBody>
      </p:sp>
      <p:pic>
        <p:nvPicPr>
          <p:cNvPr descr="BoiseState-PrimaryMark-OrangeWhiteOutline-D64309.png" id="56" name="Google Shape;56;p13"/>
          <p:cNvPicPr preferRelativeResize="0"/>
          <p:nvPr/>
        </p:nvPicPr>
        <p:blipFill rotWithShape="1">
          <a:blip r:embed="rId3">
            <a:alphaModFix/>
          </a:blip>
          <a:srcRect b="0" l="0" r="0" t="0"/>
          <a:stretch/>
        </p:blipFill>
        <p:spPr>
          <a:xfrm>
            <a:off x="3390426" y="4521173"/>
            <a:ext cx="4191962" cy="21088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74040" y="17820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Methodology: The existing taxonomy</a:t>
            </a:r>
            <a:endParaRPr/>
          </a:p>
        </p:txBody>
      </p:sp>
      <p:sp>
        <p:nvSpPr>
          <p:cNvPr id="118" name="Google Shape;118;p22"/>
          <p:cNvSpPr txBox="1"/>
          <p:nvPr>
            <p:ph idx="1" type="body"/>
          </p:nvPr>
        </p:nvSpPr>
        <p:spPr>
          <a:xfrm>
            <a:off x="374040" y="992711"/>
            <a:ext cx="10224600" cy="5742900"/>
          </a:xfrm>
          <a:prstGeom prst="rect">
            <a:avLst/>
          </a:prstGeom>
        </p:spPr>
        <p:txBody>
          <a:bodyPr anchorCtr="0" anchor="t" bIns="116475" lIns="116475" spcFirstLastPara="1" rIns="116475" wrap="square" tIns="116475">
            <a:normAutofit/>
          </a:bodyPr>
          <a:lstStyle/>
          <a:p>
            <a:pPr indent="0" lvl="0" marL="0" rtl="0" algn="l">
              <a:lnSpc>
                <a:spcPct val="150000"/>
              </a:lnSpc>
              <a:spcBef>
                <a:spcPts val="0"/>
              </a:spcBef>
              <a:spcAft>
                <a:spcPts val="0"/>
              </a:spcAft>
              <a:buNone/>
            </a:pPr>
            <a:r>
              <a:t/>
            </a:r>
            <a:endParaRPr sz="2200">
              <a:solidFill>
                <a:schemeClr val="dk1"/>
              </a:solidFill>
            </a:endParaRPr>
          </a:p>
          <a:p>
            <a:pPr indent="0" lvl="0" marL="546100" rtl="0" algn="l">
              <a:lnSpc>
                <a:spcPct val="150000"/>
              </a:lnSpc>
              <a:spcBef>
                <a:spcPts val="0"/>
              </a:spcBef>
              <a:spcAft>
                <a:spcPts val="0"/>
              </a:spcAft>
              <a:buNone/>
            </a:pPr>
            <a:r>
              <a:t/>
            </a:r>
            <a:endParaRPr sz="2200"/>
          </a:p>
        </p:txBody>
      </p:sp>
      <p:sp>
        <p:nvSpPr>
          <p:cNvPr id="119" name="Google Shape;119;p22"/>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20" name="Google Shape;120;p22"/>
          <p:cNvPicPr preferRelativeResize="0"/>
          <p:nvPr/>
        </p:nvPicPr>
        <p:blipFill rotWithShape="1">
          <a:blip r:embed="rId3">
            <a:alphaModFix/>
          </a:blip>
          <a:srcRect b="4592" l="4906" r="4398" t="4099"/>
          <a:stretch/>
        </p:blipFill>
        <p:spPr>
          <a:xfrm>
            <a:off x="488475" y="1493200"/>
            <a:ext cx="9995751" cy="563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Methodology: The matrix based approach</a:t>
            </a:r>
            <a:endParaRPr/>
          </a:p>
        </p:txBody>
      </p:sp>
      <p:sp>
        <p:nvSpPr>
          <p:cNvPr id="126" name="Google Shape;126;p23"/>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graphicFrame>
        <p:nvGraphicFramePr>
          <p:cNvPr id="127" name="Google Shape;127;p23"/>
          <p:cNvGraphicFramePr/>
          <p:nvPr/>
        </p:nvGraphicFramePr>
        <p:xfrm>
          <a:off x="714525" y="2185575"/>
          <a:ext cx="3000000" cy="3000000"/>
        </p:xfrm>
        <a:graphic>
          <a:graphicData uri="http://schemas.openxmlformats.org/drawingml/2006/table">
            <a:tbl>
              <a:tblPr>
                <a:noFill/>
                <a:tableStyleId>{94ABBA7B-3A40-4012-81A1-EE58983F73A4}</a:tableStyleId>
              </a:tblPr>
              <a:tblGrid>
                <a:gridCol w="1013075"/>
                <a:gridCol w="1019950"/>
                <a:gridCol w="904200"/>
              </a:tblGrid>
              <a:tr h="788875">
                <a:tc>
                  <a:txBody>
                    <a:bodyPr/>
                    <a:lstStyle/>
                    <a:p>
                      <a:pPr indent="0" lvl="0" marL="0" rtl="0" algn="ctr">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Description</a:t>
                      </a:r>
                      <a:endParaRPr sz="1200">
                        <a:solidFill>
                          <a:schemeClr val="dk1"/>
                        </a:solidFill>
                      </a:endParaRPr>
                    </a:p>
                  </a:txBody>
                  <a:tcPr marT="91425" marB="91425" marR="91425" marL="91425"/>
                </a:tc>
                <a:tc>
                  <a:txBody>
                    <a:bodyPr/>
                    <a:lstStyle/>
                    <a:p>
                      <a:pPr indent="0" lvl="0" marL="0" rtl="0" algn="ctr">
                        <a:spcBef>
                          <a:spcPts val="0"/>
                        </a:spcBef>
                        <a:spcAft>
                          <a:spcPts val="0"/>
                        </a:spcAft>
                        <a:buNone/>
                      </a:pPr>
                      <a:r>
                        <a:rPr lang="en" sz="1200">
                          <a:solidFill>
                            <a:schemeClr val="dk1"/>
                          </a:solidFill>
                        </a:rPr>
                        <a:t>Emulator S7-1500 PLC</a:t>
                      </a:r>
                      <a:endParaRPr sz="1200">
                        <a:solidFill>
                          <a:schemeClr val="dk1"/>
                        </a:solidFill>
                      </a:endParaRPr>
                    </a:p>
                  </a:txBody>
                  <a:tcPr marT="91425" marB="91425" marR="91425" marL="91425"/>
                </a:tc>
              </a:tr>
              <a:tr h="385150">
                <a:tc>
                  <a:txBody>
                    <a:bodyPr/>
                    <a:lstStyle/>
                    <a:p>
                      <a:pPr indent="0" lvl="0" marL="0" rtl="0" algn="l">
                        <a:spcBef>
                          <a:spcPts val="0"/>
                        </a:spcBef>
                        <a:spcAft>
                          <a:spcPts val="0"/>
                        </a:spcAft>
                        <a:buNone/>
                      </a:pPr>
                      <a:r>
                        <a:rPr lang="en" sz="1200">
                          <a:solidFill>
                            <a:schemeClr val="dk1"/>
                          </a:solidFill>
                        </a:rPr>
                        <a:t>Operating System</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solidFill>
                      <a:schemeClr val="dk2"/>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solidFill>
                      <a:schemeClr val="dk2"/>
                    </a:solidFill>
                  </a:tcPr>
                </a:tc>
              </a:tr>
              <a:tr h="399975">
                <a:tc>
                  <a:txBody>
                    <a:bodyPr/>
                    <a:lstStyle/>
                    <a:p>
                      <a:pPr indent="0" lvl="0" marL="0" rtl="0" algn="l">
                        <a:spcBef>
                          <a:spcPts val="0"/>
                        </a:spcBef>
                        <a:spcAft>
                          <a:spcPts val="0"/>
                        </a:spcAft>
                        <a:buNone/>
                      </a:pPr>
                      <a:r>
                        <a:rPr lang="en" sz="1200">
                          <a:solidFill>
                            <a:schemeClr val="dk1"/>
                          </a:solidFill>
                        </a:rPr>
                        <a:t>Firmware</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tc>
              </a:tr>
              <a:tr h="399975">
                <a:tc>
                  <a:txBody>
                    <a:bodyPr/>
                    <a:lstStyle/>
                    <a:p>
                      <a:pPr indent="0" lvl="0" marL="0" rtl="0" algn="l">
                        <a:spcBef>
                          <a:spcPts val="0"/>
                        </a:spcBef>
                        <a:spcAft>
                          <a:spcPts val="0"/>
                        </a:spcAft>
                        <a:buNone/>
                      </a:pPr>
                      <a:r>
                        <a:rPr lang="en" sz="1200">
                          <a:solidFill>
                            <a:schemeClr val="dk1"/>
                          </a:solidFill>
                        </a:rPr>
                        <a:t>Bootloader</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tc>
              </a:tr>
            </a:tbl>
          </a:graphicData>
        </a:graphic>
      </p:graphicFrame>
      <p:graphicFrame>
        <p:nvGraphicFramePr>
          <p:cNvPr id="128" name="Google Shape;128;p23"/>
          <p:cNvGraphicFramePr/>
          <p:nvPr/>
        </p:nvGraphicFramePr>
        <p:xfrm>
          <a:off x="3772950" y="2185575"/>
          <a:ext cx="3000000" cy="3000000"/>
        </p:xfrm>
        <a:graphic>
          <a:graphicData uri="http://schemas.openxmlformats.org/drawingml/2006/table">
            <a:tbl>
              <a:tblPr>
                <a:noFill/>
                <a:tableStyleId>{94ABBA7B-3A40-4012-81A1-EE58983F73A4}</a:tableStyleId>
              </a:tblPr>
              <a:tblGrid>
                <a:gridCol w="988225"/>
                <a:gridCol w="1100875"/>
                <a:gridCol w="875625"/>
              </a:tblGrid>
              <a:tr h="611475">
                <a:tc>
                  <a:txBody>
                    <a:bodyPr/>
                    <a:lstStyle/>
                    <a:p>
                      <a:pPr indent="0" lvl="0" marL="0" rtl="0" algn="l">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dk1"/>
                          </a:solidFill>
                        </a:rPr>
                        <a:t>Description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PLCs Acquired From</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User Control Logic Code</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9525">
                      <a:solidFill>
                        <a:srgbClr val="9E9E9E"/>
                      </a:solidFill>
                      <a:prstDash val="solid"/>
                      <a:round/>
                      <a:headEnd len="sm" w="sm" type="none"/>
                      <a:tailEnd len="sm" w="sm" type="none"/>
                    </a:lnT>
                    <a:solidFill>
                      <a:schemeClr val="dk2"/>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9525">
                      <a:solidFill>
                        <a:srgbClr val="9E9E9E"/>
                      </a:solidFill>
                      <a:prstDash val="solid"/>
                      <a:round/>
                      <a:headEnd len="sm" w="sm" type="none"/>
                      <a:tailEnd len="sm" w="sm" type="none"/>
                    </a:lnT>
                    <a:solidFill>
                      <a:schemeClr val="dk2"/>
                    </a:solidFill>
                  </a:tcPr>
                </a:tc>
              </a:tr>
              <a:tr h="305725">
                <a:tc>
                  <a:txBody>
                    <a:bodyPr/>
                    <a:lstStyle/>
                    <a:p>
                      <a:pPr indent="0" lvl="0" marL="0" rtl="0" algn="l">
                        <a:spcBef>
                          <a:spcPts val="0"/>
                        </a:spcBef>
                        <a:spcAft>
                          <a:spcPts val="0"/>
                        </a:spcAft>
                        <a:buNone/>
                      </a:pPr>
                      <a:r>
                        <a:rPr lang="en" sz="1200">
                          <a:solidFill>
                            <a:schemeClr val="dk1"/>
                          </a:solidFill>
                        </a:rPr>
                        <a:t>Control Program</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tc>
              </a:tr>
              <a:tr h="458600">
                <a:tc>
                  <a:txBody>
                    <a:bodyPr/>
                    <a:lstStyle/>
                    <a:p>
                      <a:pPr indent="0" lvl="0" marL="0" rtl="0" algn="l">
                        <a:spcBef>
                          <a:spcPts val="0"/>
                        </a:spcBef>
                        <a:spcAft>
                          <a:spcPts val="0"/>
                        </a:spcAft>
                        <a:buNone/>
                      </a:pPr>
                      <a:r>
                        <a:rPr lang="en" sz="1200">
                          <a:solidFill>
                            <a:schemeClr val="dk1"/>
                          </a:solidFill>
                        </a:rPr>
                        <a:t>Control Program Meta data</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Tag Names and Addresses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User-Deﬁned Data Types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9" name="Google Shape;129;p23"/>
          <p:cNvGraphicFramePr/>
          <p:nvPr/>
        </p:nvGraphicFramePr>
        <p:xfrm>
          <a:off x="6858875" y="2185575"/>
          <a:ext cx="3000000" cy="3000000"/>
        </p:xfrm>
        <a:graphic>
          <a:graphicData uri="http://schemas.openxmlformats.org/drawingml/2006/table">
            <a:tbl>
              <a:tblPr>
                <a:noFill/>
                <a:tableStyleId>{94ABBA7B-3A40-4012-81A1-EE58983F73A4}</a:tableStyleId>
              </a:tblPr>
              <a:tblGrid>
                <a:gridCol w="1176125"/>
                <a:gridCol w="1310175"/>
                <a:gridCol w="1042075"/>
              </a:tblGrid>
              <a:tr h="1322450">
                <a:tc>
                  <a:txBody>
                    <a:bodyPr/>
                    <a:lstStyle/>
                    <a:p>
                      <a:pPr indent="0" lvl="0" marL="0" rtl="0" algn="l">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solidFill>
                            <a:schemeClr val="dk1"/>
                          </a:solidFill>
                        </a:rPr>
                        <a:t>Description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PLCs Acquired From</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PLC Device Meta-Data</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9525">
                      <a:solidFill>
                        <a:srgbClr val="9E9E9E"/>
                      </a:solidFill>
                      <a:prstDash val="solid"/>
                      <a:round/>
                      <a:headEnd len="sm" w="sm" type="none"/>
                      <a:tailEnd len="sm" w="sm" type="none"/>
                    </a:lnT>
                    <a:solidFill>
                      <a:schemeClr val="dk2"/>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9525">
                      <a:solidFill>
                        <a:srgbClr val="9E9E9E"/>
                      </a:solidFill>
                      <a:prstDash val="solid"/>
                      <a:round/>
                      <a:headEnd len="sm" w="sm" type="none"/>
                      <a:tailEnd len="sm" w="sm" type="none"/>
                    </a:lnT>
                    <a:solidFill>
                      <a:schemeClr val="dk2"/>
                    </a:solidFill>
                  </a:tcPr>
                </a:tc>
              </a:tr>
              <a:tr h="305725">
                <a:tc>
                  <a:txBody>
                    <a:bodyPr/>
                    <a:lstStyle/>
                    <a:p>
                      <a:pPr indent="0" lvl="0" marL="0" rtl="0" algn="l">
                        <a:spcBef>
                          <a:spcPts val="0"/>
                        </a:spcBef>
                        <a:spcAft>
                          <a:spcPts val="0"/>
                        </a:spcAft>
                        <a:buNone/>
                      </a:pPr>
                      <a:r>
                        <a:rPr lang="en" sz="1200">
                          <a:solidFill>
                            <a:schemeClr val="dk1"/>
                          </a:solidFill>
                        </a:rPr>
                        <a:t>Hardware Information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tc>
              </a:tr>
              <a:tr h="458600">
                <a:tc>
                  <a:txBody>
                    <a:bodyPr/>
                    <a:lstStyle/>
                    <a:p>
                      <a:pPr indent="0" lvl="0" marL="0" rtl="0" algn="l">
                        <a:spcBef>
                          <a:spcPts val="0"/>
                        </a:spcBef>
                        <a:spcAft>
                          <a:spcPts val="0"/>
                        </a:spcAft>
                        <a:buNone/>
                      </a:pPr>
                      <a:r>
                        <a:rPr lang="en" sz="1200">
                          <a:solidFill>
                            <a:schemeClr val="dk1"/>
                          </a:solidFill>
                        </a:rPr>
                        <a:t>Firmware Information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Tag Names and Addresses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Conﬁgurations and Controls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74040" y="17820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Methodology</a:t>
            </a:r>
            <a:endParaRPr/>
          </a:p>
        </p:txBody>
      </p:sp>
      <p:sp>
        <p:nvSpPr>
          <p:cNvPr id="135" name="Google Shape;135;p24"/>
          <p:cNvSpPr txBox="1"/>
          <p:nvPr>
            <p:ph idx="1" type="body"/>
          </p:nvPr>
        </p:nvSpPr>
        <p:spPr>
          <a:xfrm>
            <a:off x="374040" y="992711"/>
            <a:ext cx="10224600" cy="5742900"/>
          </a:xfrm>
          <a:prstGeom prst="rect">
            <a:avLst/>
          </a:prstGeom>
        </p:spPr>
        <p:txBody>
          <a:bodyPr anchorCtr="0" anchor="t" bIns="116475" lIns="116475" spcFirstLastPara="1" rIns="116475" wrap="square" tIns="116475">
            <a:normAutofit/>
          </a:bodyPr>
          <a:lstStyle/>
          <a:p>
            <a:pPr indent="0" lvl="0" marL="546100" rtl="0" algn="l">
              <a:lnSpc>
                <a:spcPct val="150000"/>
              </a:lnSpc>
              <a:spcBef>
                <a:spcPts val="0"/>
              </a:spcBef>
              <a:spcAft>
                <a:spcPts val="0"/>
              </a:spcAft>
              <a:buNone/>
            </a:pPr>
            <a:r>
              <a:t/>
            </a:r>
            <a:endParaRPr sz="2200">
              <a:solidFill>
                <a:schemeClr val="dk1"/>
              </a:solidFill>
            </a:endParaRPr>
          </a:p>
          <a:p>
            <a:pPr indent="0" lvl="0" marL="546100" rtl="0" algn="l">
              <a:lnSpc>
                <a:spcPct val="150000"/>
              </a:lnSpc>
              <a:spcBef>
                <a:spcPts val="0"/>
              </a:spcBef>
              <a:spcAft>
                <a:spcPts val="0"/>
              </a:spcAft>
              <a:buNone/>
            </a:pPr>
            <a:r>
              <a:t/>
            </a:r>
            <a:endParaRPr sz="2200">
              <a:solidFill>
                <a:schemeClr val="dk1"/>
              </a:solidFill>
            </a:endParaRPr>
          </a:p>
          <a:p>
            <a:pPr indent="-419100" lvl="0" marL="546100" rtl="0" algn="l">
              <a:lnSpc>
                <a:spcPct val="150000"/>
              </a:lnSpc>
              <a:spcBef>
                <a:spcPts val="0"/>
              </a:spcBef>
              <a:spcAft>
                <a:spcPts val="0"/>
              </a:spcAft>
              <a:buClr>
                <a:schemeClr val="dk1"/>
              </a:buClr>
              <a:buSzPts val="2200"/>
              <a:buChar char="●"/>
            </a:pPr>
            <a:r>
              <a:rPr lang="en" sz="2200">
                <a:solidFill>
                  <a:schemeClr val="dk1"/>
                </a:solidFill>
              </a:rPr>
              <a:t>Fill in the corresponding cells for S7-1500 PLC. This involves collecting data on the data artifacts from </a:t>
            </a:r>
            <a:r>
              <a:rPr lang="en" sz="2200">
                <a:solidFill>
                  <a:schemeClr val="dk1"/>
                </a:solidFill>
              </a:rPr>
              <a:t>S7-1500 PLC</a:t>
            </a:r>
            <a:r>
              <a:rPr lang="en" sz="2200">
                <a:solidFill>
                  <a:schemeClr val="dk1"/>
                </a:solidFill>
              </a:rPr>
              <a:t> and entering the information into the matrix.</a:t>
            </a:r>
            <a:endParaRPr sz="2200">
              <a:solidFill>
                <a:schemeClr val="dk1"/>
              </a:solidFill>
            </a:endParaRPr>
          </a:p>
          <a:p>
            <a:pPr indent="-419100" lvl="0" marL="546100" rtl="0" algn="l">
              <a:spcBef>
                <a:spcPts val="0"/>
              </a:spcBef>
              <a:spcAft>
                <a:spcPts val="0"/>
              </a:spcAft>
              <a:buClr>
                <a:schemeClr val="dk1"/>
              </a:buClr>
              <a:buSzPts val="2200"/>
              <a:buChar char="●"/>
            </a:pPr>
            <a:r>
              <a:rPr lang="en" sz="2200">
                <a:solidFill>
                  <a:schemeClr val="dk1"/>
                </a:solidFill>
              </a:rPr>
              <a:t>Analyze the matrix to identify vendor-specific idiosyncrasies in digital artifacts.</a:t>
            </a:r>
            <a:endParaRPr sz="2200">
              <a:solidFill>
                <a:schemeClr val="dk1"/>
              </a:solidFill>
            </a:endParaRPr>
          </a:p>
          <a:p>
            <a:pPr indent="-419100" lvl="0" marL="546100" rtl="0" algn="l">
              <a:spcBef>
                <a:spcPts val="0"/>
              </a:spcBef>
              <a:spcAft>
                <a:spcPts val="0"/>
              </a:spcAft>
              <a:buClr>
                <a:schemeClr val="dk1"/>
              </a:buClr>
              <a:buSzPts val="2200"/>
              <a:buChar char="●"/>
            </a:pPr>
            <a:r>
              <a:rPr lang="en" sz="2200">
                <a:solidFill>
                  <a:schemeClr val="dk1"/>
                </a:solidFill>
              </a:rPr>
              <a:t>Refine the taxonomy based on the comparison findings.</a:t>
            </a:r>
            <a:endParaRPr sz="2200">
              <a:solidFill>
                <a:schemeClr val="dk1"/>
              </a:solidFill>
            </a:endParaRPr>
          </a:p>
        </p:txBody>
      </p:sp>
      <p:sp>
        <p:nvSpPr>
          <p:cNvPr id="136" name="Google Shape;136;p24"/>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Methodology</a:t>
            </a:r>
            <a:endParaRPr sz="3100">
              <a:solidFill>
                <a:schemeClr val="dk2"/>
              </a:solidFill>
            </a:endParaRPr>
          </a:p>
        </p:txBody>
      </p:sp>
      <p:sp>
        <p:nvSpPr>
          <p:cNvPr id="142" name="Google Shape;142;p25"/>
          <p:cNvSpPr txBox="1"/>
          <p:nvPr/>
        </p:nvSpPr>
        <p:spPr>
          <a:xfrm>
            <a:off x="878025" y="4592825"/>
            <a:ext cx="8605500" cy="2404200"/>
          </a:xfrm>
          <a:prstGeom prst="rect">
            <a:avLst/>
          </a:prstGeom>
          <a:noFill/>
          <a:ln>
            <a:noFill/>
          </a:ln>
        </p:spPr>
        <p:txBody>
          <a:bodyPr anchorCtr="0" anchor="t" bIns="107975" lIns="107975" spcFirstLastPara="1" rIns="107975" wrap="square" tIns="107975">
            <a:noAutofit/>
          </a:bodyPr>
          <a:lstStyle/>
          <a:p>
            <a:pPr indent="0" lvl="0" marL="0" rtl="0" algn="l">
              <a:spcBef>
                <a:spcPts val="0"/>
              </a:spcBef>
              <a:spcAft>
                <a:spcPts val="0"/>
              </a:spcAft>
              <a:buNone/>
            </a:pPr>
            <a:r>
              <a:rPr b="1" lang="en" sz="1700"/>
              <a:t>Workflow:</a:t>
            </a:r>
            <a:endParaRPr b="1" sz="1700"/>
          </a:p>
          <a:p>
            <a:pPr indent="-393700" lvl="0" marL="546100" rtl="0" algn="l">
              <a:spcBef>
                <a:spcPts val="0"/>
              </a:spcBef>
              <a:spcAft>
                <a:spcPts val="0"/>
              </a:spcAft>
              <a:buSzPts val="1800"/>
              <a:buChar char="●"/>
            </a:pPr>
            <a:r>
              <a:rPr lang="en" sz="1800"/>
              <a:t>Set up a workstation with Siemens </a:t>
            </a:r>
            <a:r>
              <a:rPr lang="en" sz="1800">
                <a:solidFill>
                  <a:schemeClr val="dk1"/>
                </a:solidFill>
              </a:rPr>
              <a:t>(SIMATIC S7-1500)</a:t>
            </a:r>
            <a:r>
              <a:rPr lang="en" sz="1800"/>
              <a:t> PLC programming environments.</a:t>
            </a:r>
            <a:endParaRPr sz="1800"/>
          </a:p>
          <a:p>
            <a:pPr indent="-393700" lvl="0" marL="546100" rtl="0" algn="l">
              <a:spcBef>
                <a:spcPts val="0"/>
              </a:spcBef>
              <a:spcAft>
                <a:spcPts val="0"/>
              </a:spcAft>
              <a:buSzPts val="1800"/>
              <a:buChar char="●"/>
            </a:pPr>
            <a:r>
              <a:rPr lang="en" sz="1800"/>
              <a:t>Create and download a simple ladder logic program to PLCs.</a:t>
            </a:r>
            <a:endParaRPr sz="1800"/>
          </a:p>
          <a:p>
            <a:pPr indent="-393700" lvl="0" marL="546100" rtl="0" algn="l">
              <a:spcBef>
                <a:spcPts val="0"/>
              </a:spcBef>
              <a:spcAft>
                <a:spcPts val="0"/>
              </a:spcAft>
              <a:buSzPts val="1800"/>
              <a:buChar char="●"/>
            </a:pPr>
            <a:r>
              <a:rPr lang="en" sz="1800"/>
              <a:t>Allow program to run on PLC to generate data.</a:t>
            </a:r>
            <a:endParaRPr sz="1800"/>
          </a:p>
          <a:p>
            <a:pPr indent="-393700" lvl="0" marL="546100" rtl="0" algn="l">
              <a:spcBef>
                <a:spcPts val="0"/>
              </a:spcBef>
              <a:spcAft>
                <a:spcPts val="0"/>
              </a:spcAft>
              <a:buSzPts val="1800"/>
              <a:buChar char="●"/>
            </a:pPr>
            <a:r>
              <a:rPr lang="en" sz="1800"/>
              <a:t>Use libraries and S7commPlus protocol to acquire data from PLCs.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43" name="Google Shape;143;p25"/>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44" name="Google Shape;144;p25"/>
          <p:cNvPicPr preferRelativeResize="0"/>
          <p:nvPr/>
        </p:nvPicPr>
        <p:blipFill>
          <a:blip r:embed="rId3">
            <a:alphaModFix/>
          </a:blip>
          <a:stretch>
            <a:fillRect/>
          </a:stretch>
        </p:blipFill>
        <p:spPr>
          <a:xfrm>
            <a:off x="3310775" y="1447424"/>
            <a:ext cx="5069003" cy="284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100"/>
              <a:buFont typeface="Arial"/>
              <a:buNone/>
            </a:pPr>
            <a:r>
              <a:rPr b="1" lang="en" sz="2800">
                <a:solidFill>
                  <a:schemeClr val="dk2"/>
                </a:solidFill>
              </a:rPr>
              <a:t>Case Study: S7-1500 PLC Architecture</a:t>
            </a:r>
            <a:endParaRPr sz="3100">
              <a:solidFill>
                <a:schemeClr val="dk2"/>
              </a:solidFill>
            </a:endParaRPr>
          </a:p>
        </p:txBody>
      </p:sp>
      <p:sp>
        <p:nvSpPr>
          <p:cNvPr id="150" name="Google Shape;150;p26"/>
          <p:cNvSpPr txBox="1"/>
          <p:nvPr/>
        </p:nvSpPr>
        <p:spPr>
          <a:xfrm>
            <a:off x="445600" y="1312125"/>
            <a:ext cx="4894800" cy="570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rPr>
              <a:t>The standard architecture of an S7-1500 PLC, consists of essential components such as input and output modules, a power supply, and various forms of memory including Random Access Memory (RAM) and Electrically Erasable Programmable Read-only Memory (EEPROM). The firmware or Operating System (OS) of the PLC, along with user-specific programs, is stored in the EEPROM.</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151" name="Google Shape;151;p26"/>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52" name="Google Shape;152;p26"/>
          <p:cNvPicPr preferRelativeResize="0"/>
          <p:nvPr/>
        </p:nvPicPr>
        <p:blipFill>
          <a:blip r:embed="rId3">
            <a:alphaModFix/>
          </a:blip>
          <a:stretch>
            <a:fillRect/>
          </a:stretch>
        </p:blipFill>
        <p:spPr>
          <a:xfrm>
            <a:off x="5394700" y="1507813"/>
            <a:ext cx="4894924" cy="5318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100"/>
              <a:buFont typeface="Arial"/>
              <a:buNone/>
            </a:pPr>
            <a:r>
              <a:rPr b="1" lang="en" sz="2800">
                <a:solidFill>
                  <a:schemeClr val="dk2"/>
                </a:solidFill>
              </a:rPr>
              <a:t>Case Study: S7-1500 PLC </a:t>
            </a:r>
            <a:r>
              <a:rPr b="1" lang="en" sz="2800">
                <a:solidFill>
                  <a:schemeClr val="dk2"/>
                </a:solidFill>
              </a:rPr>
              <a:t>cyclic program processing</a:t>
            </a:r>
            <a:endParaRPr sz="3100">
              <a:solidFill>
                <a:schemeClr val="dk2"/>
              </a:solidFill>
            </a:endParaRPr>
          </a:p>
        </p:txBody>
      </p:sp>
      <p:sp>
        <p:nvSpPr>
          <p:cNvPr id="158" name="Google Shape;158;p27"/>
          <p:cNvSpPr txBox="1"/>
          <p:nvPr/>
        </p:nvSpPr>
        <p:spPr>
          <a:xfrm>
            <a:off x="445600" y="1312125"/>
            <a:ext cx="4894800" cy="570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Siemens PLCs are equipped with a real-time operating system (OS) that initiates cycle time monitoring. This operating cycle involves four key steps executed by the CPU.</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T</a:t>
            </a:r>
            <a:r>
              <a:rPr lang="en" sz="1800">
                <a:solidFill>
                  <a:schemeClr val="dk1"/>
                </a:solidFill>
              </a:rPr>
              <a:t>he CPU transfers the values from the process image of the outputs to the output modules.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The second step involves the CPU reading the status of the input modules. After reading, it updates the process image with the input values.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In the third step, the user program is run in specific time slices,each lasting 1 millisecond (ms). These time slices are further divided into three distinct parts, which are executed one after the other: the operating system, the user program, and communication tasks.</a:t>
            </a:r>
            <a:endParaRPr sz="1800">
              <a:solidFill>
                <a:schemeClr val="dk1"/>
              </a:solidFill>
            </a:endParaRPr>
          </a:p>
        </p:txBody>
      </p:sp>
      <p:sp>
        <p:nvSpPr>
          <p:cNvPr id="159" name="Google Shape;159;p27"/>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60" name="Google Shape;160;p27"/>
          <p:cNvPicPr preferRelativeResize="0"/>
          <p:nvPr/>
        </p:nvPicPr>
        <p:blipFill>
          <a:blip r:embed="rId3">
            <a:alphaModFix/>
          </a:blip>
          <a:stretch>
            <a:fillRect/>
          </a:stretch>
        </p:blipFill>
        <p:spPr>
          <a:xfrm>
            <a:off x="5340400" y="1606700"/>
            <a:ext cx="5343725" cy="486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100"/>
              <a:buFont typeface="Arial"/>
              <a:buNone/>
            </a:pPr>
            <a:r>
              <a:rPr b="1" lang="en" sz="2800">
                <a:solidFill>
                  <a:schemeClr val="dk2"/>
                </a:solidFill>
              </a:rPr>
              <a:t>Case Study: S7-1500 PLC’s </a:t>
            </a:r>
            <a:r>
              <a:rPr b="1" lang="en" sz="2800">
                <a:solidFill>
                  <a:schemeClr val="dk2"/>
                </a:solidFill>
              </a:rPr>
              <a:t>controller programming</a:t>
            </a:r>
            <a:endParaRPr sz="3100">
              <a:solidFill>
                <a:schemeClr val="dk2"/>
              </a:solidFill>
            </a:endParaRPr>
          </a:p>
        </p:txBody>
      </p:sp>
      <p:sp>
        <p:nvSpPr>
          <p:cNvPr id="166" name="Google Shape;166;p28"/>
          <p:cNvSpPr txBox="1"/>
          <p:nvPr/>
        </p:nvSpPr>
        <p:spPr>
          <a:xfrm>
            <a:off x="445600" y="1312125"/>
            <a:ext cx="9899400" cy="5709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User Programs designed for Siemens S7 PLCs are structured into various units, including Organization Blocks (OBs), Functions (FCs), Function Blocks (FBs), Data Blocks (DBs), System Functions (SFCs), System Function Blocks (SFBs), and System Data Blocks (SDBs).</a:t>
            </a:r>
            <a:endParaRPr sz="2400"/>
          </a:p>
        </p:txBody>
      </p:sp>
      <p:sp>
        <p:nvSpPr>
          <p:cNvPr id="167" name="Google Shape;167;p28"/>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68" name="Google Shape;168;p28"/>
          <p:cNvPicPr preferRelativeResize="0"/>
          <p:nvPr/>
        </p:nvPicPr>
        <p:blipFill>
          <a:blip r:embed="rId3">
            <a:alphaModFix/>
          </a:blip>
          <a:stretch>
            <a:fillRect/>
          </a:stretch>
        </p:blipFill>
        <p:spPr>
          <a:xfrm>
            <a:off x="849925" y="3506525"/>
            <a:ext cx="9272949" cy="351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100"/>
              <a:buFont typeface="Arial"/>
              <a:buNone/>
            </a:pPr>
            <a:r>
              <a:rPr b="1" lang="en" sz="2800">
                <a:solidFill>
                  <a:schemeClr val="dk2"/>
                </a:solidFill>
              </a:rPr>
              <a:t>Case Study: </a:t>
            </a:r>
            <a:r>
              <a:rPr b="1" lang="en" sz="2800">
                <a:solidFill>
                  <a:schemeClr val="dk2"/>
                </a:solidFill>
              </a:rPr>
              <a:t>S7-1500 PLC’s Testbed Setup(Snap7)</a:t>
            </a:r>
            <a:endParaRPr sz="3100">
              <a:solidFill>
                <a:schemeClr val="dk2"/>
              </a:solidFill>
            </a:endParaRPr>
          </a:p>
        </p:txBody>
      </p:sp>
      <p:sp>
        <p:nvSpPr>
          <p:cNvPr id="174" name="Google Shape;174;p29"/>
          <p:cNvSpPr txBox="1"/>
          <p:nvPr/>
        </p:nvSpPr>
        <p:spPr>
          <a:xfrm>
            <a:off x="445600" y="1312125"/>
            <a:ext cx="9899400" cy="570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1"/>
              </a:solidFill>
            </a:endParaRPr>
          </a:p>
        </p:txBody>
      </p:sp>
      <p:sp>
        <p:nvSpPr>
          <p:cNvPr id="175" name="Google Shape;175;p29"/>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76" name="Google Shape;176;p29" title="testbed01.mkv">
            <a:hlinkClick r:id="rId3"/>
          </p:cNvPr>
          <p:cNvPicPr preferRelativeResize="0"/>
          <p:nvPr/>
        </p:nvPicPr>
        <p:blipFill>
          <a:blip r:embed="rId4">
            <a:alphaModFix/>
          </a:blip>
          <a:stretch>
            <a:fillRect/>
          </a:stretch>
        </p:blipFill>
        <p:spPr>
          <a:xfrm>
            <a:off x="576225" y="1379775"/>
            <a:ext cx="9638150" cy="557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None/>
            </a:pPr>
            <a:r>
              <a:rPr b="1" lang="en" sz="2800">
                <a:solidFill>
                  <a:schemeClr val="dk2"/>
                </a:solidFill>
              </a:rPr>
              <a:t>Case Study: S7-1500 PLC’s Testbed Setup(Nodes7)</a:t>
            </a:r>
            <a:endParaRPr/>
          </a:p>
        </p:txBody>
      </p:sp>
      <p:sp>
        <p:nvSpPr>
          <p:cNvPr id="182" name="Google Shape;182;p30"/>
          <p:cNvSpPr txBox="1"/>
          <p:nvPr>
            <p:ph idx="1" type="body"/>
          </p:nvPr>
        </p:nvSpPr>
        <p:spPr>
          <a:xfrm>
            <a:off x="374044" y="1639075"/>
            <a:ext cx="3830400" cy="4858800"/>
          </a:xfrm>
          <a:prstGeom prst="rect">
            <a:avLst/>
          </a:prstGeom>
        </p:spPr>
        <p:txBody>
          <a:bodyPr anchorCtr="0" anchor="t" bIns="116475" lIns="116475" spcFirstLastPara="1" rIns="116475" wrap="square" tIns="116475">
            <a:normAutofit/>
          </a:bodyPr>
          <a:lstStyle/>
          <a:p>
            <a:pPr indent="-374650" lvl="0" marL="457200" rtl="0" algn="l">
              <a:spcBef>
                <a:spcPts val="0"/>
              </a:spcBef>
              <a:spcAft>
                <a:spcPts val="0"/>
              </a:spcAft>
              <a:buSzPts val="2300"/>
              <a:buChar char="-"/>
            </a:pPr>
            <a:r>
              <a:rPr lang="en"/>
              <a:t>Ideal for acquiring real-time operational data from the PLC, such as current values of tags, status of various inputs/outputs.</a:t>
            </a:r>
            <a:endParaRPr/>
          </a:p>
        </p:txBody>
      </p:sp>
      <p:sp>
        <p:nvSpPr>
          <p:cNvPr id="183" name="Google Shape;183;p30"/>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0"/>
          <p:cNvPicPr preferRelativeResize="0"/>
          <p:nvPr/>
        </p:nvPicPr>
        <p:blipFill>
          <a:blip r:embed="rId3">
            <a:alphaModFix/>
          </a:blip>
          <a:stretch>
            <a:fillRect/>
          </a:stretch>
        </p:blipFill>
        <p:spPr>
          <a:xfrm>
            <a:off x="4323125" y="1610375"/>
            <a:ext cx="6275526" cy="4858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100"/>
              <a:buFont typeface="Arial"/>
              <a:buNone/>
            </a:pPr>
            <a:r>
              <a:rPr b="1" lang="en" sz="2800">
                <a:solidFill>
                  <a:schemeClr val="dk2"/>
                </a:solidFill>
              </a:rPr>
              <a:t>Case Study: S7-1500 PLC’s Testbed Setup(S7commPlus)</a:t>
            </a:r>
            <a:endParaRPr/>
          </a:p>
        </p:txBody>
      </p:sp>
      <p:sp>
        <p:nvSpPr>
          <p:cNvPr id="190" name="Google Shape;190;p31"/>
          <p:cNvSpPr txBox="1"/>
          <p:nvPr>
            <p:ph idx="1" type="body"/>
          </p:nvPr>
        </p:nvSpPr>
        <p:spPr>
          <a:xfrm>
            <a:off x="374050" y="1639075"/>
            <a:ext cx="10451400" cy="4858800"/>
          </a:xfrm>
          <a:prstGeom prst="rect">
            <a:avLst/>
          </a:prstGeom>
        </p:spPr>
        <p:txBody>
          <a:bodyPr anchorCtr="0" anchor="t" bIns="116475" lIns="116475" spcFirstLastPara="1" rIns="116475" wrap="square" tIns="116475">
            <a:normAutofit/>
          </a:bodyPr>
          <a:lstStyle/>
          <a:p>
            <a:pPr indent="0" lvl="0" marL="0" rtl="0" algn="l">
              <a:spcBef>
                <a:spcPts val="0"/>
              </a:spcBef>
              <a:spcAft>
                <a:spcPts val="1500"/>
              </a:spcAft>
              <a:buNone/>
            </a:pPr>
            <a:r>
              <a:t/>
            </a:r>
            <a:endParaRPr/>
          </a:p>
        </p:txBody>
      </p:sp>
      <p:sp>
        <p:nvSpPr>
          <p:cNvPr id="191" name="Google Shape;191;p31"/>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31"/>
          <p:cNvPicPr preferRelativeResize="0"/>
          <p:nvPr/>
        </p:nvPicPr>
        <p:blipFill rotWithShape="1">
          <a:blip r:embed="rId3">
            <a:alphaModFix/>
          </a:blip>
          <a:srcRect b="0" l="0" r="43207" t="0"/>
          <a:stretch/>
        </p:blipFill>
        <p:spPr>
          <a:xfrm>
            <a:off x="4451950" y="1802900"/>
            <a:ext cx="6146701" cy="4666275"/>
          </a:xfrm>
          <a:prstGeom prst="rect">
            <a:avLst/>
          </a:prstGeom>
          <a:noFill/>
          <a:ln>
            <a:noFill/>
          </a:ln>
        </p:spPr>
      </p:pic>
      <p:graphicFrame>
        <p:nvGraphicFramePr>
          <p:cNvPr id="193" name="Google Shape;193;p31"/>
          <p:cNvGraphicFramePr/>
          <p:nvPr/>
        </p:nvGraphicFramePr>
        <p:xfrm>
          <a:off x="374050" y="1802900"/>
          <a:ext cx="3000000" cy="3000000"/>
        </p:xfrm>
        <a:graphic>
          <a:graphicData uri="http://schemas.openxmlformats.org/drawingml/2006/table">
            <a:tbl>
              <a:tblPr>
                <a:solidFill>
                  <a:srgbClr val="FFFFFF"/>
                </a:solidFill>
                <a:tableStyleId>{FF12ABEA-8095-43A8-A02E-8C8958E0E4B4}</a:tableStyleId>
              </a:tblPr>
              <a:tblGrid>
                <a:gridCol w="2289925"/>
                <a:gridCol w="1787975"/>
              </a:tblGrid>
              <a:tr h="571125">
                <a:tc>
                  <a:txBody>
                    <a:bodyPr/>
                    <a:lstStyle/>
                    <a:p>
                      <a:pPr indent="0" lvl="0" marL="0" rtl="0" algn="l">
                        <a:lnSpc>
                          <a:spcPct val="115000"/>
                        </a:lnSpc>
                        <a:spcBef>
                          <a:spcPts val="0"/>
                        </a:spcBef>
                        <a:spcAft>
                          <a:spcPts val="0"/>
                        </a:spcAft>
                        <a:buNone/>
                      </a:pPr>
                      <a:r>
                        <a:rPr b="1" lang="en" sz="1200">
                          <a:solidFill>
                            <a:srgbClr val="35373A"/>
                          </a:solidFill>
                          <a:highlight>
                            <a:srgbClr val="FFFFFF"/>
                          </a:highlight>
                          <a:latin typeface="Times New Roman"/>
                          <a:ea typeface="Times New Roman"/>
                          <a:cs typeface="Times New Roman"/>
                          <a:sym typeface="Times New Roman"/>
                        </a:rPr>
                        <a:t>OSI layer</a:t>
                      </a:r>
                      <a:endParaRPr b="1"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rgbClr val="35373A"/>
                          </a:solidFill>
                          <a:highlight>
                            <a:srgbClr val="FFFFFF"/>
                          </a:highlight>
                          <a:latin typeface="Times New Roman"/>
                          <a:ea typeface="Times New Roman"/>
                          <a:cs typeface="Times New Roman"/>
                          <a:sym typeface="Times New Roman"/>
                        </a:rPr>
                        <a:t>Protocol</a:t>
                      </a:r>
                      <a:endParaRPr b="1"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7. Application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S7Comm-Plus</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6. Presentation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COTP</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5. Session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TPKT</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4. Transport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ISO-on-TCP (RFC 1006)</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3. Network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IP</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2. Data Link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Ethernet</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125">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1. Physical Layer</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35373A"/>
                          </a:solidFill>
                          <a:highlight>
                            <a:srgbClr val="FFFFFF"/>
                          </a:highlight>
                          <a:latin typeface="Times New Roman"/>
                          <a:ea typeface="Times New Roman"/>
                          <a:cs typeface="Times New Roman"/>
                          <a:sym typeface="Times New Roman"/>
                        </a:rPr>
                        <a:t>Ethernet</a:t>
                      </a:r>
                      <a:endParaRPr sz="1200">
                        <a:solidFill>
                          <a:srgbClr val="35373A"/>
                        </a:solidFill>
                        <a:highlight>
                          <a:srgbClr val="FFFFFF"/>
                        </a:highlight>
                        <a:latin typeface="Times New Roman"/>
                        <a:ea typeface="Times New Roman"/>
                        <a:cs typeface="Times New Roman"/>
                        <a:sym typeface="Times New Roman"/>
                      </a:endParaRPr>
                    </a:p>
                  </a:txBody>
                  <a:tcPr marT="91425" marB="91425"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4" name="Google Shape;194;p31"/>
          <p:cNvSpPr/>
          <p:nvPr/>
        </p:nvSpPr>
        <p:spPr>
          <a:xfrm>
            <a:off x="6894075" y="2374025"/>
            <a:ext cx="489000" cy="228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31"/>
          <p:cNvSpPr/>
          <p:nvPr/>
        </p:nvSpPr>
        <p:spPr>
          <a:xfrm>
            <a:off x="332825" y="3029325"/>
            <a:ext cx="3015600" cy="36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1"/>
          <p:cNvSpPr/>
          <p:nvPr/>
        </p:nvSpPr>
        <p:spPr>
          <a:xfrm>
            <a:off x="374050" y="4180200"/>
            <a:ext cx="4077900" cy="36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Outline of The Presentation</a:t>
            </a:r>
            <a:endParaRPr b="1" sz="2800">
              <a:solidFill>
                <a:schemeClr val="dk2"/>
              </a:solidFill>
            </a:endParaRPr>
          </a:p>
        </p:txBody>
      </p:sp>
      <p:sp>
        <p:nvSpPr>
          <p:cNvPr id="62" name="Google Shape;62;p14"/>
          <p:cNvSpPr txBox="1"/>
          <p:nvPr>
            <p:ph idx="1" type="body"/>
          </p:nvPr>
        </p:nvSpPr>
        <p:spPr>
          <a:xfrm>
            <a:off x="374040" y="1639076"/>
            <a:ext cx="10141200" cy="4859100"/>
          </a:xfrm>
          <a:prstGeom prst="rect">
            <a:avLst/>
          </a:prstGeom>
        </p:spPr>
        <p:txBody>
          <a:bodyPr anchorCtr="0" anchor="t" bIns="116475" lIns="116475" spcFirstLastPara="1" rIns="116475" wrap="square" tIns="116475">
            <a:normAutofit lnSpcReduction="10000"/>
          </a:bodyPr>
          <a:lstStyle/>
          <a:p>
            <a:pPr indent="-425450" lvl="0" marL="546100" rtl="0" algn="l">
              <a:lnSpc>
                <a:spcPct val="200000"/>
              </a:lnSpc>
              <a:spcBef>
                <a:spcPts val="0"/>
              </a:spcBef>
              <a:spcAft>
                <a:spcPts val="0"/>
              </a:spcAft>
              <a:buClr>
                <a:srgbClr val="2D3B45"/>
              </a:buClr>
              <a:buSzPts val="2300"/>
              <a:buChar char="●"/>
            </a:pPr>
            <a:r>
              <a:rPr lang="en">
                <a:solidFill>
                  <a:srgbClr val="2D3B45"/>
                </a:solidFill>
              </a:rPr>
              <a:t>Introduction</a:t>
            </a:r>
            <a:endParaRPr>
              <a:solidFill>
                <a:srgbClr val="2D3B45"/>
              </a:solidFill>
            </a:endParaRPr>
          </a:p>
          <a:p>
            <a:pPr indent="-425450" lvl="0" marL="546100" rtl="0" algn="l">
              <a:lnSpc>
                <a:spcPct val="200000"/>
              </a:lnSpc>
              <a:spcBef>
                <a:spcPts val="0"/>
              </a:spcBef>
              <a:spcAft>
                <a:spcPts val="0"/>
              </a:spcAft>
              <a:buClr>
                <a:srgbClr val="2D3B45"/>
              </a:buClr>
              <a:buSzPts val="2300"/>
              <a:buChar char="●"/>
            </a:pPr>
            <a:r>
              <a:rPr lang="en">
                <a:solidFill>
                  <a:srgbClr val="2D3B45"/>
                </a:solidFill>
              </a:rPr>
              <a:t>Literature review</a:t>
            </a:r>
            <a:endParaRPr>
              <a:solidFill>
                <a:srgbClr val="2D3B45"/>
              </a:solidFill>
            </a:endParaRPr>
          </a:p>
          <a:p>
            <a:pPr indent="-425450" lvl="0" marL="546100" rtl="0" algn="l">
              <a:lnSpc>
                <a:spcPct val="200000"/>
              </a:lnSpc>
              <a:spcBef>
                <a:spcPts val="0"/>
              </a:spcBef>
              <a:spcAft>
                <a:spcPts val="0"/>
              </a:spcAft>
              <a:buClr>
                <a:srgbClr val="2D3B45"/>
              </a:buClr>
              <a:buSzPts val="2300"/>
              <a:buChar char="●"/>
            </a:pPr>
            <a:r>
              <a:rPr lang="en">
                <a:solidFill>
                  <a:srgbClr val="2D3B45"/>
                </a:solidFill>
              </a:rPr>
              <a:t>Methodology</a:t>
            </a:r>
            <a:endParaRPr>
              <a:solidFill>
                <a:srgbClr val="2D3B45"/>
              </a:solidFill>
            </a:endParaRPr>
          </a:p>
          <a:p>
            <a:pPr indent="-425450" lvl="0" marL="546100" rtl="0" algn="l">
              <a:lnSpc>
                <a:spcPct val="200000"/>
              </a:lnSpc>
              <a:spcBef>
                <a:spcPts val="0"/>
              </a:spcBef>
              <a:spcAft>
                <a:spcPts val="0"/>
              </a:spcAft>
              <a:buClr>
                <a:srgbClr val="2D3B45"/>
              </a:buClr>
              <a:buSzPts val="2300"/>
              <a:buChar char="●"/>
            </a:pPr>
            <a:r>
              <a:rPr lang="en">
                <a:solidFill>
                  <a:srgbClr val="2D3B45"/>
                </a:solidFill>
              </a:rPr>
              <a:t>Case study</a:t>
            </a:r>
            <a:endParaRPr>
              <a:solidFill>
                <a:srgbClr val="2D3B45"/>
              </a:solidFill>
            </a:endParaRPr>
          </a:p>
          <a:p>
            <a:pPr indent="-425450" lvl="0" marL="546100" rtl="0" algn="l">
              <a:lnSpc>
                <a:spcPct val="200000"/>
              </a:lnSpc>
              <a:spcBef>
                <a:spcPts val="0"/>
              </a:spcBef>
              <a:spcAft>
                <a:spcPts val="0"/>
              </a:spcAft>
              <a:buClr>
                <a:srgbClr val="2D3B45"/>
              </a:buClr>
              <a:buSzPts val="2300"/>
              <a:buChar char="●"/>
            </a:pPr>
            <a:r>
              <a:rPr lang="en">
                <a:solidFill>
                  <a:srgbClr val="2D3B45"/>
                </a:solidFill>
              </a:rPr>
              <a:t>Discussion, Limitation and Future Work</a:t>
            </a:r>
            <a:endParaRPr>
              <a:solidFill>
                <a:srgbClr val="2D3B45"/>
              </a:solidFill>
            </a:endParaRPr>
          </a:p>
          <a:p>
            <a:pPr indent="-425450" lvl="0" marL="546100" rtl="0" algn="l">
              <a:lnSpc>
                <a:spcPct val="200000"/>
              </a:lnSpc>
              <a:spcBef>
                <a:spcPts val="0"/>
              </a:spcBef>
              <a:spcAft>
                <a:spcPts val="0"/>
              </a:spcAft>
              <a:buClr>
                <a:srgbClr val="2D3B45"/>
              </a:buClr>
              <a:buSzPts val="2300"/>
              <a:buChar char="●"/>
            </a:pPr>
            <a:r>
              <a:rPr lang="en">
                <a:solidFill>
                  <a:srgbClr val="2D3B45"/>
                </a:solidFill>
              </a:rPr>
              <a:t>Conclusion</a:t>
            </a:r>
            <a:endParaRPr>
              <a:solidFill>
                <a:srgbClr val="2D3B45"/>
              </a:solidFill>
            </a:endParaRPr>
          </a:p>
          <a:p>
            <a:pPr indent="0" lvl="0" marL="546100" rtl="0" algn="l">
              <a:lnSpc>
                <a:spcPct val="200000"/>
              </a:lnSpc>
              <a:spcBef>
                <a:spcPts val="1500"/>
              </a:spcBef>
              <a:spcAft>
                <a:spcPts val="1500"/>
              </a:spcAft>
              <a:buNone/>
            </a:pPr>
            <a:r>
              <a:t/>
            </a:r>
            <a:endParaRPr>
              <a:solidFill>
                <a:srgbClr val="2D3B45"/>
              </a:solidFill>
            </a:endParaRPr>
          </a:p>
        </p:txBody>
      </p:sp>
      <p:sp>
        <p:nvSpPr>
          <p:cNvPr id="63" name="Google Shape;63;p14"/>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None/>
            </a:pPr>
            <a:r>
              <a:rPr b="1" lang="en" sz="2800">
                <a:solidFill>
                  <a:schemeClr val="dk2"/>
                </a:solidFill>
              </a:rPr>
              <a:t>Case Study: S7-1500 PLC’s Testbed Setup(S7commPlus)</a:t>
            </a:r>
            <a:endParaRPr/>
          </a:p>
        </p:txBody>
      </p:sp>
      <p:sp>
        <p:nvSpPr>
          <p:cNvPr id="202" name="Google Shape;202;p32"/>
          <p:cNvSpPr txBox="1"/>
          <p:nvPr>
            <p:ph idx="1" type="body"/>
          </p:nvPr>
        </p:nvSpPr>
        <p:spPr>
          <a:xfrm>
            <a:off x="374050" y="1369075"/>
            <a:ext cx="10224600" cy="559800"/>
          </a:xfrm>
          <a:prstGeom prst="rect">
            <a:avLst/>
          </a:prstGeom>
        </p:spPr>
        <p:txBody>
          <a:bodyPr anchorCtr="0" anchor="t" bIns="116475" lIns="116475" spcFirstLastPara="1" rIns="116475" wrap="square" tIns="116475">
            <a:normAutofit fontScale="92500"/>
          </a:bodyPr>
          <a:lstStyle/>
          <a:p>
            <a:pPr indent="0" lvl="0" marL="0" rtl="0" algn="l">
              <a:spcBef>
                <a:spcPts val="0"/>
              </a:spcBef>
              <a:spcAft>
                <a:spcPts val="1500"/>
              </a:spcAft>
              <a:buNone/>
            </a:pPr>
            <a:r>
              <a:rPr lang="en"/>
              <a:t>Ex. Using the physical s7 PLC</a:t>
            </a:r>
            <a:endParaRPr/>
          </a:p>
        </p:txBody>
      </p:sp>
      <p:sp>
        <p:nvSpPr>
          <p:cNvPr id="203" name="Google Shape;203;p32"/>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2"/>
          <p:cNvPicPr preferRelativeResize="0"/>
          <p:nvPr/>
        </p:nvPicPr>
        <p:blipFill>
          <a:blip r:embed="rId3">
            <a:alphaModFix/>
          </a:blip>
          <a:stretch>
            <a:fillRect/>
          </a:stretch>
        </p:blipFill>
        <p:spPr>
          <a:xfrm>
            <a:off x="374100" y="1924350"/>
            <a:ext cx="10224600" cy="4930700"/>
          </a:xfrm>
          <a:prstGeom prst="rect">
            <a:avLst/>
          </a:prstGeom>
          <a:noFill/>
          <a:ln>
            <a:noFill/>
          </a:ln>
        </p:spPr>
      </p:pic>
      <p:sp>
        <p:nvSpPr>
          <p:cNvPr id="205" name="Google Shape;205;p32"/>
          <p:cNvSpPr/>
          <p:nvPr/>
        </p:nvSpPr>
        <p:spPr>
          <a:xfrm>
            <a:off x="374050" y="6488047"/>
            <a:ext cx="2261400" cy="289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74040" y="632924"/>
            <a:ext cx="10224600" cy="814500"/>
          </a:xfrm>
          <a:prstGeom prst="rect">
            <a:avLst/>
          </a:prstGeom>
        </p:spPr>
        <p:txBody>
          <a:bodyPr anchorCtr="0" anchor="t" bIns="116475" lIns="116475" spcFirstLastPara="1" rIns="116475" wrap="square" tIns="116475">
            <a:normAutofit fontScale="90000"/>
          </a:bodyPr>
          <a:lstStyle/>
          <a:p>
            <a:pPr indent="0" lvl="0" marL="0" rtl="0" algn="l">
              <a:lnSpc>
                <a:spcPct val="115000"/>
              </a:lnSpc>
              <a:spcBef>
                <a:spcPts val="0"/>
              </a:spcBef>
              <a:spcAft>
                <a:spcPts val="0"/>
              </a:spcAft>
              <a:buNone/>
            </a:pPr>
            <a:r>
              <a:rPr b="1" lang="en" sz="2800">
                <a:solidFill>
                  <a:schemeClr val="dk2"/>
                </a:solidFill>
              </a:rPr>
              <a:t>Case Study: Matrix Creation</a:t>
            </a:r>
            <a:endParaRPr sz="3100">
              <a:solidFill>
                <a:schemeClr val="dk2"/>
              </a:solidFill>
            </a:endParaRPr>
          </a:p>
          <a:p>
            <a:pPr indent="0" lvl="0" marL="0" rtl="0" algn="l">
              <a:lnSpc>
                <a:spcPct val="115000"/>
              </a:lnSpc>
              <a:spcBef>
                <a:spcPts val="1400"/>
              </a:spcBef>
              <a:spcAft>
                <a:spcPts val="1400"/>
              </a:spcAft>
              <a:buNone/>
            </a:pPr>
            <a:r>
              <a:t/>
            </a:r>
            <a:endParaRPr b="1" sz="2800">
              <a:solidFill>
                <a:schemeClr val="dk2"/>
              </a:solidFill>
            </a:endParaRPr>
          </a:p>
        </p:txBody>
      </p:sp>
      <p:sp>
        <p:nvSpPr>
          <p:cNvPr id="211" name="Google Shape;211;p33"/>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graphicFrame>
        <p:nvGraphicFramePr>
          <p:cNvPr id="212" name="Google Shape;212;p33"/>
          <p:cNvGraphicFramePr/>
          <p:nvPr/>
        </p:nvGraphicFramePr>
        <p:xfrm>
          <a:off x="164375" y="2707375"/>
          <a:ext cx="3000000" cy="3000000"/>
        </p:xfrm>
        <a:graphic>
          <a:graphicData uri="http://schemas.openxmlformats.org/drawingml/2006/table">
            <a:tbl>
              <a:tblPr>
                <a:noFill/>
                <a:tableStyleId>{94ABBA7B-3A40-4012-81A1-EE58983F73A4}</a:tableStyleId>
              </a:tblPr>
              <a:tblGrid>
                <a:gridCol w="931575"/>
                <a:gridCol w="1101450"/>
              </a:tblGrid>
              <a:tr h="996650">
                <a:tc>
                  <a:txBody>
                    <a:bodyPr/>
                    <a:lstStyle/>
                    <a:p>
                      <a:pPr indent="0" lvl="0" marL="0" rtl="0" algn="ctr">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tc>
                <a:tc>
                  <a:txBody>
                    <a:bodyPr/>
                    <a:lstStyle/>
                    <a:p>
                      <a:pPr indent="0" lvl="0" marL="0" rtl="0" algn="ctr">
                        <a:lnSpc>
                          <a:spcPct val="115000"/>
                        </a:lnSpc>
                        <a:spcBef>
                          <a:spcPts val="1200"/>
                        </a:spcBef>
                        <a:spcAft>
                          <a:spcPts val="0"/>
                        </a:spcAft>
                        <a:buNone/>
                      </a:pPr>
                      <a:r>
                        <a:rPr lang="en" sz="1200">
                          <a:solidFill>
                            <a:schemeClr val="dk1"/>
                          </a:solidFill>
                        </a:rPr>
                        <a:t>Acquired from S7-1500 PLC Emulator</a:t>
                      </a:r>
                      <a:endParaRPr sz="1200">
                        <a:solidFill>
                          <a:schemeClr val="dk1"/>
                        </a:solidFill>
                      </a:endParaRPr>
                    </a:p>
                  </a:txBody>
                  <a:tcPr marT="91425" marB="91425" marR="91425" marL="91425"/>
                </a:tc>
              </a:tr>
              <a:tr h="731475">
                <a:tc>
                  <a:txBody>
                    <a:bodyPr/>
                    <a:lstStyle/>
                    <a:p>
                      <a:pPr indent="0" lvl="0" marL="0" rtl="0" algn="l">
                        <a:spcBef>
                          <a:spcPts val="0"/>
                        </a:spcBef>
                        <a:spcAft>
                          <a:spcPts val="0"/>
                        </a:spcAft>
                        <a:buNone/>
                      </a:pPr>
                      <a:r>
                        <a:rPr lang="en" sz="1200">
                          <a:solidFill>
                            <a:schemeClr val="dk1"/>
                          </a:solidFill>
                        </a:rPr>
                        <a:t>Operating System</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solidFill>
                      <a:schemeClr val="dk2"/>
                    </a:solidFill>
                  </a:tcPr>
                </a:tc>
              </a:tr>
              <a:tr h="399975">
                <a:tc>
                  <a:txBody>
                    <a:bodyPr/>
                    <a:lstStyle/>
                    <a:p>
                      <a:pPr indent="0" lvl="0" marL="0" rtl="0" algn="l">
                        <a:spcBef>
                          <a:spcPts val="0"/>
                        </a:spcBef>
                        <a:spcAft>
                          <a:spcPts val="0"/>
                        </a:spcAft>
                        <a:buNone/>
                      </a:pPr>
                      <a:r>
                        <a:rPr lang="en" sz="1200">
                          <a:solidFill>
                            <a:schemeClr val="dk1"/>
                          </a:solidFill>
                        </a:rPr>
                        <a:t>Firmware</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399975">
                <a:tc>
                  <a:txBody>
                    <a:bodyPr/>
                    <a:lstStyle/>
                    <a:p>
                      <a:pPr indent="0" lvl="0" marL="0" rtl="0" algn="l">
                        <a:spcBef>
                          <a:spcPts val="0"/>
                        </a:spcBef>
                        <a:spcAft>
                          <a:spcPts val="0"/>
                        </a:spcAft>
                        <a:buNone/>
                      </a:pPr>
                      <a:r>
                        <a:rPr lang="en" sz="1200">
                          <a:solidFill>
                            <a:schemeClr val="dk1"/>
                          </a:solidFill>
                        </a:rPr>
                        <a:t>Bootloader</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213" name="Google Shape;213;p33"/>
          <p:cNvGraphicFramePr/>
          <p:nvPr/>
        </p:nvGraphicFramePr>
        <p:xfrm>
          <a:off x="2197400" y="2707375"/>
          <a:ext cx="3000000" cy="3000000"/>
        </p:xfrm>
        <a:graphic>
          <a:graphicData uri="http://schemas.openxmlformats.org/drawingml/2006/table">
            <a:tbl>
              <a:tblPr>
                <a:noFill/>
                <a:tableStyleId>{94ABBA7B-3A40-4012-81A1-EE58983F73A4}</a:tableStyleId>
              </a:tblPr>
              <a:tblGrid>
                <a:gridCol w="988225"/>
                <a:gridCol w="1100875"/>
              </a:tblGrid>
              <a:tr h="611475">
                <a:tc>
                  <a:txBody>
                    <a:bodyPr/>
                    <a:lstStyle/>
                    <a:p>
                      <a:pPr indent="0" lvl="0" marL="0" rtl="0" algn="l">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1200"/>
                        </a:spcBef>
                        <a:spcAft>
                          <a:spcPts val="0"/>
                        </a:spcAft>
                        <a:buClr>
                          <a:schemeClr val="dk1"/>
                        </a:buClr>
                        <a:buSzPts val="1100"/>
                        <a:buFont typeface="Arial"/>
                        <a:buNone/>
                      </a:pPr>
                      <a:r>
                        <a:rPr lang="en" sz="1200">
                          <a:solidFill>
                            <a:schemeClr val="dk1"/>
                          </a:solidFill>
                        </a:rPr>
                        <a:t>Acquired from S7-1500 PLC Emulator</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1"/>
                          </a:solidFill>
                        </a:rPr>
                        <a:t>User Control Logic Code</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9525">
                      <a:solidFill>
                        <a:srgbClr val="9E9E9E"/>
                      </a:solidFill>
                      <a:prstDash val="solid"/>
                      <a:round/>
                      <a:headEnd len="sm" w="sm" type="none"/>
                      <a:tailEnd len="sm" w="sm" type="none"/>
                    </a:lnT>
                    <a:solidFill>
                      <a:schemeClr val="dk2"/>
                    </a:solidFill>
                  </a:tcPr>
                </a:tc>
              </a:tr>
              <a:tr h="305725">
                <a:tc>
                  <a:txBody>
                    <a:bodyPr/>
                    <a:lstStyle/>
                    <a:p>
                      <a:pPr indent="0" lvl="0" marL="0" rtl="0" algn="l">
                        <a:spcBef>
                          <a:spcPts val="0"/>
                        </a:spcBef>
                        <a:spcAft>
                          <a:spcPts val="0"/>
                        </a:spcAft>
                        <a:buNone/>
                      </a:pPr>
                      <a:r>
                        <a:rPr lang="en" sz="1200">
                          <a:solidFill>
                            <a:schemeClr val="dk1"/>
                          </a:solidFill>
                        </a:rPr>
                        <a:t>Control Program</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458600">
                <a:tc>
                  <a:txBody>
                    <a:bodyPr/>
                    <a:lstStyle/>
                    <a:p>
                      <a:pPr indent="0" lvl="0" marL="0" rtl="0" algn="l">
                        <a:spcBef>
                          <a:spcPts val="0"/>
                        </a:spcBef>
                        <a:spcAft>
                          <a:spcPts val="0"/>
                        </a:spcAft>
                        <a:buNone/>
                      </a:pPr>
                      <a:r>
                        <a:rPr lang="en" sz="1200">
                          <a:solidFill>
                            <a:schemeClr val="dk1"/>
                          </a:solidFill>
                        </a:rPr>
                        <a:t>Control Program Meta data</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Tag Names and Addresses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User-Deﬁned Data Types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4" name="Google Shape;214;p33"/>
          <p:cNvGraphicFramePr/>
          <p:nvPr/>
        </p:nvGraphicFramePr>
        <p:xfrm>
          <a:off x="4286500" y="2713638"/>
          <a:ext cx="3000000" cy="3000000"/>
        </p:xfrm>
        <a:graphic>
          <a:graphicData uri="http://schemas.openxmlformats.org/drawingml/2006/table">
            <a:tbl>
              <a:tblPr>
                <a:noFill/>
                <a:tableStyleId>{94ABBA7B-3A40-4012-81A1-EE58983F73A4}</a:tableStyleId>
              </a:tblPr>
              <a:tblGrid>
                <a:gridCol w="1176125"/>
                <a:gridCol w="1310175"/>
              </a:tblGrid>
              <a:tr h="990375">
                <a:tc>
                  <a:txBody>
                    <a:bodyPr/>
                    <a:lstStyle/>
                    <a:p>
                      <a:pPr indent="0" lvl="0" marL="0" rtl="0" algn="l">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1200"/>
                        </a:spcBef>
                        <a:spcAft>
                          <a:spcPts val="0"/>
                        </a:spcAft>
                        <a:buClr>
                          <a:schemeClr val="dk1"/>
                        </a:buClr>
                        <a:buSzPts val="1100"/>
                        <a:buFont typeface="Arial"/>
                        <a:buNone/>
                      </a:pPr>
                      <a:r>
                        <a:rPr lang="en" sz="1200">
                          <a:solidFill>
                            <a:schemeClr val="dk1"/>
                          </a:solidFill>
                        </a:rPr>
                        <a:t>Acquired from S7-1500 PLC Emulator</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475">
                <a:tc>
                  <a:txBody>
                    <a:bodyPr/>
                    <a:lstStyle/>
                    <a:p>
                      <a:pPr indent="0" lvl="0" marL="0" rtl="0" algn="l">
                        <a:spcBef>
                          <a:spcPts val="0"/>
                        </a:spcBef>
                        <a:spcAft>
                          <a:spcPts val="0"/>
                        </a:spcAft>
                        <a:buNone/>
                      </a:pPr>
                      <a:r>
                        <a:rPr lang="en" sz="1200">
                          <a:solidFill>
                            <a:schemeClr val="dk1"/>
                          </a:solidFill>
                        </a:rPr>
                        <a:t>PLC Device Meta-Data</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9525">
                      <a:solidFill>
                        <a:srgbClr val="9E9E9E"/>
                      </a:solidFill>
                      <a:prstDash val="solid"/>
                      <a:round/>
                      <a:headEnd len="sm" w="sm" type="none"/>
                      <a:tailEnd len="sm" w="sm" type="none"/>
                    </a:lnT>
                    <a:solidFill>
                      <a:schemeClr val="dk2"/>
                    </a:solidFill>
                  </a:tcPr>
                </a:tc>
              </a:tr>
              <a:tr h="305725">
                <a:tc>
                  <a:txBody>
                    <a:bodyPr/>
                    <a:lstStyle/>
                    <a:p>
                      <a:pPr indent="0" lvl="0" marL="0" rtl="0" algn="l">
                        <a:spcBef>
                          <a:spcPts val="0"/>
                        </a:spcBef>
                        <a:spcAft>
                          <a:spcPts val="0"/>
                        </a:spcAft>
                        <a:buNone/>
                      </a:pPr>
                      <a:r>
                        <a:rPr lang="en" sz="1200">
                          <a:solidFill>
                            <a:schemeClr val="dk1"/>
                          </a:solidFill>
                        </a:rPr>
                        <a:t>Hardware Information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458600">
                <a:tc>
                  <a:txBody>
                    <a:bodyPr/>
                    <a:lstStyle/>
                    <a:p>
                      <a:pPr indent="0" lvl="0" marL="0" rtl="0" algn="l">
                        <a:spcBef>
                          <a:spcPts val="0"/>
                        </a:spcBef>
                        <a:spcAft>
                          <a:spcPts val="0"/>
                        </a:spcAft>
                        <a:buNone/>
                      </a:pPr>
                      <a:r>
                        <a:rPr lang="en" sz="1200">
                          <a:solidFill>
                            <a:schemeClr val="dk1"/>
                          </a:solidFill>
                        </a:rPr>
                        <a:t>Firmware Information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No</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Tag Names and Addresses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8600">
                <a:tc>
                  <a:txBody>
                    <a:bodyPr/>
                    <a:lstStyle/>
                    <a:p>
                      <a:pPr indent="0" lvl="0" marL="0" rtl="0" algn="l">
                        <a:spcBef>
                          <a:spcPts val="0"/>
                        </a:spcBef>
                        <a:spcAft>
                          <a:spcPts val="0"/>
                        </a:spcAft>
                        <a:buNone/>
                      </a:pPr>
                      <a:r>
                        <a:rPr lang="en" sz="1200">
                          <a:solidFill>
                            <a:schemeClr val="dk1"/>
                          </a:solidFill>
                        </a:rPr>
                        <a:t>Conﬁgurations and Controls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5" name="Google Shape;215;p33"/>
          <p:cNvGraphicFramePr/>
          <p:nvPr/>
        </p:nvGraphicFramePr>
        <p:xfrm>
          <a:off x="6772800" y="2707375"/>
          <a:ext cx="3000000" cy="3000000"/>
        </p:xfrm>
        <a:graphic>
          <a:graphicData uri="http://schemas.openxmlformats.org/drawingml/2006/table">
            <a:tbl>
              <a:tblPr>
                <a:noFill/>
                <a:tableStyleId>{94ABBA7B-3A40-4012-81A1-EE58983F73A4}</a:tableStyleId>
              </a:tblPr>
              <a:tblGrid>
                <a:gridCol w="945600"/>
                <a:gridCol w="814475"/>
              </a:tblGrid>
              <a:tr h="811450">
                <a:tc>
                  <a:txBody>
                    <a:bodyPr/>
                    <a:lstStyle/>
                    <a:p>
                      <a:pPr indent="0" lvl="0" marL="0" rtl="0" algn="ctr">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lnB cap="flat" cmpd="sng" w="12700">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n" sz="1200">
                          <a:solidFill>
                            <a:schemeClr val="dk1"/>
                          </a:solidFill>
                        </a:rPr>
                        <a:t>Acquired from S7-1500 PLC Emulator</a:t>
                      </a:r>
                      <a:endParaRPr sz="1200">
                        <a:solidFill>
                          <a:schemeClr val="dk1"/>
                        </a:solidFill>
                      </a:endParaRPr>
                    </a:p>
                  </a:txBody>
                  <a:tcPr marT="91425" marB="91425" marR="91425" marL="91425"/>
                </a:tc>
              </a:tr>
              <a:tr h="265125">
                <a:tc>
                  <a:txBody>
                    <a:bodyPr/>
                    <a:lstStyle/>
                    <a:p>
                      <a:pPr indent="0" lvl="0" marL="0" rtl="0" algn="l">
                        <a:spcBef>
                          <a:spcPts val="0"/>
                        </a:spcBef>
                        <a:spcAft>
                          <a:spcPts val="0"/>
                        </a:spcAft>
                        <a:buNone/>
                      </a:pPr>
                      <a:r>
                        <a:rPr lang="en" sz="1200"/>
                        <a:t>Built-In Diagnostic Logs</a:t>
                      </a:r>
                      <a:endParaRPr sz="1200"/>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L cap="flat" cmpd="sng" w="12700">
                      <a:solidFill>
                        <a:srgbClr val="9E9E9E"/>
                      </a:solidFill>
                      <a:prstDash val="solid"/>
                      <a:round/>
                      <a:headEnd len="sm" w="sm" type="none"/>
                      <a:tailEnd len="sm" w="sm" type="none"/>
                    </a:lnL>
                    <a:solidFill>
                      <a:schemeClr val="dk2"/>
                    </a:solidFill>
                  </a:tcPr>
                </a:tc>
              </a:tr>
              <a:tr h="399975">
                <a:tc>
                  <a:txBody>
                    <a:bodyPr/>
                    <a:lstStyle/>
                    <a:p>
                      <a:pPr indent="0" lvl="0" marL="0" rtl="0" algn="l">
                        <a:spcBef>
                          <a:spcPts val="0"/>
                        </a:spcBef>
                        <a:spcAft>
                          <a:spcPts val="0"/>
                        </a:spcAft>
                        <a:buNone/>
                      </a:pPr>
                      <a:r>
                        <a:rPr lang="en" sz="1200"/>
                        <a:t>PLC Status Logs</a:t>
                      </a:r>
                      <a:endParaRPr sz="1200"/>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No</a:t>
                      </a:r>
                      <a:endParaRPr sz="1200">
                        <a:solidFill>
                          <a:schemeClr val="dk1"/>
                        </a:solidFill>
                      </a:endParaRPr>
                    </a:p>
                  </a:txBody>
                  <a:tcPr marT="91425" marB="91425" marR="91425" marL="91425">
                    <a:lnL cap="flat" cmpd="sng" w="12700">
                      <a:solidFill>
                        <a:srgbClr val="9E9E9E"/>
                      </a:solidFill>
                      <a:prstDash val="solid"/>
                      <a:round/>
                      <a:headEnd len="sm" w="sm" type="none"/>
                      <a:tailEnd len="sm" w="sm" type="none"/>
                    </a:lnL>
                  </a:tcPr>
                </a:tc>
              </a:tr>
              <a:tr h="399975">
                <a:tc>
                  <a:txBody>
                    <a:bodyPr/>
                    <a:lstStyle/>
                    <a:p>
                      <a:pPr indent="0" lvl="0" marL="0" rtl="0" algn="l">
                        <a:spcBef>
                          <a:spcPts val="0"/>
                        </a:spcBef>
                        <a:spcAft>
                          <a:spcPts val="0"/>
                        </a:spcAft>
                        <a:buNone/>
                      </a:pPr>
                      <a:r>
                        <a:rPr lang="en" sz="1200"/>
                        <a:t>Error Events</a:t>
                      </a:r>
                      <a:endParaRPr sz="1200"/>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No</a:t>
                      </a:r>
                      <a:endParaRPr sz="1200">
                        <a:solidFill>
                          <a:schemeClr val="dk1"/>
                        </a:solidFill>
                      </a:endParaRPr>
                    </a:p>
                  </a:txBody>
                  <a:tcPr marT="91425" marB="91425" marR="91425" marL="91425">
                    <a:lnL cap="flat" cmpd="sng" w="12700">
                      <a:solidFill>
                        <a:srgbClr val="9E9E9E"/>
                      </a:solidFill>
                      <a:prstDash val="solid"/>
                      <a:round/>
                      <a:headEnd len="sm" w="sm" type="none"/>
                      <a:tailEnd len="sm" w="sm" type="none"/>
                    </a:lnL>
                  </a:tcPr>
                </a:tc>
              </a:tr>
            </a:tbl>
          </a:graphicData>
        </a:graphic>
      </p:graphicFrame>
      <p:graphicFrame>
        <p:nvGraphicFramePr>
          <p:cNvPr id="216" name="Google Shape;216;p33"/>
          <p:cNvGraphicFramePr/>
          <p:nvPr/>
        </p:nvGraphicFramePr>
        <p:xfrm>
          <a:off x="8532875" y="2713650"/>
          <a:ext cx="3000000" cy="3000000"/>
        </p:xfrm>
        <a:graphic>
          <a:graphicData uri="http://schemas.openxmlformats.org/drawingml/2006/table">
            <a:tbl>
              <a:tblPr>
                <a:noFill/>
                <a:tableStyleId>{94ABBA7B-3A40-4012-81A1-EE58983F73A4}</a:tableStyleId>
              </a:tblPr>
              <a:tblGrid>
                <a:gridCol w="1320975"/>
                <a:gridCol w="1118950"/>
              </a:tblGrid>
              <a:tr h="990375">
                <a:tc>
                  <a:txBody>
                    <a:bodyPr/>
                    <a:lstStyle/>
                    <a:p>
                      <a:pPr indent="0" lvl="0" marL="0" rtl="0" algn="l">
                        <a:spcBef>
                          <a:spcPts val="0"/>
                        </a:spcBef>
                        <a:spcAft>
                          <a:spcPts val="0"/>
                        </a:spcAft>
                        <a:buNone/>
                      </a:pPr>
                      <a:r>
                        <a:rPr lang="en" sz="1200">
                          <a:solidFill>
                            <a:schemeClr val="dk1"/>
                          </a:solidFill>
                        </a:rPr>
                        <a:t>PLC Data Types and Artefacts</a:t>
                      </a:r>
                      <a:endParaRPr sz="1200">
                        <a:solidFill>
                          <a:schemeClr val="dk1"/>
                        </a:solidFill>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ctr">
                        <a:lnSpc>
                          <a:spcPct val="115000"/>
                        </a:lnSpc>
                        <a:spcBef>
                          <a:spcPts val="1200"/>
                        </a:spcBef>
                        <a:spcAft>
                          <a:spcPts val="0"/>
                        </a:spcAft>
                        <a:buClr>
                          <a:schemeClr val="dk1"/>
                        </a:buClr>
                        <a:buSzPts val="1100"/>
                        <a:buFont typeface="Arial"/>
                        <a:buNone/>
                      </a:pPr>
                      <a:r>
                        <a:rPr lang="en" sz="1200">
                          <a:solidFill>
                            <a:schemeClr val="dk1"/>
                          </a:solidFill>
                        </a:rPr>
                        <a:t>Acquired from S7-1500 PLC Emulator</a:t>
                      </a:r>
                      <a:endParaRPr sz="1200"/>
                    </a:p>
                  </a:txBody>
                  <a:tcPr marT="95250" marB="95250" marR="95250" marL="9525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94225">
                <a:tc>
                  <a:txBody>
                    <a:bodyPr/>
                    <a:lstStyle/>
                    <a:p>
                      <a:pPr indent="0" lvl="0" marL="0" rtl="0" algn="l">
                        <a:spcBef>
                          <a:spcPts val="0"/>
                        </a:spcBef>
                        <a:spcAft>
                          <a:spcPts val="0"/>
                        </a:spcAft>
                        <a:buNone/>
                      </a:pPr>
                      <a:r>
                        <a:rPr lang="en" sz="1200">
                          <a:solidFill>
                            <a:schemeClr val="dk1"/>
                          </a:solidFill>
                        </a:rPr>
                        <a:t>Process Variable Content Values</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t/>
                      </a:r>
                      <a:endParaRPr sz="1200">
                        <a:solidFill>
                          <a:schemeClr val="dk1"/>
                        </a:solidFill>
                        <a:highlight>
                          <a:schemeClr val="dk2"/>
                        </a:highlight>
                      </a:endParaRPr>
                    </a:p>
                  </a:txBody>
                  <a:tcPr marT="91425" marB="91425" marR="91425" marL="91425">
                    <a:lnT cap="flat" cmpd="sng" w="127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100000">
                <a:tc>
                  <a:txBody>
                    <a:bodyPr/>
                    <a:lstStyle/>
                    <a:p>
                      <a:pPr indent="0" lvl="0" marL="0" rtl="0" algn="l">
                        <a:spcBef>
                          <a:spcPts val="0"/>
                        </a:spcBef>
                        <a:spcAft>
                          <a:spcPts val="0"/>
                        </a:spcAft>
                        <a:buNone/>
                      </a:pPr>
                      <a:r>
                        <a:rPr lang="en" sz="1200">
                          <a:solidFill>
                            <a:schemeClr val="dk1"/>
                          </a:solidFill>
                        </a:rPr>
                        <a:t>Process Input Values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5625">
                <a:tc>
                  <a:txBody>
                    <a:bodyPr/>
                    <a:lstStyle/>
                    <a:p>
                      <a:pPr indent="0" lvl="0" marL="0" rtl="0" algn="l">
                        <a:spcBef>
                          <a:spcPts val="0"/>
                        </a:spcBef>
                        <a:spcAft>
                          <a:spcPts val="0"/>
                        </a:spcAft>
                        <a:buNone/>
                      </a:pPr>
                      <a:r>
                        <a:rPr lang="en" sz="1200">
                          <a:solidFill>
                            <a:schemeClr val="dk1"/>
                          </a:solidFill>
                        </a:rPr>
                        <a:t>Process Output Values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6450">
                <a:tc>
                  <a:txBody>
                    <a:bodyPr/>
                    <a:lstStyle/>
                    <a:p>
                      <a:pPr indent="0" lvl="0" marL="0" rtl="0" algn="l">
                        <a:spcBef>
                          <a:spcPts val="0"/>
                        </a:spcBef>
                        <a:spcAft>
                          <a:spcPts val="0"/>
                        </a:spcAft>
                        <a:buNone/>
                      </a:pPr>
                      <a:r>
                        <a:rPr lang="en" sz="1200">
                          <a:solidFill>
                            <a:schemeClr val="dk1"/>
                          </a:solidFill>
                        </a:rPr>
                        <a:t>Process Reporting Values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200">
                          <a:solidFill>
                            <a:schemeClr val="dk1"/>
                          </a:solidFill>
                        </a:rPr>
                        <a:t>Memory Bit Values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200">
                          <a:solidFill>
                            <a:schemeClr val="dk1"/>
                          </a:solidFill>
                        </a:rPr>
                        <a:t>Program State Values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Yes</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10" y="-1"/>
            <a:ext cx="10224600" cy="814500"/>
          </a:xfrm>
          <a:prstGeom prst="rect">
            <a:avLst/>
          </a:prstGeom>
        </p:spPr>
        <p:txBody>
          <a:bodyPr anchorCtr="0" anchor="t" bIns="116475" lIns="116475" spcFirstLastPara="1" rIns="116475" wrap="square" tIns="116475">
            <a:normAutofit/>
          </a:bodyPr>
          <a:lstStyle/>
          <a:p>
            <a:pPr indent="0" lvl="0" marL="0" rtl="0" algn="l">
              <a:spcBef>
                <a:spcPts val="0"/>
              </a:spcBef>
              <a:spcAft>
                <a:spcPts val="0"/>
              </a:spcAft>
              <a:buNone/>
            </a:pPr>
            <a:r>
              <a:rPr lang="en"/>
              <a:t>Attacking Scenario</a:t>
            </a:r>
            <a:endParaRPr/>
          </a:p>
        </p:txBody>
      </p:sp>
      <p:sp>
        <p:nvSpPr>
          <p:cNvPr id="222" name="Google Shape;222;p34"/>
          <p:cNvSpPr txBox="1"/>
          <p:nvPr>
            <p:ph idx="1" type="body"/>
          </p:nvPr>
        </p:nvSpPr>
        <p:spPr>
          <a:xfrm>
            <a:off x="0" y="814500"/>
            <a:ext cx="4279800" cy="4858800"/>
          </a:xfrm>
          <a:prstGeom prst="rect">
            <a:avLst/>
          </a:prstGeom>
        </p:spPr>
        <p:txBody>
          <a:bodyPr anchorCtr="0" anchor="t" bIns="116475" lIns="116475" spcFirstLastPara="1" rIns="116475" wrap="square" tIns="116475">
            <a:normAutofit fontScale="92500" lnSpcReduction="10000"/>
          </a:bodyPr>
          <a:lstStyle/>
          <a:p>
            <a:pPr indent="0" lvl="0" marL="0" rtl="0" algn="l">
              <a:spcBef>
                <a:spcPts val="0"/>
              </a:spcBef>
              <a:spcAft>
                <a:spcPts val="0"/>
              </a:spcAft>
              <a:buNone/>
            </a:pPr>
            <a:r>
              <a:rPr lang="en"/>
              <a:t>Attacker:</a:t>
            </a:r>
            <a:endParaRPr/>
          </a:p>
          <a:p>
            <a:pPr indent="-363696" lvl="0" marL="457200" rtl="0" algn="l">
              <a:spcBef>
                <a:spcPts val="1500"/>
              </a:spcBef>
              <a:spcAft>
                <a:spcPts val="0"/>
              </a:spcAft>
              <a:buSzPct val="100000"/>
              <a:buChar char="●"/>
            </a:pPr>
            <a:r>
              <a:rPr lang="en"/>
              <a:t>Change IP-Address to 192.168.1.5</a:t>
            </a:r>
            <a:endParaRPr/>
          </a:p>
          <a:p>
            <a:pPr indent="-363696" lvl="0" marL="457200" rtl="0" algn="l">
              <a:spcBef>
                <a:spcPts val="0"/>
              </a:spcBef>
              <a:spcAft>
                <a:spcPts val="0"/>
              </a:spcAft>
              <a:buSzPct val="100000"/>
              <a:buChar char="●"/>
            </a:pPr>
            <a:r>
              <a:rPr lang="en"/>
              <a:t>Change Operation Mode to Stop</a:t>
            </a:r>
            <a:endParaRPr/>
          </a:p>
          <a:p>
            <a:pPr indent="-363696" lvl="0" marL="457200" rtl="0" algn="l">
              <a:spcBef>
                <a:spcPts val="0"/>
              </a:spcBef>
              <a:spcAft>
                <a:spcPts val="0"/>
              </a:spcAft>
              <a:buSzPct val="100000"/>
              <a:buChar char="●"/>
            </a:pPr>
            <a:r>
              <a:rPr lang="en"/>
              <a:t>Change Watch Table Values</a:t>
            </a:r>
            <a:endParaRPr/>
          </a:p>
          <a:p>
            <a:pPr indent="0" lvl="0" marL="0" rtl="0" algn="l">
              <a:spcBef>
                <a:spcPts val="1500"/>
              </a:spcBef>
              <a:spcAft>
                <a:spcPts val="0"/>
              </a:spcAft>
              <a:buNone/>
            </a:pPr>
            <a:r>
              <a:rPr lang="en"/>
              <a:t>Investigator:</a:t>
            </a:r>
            <a:endParaRPr/>
          </a:p>
          <a:p>
            <a:pPr indent="-363696" lvl="0" marL="457200" rtl="0" algn="l">
              <a:spcBef>
                <a:spcPts val="1500"/>
              </a:spcBef>
              <a:spcAft>
                <a:spcPts val="0"/>
              </a:spcAft>
              <a:buSzPct val="100000"/>
              <a:buChar char="●"/>
            </a:pPr>
            <a:r>
              <a:rPr lang="en"/>
              <a:t>Use Wireshark to capture activity</a:t>
            </a:r>
            <a:endParaRPr/>
          </a:p>
          <a:p>
            <a:pPr indent="-363696" lvl="0" marL="457200" rtl="0" algn="l">
              <a:spcBef>
                <a:spcPts val="0"/>
              </a:spcBef>
              <a:spcAft>
                <a:spcPts val="0"/>
              </a:spcAft>
              <a:buSzPct val="100000"/>
              <a:buChar char="●"/>
            </a:pPr>
            <a:r>
              <a:rPr lang="en"/>
              <a:t>Use Snap7 to collect data</a:t>
            </a:r>
            <a:endParaRPr/>
          </a:p>
          <a:p>
            <a:pPr indent="0" lvl="0" marL="0" rtl="0" algn="l">
              <a:spcBef>
                <a:spcPts val="1500"/>
              </a:spcBef>
              <a:spcAft>
                <a:spcPts val="1500"/>
              </a:spcAft>
              <a:buNone/>
            </a:pPr>
            <a:r>
              <a:t/>
            </a:r>
            <a:endParaRPr/>
          </a:p>
        </p:txBody>
      </p:sp>
      <p:sp>
        <p:nvSpPr>
          <p:cNvPr id="223" name="Google Shape;223;p34"/>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4"/>
          <p:cNvPicPr preferRelativeResize="0"/>
          <p:nvPr/>
        </p:nvPicPr>
        <p:blipFill>
          <a:blip r:embed="rId3">
            <a:alphaModFix/>
          </a:blip>
          <a:stretch>
            <a:fillRect/>
          </a:stretch>
        </p:blipFill>
        <p:spPr>
          <a:xfrm>
            <a:off x="4279853" y="0"/>
            <a:ext cx="6692950" cy="3438350"/>
          </a:xfrm>
          <a:prstGeom prst="rect">
            <a:avLst/>
          </a:prstGeom>
          <a:noFill/>
          <a:ln>
            <a:noFill/>
          </a:ln>
        </p:spPr>
      </p:pic>
      <p:pic>
        <p:nvPicPr>
          <p:cNvPr id="225" name="Google Shape;225;p34"/>
          <p:cNvPicPr preferRelativeResize="0"/>
          <p:nvPr/>
        </p:nvPicPr>
        <p:blipFill>
          <a:blip r:embed="rId4">
            <a:alphaModFix/>
          </a:blip>
          <a:stretch>
            <a:fillRect/>
          </a:stretch>
        </p:blipFill>
        <p:spPr>
          <a:xfrm>
            <a:off x="4279850" y="3657600"/>
            <a:ext cx="6692951" cy="3571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spcBef>
                <a:spcPts val="0"/>
              </a:spcBef>
              <a:spcAft>
                <a:spcPts val="0"/>
              </a:spcAft>
              <a:buNone/>
            </a:pPr>
            <a:r>
              <a:rPr lang="en"/>
              <a:t>Discussion, Limitation and Future Work</a:t>
            </a:r>
            <a:endParaRPr/>
          </a:p>
        </p:txBody>
      </p:sp>
      <p:sp>
        <p:nvSpPr>
          <p:cNvPr id="231" name="Google Shape;231;p35"/>
          <p:cNvSpPr txBox="1"/>
          <p:nvPr>
            <p:ph idx="1" type="body"/>
          </p:nvPr>
        </p:nvSpPr>
        <p:spPr>
          <a:xfrm>
            <a:off x="374050" y="1639075"/>
            <a:ext cx="10224600" cy="5676000"/>
          </a:xfrm>
          <a:prstGeom prst="rect">
            <a:avLst/>
          </a:prstGeom>
        </p:spPr>
        <p:txBody>
          <a:bodyPr anchorCtr="0" anchor="t" bIns="116475" lIns="116475" spcFirstLastPara="1" rIns="116475" wrap="square" tIns="116475">
            <a:normAutofit fontScale="77500" lnSpcReduction="20000"/>
          </a:bodyPr>
          <a:lstStyle/>
          <a:p>
            <a:pPr indent="0" lvl="0" marL="0" rtl="0" algn="l">
              <a:spcBef>
                <a:spcPts val="0"/>
              </a:spcBef>
              <a:spcAft>
                <a:spcPts val="0"/>
              </a:spcAft>
              <a:buNone/>
            </a:pPr>
            <a:r>
              <a:rPr lang="en"/>
              <a:t>Discussion:</a:t>
            </a:r>
            <a:endParaRPr/>
          </a:p>
          <a:p>
            <a:pPr indent="-341788" lvl="0" marL="457200" rtl="0" algn="l">
              <a:spcBef>
                <a:spcPts val="1500"/>
              </a:spcBef>
              <a:spcAft>
                <a:spcPts val="0"/>
              </a:spcAft>
              <a:buSzPct val="100000"/>
              <a:buChar char="●"/>
            </a:pPr>
            <a:r>
              <a:rPr lang="en"/>
              <a:t>Our research delves into the identification and definition of data artifacts retrievable from the Siemens S7-1500 PLC, particularly in the context of digital forensics.</a:t>
            </a:r>
            <a:endParaRPr/>
          </a:p>
          <a:p>
            <a:pPr indent="-341788" lvl="0" marL="457200" rtl="0" algn="l">
              <a:spcBef>
                <a:spcPts val="0"/>
              </a:spcBef>
              <a:spcAft>
                <a:spcPts val="0"/>
              </a:spcAft>
              <a:buSzPct val="100000"/>
              <a:buChar char="●"/>
            </a:pPr>
            <a:r>
              <a:rPr lang="en"/>
              <a:t>Our study stands out by providing a more detailed and specific taxonomy of PLC data types, a step beyond what current research offers. </a:t>
            </a:r>
            <a:endParaRPr/>
          </a:p>
          <a:p>
            <a:pPr indent="0" lvl="0" marL="0" rtl="0" algn="l">
              <a:spcBef>
                <a:spcPts val="1500"/>
              </a:spcBef>
              <a:spcAft>
                <a:spcPts val="0"/>
              </a:spcAft>
              <a:buNone/>
            </a:pPr>
            <a:r>
              <a:rPr lang="en"/>
              <a:t>Limitations:</a:t>
            </a:r>
            <a:endParaRPr/>
          </a:p>
          <a:p>
            <a:pPr indent="-341788" lvl="0" marL="457200" rtl="0" algn="l">
              <a:spcBef>
                <a:spcPts val="1500"/>
              </a:spcBef>
              <a:spcAft>
                <a:spcPts val="0"/>
              </a:spcAft>
              <a:buSzPct val="100000"/>
              <a:buChar char="●"/>
            </a:pPr>
            <a:r>
              <a:rPr lang="en"/>
              <a:t>Simulated PLCs have restrictions on certain functions, limiting the scope compared to physical PLCs.</a:t>
            </a:r>
            <a:endParaRPr/>
          </a:p>
          <a:p>
            <a:pPr indent="-341788" lvl="0" marL="457200" rtl="0" algn="l">
              <a:spcBef>
                <a:spcPts val="0"/>
              </a:spcBef>
              <a:spcAft>
                <a:spcPts val="0"/>
              </a:spcAft>
              <a:buSzPct val="100000"/>
              <a:buChar char="●"/>
            </a:pPr>
            <a:r>
              <a:rPr lang="en"/>
              <a:t>Attack </a:t>
            </a:r>
            <a:r>
              <a:rPr lang="en"/>
              <a:t>scenario</a:t>
            </a:r>
            <a:r>
              <a:rPr lang="en"/>
              <a:t> is too simple based on the limitation of simulated PLC</a:t>
            </a:r>
            <a:endParaRPr/>
          </a:p>
          <a:p>
            <a:pPr indent="-341788" lvl="0" marL="457200" rtl="0" algn="l">
              <a:spcBef>
                <a:spcPts val="0"/>
              </a:spcBef>
              <a:spcAft>
                <a:spcPts val="0"/>
              </a:spcAft>
              <a:buSzPct val="100000"/>
              <a:buChar char="●"/>
            </a:pPr>
            <a:r>
              <a:rPr lang="en"/>
              <a:t>Case study conducted on a single PLC, limiting the generalizability of the findings.</a:t>
            </a:r>
            <a:endParaRPr/>
          </a:p>
          <a:p>
            <a:pPr indent="0" lvl="0" marL="0" rtl="0" algn="l">
              <a:spcBef>
                <a:spcPts val="1500"/>
              </a:spcBef>
              <a:spcAft>
                <a:spcPts val="0"/>
              </a:spcAft>
              <a:buClr>
                <a:schemeClr val="dk1"/>
              </a:buClr>
              <a:buSzPct val="47826"/>
              <a:buFont typeface="Arial"/>
              <a:buNone/>
            </a:pPr>
            <a:r>
              <a:rPr lang="en"/>
              <a:t>Future Work:</a:t>
            </a:r>
            <a:endParaRPr/>
          </a:p>
          <a:p>
            <a:pPr indent="-341788" lvl="0" marL="457200" rtl="0" algn="l">
              <a:spcBef>
                <a:spcPts val="1500"/>
              </a:spcBef>
              <a:spcAft>
                <a:spcPts val="0"/>
              </a:spcAft>
              <a:buSzPct val="100000"/>
              <a:buChar char="●"/>
            </a:pPr>
            <a:r>
              <a:rPr lang="en"/>
              <a:t>Extend the digital forensics method to different PLCs, including Rockwell Allen-Bradley ControlLogix 1756-L71/B and Siemens S7-300.</a:t>
            </a:r>
            <a:endParaRPr/>
          </a:p>
          <a:p>
            <a:pPr indent="-341788" lvl="0" marL="457200" rtl="0" algn="l">
              <a:spcBef>
                <a:spcPts val="0"/>
              </a:spcBef>
              <a:spcAft>
                <a:spcPts val="0"/>
              </a:spcAft>
              <a:buSzPct val="100000"/>
              <a:buChar char="●"/>
            </a:pPr>
            <a:r>
              <a:rPr lang="en"/>
              <a:t>Utilize more standardized codebases and third-party libraries for a broader and more comprehensive investigation.</a:t>
            </a:r>
            <a:endParaRPr/>
          </a:p>
          <a:p>
            <a:pPr indent="-341788" lvl="0" marL="457200" rtl="0" algn="l">
              <a:spcBef>
                <a:spcPts val="0"/>
              </a:spcBef>
              <a:spcAft>
                <a:spcPts val="0"/>
              </a:spcAft>
              <a:buSzPct val="100000"/>
              <a:buChar char="●"/>
            </a:pPr>
            <a:r>
              <a:rPr lang="en"/>
              <a:t>Aim to simplify digital forensics investigations of PLCs by incorporating third-party tools, making it accessible to individuals without technical expertise.</a:t>
            </a:r>
            <a:endParaRPr/>
          </a:p>
        </p:txBody>
      </p:sp>
      <p:sp>
        <p:nvSpPr>
          <p:cNvPr id="232" name="Google Shape;232;p35"/>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spcBef>
                <a:spcPts val="0"/>
              </a:spcBef>
              <a:spcAft>
                <a:spcPts val="0"/>
              </a:spcAft>
              <a:buNone/>
            </a:pPr>
            <a:r>
              <a:rPr lang="en"/>
              <a:t>Conclusion</a:t>
            </a:r>
            <a:endParaRPr/>
          </a:p>
        </p:txBody>
      </p:sp>
      <p:sp>
        <p:nvSpPr>
          <p:cNvPr id="238" name="Google Shape;238;p36"/>
          <p:cNvSpPr txBox="1"/>
          <p:nvPr>
            <p:ph idx="1" type="body"/>
          </p:nvPr>
        </p:nvSpPr>
        <p:spPr>
          <a:xfrm>
            <a:off x="374050" y="1639075"/>
            <a:ext cx="10224600" cy="5417700"/>
          </a:xfrm>
          <a:prstGeom prst="rect">
            <a:avLst/>
          </a:prstGeom>
        </p:spPr>
        <p:txBody>
          <a:bodyPr anchorCtr="0" anchor="t" bIns="116475" lIns="116475" spcFirstLastPara="1" rIns="116475" wrap="square" tIns="116475">
            <a:normAutofit/>
          </a:bodyPr>
          <a:lstStyle/>
          <a:p>
            <a:pPr indent="0" lvl="0" marL="0" rtl="0" algn="l">
              <a:spcBef>
                <a:spcPts val="0"/>
              </a:spcBef>
              <a:spcAft>
                <a:spcPts val="0"/>
              </a:spcAft>
              <a:buNone/>
            </a:pPr>
            <a:r>
              <a:rPr lang="en"/>
              <a:t>Tools for digital forensics: NodeS7, Snap7, Wireshark</a:t>
            </a:r>
            <a:endParaRPr/>
          </a:p>
          <a:p>
            <a:pPr indent="0" lvl="0" marL="0" rtl="0" algn="l">
              <a:spcBef>
                <a:spcPts val="1500"/>
              </a:spcBef>
              <a:spcAft>
                <a:spcPts val="0"/>
              </a:spcAft>
              <a:buNone/>
            </a:pPr>
            <a:r>
              <a:rPr lang="en"/>
              <a:t>Tools for creating Simulated Siemens S7 1500: TIA Portal, PLCSIM Advanced</a:t>
            </a:r>
            <a:endParaRPr/>
          </a:p>
          <a:p>
            <a:pPr indent="0" lvl="0" marL="0" rtl="0" algn="l">
              <a:spcBef>
                <a:spcPts val="1500"/>
              </a:spcBef>
              <a:spcAft>
                <a:spcPts val="0"/>
              </a:spcAft>
              <a:buNone/>
            </a:pPr>
            <a:r>
              <a:rPr lang="en"/>
              <a:t>Certain data artifacts are not supported to collect due to the restriction of Simulated PLC</a:t>
            </a:r>
            <a:endParaRPr/>
          </a:p>
          <a:p>
            <a:pPr indent="0" lvl="0" marL="0" rtl="0" algn="l">
              <a:spcBef>
                <a:spcPts val="1500"/>
              </a:spcBef>
              <a:spcAft>
                <a:spcPts val="0"/>
              </a:spcAft>
              <a:buNone/>
            </a:pPr>
            <a:r>
              <a:rPr lang="en"/>
              <a:t>Attack </a:t>
            </a:r>
            <a:r>
              <a:rPr lang="en"/>
              <a:t>Scenario</a:t>
            </a:r>
            <a:r>
              <a:rPr lang="en"/>
              <a:t> can be improved for physical PLC</a:t>
            </a:r>
            <a:endParaRPr/>
          </a:p>
          <a:p>
            <a:pPr indent="0" lvl="0" marL="0" rtl="0" algn="l">
              <a:spcBef>
                <a:spcPts val="1500"/>
              </a:spcBef>
              <a:spcAft>
                <a:spcPts val="0"/>
              </a:spcAft>
              <a:buNone/>
            </a:pPr>
            <a:r>
              <a:rPr lang="en"/>
              <a:t>Taxonomy can be improved</a:t>
            </a:r>
            <a:r>
              <a:rPr lang="en"/>
              <a:t> </a:t>
            </a:r>
            <a:endParaRPr/>
          </a:p>
          <a:p>
            <a:pPr indent="0" lvl="0" marL="0" rtl="0" algn="l">
              <a:spcBef>
                <a:spcPts val="1500"/>
              </a:spcBef>
              <a:spcAft>
                <a:spcPts val="0"/>
              </a:spcAft>
              <a:buNone/>
            </a:pPr>
            <a:r>
              <a:rPr lang="en"/>
              <a:t>Extend digital forensics methods to more different PLC</a:t>
            </a:r>
            <a:endParaRPr/>
          </a:p>
          <a:p>
            <a:pPr indent="0" lvl="0" marL="0" rtl="0" algn="l">
              <a:spcBef>
                <a:spcPts val="1500"/>
              </a:spcBef>
              <a:spcAft>
                <a:spcPts val="1500"/>
              </a:spcAft>
              <a:buNone/>
            </a:pPr>
            <a:r>
              <a:t/>
            </a:r>
            <a:endParaRPr/>
          </a:p>
        </p:txBody>
      </p:sp>
      <p:sp>
        <p:nvSpPr>
          <p:cNvPr id="239" name="Google Shape;239;p36"/>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45" name="Google Shape;245;p37"/>
          <p:cNvSpPr txBox="1"/>
          <p:nvPr/>
        </p:nvSpPr>
        <p:spPr>
          <a:xfrm>
            <a:off x="2711850" y="2257275"/>
            <a:ext cx="5549100" cy="309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Q/A</a:t>
            </a:r>
            <a:endParaRPr sz="6000"/>
          </a:p>
          <a:p>
            <a:pPr indent="0" lvl="0" marL="0" rtl="0" algn="ctr">
              <a:spcBef>
                <a:spcPts val="0"/>
              </a:spcBef>
              <a:spcAft>
                <a:spcPts val="0"/>
              </a:spcAft>
              <a:buNone/>
            </a:pPr>
            <a:r>
              <a:t/>
            </a:r>
            <a:endParaRPr sz="6000"/>
          </a:p>
          <a:p>
            <a:pPr indent="0" lvl="0" marL="0" rtl="0" algn="ctr">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spcBef>
                <a:spcPts val="0"/>
              </a:spcBef>
              <a:spcAft>
                <a:spcPts val="0"/>
              </a:spcAft>
              <a:buNone/>
            </a:pPr>
            <a:r>
              <a:rPr b="1" lang="en" sz="2800">
                <a:solidFill>
                  <a:schemeClr val="dk2"/>
                </a:solidFill>
              </a:rPr>
              <a:t>Introduction</a:t>
            </a:r>
            <a:endParaRPr b="1" sz="2800">
              <a:solidFill>
                <a:schemeClr val="dk2"/>
              </a:solidFill>
            </a:endParaRPr>
          </a:p>
        </p:txBody>
      </p:sp>
      <p:sp>
        <p:nvSpPr>
          <p:cNvPr id="69" name="Google Shape;69;p15"/>
          <p:cNvSpPr txBox="1"/>
          <p:nvPr>
            <p:ph idx="1" type="body"/>
          </p:nvPr>
        </p:nvSpPr>
        <p:spPr>
          <a:xfrm>
            <a:off x="374050" y="1371225"/>
            <a:ext cx="10224600" cy="5471100"/>
          </a:xfrm>
          <a:prstGeom prst="rect">
            <a:avLst/>
          </a:prstGeom>
          <a:noFill/>
        </p:spPr>
        <p:txBody>
          <a:bodyPr anchorCtr="0" anchor="t" bIns="116475" lIns="116475" spcFirstLastPara="1" rIns="116475" wrap="square" tIns="116475">
            <a:normAutofit/>
          </a:bodyPr>
          <a:lstStyle/>
          <a:p>
            <a:pPr indent="-374650" lvl="0" marL="457200" rtl="0" algn="l">
              <a:spcBef>
                <a:spcPts val="0"/>
              </a:spcBef>
              <a:spcAft>
                <a:spcPts val="0"/>
              </a:spcAft>
              <a:buClr>
                <a:schemeClr val="dk1"/>
              </a:buClr>
              <a:buSzPts val="2300"/>
              <a:buChar char="●"/>
            </a:pPr>
            <a:r>
              <a:rPr lang="en">
                <a:solidFill>
                  <a:schemeClr val="dk1"/>
                </a:solidFill>
              </a:rPr>
              <a:t>A lack of research and resources specific to PLC digital forensics exists.</a:t>
            </a:r>
            <a:endParaRPr>
              <a:solidFill>
                <a:schemeClr val="dk1"/>
              </a:solidFill>
            </a:endParaRPr>
          </a:p>
          <a:p>
            <a:pPr indent="-374650" lvl="0" marL="457200" rtl="0" algn="l">
              <a:spcBef>
                <a:spcPts val="0"/>
              </a:spcBef>
              <a:spcAft>
                <a:spcPts val="0"/>
              </a:spcAft>
              <a:buClr>
                <a:schemeClr val="dk1"/>
              </a:buClr>
              <a:buSzPts val="2300"/>
              <a:buChar char="●"/>
            </a:pPr>
            <a:r>
              <a:rPr lang="en">
                <a:solidFill>
                  <a:srgbClr val="1F1F1F"/>
                </a:solidFill>
                <a:highlight>
                  <a:srgbClr val="FFFFFF"/>
                </a:highlight>
              </a:rPr>
              <a:t>The research aims to identify the potential of third-party libraries for PLC digital forensics investigation with the help of existing data artifact taxonomy.</a:t>
            </a:r>
            <a:endParaRPr>
              <a:solidFill>
                <a:srgbClr val="1F1F1F"/>
              </a:solidFill>
              <a:highlight>
                <a:srgbClr val="FFFFFF"/>
              </a:highlight>
            </a:endParaRPr>
          </a:p>
          <a:p>
            <a:pPr indent="-374650" lvl="0" marL="457200" rtl="0" algn="l">
              <a:spcBef>
                <a:spcPts val="0"/>
              </a:spcBef>
              <a:spcAft>
                <a:spcPts val="0"/>
              </a:spcAft>
              <a:buClr>
                <a:schemeClr val="dk1"/>
              </a:buClr>
              <a:buSzPts val="2300"/>
              <a:buChar char="●"/>
            </a:pPr>
            <a:r>
              <a:rPr lang="en">
                <a:solidFill>
                  <a:srgbClr val="1F1F1F"/>
                </a:solidFill>
                <a:highlight>
                  <a:srgbClr val="FFFFFF"/>
                </a:highlight>
              </a:rPr>
              <a:t>A case study that demonstrates an attack scenario on a Siemens PLC (SIMATIC S7-1500) is presented.</a:t>
            </a:r>
            <a:endParaRPr>
              <a:solidFill>
                <a:srgbClr val="1F1F1F"/>
              </a:solidFill>
              <a:highlight>
                <a:srgbClr val="FFFFFF"/>
              </a:highlight>
            </a:endParaRPr>
          </a:p>
          <a:p>
            <a:pPr indent="-374650" lvl="0" marL="457200" rtl="0" algn="l">
              <a:spcBef>
                <a:spcPts val="0"/>
              </a:spcBef>
              <a:spcAft>
                <a:spcPts val="0"/>
              </a:spcAft>
              <a:buClr>
                <a:srgbClr val="1F1F1F"/>
              </a:buClr>
              <a:buSzPts val="2300"/>
              <a:buChar char="●"/>
            </a:pPr>
            <a:r>
              <a:rPr lang="en">
                <a:solidFill>
                  <a:srgbClr val="1F1F1F"/>
                </a:solidFill>
                <a:highlight>
                  <a:srgbClr val="FFFFFF"/>
                </a:highlight>
              </a:rPr>
              <a:t>In short, a method has been proposed to make digital forensic investigation on PLC more accessible and optimized.</a:t>
            </a:r>
            <a:endParaRPr>
              <a:solidFill>
                <a:srgbClr val="1F1F1F"/>
              </a:solidFill>
              <a:highlight>
                <a:srgbClr val="FFFFFF"/>
              </a:highlight>
            </a:endParaRPr>
          </a:p>
        </p:txBody>
      </p:sp>
      <p:sp>
        <p:nvSpPr>
          <p:cNvPr id="70" name="Google Shape;70;p15"/>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spcBef>
                <a:spcPts val="0"/>
              </a:spcBef>
              <a:spcAft>
                <a:spcPts val="0"/>
              </a:spcAft>
              <a:buNone/>
            </a:pPr>
            <a:r>
              <a:rPr b="1" lang="en" sz="2800">
                <a:solidFill>
                  <a:schemeClr val="dk2"/>
                </a:solidFill>
              </a:rPr>
              <a:t>Objectives</a:t>
            </a:r>
            <a:endParaRPr b="1" sz="2800">
              <a:solidFill>
                <a:schemeClr val="dk2"/>
              </a:solidFill>
            </a:endParaRPr>
          </a:p>
        </p:txBody>
      </p:sp>
      <p:sp>
        <p:nvSpPr>
          <p:cNvPr id="76" name="Google Shape;76;p16"/>
          <p:cNvSpPr txBox="1"/>
          <p:nvPr>
            <p:ph idx="1" type="body"/>
          </p:nvPr>
        </p:nvSpPr>
        <p:spPr>
          <a:xfrm>
            <a:off x="374050" y="1447425"/>
            <a:ext cx="10224600" cy="5471100"/>
          </a:xfrm>
          <a:prstGeom prst="rect">
            <a:avLst/>
          </a:prstGeom>
          <a:noFill/>
        </p:spPr>
        <p:txBody>
          <a:bodyPr anchorCtr="0" anchor="t" bIns="116475" lIns="116475" spcFirstLastPara="1" rIns="116475" wrap="square" tIns="116475">
            <a:normAutofit/>
          </a:bodyPr>
          <a:lstStyle/>
          <a:p>
            <a:pPr indent="-374650" lvl="0" marL="457200" rtl="0" algn="l">
              <a:spcBef>
                <a:spcPts val="0"/>
              </a:spcBef>
              <a:spcAft>
                <a:spcPts val="0"/>
              </a:spcAft>
              <a:buClr>
                <a:schemeClr val="dk1"/>
              </a:buClr>
              <a:buSzPts val="2300"/>
              <a:buChar char="●"/>
            </a:pPr>
            <a:r>
              <a:rPr lang="en">
                <a:solidFill>
                  <a:schemeClr val="dk1"/>
                </a:solidFill>
              </a:rPr>
              <a:t>Conduct a digital forensic investigation on a PLC using using an existing taxonomy of PLC data artifacts.</a:t>
            </a:r>
            <a:endParaRPr>
              <a:solidFill>
                <a:schemeClr val="dk1"/>
              </a:solidFill>
            </a:endParaRPr>
          </a:p>
          <a:p>
            <a:pPr indent="-374650" lvl="0" marL="457200" rtl="0" algn="l">
              <a:spcBef>
                <a:spcPts val="0"/>
              </a:spcBef>
              <a:spcAft>
                <a:spcPts val="0"/>
              </a:spcAft>
              <a:buClr>
                <a:schemeClr val="dk1"/>
              </a:buClr>
              <a:buSzPts val="2300"/>
              <a:buChar char="●"/>
            </a:pPr>
            <a:r>
              <a:rPr lang="en">
                <a:solidFill>
                  <a:schemeClr val="dk1"/>
                </a:solidFill>
              </a:rPr>
              <a:t>Utilize third party tools to conduct digital forensic investigation on PLC.</a:t>
            </a:r>
            <a:endParaRPr>
              <a:solidFill>
                <a:schemeClr val="dk1"/>
              </a:solidFill>
            </a:endParaRPr>
          </a:p>
          <a:p>
            <a:pPr indent="-374650" lvl="0" marL="457200" rtl="0" algn="l">
              <a:spcBef>
                <a:spcPts val="0"/>
              </a:spcBef>
              <a:spcAft>
                <a:spcPts val="0"/>
              </a:spcAft>
              <a:buClr>
                <a:schemeClr val="dk1"/>
              </a:buClr>
              <a:buSzPts val="2300"/>
              <a:buChar char="●"/>
            </a:pPr>
            <a:r>
              <a:rPr lang="en">
                <a:solidFill>
                  <a:schemeClr val="dk1"/>
                </a:solidFill>
              </a:rPr>
              <a:t>Identify and refine gaps in the taxonomy.</a:t>
            </a:r>
            <a:endParaRPr>
              <a:solidFill>
                <a:schemeClr val="dk1"/>
              </a:solidFill>
            </a:endParaRPr>
          </a:p>
          <a:p>
            <a:pPr indent="-374650" lvl="0" marL="457200" rtl="0" algn="l">
              <a:spcBef>
                <a:spcPts val="0"/>
              </a:spcBef>
              <a:spcAft>
                <a:spcPts val="0"/>
              </a:spcAft>
              <a:buClr>
                <a:schemeClr val="dk1"/>
              </a:buClr>
              <a:buSzPts val="2300"/>
              <a:buChar char="●"/>
            </a:pPr>
            <a:r>
              <a:rPr lang="en">
                <a:solidFill>
                  <a:schemeClr val="dk1"/>
                </a:solidFill>
              </a:rPr>
              <a:t>In short, create a streamlined process to make PLCs  forensic investigation accessible without technical expertise. (for example wix for web application development or TensorFlow Lite for machine learning)</a:t>
            </a:r>
            <a:endParaRPr>
              <a:solidFill>
                <a:schemeClr val="dk1"/>
              </a:solidFill>
            </a:endParaRPr>
          </a:p>
        </p:txBody>
      </p:sp>
      <p:sp>
        <p:nvSpPr>
          <p:cNvPr id="77" name="Google Shape;77;p16"/>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Motivation</a:t>
            </a:r>
            <a:endParaRPr b="1" sz="2800">
              <a:solidFill>
                <a:schemeClr val="dk2"/>
              </a:solidFill>
            </a:endParaRPr>
          </a:p>
        </p:txBody>
      </p:sp>
      <p:sp>
        <p:nvSpPr>
          <p:cNvPr id="83" name="Google Shape;83;p17"/>
          <p:cNvSpPr txBox="1"/>
          <p:nvPr>
            <p:ph idx="1" type="body"/>
          </p:nvPr>
        </p:nvSpPr>
        <p:spPr>
          <a:xfrm>
            <a:off x="457450" y="1759425"/>
            <a:ext cx="10141200" cy="5109900"/>
          </a:xfrm>
          <a:prstGeom prst="rect">
            <a:avLst/>
          </a:prstGeom>
        </p:spPr>
        <p:txBody>
          <a:bodyPr anchorCtr="0" anchor="t" bIns="116475" lIns="116475" spcFirstLastPara="1" rIns="116475" wrap="square" tIns="116475">
            <a:noAutofit/>
          </a:bodyPr>
          <a:lstStyle/>
          <a:p>
            <a:pPr indent="-368300" lvl="0" marL="457200" rtl="0" algn="l">
              <a:lnSpc>
                <a:spcPct val="100000"/>
              </a:lnSpc>
              <a:spcBef>
                <a:spcPts val="0"/>
              </a:spcBef>
              <a:spcAft>
                <a:spcPts val="0"/>
              </a:spcAft>
              <a:buClr>
                <a:schemeClr val="dk1"/>
              </a:buClr>
              <a:buSzPts val="2200"/>
              <a:buChar char="●"/>
            </a:pPr>
            <a:r>
              <a:rPr lang="en" sz="2200">
                <a:solidFill>
                  <a:schemeClr val="dk1"/>
                </a:solidFill>
                <a:highlight>
                  <a:srgbClr val="FFFFFF"/>
                </a:highlight>
              </a:rPr>
              <a:t>Understand PLC data artifacts in diverse industries.</a:t>
            </a:r>
            <a:endParaRPr sz="2200">
              <a:solidFill>
                <a:schemeClr val="dk1"/>
              </a:solidFill>
              <a:highlight>
                <a:srgbClr val="FFFFFF"/>
              </a:highlight>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highlight>
                  <a:srgbClr val="FFFFFF"/>
                </a:highlight>
              </a:rPr>
              <a:t>Address the need for forensic readiness in heterogeneous infrastructure.</a:t>
            </a:r>
            <a:endParaRPr sz="2200">
              <a:solidFill>
                <a:schemeClr val="dk1"/>
              </a:solidFill>
              <a:highlight>
                <a:srgbClr val="FFFFFF"/>
              </a:highlight>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highlight>
                  <a:srgbClr val="FFFFFF"/>
                </a:highlight>
              </a:rPr>
              <a:t>Analyze and contrast PLC vendor taxonomies and data artifacts.</a:t>
            </a:r>
            <a:endParaRPr sz="2200">
              <a:solidFill>
                <a:schemeClr val="dk1"/>
              </a:solidFill>
              <a:highlight>
                <a:srgbClr val="FFFFFF"/>
              </a:highlight>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highlight>
                  <a:srgbClr val="FFFFFF"/>
                </a:highlight>
              </a:rPr>
              <a:t>Empower forensic experts, security professionals, and infrastructure managers.</a:t>
            </a:r>
            <a:endParaRPr sz="2200">
              <a:solidFill>
                <a:schemeClr val="dk1"/>
              </a:solidFill>
              <a:highlight>
                <a:srgbClr val="FFFFFF"/>
              </a:highlight>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highlight>
                  <a:srgbClr val="FFFFFF"/>
                </a:highlight>
              </a:rPr>
              <a:t>Enhance critical infrastructure security and resilience.</a:t>
            </a:r>
            <a:endParaRPr sz="22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2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200">
              <a:solidFill>
                <a:schemeClr val="dk1"/>
              </a:solidFill>
              <a:highlight>
                <a:srgbClr val="FFFFFF"/>
              </a:highlight>
            </a:endParaRPr>
          </a:p>
          <a:p>
            <a:pPr indent="0" lvl="0" marL="0" rtl="0" algn="l">
              <a:lnSpc>
                <a:spcPct val="100000"/>
              </a:lnSpc>
              <a:spcBef>
                <a:spcPts val="0"/>
              </a:spcBef>
              <a:spcAft>
                <a:spcPts val="0"/>
              </a:spcAft>
              <a:buNone/>
            </a:pPr>
            <a:r>
              <a:t/>
            </a:r>
            <a:endParaRPr sz="2200">
              <a:solidFill>
                <a:schemeClr val="dk1"/>
              </a:solidFill>
              <a:highlight>
                <a:srgbClr val="FFFFFF"/>
              </a:highlight>
            </a:endParaRPr>
          </a:p>
        </p:txBody>
      </p:sp>
      <p:sp>
        <p:nvSpPr>
          <p:cNvPr id="84" name="Google Shape;84;p17"/>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74090" y="184850"/>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None/>
            </a:pPr>
            <a:r>
              <a:rPr b="1" lang="en" sz="2800">
                <a:solidFill>
                  <a:schemeClr val="dk2"/>
                </a:solidFill>
              </a:rPr>
              <a:t>Related Work</a:t>
            </a:r>
            <a:endParaRPr sz="2800">
              <a:solidFill>
                <a:schemeClr val="dk2"/>
              </a:solidFill>
            </a:endParaRPr>
          </a:p>
        </p:txBody>
      </p:sp>
      <p:sp>
        <p:nvSpPr>
          <p:cNvPr id="90" name="Google Shape;90;p18"/>
          <p:cNvSpPr txBox="1"/>
          <p:nvPr>
            <p:ph idx="1" type="body"/>
          </p:nvPr>
        </p:nvSpPr>
        <p:spPr>
          <a:xfrm>
            <a:off x="482575" y="911676"/>
            <a:ext cx="10224600" cy="5727000"/>
          </a:xfrm>
          <a:prstGeom prst="rect">
            <a:avLst/>
          </a:prstGeom>
        </p:spPr>
        <p:txBody>
          <a:bodyPr anchorCtr="0" anchor="t" bIns="116475" lIns="116475" spcFirstLastPara="1" rIns="116475" wrap="square" tIns="116475">
            <a:noAutofit/>
          </a:bodyPr>
          <a:lstStyle/>
          <a:p>
            <a:pPr indent="-368300" lvl="0" marL="457200" rtl="0" algn="l">
              <a:lnSpc>
                <a:spcPct val="150000"/>
              </a:lnSpc>
              <a:spcBef>
                <a:spcPts val="0"/>
              </a:spcBef>
              <a:spcAft>
                <a:spcPts val="0"/>
              </a:spcAft>
              <a:buClr>
                <a:schemeClr val="dk1"/>
              </a:buClr>
              <a:buSzPts val="2200"/>
              <a:buChar char="●"/>
            </a:pPr>
            <a:r>
              <a:rPr b="1" lang="en" sz="2200">
                <a:solidFill>
                  <a:schemeClr val="dk1"/>
                </a:solidFill>
              </a:rPr>
              <a:t>Shahbi et al. (2023)</a:t>
            </a:r>
            <a:r>
              <a:rPr lang="en" sz="2200">
                <a:solidFill>
                  <a:schemeClr val="dk1"/>
                </a:solidFill>
              </a:rPr>
              <a:t> highlighted the necessity for a thorough taxonomy that will help with the forensic examination of PLC data artifacts. The study emphasizes how essential it is to comprehend PLCs' special traits and how they fit into industrial control systems.</a:t>
            </a:r>
            <a:endParaRPr sz="2200">
              <a:solidFill>
                <a:schemeClr val="dk1"/>
              </a:solidFill>
            </a:endParaRPr>
          </a:p>
          <a:p>
            <a:pPr indent="0" lvl="0" marL="457200" rtl="0" algn="l">
              <a:lnSpc>
                <a:spcPct val="150000"/>
              </a:lnSpc>
              <a:spcBef>
                <a:spcPts val="0"/>
              </a:spcBef>
              <a:spcAft>
                <a:spcPts val="0"/>
              </a:spcAft>
              <a:buNone/>
            </a:pPr>
            <a:r>
              <a:t/>
            </a:r>
            <a:endParaRPr sz="2200">
              <a:solidFill>
                <a:schemeClr val="dk1"/>
              </a:solidFill>
            </a:endParaRPr>
          </a:p>
          <a:p>
            <a:pPr indent="-368300" lvl="0" marL="457200" rtl="0" algn="l">
              <a:lnSpc>
                <a:spcPct val="150000"/>
              </a:lnSpc>
              <a:spcBef>
                <a:spcPts val="0"/>
              </a:spcBef>
              <a:spcAft>
                <a:spcPts val="0"/>
              </a:spcAft>
              <a:buClr>
                <a:schemeClr val="dk1"/>
              </a:buClr>
              <a:buSzPts val="2200"/>
              <a:buChar char="●"/>
            </a:pPr>
            <a:r>
              <a:rPr b="1" lang="en" sz="2200">
                <a:solidFill>
                  <a:schemeClr val="dk1"/>
                </a:solidFill>
              </a:rPr>
              <a:t>Cook et al. (2020)</a:t>
            </a:r>
            <a:r>
              <a:rPr lang="en" sz="2200">
                <a:solidFill>
                  <a:schemeClr val="dk1"/>
                </a:solidFill>
              </a:rPr>
              <a:t> introduced a taxonomy for forensics data types that can be obtained from PLCs. The taxonomy offers an organized method for collecting and analyzing digital evidence from PLCs, acting as a guide for investigators.</a:t>
            </a:r>
            <a:endParaRPr sz="2200">
              <a:solidFill>
                <a:schemeClr val="dk1"/>
              </a:solidFill>
            </a:endParaRPr>
          </a:p>
          <a:p>
            <a:pPr indent="0" lvl="0" marL="1079500" rtl="0" algn="l">
              <a:lnSpc>
                <a:spcPct val="150000"/>
              </a:lnSpc>
              <a:spcBef>
                <a:spcPts val="1500"/>
              </a:spcBef>
              <a:spcAft>
                <a:spcPts val="1500"/>
              </a:spcAft>
              <a:buNone/>
            </a:pPr>
            <a:r>
              <a:t/>
            </a:r>
            <a:endParaRPr sz="2200">
              <a:solidFill>
                <a:schemeClr val="dk1"/>
              </a:solidFill>
            </a:endParaRPr>
          </a:p>
        </p:txBody>
      </p:sp>
      <p:sp>
        <p:nvSpPr>
          <p:cNvPr id="91" name="Google Shape;91;p18"/>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74040" y="17820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Related</a:t>
            </a:r>
            <a:r>
              <a:rPr b="1" lang="en" sz="2800">
                <a:solidFill>
                  <a:schemeClr val="dk2"/>
                </a:solidFill>
              </a:rPr>
              <a:t> Work</a:t>
            </a:r>
            <a:endParaRPr/>
          </a:p>
        </p:txBody>
      </p:sp>
      <p:sp>
        <p:nvSpPr>
          <p:cNvPr id="97" name="Google Shape;97;p19"/>
          <p:cNvSpPr txBox="1"/>
          <p:nvPr>
            <p:ph idx="1" type="body"/>
          </p:nvPr>
        </p:nvSpPr>
        <p:spPr>
          <a:xfrm>
            <a:off x="374040" y="992711"/>
            <a:ext cx="10224600" cy="5742900"/>
          </a:xfrm>
          <a:prstGeom prst="rect">
            <a:avLst/>
          </a:prstGeom>
        </p:spPr>
        <p:txBody>
          <a:bodyPr anchorCtr="0" anchor="t" bIns="116475" lIns="116475" spcFirstLastPara="1" rIns="116475" wrap="square" tIns="116475">
            <a:noAutofit/>
          </a:bodyPr>
          <a:lstStyle/>
          <a:p>
            <a:pPr indent="-412750" lvl="0" marL="546100" rtl="0" algn="l">
              <a:lnSpc>
                <a:spcPct val="150000"/>
              </a:lnSpc>
              <a:spcBef>
                <a:spcPts val="0"/>
              </a:spcBef>
              <a:spcAft>
                <a:spcPts val="0"/>
              </a:spcAft>
              <a:buClr>
                <a:schemeClr val="dk1"/>
              </a:buClr>
              <a:buSzPts val="2100"/>
              <a:buChar char="●"/>
            </a:pPr>
            <a:r>
              <a:rPr b="1" lang="en" sz="2100">
                <a:solidFill>
                  <a:schemeClr val="dk1"/>
                </a:solidFill>
              </a:rPr>
              <a:t>Azfar et al. (2016)</a:t>
            </a:r>
            <a:r>
              <a:rPr lang="en" sz="2100">
                <a:solidFill>
                  <a:schemeClr val="dk1"/>
                </a:solidFill>
              </a:rPr>
              <a:t> conducted a taxonomy on the data acquisition from different android application and what type of data those applications can collect. The idea behind the study is to enable forensic practitioners to acquire data from these applications quickly during investigation.</a:t>
            </a:r>
            <a:endParaRPr sz="2100">
              <a:solidFill>
                <a:schemeClr val="dk1"/>
              </a:solidFill>
            </a:endParaRPr>
          </a:p>
          <a:p>
            <a:pPr indent="0" lvl="0" marL="584200" rtl="0" algn="l">
              <a:lnSpc>
                <a:spcPct val="150000"/>
              </a:lnSpc>
              <a:spcBef>
                <a:spcPts val="1500"/>
              </a:spcBef>
              <a:spcAft>
                <a:spcPts val="0"/>
              </a:spcAft>
              <a:buNone/>
            </a:pPr>
            <a:r>
              <a:t/>
            </a:r>
            <a:endParaRPr sz="2100">
              <a:solidFill>
                <a:schemeClr val="dk1"/>
              </a:solidFill>
            </a:endParaRPr>
          </a:p>
          <a:p>
            <a:pPr indent="-412750" lvl="0" marL="546100" rtl="0" algn="l">
              <a:lnSpc>
                <a:spcPct val="150000"/>
              </a:lnSpc>
              <a:spcBef>
                <a:spcPts val="1500"/>
              </a:spcBef>
              <a:spcAft>
                <a:spcPts val="0"/>
              </a:spcAft>
              <a:buClr>
                <a:schemeClr val="dk1"/>
              </a:buClr>
              <a:buSzPts val="2100"/>
              <a:buChar char="●"/>
            </a:pPr>
            <a:r>
              <a:rPr b="1" lang="en" sz="2100">
                <a:solidFill>
                  <a:schemeClr val="dk1"/>
                </a:solidFill>
              </a:rPr>
              <a:t>Mishra et al. (2018)</a:t>
            </a:r>
            <a:r>
              <a:rPr lang="en" sz="2100">
                <a:solidFill>
                  <a:schemeClr val="dk1"/>
                </a:solidFill>
              </a:rPr>
              <a:t> offered a thorough taxonomy of forensic instruments made specifically for obtaining data from cloud endpoints. In order to help forensic investigators find tools that meet their technical needs during cloud forensic investigations, the taxonomy provides a searchable catalog.</a:t>
            </a:r>
            <a:endParaRPr sz="2100">
              <a:solidFill>
                <a:schemeClr val="dk1"/>
              </a:solidFill>
            </a:endParaRPr>
          </a:p>
        </p:txBody>
      </p:sp>
      <p:sp>
        <p:nvSpPr>
          <p:cNvPr id="98" name="Google Shape;98;p19"/>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74040" y="17820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Related Work</a:t>
            </a:r>
            <a:endParaRPr/>
          </a:p>
        </p:txBody>
      </p:sp>
      <p:sp>
        <p:nvSpPr>
          <p:cNvPr id="104" name="Google Shape;104;p20"/>
          <p:cNvSpPr txBox="1"/>
          <p:nvPr>
            <p:ph idx="1" type="body"/>
          </p:nvPr>
        </p:nvSpPr>
        <p:spPr>
          <a:xfrm>
            <a:off x="374040" y="992711"/>
            <a:ext cx="10224600" cy="5742900"/>
          </a:xfrm>
          <a:prstGeom prst="rect">
            <a:avLst/>
          </a:prstGeom>
        </p:spPr>
        <p:txBody>
          <a:bodyPr anchorCtr="0" anchor="t" bIns="116475" lIns="116475" spcFirstLastPara="1" rIns="116475" wrap="square" tIns="116475">
            <a:normAutofit/>
          </a:bodyPr>
          <a:lstStyle/>
          <a:p>
            <a:pPr indent="-419100" lvl="0" marL="546100" rtl="0" algn="l">
              <a:lnSpc>
                <a:spcPct val="150000"/>
              </a:lnSpc>
              <a:spcBef>
                <a:spcPts val="0"/>
              </a:spcBef>
              <a:spcAft>
                <a:spcPts val="0"/>
              </a:spcAft>
              <a:buClr>
                <a:schemeClr val="dk1"/>
              </a:buClr>
              <a:buSzPts val="2200"/>
              <a:buChar char="●"/>
            </a:pPr>
            <a:r>
              <a:rPr b="1" lang="en" sz="2200">
                <a:solidFill>
                  <a:schemeClr val="dk1"/>
                </a:solidFill>
              </a:rPr>
              <a:t>Ahmed et al. (2017)</a:t>
            </a:r>
            <a:r>
              <a:rPr lang="en" sz="2200">
                <a:solidFill>
                  <a:schemeClr val="dk1"/>
                </a:solidFill>
              </a:rPr>
              <a:t> highlighted the challenges of PLC forensics, particularly given the lack of system logging. They suggest a unique methodology that combines machine learning techniques with logging pertinent memory addresses utilized by a PLC programs to detect unusual operations.</a:t>
            </a:r>
            <a:endParaRPr sz="2200">
              <a:solidFill>
                <a:schemeClr val="dk1"/>
              </a:solidFill>
            </a:endParaRPr>
          </a:p>
        </p:txBody>
      </p:sp>
      <p:sp>
        <p:nvSpPr>
          <p:cNvPr id="105" name="Google Shape;105;p20"/>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74040" y="632924"/>
            <a:ext cx="10224600" cy="814500"/>
          </a:xfrm>
          <a:prstGeom prst="rect">
            <a:avLst/>
          </a:prstGeom>
        </p:spPr>
        <p:txBody>
          <a:bodyPr anchorCtr="0" anchor="t" bIns="116475" lIns="116475" spcFirstLastPara="1" rIns="116475" wrap="square" tIns="116475">
            <a:normAutofit/>
          </a:bodyPr>
          <a:lstStyle/>
          <a:p>
            <a:pPr indent="0" lvl="0" marL="0" rtl="0" algn="l">
              <a:lnSpc>
                <a:spcPct val="115000"/>
              </a:lnSpc>
              <a:spcBef>
                <a:spcPts val="0"/>
              </a:spcBef>
              <a:spcAft>
                <a:spcPts val="1400"/>
              </a:spcAft>
              <a:buClr>
                <a:schemeClr val="dk1"/>
              </a:buClr>
              <a:buSzPts val="1300"/>
              <a:buFont typeface="Arial"/>
              <a:buNone/>
            </a:pPr>
            <a:r>
              <a:rPr b="1" lang="en" sz="2800">
                <a:solidFill>
                  <a:schemeClr val="dk2"/>
                </a:solidFill>
              </a:rPr>
              <a:t>Methodology</a:t>
            </a:r>
            <a:endParaRPr/>
          </a:p>
        </p:txBody>
      </p:sp>
      <p:sp>
        <p:nvSpPr>
          <p:cNvPr id="111" name="Google Shape;111;p21"/>
          <p:cNvSpPr txBox="1"/>
          <p:nvPr>
            <p:ph idx="1" type="body"/>
          </p:nvPr>
        </p:nvSpPr>
        <p:spPr>
          <a:xfrm>
            <a:off x="374040" y="1639076"/>
            <a:ext cx="10224600" cy="4858800"/>
          </a:xfrm>
          <a:prstGeom prst="rect">
            <a:avLst/>
          </a:prstGeom>
        </p:spPr>
        <p:txBody>
          <a:bodyPr anchorCtr="0" anchor="t" bIns="116475" lIns="116475" spcFirstLastPara="1" rIns="116475" wrap="square" tIns="116475">
            <a:normAutofit/>
          </a:bodyPr>
          <a:lstStyle/>
          <a:p>
            <a:pPr indent="-381000" lvl="0" marL="457200" rtl="0" algn="l">
              <a:lnSpc>
                <a:spcPct val="100000"/>
              </a:lnSpc>
              <a:spcBef>
                <a:spcPts val="0"/>
              </a:spcBef>
              <a:spcAft>
                <a:spcPts val="0"/>
              </a:spcAft>
              <a:buClr>
                <a:schemeClr val="dk1"/>
              </a:buClr>
              <a:buSzPts val="2400"/>
              <a:buChar char="●"/>
            </a:pPr>
            <a:r>
              <a:rPr lang="en" sz="2400">
                <a:solidFill>
                  <a:schemeClr val="dk1"/>
                </a:solidFill>
              </a:rPr>
              <a:t>Create a matrix that lists the data artifacts relevant to PLC digital forensics.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Create an attack scenario and start data acquisition of the PLC based on the taxonomy.</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Extract the data artifacts using third party libraries and analyze them for each vendor and fill in the corresponding cells in the matrix.</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Identify gaps in the taxonomy and refine them based on the comparison findings.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Streamline  the investigation process on PLCs.</a:t>
            </a:r>
            <a:endParaRPr sz="2400">
              <a:solidFill>
                <a:schemeClr val="dk1"/>
              </a:solidFill>
            </a:endParaRPr>
          </a:p>
          <a:p>
            <a:pPr indent="0" lvl="0" marL="457200" rtl="0" algn="l">
              <a:lnSpc>
                <a:spcPct val="100000"/>
              </a:lnSpc>
              <a:spcBef>
                <a:spcPts val="0"/>
              </a:spcBef>
              <a:spcAft>
                <a:spcPts val="0"/>
              </a:spcAft>
              <a:buNone/>
            </a:pPr>
            <a:r>
              <a:t/>
            </a:r>
            <a:endParaRPr sz="2400">
              <a:solidFill>
                <a:schemeClr val="dk1"/>
              </a:solidFill>
            </a:endParaRPr>
          </a:p>
        </p:txBody>
      </p:sp>
      <p:sp>
        <p:nvSpPr>
          <p:cNvPr id="112" name="Google Shape;112;p21"/>
          <p:cNvSpPr txBox="1"/>
          <p:nvPr>
            <p:ph idx="12" type="sldNum"/>
          </p:nvPr>
        </p:nvSpPr>
        <p:spPr>
          <a:xfrm>
            <a:off x="10166949" y="6632131"/>
            <a:ext cx="658500" cy="559800"/>
          </a:xfrm>
          <a:prstGeom prst="rect">
            <a:avLst/>
          </a:prstGeom>
        </p:spPr>
        <p:txBody>
          <a:bodyPr anchorCtr="0" anchor="ctr" bIns="116475" lIns="116475" spcFirstLastPara="1" rIns="116475" wrap="square" tIns="11647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