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33" r:id="rId3"/>
    <p:sldId id="334" r:id="rId4"/>
    <p:sldId id="335" r:id="rId5"/>
    <p:sldId id="259" r:id="rId6"/>
    <p:sldId id="260" r:id="rId7"/>
    <p:sldId id="281" r:id="rId8"/>
    <p:sldId id="261" r:id="rId9"/>
    <p:sldId id="262" r:id="rId10"/>
    <p:sldId id="263" r:id="rId11"/>
    <p:sldId id="264" r:id="rId12"/>
    <p:sldId id="331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2" r:id="rId24"/>
    <p:sldId id="283" r:id="rId25"/>
    <p:sldId id="284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89" r:id="rId35"/>
    <p:sldId id="332" r:id="rId36"/>
    <p:sldId id="290" r:id="rId37"/>
    <p:sldId id="291" r:id="rId38"/>
    <p:sldId id="292" r:id="rId39"/>
    <p:sldId id="293" r:id="rId40"/>
    <p:sldId id="280" r:id="rId41"/>
  </p:sldIdLst>
  <p:sldSz cx="12192000" cy="6858000"/>
  <p:notesSz cx="6858000" cy="9144000"/>
  <p:embeddedFontLst>
    <p:embeddedFont>
      <p:font typeface="나눔스퀘어" panose="020B0600000101010101" pitchFamily="50" charset="-127"/>
      <p:regular r:id="rId43"/>
    </p:embeddedFont>
    <p:embeddedFont>
      <p:font typeface="나눔스퀘어 Bold" panose="020B0600000101010101" pitchFamily="50" charset="-127"/>
      <p:bold r:id="rId44"/>
    </p:embeddedFont>
    <p:embeddedFont>
      <p:font typeface="나눔스퀘어 ExtraBold" panose="020B0600000101010101" pitchFamily="50" charset="-127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VpKnVK7y8j1ddjehIiblpUt6N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B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58805F-7341-4ABF-995C-181192B47DD4}">
  <a:tblStyle styleId="{2358805F-7341-4ABF-995C-181192B47DD4}" styleName="Table_0">
    <a:wholeTbl>
      <a:tcTxStyle b="off" i="off">
        <a:font>
          <a:latin typeface="마루 부리 Beta"/>
          <a:ea typeface="마루 부리 Beta"/>
          <a:cs typeface="마루 부리 Bet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" panose="020B0600000101010101" pitchFamily="50" charset="-127"/>
        <a:ea typeface="나눔스퀘어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e27a04e20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gce27a04e20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e27a04e20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gce27a04e20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e27a04e20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gce27a04e20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e27a04e20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gce27a04e20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e27a04e2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gce27a04e2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e27a04e20_8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gce27a04e20_8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e27a04e20_8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gce27a04e20_8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591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e27a04e20_8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gce27a04e20_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e27a04e20_8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8" name="Google Shape;388;gce27a04e20_8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e27a04e20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gce27a04e20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e27a04e20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gce27a04e20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e27a04e20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9" name="Google Shape;449;gce27a04e20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e27a04e20_9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gce27a04e20_9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e27a04e20_1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6" name="Google Shape;406;gce27a04e20_1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e27a04e20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gce27a04e20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e27a04e20_1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3" name="Google Shape;423;gce27a04e20_1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e27a04e20_1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gce27a04e20_1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12092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ce27a04e20_1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gce27a04e20_1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e27a04e20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gce27a04e20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ce27a04e20_2_8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0" name="Google Shape;490;gce27a04e20_2_8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e27a04e20_2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gce27a04e20_2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ce27a04e20_2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44" name="Google Shape;1144;gce27a04e20_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50827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0054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27581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704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e27a04e20_2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gce27a04e20_2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942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926c337a_4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cb926c337a_4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926c337a_4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gcb926c337a_4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27a04e20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3" name="Google Shape;173;gce27a04e20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b926c337a_6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gcb926c337a_6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ⓒ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Yu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. </a:t>
            </a:r>
            <a:r>
              <a:rPr lang="ko-KR" sz="9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Saebyeol’s</a:t>
            </a:r>
            <a:r>
              <a:rPr lang="ko-KR" sz="9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PowerPoint</a:t>
            </a:r>
            <a:endParaRPr sz="9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3" name="Google Shape;13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4" name="Google Shape;14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5" name="Google Shape;15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7" name="Google Shape;7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8" name="Google Shape;7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9" name="Google Shape;7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3" name="Google Shape;83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4" name="Google Shape;84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5" name="Google Shape;8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6"/>
          <p:cNvSpPr txBox="1"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ⓒ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Yu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. </a:t>
            </a:r>
            <a:r>
              <a:rPr lang="ko-KR" sz="9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Saebyeol’s</a:t>
            </a:r>
            <a:r>
              <a:rPr lang="ko-KR" sz="9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PowerPoint</a:t>
            </a:r>
            <a:endParaRPr sz="9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6" name="Google Shape;3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7" name="Google Shape;3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8" name="Google Shape;3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4" name="Google Shape;4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5" name="Google Shape;4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2" name="Google Shape;5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3" name="Google Shape;5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4" name="Google Shape;5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8" name="Google Shape;5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9" name="Google Shape;5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3" name="Google Shape;63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9" name="Google Shape;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0" name="Google Shape;1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i2ovmU6smadF3OEAy9YM7dPw9wxNaK8w/OejU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venapp.io/view/i2ovmU6smadF3OEAy9YM7dPw9wxNaK8w/SLa4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venapp.io/project/INQdcOc54SFEhD29ucmmZFoQCtuP5eIJ#PTZoi" TargetMode="External"/><Relationship Id="rId3" Type="http://schemas.openxmlformats.org/officeDocument/2006/relationships/hyperlink" Target="https://ovenapp.io/project/INQdcOc54SFEhD29ucmmZFoQCtuP5eIJ#RtZnA" TargetMode="External"/><Relationship Id="rId7" Type="http://schemas.openxmlformats.org/officeDocument/2006/relationships/hyperlink" Target="https://ovenapp.io/project/INQdcOc54SFEhD29ucmmZFoQCtuP5eIJ#SyyY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venapp.io/project/INQdcOc54SFEhD29ucmmZFoQCtuP5eIJ#vVtzw" TargetMode="External"/><Relationship Id="rId5" Type="http://schemas.openxmlformats.org/officeDocument/2006/relationships/hyperlink" Target="https://ovenapp.io/project/INQdcOc54SFEhD29ucmmZFoQCtuP5eIJ#ALVpR" TargetMode="External"/><Relationship Id="rId4" Type="http://schemas.openxmlformats.org/officeDocument/2006/relationships/hyperlink" Target="https://ovenapp.io/project/INQdcOc54SFEhD29ucmmZFoQCtuP5eIJ#s28No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project/QHyj7ATREQojFSdpsBWjNczwmU0Aflr8#UgoqH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venapp.io/project/QHyj7ATREQojFSdpsBWjNczwmU0Aflr8#oly5B" TargetMode="External"/><Relationship Id="rId4" Type="http://schemas.openxmlformats.org/officeDocument/2006/relationships/hyperlink" Target="https://ovenapp.io/project/QHyj7ATREQojFSdpsBWjNczwmU0Aflr8#B9WoU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project/zKTDMaAgNE55f1BeipXWUmYkksYrkzO5#OVxj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venapp.io/project/zKTDMaAgNE55f1BeipXWUmYkksYrkzO5#LAdbW" TargetMode="External"/><Relationship Id="rId4" Type="http://schemas.openxmlformats.org/officeDocument/2006/relationships/hyperlink" Target="https://ovenapp.io/project/zKTDMaAgNE55f1BeipXWUmYkksYrkzO5#qBBB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jqAMemllOj5rk9VYeLXUDeCaVPYWX6y6/epN59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venapp.io/view/jqAMemllOj5rk9VYeLXUDeCaVPYWX6y6/09mcq" TargetMode="External"/><Relationship Id="rId5" Type="http://schemas.openxmlformats.org/officeDocument/2006/relationships/hyperlink" Target="https://ovenapp.io/view/jqAMemllOj5rk9VYeLXUDeCaVPYWX6y6/SPr4f" TargetMode="External"/><Relationship Id="rId4" Type="http://schemas.openxmlformats.org/officeDocument/2006/relationships/hyperlink" Target="https://ovenapp.io/view/jqAMemllOj5rk9VYeLXUDeCaVPYWX6y6/tpXk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3712200" y="2657833"/>
            <a:ext cx="47676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dirty="0" err="1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</a:t>
            </a:r>
            <a:r>
              <a:rPr lang="ko-KR" sz="60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코로나</a:t>
            </a:r>
            <a:endParaRPr sz="6000" b="0" i="0" u="none" strike="noStrike" cap="none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3347720" y="3673455"/>
            <a:ext cx="549656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"/>
          <p:cNvSpPr txBox="1"/>
          <p:nvPr/>
        </p:nvSpPr>
        <p:spPr>
          <a:xfrm>
            <a:off x="4961700" y="3749236"/>
            <a:ext cx="2268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건강이 </a:t>
            </a:r>
            <a:r>
              <a:rPr lang="ko-KR" sz="2400" dirty="0" err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중요하조</a:t>
            </a:r>
            <a:endParaRPr sz="24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3B3DC3-BD32-4936-B948-55A54F15EA2C}"/>
              </a:ext>
            </a:extLst>
          </p:cNvPr>
          <p:cNvSpPr txBox="1"/>
          <p:nvPr/>
        </p:nvSpPr>
        <p:spPr>
          <a:xfrm>
            <a:off x="10540753" y="4406169"/>
            <a:ext cx="1133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김희주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최은교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이준범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손현종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박진영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24"/>
          <p:cNvCxnSpPr>
            <a:cxnSpLocks/>
          </p:cNvCxnSpPr>
          <p:nvPr/>
        </p:nvCxnSpPr>
        <p:spPr>
          <a:xfrm>
            <a:off x="177800" y="112335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5" name="Google Shape;255;p2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2133625" y="1644300"/>
            <a:ext cx="3579300" cy="150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5941725" y="1644301"/>
            <a:ext cx="4902300" cy="150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953750" y="3399100"/>
            <a:ext cx="4759200" cy="27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5944375" y="3409875"/>
            <a:ext cx="3972000" cy="150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4074349" y="2684100"/>
            <a:ext cx="1638600" cy="46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5910050" y="2684100"/>
            <a:ext cx="1302300" cy="46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DBMS</a:t>
            </a:r>
            <a:endParaRPr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3946225" y="3399176"/>
            <a:ext cx="1766700" cy="4616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Language</a:t>
            </a:r>
            <a:endParaRPr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5945150" y="3399100"/>
            <a:ext cx="1232100" cy="46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Server</a:t>
            </a:r>
            <a:endParaRPr sz="2400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2133537" y="2183267"/>
            <a:ext cx="35793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Google </a:t>
            </a:r>
            <a:r>
              <a:rPr lang="ko-KR" sz="2050" dirty="0" err="1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Map</a:t>
            </a:r>
            <a:r>
              <a:rPr lang="ko-KR" sz="2050" dirty="0">
                <a:solidFill>
                  <a:srgbClr val="D9D9D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API</a:t>
            </a:r>
            <a:endParaRPr sz="1900" dirty="0">
              <a:solidFill>
                <a:srgbClr val="D9D9D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5941701" y="2073425"/>
            <a:ext cx="4902299" cy="56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5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Oracle DB - </a:t>
            </a:r>
            <a:r>
              <a:rPr lang="ko-KR" sz="2050" dirty="0" err="1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sqldeveloper</a:t>
            </a:r>
            <a:endParaRPr sz="205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1256825" y="4137850"/>
            <a:ext cx="20376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Noto Sans Symbols"/>
              <a:buChar char="▪"/>
            </a:pPr>
            <a:r>
              <a:rPr lang="ko-KR" sz="2050" dirty="0" err="1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Java</a:t>
            </a:r>
            <a:endParaRPr sz="2050" dirty="0">
              <a:solidFill>
                <a:srgbClr val="CCCCC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Noto Sans Symbols"/>
              <a:buChar char="▪"/>
            </a:pPr>
            <a:r>
              <a:rPr lang="ko-KR" sz="2050" dirty="0" err="1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html</a:t>
            </a:r>
            <a:endParaRPr sz="2050" dirty="0">
              <a:solidFill>
                <a:srgbClr val="CCCCC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Noto Sans Symbols"/>
              <a:buChar char="▪"/>
            </a:pPr>
            <a:r>
              <a:rPr lang="ko-KR" sz="2050" dirty="0" err="1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css</a:t>
            </a:r>
            <a:endParaRPr sz="2050" dirty="0">
              <a:solidFill>
                <a:srgbClr val="CCCCC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Noto Sans Symbols"/>
              <a:buChar char="▪"/>
            </a:pPr>
            <a:r>
              <a:rPr lang="ko-KR" sz="2050" dirty="0" err="1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Javascript</a:t>
            </a:r>
            <a:endParaRPr sz="19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5941725" y="3942740"/>
            <a:ext cx="3963491" cy="56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50" dirty="0">
                <a:solidFill>
                  <a:srgbClr val="EFEFE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Apache </a:t>
            </a:r>
            <a:r>
              <a:rPr lang="ko-KR" sz="2050" dirty="0" err="1">
                <a:solidFill>
                  <a:srgbClr val="EFEFE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Tomcat</a:t>
            </a:r>
            <a:r>
              <a:rPr lang="ko-KR" sz="1900" dirty="0">
                <a:solidFill>
                  <a:srgbClr val="EFEFE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endParaRPr sz="1900" dirty="0">
              <a:solidFill>
                <a:srgbClr val="EFEFE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345263" y="158600"/>
            <a:ext cx="39720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개발환경</a:t>
            </a:r>
            <a:endParaRPr sz="4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73" name="Google Shape;2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4436" y="123166"/>
            <a:ext cx="974600" cy="9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2411" y="-234831"/>
            <a:ext cx="3139489" cy="15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574" y="72241"/>
            <a:ext cx="1071226" cy="107122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4"/>
          <p:cNvSpPr txBox="1"/>
          <p:nvPr/>
        </p:nvSpPr>
        <p:spPr>
          <a:xfrm>
            <a:off x="3333350" y="4091650"/>
            <a:ext cx="19587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Noto Sans Symbols"/>
              <a:buChar char="▪"/>
            </a:pPr>
            <a:r>
              <a:rPr lang="ko-KR" sz="2050" dirty="0" err="1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jQuery</a:t>
            </a:r>
            <a:r>
              <a:rPr lang="ko-KR" sz="2050" dirty="0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2050" dirty="0">
              <a:solidFill>
                <a:srgbClr val="CCCCC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Noto Sans Symbols"/>
              <a:buChar char="▪"/>
            </a:pPr>
            <a:r>
              <a:rPr lang="ko-KR" sz="2050" dirty="0" err="1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BootStrap</a:t>
            </a:r>
            <a:r>
              <a:rPr lang="ko-KR" sz="2050" dirty="0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2050" dirty="0">
              <a:solidFill>
                <a:srgbClr val="CCCCC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Noto Sans Symbols"/>
              <a:buChar char="▪"/>
            </a:pPr>
            <a:r>
              <a:rPr lang="ko-KR" sz="2050" dirty="0" err="1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MyBatis</a:t>
            </a:r>
            <a:r>
              <a:rPr lang="ko-KR" sz="2050" dirty="0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2050" dirty="0">
              <a:solidFill>
                <a:srgbClr val="CCCCC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Noto Sans Symbols"/>
              <a:buChar char="▪"/>
            </a:pPr>
            <a:r>
              <a:rPr lang="ko-KR" sz="2050" dirty="0" err="1">
                <a:solidFill>
                  <a:srgbClr val="CCCCC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Ajax</a:t>
            </a:r>
            <a:endParaRPr sz="1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" name="Google Shape;270;p24">
            <a:extLst>
              <a:ext uri="{FF2B5EF4-FFF2-40B4-BE49-F238E27FC236}">
                <a16:creationId xmlns:a16="http://schemas.microsoft.com/office/drawing/2014/main" id="{44C1978D-E3CB-466B-B9D9-DB24D5D4AD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3181" y="85571"/>
            <a:ext cx="974600" cy="99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71;p24">
            <a:extLst>
              <a:ext uri="{FF2B5EF4-FFF2-40B4-BE49-F238E27FC236}">
                <a16:creationId xmlns:a16="http://schemas.microsoft.com/office/drawing/2014/main" id="{393283C7-8670-44C7-B57F-3C9B7109C17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3286" y="85571"/>
            <a:ext cx="1005500" cy="992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2;p24">
            <a:extLst>
              <a:ext uri="{FF2B5EF4-FFF2-40B4-BE49-F238E27FC236}">
                <a16:creationId xmlns:a16="http://schemas.microsoft.com/office/drawing/2014/main" id="{1BE9B4B7-74B1-4AC5-95EF-CDEB8069F52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6585" y="41613"/>
            <a:ext cx="1071226" cy="1056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작업일정</a:t>
            </a:r>
            <a:endParaRPr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6002593" y="27935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3258472" y="27935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514350" y="2793500"/>
            <a:ext cx="2986500" cy="12876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690475" y="3090975"/>
            <a:ext cx="37533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3F3F3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계획</a:t>
            </a:r>
            <a:endParaRPr sz="2400" b="1" dirty="0">
              <a:solidFill>
                <a:srgbClr val="3F3F3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3F3F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3/26 완료</a:t>
            </a:r>
            <a:endParaRPr sz="1800" dirty="0">
              <a:solidFill>
                <a:srgbClr val="3F3F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3990989" y="3205043"/>
            <a:ext cx="1908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4193386" y="3143531"/>
            <a:ext cx="23259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분석/설계</a:t>
            </a:r>
            <a:endParaRPr lang="en-US" altLang="ko-KR" sz="2400" b="1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4/9 </a:t>
            </a:r>
            <a:r>
              <a:rPr lang="ko-KR" altLang="en-US"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완료</a:t>
            </a:r>
            <a:endParaRPr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8812969" y="2785200"/>
            <a:ext cx="2986500" cy="1287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291" name="Google Shape;291;p20"/>
          <p:cNvSpPr txBox="1"/>
          <p:nvPr/>
        </p:nvSpPr>
        <p:spPr>
          <a:xfrm>
            <a:off x="9353626" y="3198150"/>
            <a:ext cx="220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</a:t>
            </a:r>
            <a:endParaRPr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6773389" y="3206442"/>
            <a:ext cx="190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구현/테스트</a:t>
            </a:r>
            <a:endParaRPr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4135449" y="4105564"/>
            <a:ext cx="36139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화면 설계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gce27a04e20_1_247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0" name="Google Shape;320;gce27a04e20_1_24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1" name="Google Shape;321;gce27a04e20_1_247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 err="1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22" name="Google Shape;322;gce27a04e20_1_247"/>
          <p:cNvGraphicFramePr/>
          <p:nvPr>
            <p:extLst>
              <p:ext uri="{D42A27DB-BD31-4B8C-83A1-F6EECF244321}">
                <p14:modId xmlns:p14="http://schemas.microsoft.com/office/powerpoint/2010/main" val="3885206485"/>
              </p:ext>
            </p:extLst>
          </p:nvPr>
        </p:nvGraphicFramePr>
        <p:xfrm>
          <a:off x="952500" y="3032788"/>
          <a:ext cx="1028700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메인페이지</a:t>
                      </a: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- 로그인 전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3"/>
                        </a:rPr>
                        <a:t>https://ovenapp.io/view/i2ovmU6smadF3OEAy9YM7dPw9wxNaK8w/OejUf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메인페이지</a:t>
                      </a: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- 로그인 후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4"/>
                        </a:rPr>
                        <a:t>https://ovenapp.io/view/i2ovmU6smadF3OEAy9YM7dPw9wxNaK8w/SLa4G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gce27a04e20_1_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0" y="1007825"/>
            <a:ext cx="9084251" cy="585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gce27a04e20_1_20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gce27a04e20_1_20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29" name="Google Shape;329;gce27a04e20_1_209"/>
          <p:cNvSpPr txBox="1"/>
          <p:nvPr/>
        </p:nvSpPr>
        <p:spPr>
          <a:xfrm>
            <a:off x="329596" y="111525"/>
            <a:ext cx="49074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 err="1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로그인 전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30" name="Google Shape;330;gce27a04e20_1_209"/>
          <p:cNvGraphicFramePr/>
          <p:nvPr>
            <p:extLst>
              <p:ext uri="{D42A27DB-BD31-4B8C-83A1-F6EECF244321}">
                <p14:modId xmlns:p14="http://schemas.microsoft.com/office/powerpoint/2010/main" val="20595398"/>
              </p:ext>
            </p:extLst>
          </p:nvPr>
        </p:nvGraphicFramePr>
        <p:xfrm>
          <a:off x="9566950" y="835750"/>
          <a:ext cx="2624950" cy="55776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46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전 - 로그인/회원가입 활성화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뉴스, 주변 병원/선별진료소, 정보공유게시판 버튼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상단바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고정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2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코로나 현황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확진자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완치자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격리자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사망자, 검사자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누계와 새로 추가된 인원 모두 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자료는 매일 00시 정각에 갱신됨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일별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확진자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막대그래프 - 최근 일주일 정보 표시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3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지역별 거리두기 단계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238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위에 지역이름, 거리두기 단계 박스 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781050" lvl="1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click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거리두기 시행기간표시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238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거리두기 단계 별 색 구분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600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4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저작권 표시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ce27a04e20_1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0" y="974875"/>
            <a:ext cx="9003954" cy="585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gce27a04e20_1_124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7" name="Google Shape;337;gce27a04e20_1_124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38" name="Google Shape;338;gce27a04e20_1_124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 err="1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로그인 후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39" name="Google Shape;339;gce27a04e20_1_124"/>
          <p:cNvGraphicFramePr/>
          <p:nvPr>
            <p:extLst>
              <p:ext uri="{D42A27DB-BD31-4B8C-83A1-F6EECF244321}">
                <p14:modId xmlns:p14="http://schemas.microsoft.com/office/powerpoint/2010/main" val="2028032949"/>
              </p:ext>
            </p:extLst>
          </p:nvPr>
        </p:nvGraphicFramePr>
        <p:xfrm>
          <a:off x="9566950" y="835750"/>
          <a:ext cx="2624950" cy="55828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46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후 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로그아웃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활성화</a:t>
                      </a:r>
                      <a:endParaRPr lang="en-US" altLang="ko-KR"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뉴스, 주변 병원/선별진료소, 정보공유게시판 버튼</a:t>
                      </a: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상단바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고정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2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코로나 현황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확진자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완치자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격리자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사망자, 검사자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누계와 새로 추가된 인원 모두 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자료는 매일 00시 정각에 갱신됨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일별 </a:t>
                      </a: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확진자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막대그래프 - 최근 일주일 정보 표시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7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3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지역별 거리두기 단계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위에 지역이름, 거리두기 단계 박스 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914400" lvl="1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click</a:t>
                      </a: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거리두기 시행기간표시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거리두기 단계 별 색 구분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753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190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AutoNum type="arabicPeriod" startAt="4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하단</a:t>
                      </a:r>
                      <a:endParaRPr sz="1200" dirty="0">
                        <a:solidFill>
                          <a:srgbClr val="333333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rgbClr val="333333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저작권 표시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Google Shape;345;gce27a04e20_1_217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6" name="Google Shape;346;gce27a04e20_1_21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47" name="Google Shape;347;gce27a04e20_1_217"/>
          <p:cNvSpPr txBox="1"/>
          <p:nvPr/>
        </p:nvSpPr>
        <p:spPr>
          <a:xfrm>
            <a:off x="329596" y="111525"/>
            <a:ext cx="469498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뉴스/정보공유게시판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48" name="Google Shape;348;gce27a04e20_1_217"/>
          <p:cNvGraphicFramePr/>
          <p:nvPr>
            <p:extLst>
              <p:ext uri="{D42A27DB-BD31-4B8C-83A1-F6EECF244321}">
                <p14:modId xmlns:p14="http://schemas.microsoft.com/office/powerpoint/2010/main" val="3202120473"/>
              </p:ext>
            </p:extLst>
          </p:nvPr>
        </p:nvGraphicFramePr>
        <p:xfrm>
          <a:off x="952500" y="2286000"/>
          <a:ext cx="10287000" cy="23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뉴스 메인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3"/>
                        </a:rPr>
                        <a:t>https://ovenapp.io/project/INQdcOc54SFEhD29ucmmZFoQCtuP5eIJ#RtZnA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뉴스 등록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4"/>
                        </a:rPr>
                        <a:t>https://ovenapp.io/project/INQdcOc54SFEhD29ucmmZFoQCtuP5eIJ#s28No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뉴스 내용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5"/>
                        </a:rPr>
                        <a:t>https://ovenapp.io/project/INQdcOc54SFEhD29ucmmZFoQCtuP5eIJ#ALVpR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정보공유게시판 메인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6"/>
                        </a:rPr>
                        <a:t>https://ovenapp.io/project/INQdcOc54SFEhD29ucmmZFoQCtuP5eIJ#vVtzw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정보공유게시판 등록 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7"/>
                        </a:rPr>
                        <a:t>https://ovenapp.io/project/INQdcOc54SFEhD29ucmmZFoQCtuP5eIJ#SyyYf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 정보공유게시판 내용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8"/>
                        </a:rPr>
                        <a:t>https://ovenapp.io/project/INQdcOc54SFEhD29ucmmZFoQCtuP5eIJ#PTZoi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gce27a04e20_1_78"/>
          <p:cNvPicPr preferRelativeResize="0"/>
          <p:nvPr/>
        </p:nvPicPr>
        <p:blipFill rotWithShape="1">
          <a:blip r:embed="rId3">
            <a:alphaModFix/>
          </a:blip>
          <a:srcRect t="14599"/>
          <a:stretch/>
        </p:blipFill>
        <p:spPr>
          <a:xfrm>
            <a:off x="177800" y="2254929"/>
            <a:ext cx="8866800" cy="38401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gce27a04e20_1_78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gce27a04e20_1_7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55" name="Google Shape;355;gce27a04e20_1_78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 메인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58" name="Google Shape;358;gce27a04e20_1_78"/>
          <p:cNvGraphicFramePr/>
          <p:nvPr>
            <p:extLst>
              <p:ext uri="{D42A27DB-BD31-4B8C-83A1-F6EECF244321}">
                <p14:modId xmlns:p14="http://schemas.microsoft.com/office/powerpoint/2010/main" val="3474293708"/>
              </p:ext>
            </p:extLst>
          </p:nvPr>
        </p:nvGraphicFramePr>
        <p:xfrm>
          <a:off x="9248850" y="835708"/>
          <a:ext cx="2943050" cy="53786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63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1.작성된 뉴스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페이지에 출력될 게시물 10개씩 등록 순서에 따라 내림차순으로 정렬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게시글 번호, 제목, 작성자, 등록일, 첨부파일 명시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 클릭 시 해당 '뉴스 내용'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58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2.하단 페이지 번호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페이지는 4개씩, 좌우 화살표 버튼으로 페이지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페이지 번호 바탕색有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63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 눌러 뉴스 등록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계정에만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gce27a04e20_8_28"/>
          <p:cNvPicPr preferRelativeResize="0"/>
          <p:nvPr/>
        </p:nvPicPr>
        <p:blipFill rotWithShape="1">
          <a:blip r:embed="rId3">
            <a:alphaModFix/>
          </a:blip>
          <a:srcRect t="13751"/>
          <a:stretch/>
        </p:blipFill>
        <p:spPr>
          <a:xfrm>
            <a:off x="177200" y="2201665"/>
            <a:ext cx="8562975" cy="37050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gce27a04e20_8_28"/>
          <p:cNvCxnSpPr/>
          <p:nvPr/>
        </p:nvCxnSpPr>
        <p:spPr>
          <a:xfrm>
            <a:off x="1779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4" name="Google Shape;364;gce27a04e20_8_2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65" name="Google Shape;365;gce27a04e20_8_28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66" name="Google Shape;366;gce27a04e20_8_28"/>
          <p:cNvGraphicFramePr/>
          <p:nvPr>
            <p:extLst>
              <p:ext uri="{D42A27DB-BD31-4B8C-83A1-F6EECF244321}">
                <p14:modId xmlns:p14="http://schemas.microsoft.com/office/powerpoint/2010/main" val="3868319276"/>
              </p:ext>
            </p:extLst>
          </p:nvPr>
        </p:nvGraphicFramePr>
        <p:xfrm>
          <a:off x="9248850" y="835707"/>
          <a:ext cx="2943050" cy="5531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파일 첨부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JPEG,PNG 파일만 첨부 가능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본문 입력박스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이미지 파일 경로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첨부한 파일의 경로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취소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 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클릭 시 입력한 내용으로 뉴스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메인 페이지에 등록 및 작성 글로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gce27a04e20_8_44"/>
          <p:cNvPicPr preferRelativeResize="0"/>
          <p:nvPr/>
        </p:nvPicPr>
        <p:blipFill rotWithShape="1">
          <a:blip r:embed="rId3">
            <a:alphaModFix/>
          </a:blip>
          <a:srcRect t="15057"/>
          <a:stretch/>
        </p:blipFill>
        <p:spPr>
          <a:xfrm>
            <a:off x="254100" y="2246051"/>
            <a:ext cx="8496300" cy="3648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gce27a04e20_8_44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3" name="Google Shape;373;gce27a04e20_8_44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74" name="Google Shape;374;gce27a04e20_8_44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75" name="Google Shape;375;gce27a04e20_8_44"/>
          <p:cNvGraphicFramePr/>
          <p:nvPr>
            <p:extLst>
              <p:ext uri="{D42A27DB-BD31-4B8C-83A1-F6EECF244321}">
                <p14:modId xmlns:p14="http://schemas.microsoft.com/office/powerpoint/2010/main" val="2510004152"/>
              </p:ext>
            </p:extLst>
          </p:nvPr>
        </p:nvGraphicFramePr>
        <p:xfrm>
          <a:off x="9248850" y="835707"/>
          <a:ext cx="2943050" cy="529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제목, 글 작성자, 등록 시간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작성된 내용 표시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댓글 작성자, 등록시간, 내용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댓글 입력 박스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-최대 글자수 50자 제한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등록 버튼으로 댓글 등록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-비회원 클릭 시 '로그인을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해주세요' </a:t>
                      </a:r>
                      <a:r>
                        <a:rPr lang="ko-KR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팝업메세지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출력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r>
              <a:rPr lang="ko-KR" sz="44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2183713" y="1455564"/>
            <a:ext cx="9241847" cy="12654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기획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2183713" y="3093201"/>
            <a:ext cx="9241847" cy="12654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화면</a:t>
            </a:r>
            <a:r>
              <a:rPr lang="en-US" altLang="ko-KR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 </a:t>
            </a:r>
            <a:r>
              <a:rPr lang="ko-KR" altLang="en-US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rPr>
              <a:t>설계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2183713" y="4769735"/>
            <a:ext cx="9241847" cy="12654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설계</a:t>
            </a:r>
            <a:endParaRPr sz="3000" dirty="0">
              <a:solidFill>
                <a:schemeClr val="lt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5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gce27a04e20_8_63"/>
          <p:cNvPicPr preferRelativeResize="0"/>
          <p:nvPr/>
        </p:nvPicPr>
        <p:blipFill rotWithShape="1">
          <a:blip r:embed="rId3">
            <a:alphaModFix/>
          </a:blip>
          <a:srcRect t="14185"/>
          <a:stretch/>
        </p:blipFill>
        <p:spPr>
          <a:xfrm>
            <a:off x="177800" y="2414728"/>
            <a:ext cx="8888900" cy="36537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gce27a04e20_8_63"/>
          <p:cNvCxnSpPr/>
          <p:nvPr/>
        </p:nvCxnSpPr>
        <p:spPr>
          <a:xfrm>
            <a:off x="277200" y="835732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2" name="Google Shape;382;gce27a04e20_8_63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383" name="Google Shape;383;gce27a04e20_8_63"/>
          <p:cNvSpPr txBox="1"/>
          <p:nvPr/>
        </p:nvSpPr>
        <p:spPr>
          <a:xfrm>
            <a:off x="329596" y="111525"/>
            <a:ext cx="46580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84" name="Google Shape;384;gce27a04e20_8_63"/>
          <p:cNvGraphicFramePr/>
          <p:nvPr>
            <p:extLst>
              <p:ext uri="{D42A27DB-BD31-4B8C-83A1-F6EECF244321}">
                <p14:modId xmlns:p14="http://schemas.microsoft.com/office/powerpoint/2010/main" val="679979062"/>
              </p:ext>
            </p:extLst>
          </p:nvPr>
        </p:nvGraphicFramePr>
        <p:xfrm>
          <a:off x="9244500" y="828085"/>
          <a:ext cx="2943050" cy="4944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75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1.작성된 글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페이지에 출력될 게시물 10개씩 등록 순서에 따라 내림차순으로 정렬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번호, 제목, 작성자, 등록일, 첨부파일 명시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말머리 선택에 따라 지역별 게시물 분류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 클릭 시 해당 '게시판 내용'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2.하단 페이지 번호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페이지는 4개씩, 좌우 화살표 버튼으로 페이지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페이지 번호 바탕색有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버튼 눌러 '게시물 등록' 페이지로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회원만 등록 버튼 활성화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gce27a04e20_8_77"/>
          <p:cNvPicPr preferRelativeResize="0"/>
          <p:nvPr/>
        </p:nvPicPr>
        <p:blipFill rotWithShape="1">
          <a:blip r:embed="rId3">
            <a:alphaModFix/>
          </a:blip>
          <a:srcRect t="14904"/>
          <a:stretch/>
        </p:blipFill>
        <p:spPr>
          <a:xfrm>
            <a:off x="177900" y="2112891"/>
            <a:ext cx="8841014" cy="3623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gce27a04e20_8_77"/>
          <p:cNvCxnSpPr/>
          <p:nvPr/>
        </p:nvCxnSpPr>
        <p:spPr>
          <a:xfrm>
            <a:off x="277200" y="835732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1" name="Google Shape;391;gce27a04e20_8_7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394" name="Google Shape;394;gce27a04e20_8_77"/>
          <p:cNvGraphicFramePr/>
          <p:nvPr>
            <p:extLst>
              <p:ext uri="{D42A27DB-BD31-4B8C-83A1-F6EECF244321}">
                <p14:modId xmlns:p14="http://schemas.microsoft.com/office/powerpoint/2010/main" val="1070124784"/>
              </p:ext>
            </p:extLst>
          </p:nvPr>
        </p:nvGraphicFramePr>
        <p:xfrm>
          <a:off x="9248950" y="835732"/>
          <a:ext cx="2943050" cy="53483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파일 첨부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JPEG,PNG 파일만 첨부 가능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본문 입력박스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이미지 파일 경로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첨부한 파일의 경로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취소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정보공유게시판으로 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 등록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클릭 시 입력한 내용으로 게시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판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 페이지에 등록 및 작성 글로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이동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Google Shape;383;gce27a04e20_8_63">
            <a:extLst>
              <a:ext uri="{FF2B5EF4-FFF2-40B4-BE49-F238E27FC236}">
                <a16:creationId xmlns:a16="http://schemas.microsoft.com/office/drawing/2014/main" id="{FB3FD877-F40B-4F26-80EF-D27AC9FF8DCD}"/>
              </a:ext>
            </a:extLst>
          </p:cNvPr>
          <p:cNvSpPr txBox="1"/>
          <p:nvPr/>
        </p:nvSpPr>
        <p:spPr>
          <a:xfrm>
            <a:off x="329596" y="111525"/>
            <a:ext cx="48612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ce27a04e20_8_91"/>
          <p:cNvPicPr preferRelativeResize="0"/>
          <p:nvPr/>
        </p:nvPicPr>
        <p:blipFill rotWithShape="1">
          <a:blip r:embed="rId3">
            <a:alphaModFix/>
          </a:blip>
          <a:srcRect t="15028"/>
          <a:stretch/>
        </p:blipFill>
        <p:spPr>
          <a:xfrm>
            <a:off x="177900" y="2441364"/>
            <a:ext cx="8756274" cy="36340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Google Shape;399;gce27a04e20_8_91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0" name="Google Shape;400;gce27a04e20_8_91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02" name="Google Shape;402;gce27a04e20_8_91"/>
          <p:cNvGraphicFramePr/>
          <p:nvPr>
            <p:extLst>
              <p:ext uri="{D42A27DB-BD31-4B8C-83A1-F6EECF244321}">
                <p14:modId xmlns:p14="http://schemas.microsoft.com/office/powerpoint/2010/main" val="3824467210"/>
              </p:ext>
            </p:extLst>
          </p:nvPr>
        </p:nvGraphicFramePr>
        <p:xfrm>
          <a:off x="9248950" y="835707"/>
          <a:ext cx="2943050" cy="54762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15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제목, 글 작성자, 등록 시간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작성된 내용 표시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댓글 작성자, 등록시간, 내용 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표시</a:t>
                      </a: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3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댓글 입력 박스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최대 글자수 50자 제한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28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등록 버튼으로 댓글 등록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비회원 클릭 시 '로그인을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해주세요' </a:t>
                      </a:r>
                      <a:r>
                        <a:rPr lang="ko-KR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팝업메세지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출력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Google Shape;383;gce27a04e20_8_63">
            <a:extLst>
              <a:ext uri="{FF2B5EF4-FFF2-40B4-BE49-F238E27FC236}">
                <a16:creationId xmlns:a16="http://schemas.microsoft.com/office/drawing/2014/main" id="{1348DCAF-9467-4387-82C2-E9C9D4FC42C5}"/>
              </a:ext>
            </a:extLst>
          </p:cNvPr>
          <p:cNvSpPr txBox="1"/>
          <p:nvPr/>
        </p:nvSpPr>
        <p:spPr>
          <a:xfrm>
            <a:off x="329595" y="111525"/>
            <a:ext cx="488894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정보공유게시판</a:t>
            </a:r>
            <a:r>
              <a:rPr lang="en-US" alt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3" name="Google Shape;443;gce27a04e20_1_233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4" name="Google Shape;444;gce27a04e20_1_233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45" name="Google Shape;445;gce27a04e20_1_233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</a:t>
            </a: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46" name="Google Shape;446;gce27a04e20_1_233"/>
          <p:cNvGraphicFramePr/>
          <p:nvPr>
            <p:extLst>
              <p:ext uri="{D42A27DB-BD31-4B8C-83A1-F6EECF244321}">
                <p14:modId xmlns:p14="http://schemas.microsoft.com/office/powerpoint/2010/main" val="958128475"/>
              </p:ext>
            </p:extLst>
          </p:nvPr>
        </p:nvGraphicFramePr>
        <p:xfrm>
          <a:off x="952500" y="2286000"/>
          <a:ext cx="10287000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 병원 화면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3"/>
                        </a:rPr>
                        <a:t> 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3"/>
                        </a:rPr>
                        <a:t>https://ovenapp.io/project/QHyj7ATREQojFSdpsBWjNczwmU0Aflr8#UgoqH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 진료소 화면 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4"/>
                        </a:rPr>
                        <a:t>https://ovenapp.io/project/QHyj7ATREQojFSdpsBWjNczwmU0Aflr8#B9WoU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 지도 화면 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5"/>
                        </a:rPr>
                        <a:t>https://ovenapp.io/project/QHyj7ATREQojFSdpsBWjNczwmU0Aflr8#oly5B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gce27a04e20_1_90"/>
          <p:cNvPicPr preferRelativeResize="0"/>
          <p:nvPr/>
        </p:nvPicPr>
        <p:blipFill rotWithShape="1">
          <a:blip r:embed="rId3">
            <a:alphaModFix/>
          </a:blip>
          <a:srcRect t="10985"/>
          <a:stretch/>
        </p:blipFill>
        <p:spPr>
          <a:xfrm>
            <a:off x="177900" y="1819925"/>
            <a:ext cx="7925249" cy="4573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gce27a04e20_1_90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2" name="Google Shape;452;gce27a04e20_1_9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55" name="Google Shape;455;gce27a04e20_1_90"/>
          <p:cNvGraphicFramePr/>
          <p:nvPr>
            <p:extLst>
              <p:ext uri="{D42A27DB-BD31-4B8C-83A1-F6EECF244321}">
                <p14:modId xmlns:p14="http://schemas.microsoft.com/office/powerpoint/2010/main" val="1113647461"/>
              </p:ext>
            </p:extLst>
          </p:nvPr>
        </p:nvGraphicFramePr>
        <p:xfrm>
          <a:off x="8103150" y="835688"/>
          <a:ext cx="4088750" cy="5416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상단 부분 홈페이지 메인의 헤더 영역 가져옴</a:t>
                      </a:r>
                      <a:endParaRPr sz="120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컨텐츠 영역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위치 노출시킴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로그인/전 후 상관없이 같은 정보 보여줌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(1). 병원(링크 연결: 병원 목록 화면에 보여줌)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(2). 선별진료소(링크 연결 : 선별진료소 목록 화면에 보여줌)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3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2-1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지도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리스트에 나온 병원 4지점을 지도에 마커로 표시해줌.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 목록 보여질 경우에도 똑같이 4지점 지도에 표시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버튼 클릭 시 병원/진료소가 지도에 확대 표시됨.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2-2 리스트.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지역(말머리), 기관명, 전화번호, 지도(버튼) 형식으로 </a:t>
                      </a:r>
                      <a:r>
                        <a:rPr lang="ko-KR" sz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보여짐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현재위치 기준으로 가까운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거리부터 먼 거리의 병원</a:t>
                      </a:r>
                      <a:r>
                        <a:rPr lang="en-US" alt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보여줌(오름차순) 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445;gce27a04e20_1_233">
            <a:extLst>
              <a:ext uri="{FF2B5EF4-FFF2-40B4-BE49-F238E27FC236}">
                <a16:creationId xmlns:a16="http://schemas.microsoft.com/office/drawing/2014/main" id="{575E123D-3654-41E4-B1DF-4D55585B67A4}"/>
              </a:ext>
            </a:extLst>
          </p:cNvPr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</a:t>
            </a: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gce27a04e20_9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00" y="1257325"/>
            <a:ext cx="7963575" cy="513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gce27a04e20_9_20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1" name="Google Shape;461;gce27a04e20_9_2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63" name="Google Shape;463;gce27a04e20_9_20"/>
          <p:cNvSpPr txBox="1"/>
          <p:nvPr/>
        </p:nvSpPr>
        <p:spPr>
          <a:xfrm>
            <a:off x="2757500" y="2100275"/>
            <a:ext cx="567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65" name="Google Shape;465;gce27a04e20_9_20"/>
          <p:cNvGraphicFramePr/>
          <p:nvPr>
            <p:extLst>
              <p:ext uri="{D42A27DB-BD31-4B8C-83A1-F6EECF244321}">
                <p14:modId xmlns:p14="http://schemas.microsoft.com/office/powerpoint/2010/main" val="1404434031"/>
              </p:ext>
            </p:extLst>
          </p:nvPr>
        </p:nvGraphicFramePr>
        <p:xfrm>
          <a:off x="8807400" y="835700"/>
          <a:ext cx="3384600" cy="1402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8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23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버튼 클릭 시 병원/진료소가 지도에 새 창으로 표시됨.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445;gce27a04e20_1_233">
            <a:extLst>
              <a:ext uri="{FF2B5EF4-FFF2-40B4-BE49-F238E27FC236}">
                <a16:creationId xmlns:a16="http://schemas.microsoft.com/office/drawing/2014/main" id="{38A775DD-111B-4A74-AE43-5B18DF92210C}"/>
              </a:ext>
            </a:extLst>
          </p:cNvPr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</a:t>
            </a: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</a:t>
            </a:r>
            <a:r>
              <a:rPr lang="ko-KR" altLang="en-US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rgbClr val="2626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</a:t>
            </a:r>
            <a:endParaRPr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8" name="Google Shape;408;gce27a04e20_10_67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9" name="Google Shape;409;gce27a04e20_10_6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10" name="Google Shape;410;gce27a04e20_10_67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11" name="Google Shape;411;gce27a04e20_10_67"/>
          <p:cNvGraphicFramePr/>
          <p:nvPr>
            <p:extLst>
              <p:ext uri="{D42A27DB-BD31-4B8C-83A1-F6EECF244321}">
                <p14:modId xmlns:p14="http://schemas.microsoft.com/office/powerpoint/2010/main" val="2820585309"/>
              </p:ext>
            </p:extLst>
          </p:nvPr>
        </p:nvGraphicFramePr>
        <p:xfrm>
          <a:off x="952500" y="2286000"/>
          <a:ext cx="10287000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MY 게시판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3"/>
                        </a:rPr>
                        <a:t>https://ovenapp.io/project/zKTDMaAgNE55f1BeipXWUmYkksYrkzO5#OVxjI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MY 댓글 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4"/>
                        </a:rPr>
                        <a:t>https://ovenapp.io/project/zKTDMaAgNE55f1BeipXWUmYkksYrkzO5#qBBBp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3.개인정보 수정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5"/>
                        </a:rPr>
                        <a:t>https://ovenapp.io/project/zKTDMaAgNE55f1BeipXWUmYkksYrkzO5#LAdbW</a:t>
                      </a: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gce27a04e20_1_84"/>
          <p:cNvPicPr preferRelativeResize="0"/>
          <p:nvPr/>
        </p:nvPicPr>
        <p:blipFill rotWithShape="1">
          <a:blip r:embed="rId3">
            <a:alphaModFix/>
          </a:blip>
          <a:srcRect t="15096"/>
          <a:stretch/>
        </p:blipFill>
        <p:spPr>
          <a:xfrm>
            <a:off x="177800" y="1684551"/>
            <a:ext cx="10176164" cy="5061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gce27a04e20_1_84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7" name="Google Shape;417;gce27a04e20_1_84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18" name="Google Shape;418;gce27a04e20_1_84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 게시판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19" name="Google Shape;419;gce27a04e20_1_84"/>
          <p:cNvGraphicFramePr/>
          <p:nvPr>
            <p:extLst>
              <p:ext uri="{D42A27DB-BD31-4B8C-83A1-F6EECF244321}">
                <p14:modId xmlns:p14="http://schemas.microsoft.com/office/powerpoint/2010/main" val="543146318"/>
              </p:ext>
            </p:extLst>
          </p:nvPr>
        </p:nvGraphicFramePr>
        <p:xfrm>
          <a:off x="9298200" y="835701"/>
          <a:ext cx="2893800" cy="47722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978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1페이지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본인이 쓴 글 목록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1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왼쪽 상단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MY게시판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댓글, 개인정보 수정 버튼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1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내가 쓴 글 목록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최신 날짜로 내림차순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번호, 제목, 작성자,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등록일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6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게시글 삭제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선택, 각각 선택 가능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77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하단에 페이지 바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gce27a04e20_10_12"/>
          <p:cNvPicPr preferRelativeResize="0"/>
          <p:nvPr/>
        </p:nvPicPr>
        <p:blipFill rotWithShape="1">
          <a:blip r:embed="rId3">
            <a:alphaModFix/>
          </a:blip>
          <a:srcRect t="13678" b="-13678"/>
          <a:stretch/>
        </p:blipFill>
        <p:spPr>
          <a:xfrm>
            <a:off x="177800" y="1347504"/>
            <a:ext cx="10129982" cy="6022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gce27a04e20_10_12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6" name="Google Shape;426;gce27a04e20_10_12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27" name="Google Shape;427;gce27a04e20_10_12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 댓글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28" name="Google Shape;428;gce27a04e20_10_12"/>
          <p:cNvGraphicFramePr/>
          <p:nvPr>
            <p:extLst>
              <p:ext uri="{D42A27DB-BD31-4B8C-83A1-F6EECF244321}">
                <p14:modId xmlns:p14="http://schemas.microsoft.com/office/powerpoint/2010/main" val="3210552092"/>
              </p:ext>
            </p:extLst>
          </p:nvPr>
        </p:nvGraphicFramePr>
        <p:xfrm>
          <a:off x="9204200" y="835725"/>
          <a:ext cx="2987800" cy="509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8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94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마이페이지  2페이지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본인이 </a:t>
                      </a:r>
                      <a:r>
                        <a:rPr lang="ko-KR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쓴글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목록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125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2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왼쪽 상단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 게시판, 댓글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내가 쓴 댓글 목록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최신 날짜로 내림차순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번호, 댓글목록, 작성자,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등록일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</a:t>
                      </a: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 삭제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전체 선택, 각각 선택 가능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5.하단에 페이지 바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gce27a04e20_10_18"/>
          <p:cNvPicPr preferRelativeResize="0"/>
          <p:nvPr/>
        </p:nvPicPr>
        <p:blipFill rotWithShape="1">
          <a:blip r:embed="rId3">
            <a:alphaModFix/>
          </a:blip>
          <a:srcRect t="16271"/>
          <a:stretch/>
        </p:blipFill>
        <p:spPr>
          <a:xfrm>
            <a:off x="470404" y="1338654"/>
            <a:ext cx="10354613" cy="50423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Google Shape;434;gce27a04e20_10_18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5" name="Google Shape;435;gce27a04e20_10_18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36" name="Google Shape;436;gce27a04e20_10_18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개인정보 수정</a:t>
            </a:r>
            <a:endParaRPr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37" name="Google Shape;437;gce27a04e20_10_18"/>
          <p:cNvGraphicFramePr/>
          <p:nvPr>
            <p:extLst>
              <p:ext uri="{D42A27DB-BD31-4B8C-83A1-F6EECF244321}">
                <p14:modId xmlns:p14="http://schemas.microsoft.com/office/powerpoint/2010/main" val="1348377912"/>
              </p:ext>
            </p:extLst>
          </p:nvPr>
        </p:nvGraphicFramePr>
        <p:xfrm>
          <a:off x="9152300" y="835725"/>
          <a:ext cx="3039600" cy="5545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3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 수정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들어가기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 로그인 화면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후 열람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가능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525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2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왼쪽 상단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MY </a:t>
                      </a:r>
                      <a:r>
                        <a:rPr lang="ko-KR" sz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게시판,댓글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개인정보수정          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200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AutoNum type="arabicPeriod" startAt="3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닉네임, 비밀번호</a:t>
                      </a:r>
                      <a:endParaRPr lang="en-US" altLang="ko-KR"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중복 확인 버튼 표시</a:t>
                      </a:r>
                      <a:endParaRPr sz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200"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4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생년월일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드롭다운 버튼으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</a:t>
                      </a: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정보수정 완료, 회원탈퇴</a:t>
                      </a:r>
                      <a:endParaRPr lang="en-US" altLang="ko-KR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하단에 버튼 표시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3604404" y="4124037"/>
            <a:ext cx="467604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프로젝트 기획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5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" name="Google Shape;470;gce27a04e20_1_240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1" name="Google Shape;471;gce27a04e20_1_24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72" name="Google Shape;472;gce27a04e20_1_240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로그인/회원가입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73" name="Google Shape;473;gce27a04e20_1_240"/>
          <p:cNvGraphicFramePr/>
          <p:nvPr>
            <p:extLst>
              <p:ext uri="{D42A27DB-BD31-4B8C-83A1-F6EECF244321}">
                <p14:modId xmlns:p14="http://schemas.microsoft.com/office/powerpoint/2010/main" val="206528730"/>
              </p:ext>
            </p:extLst>
          </p:nvPr>
        </p:nvGraphicFramePr>
        <p:xfrm>
          <a:off x="952500" y="2286000"/>
          <a:ext cx="10287000" cy="158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u="non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로그인 페이지</a:t>
                      </a:r>
                      <a:r>
                        <a:rPr lang="en-US" altLang="ko-KR" u="non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200" u="none" dirty="0">
                          <a:solidFill>
                            <a:schemeClr val="hlink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3"/>
                        </a:rPr>
                        <a:t>https://ovenapp.io/view/jqAMemllOj5rk9VYeLXUDeCaVPYWX6y6/epN59</a:t>
                      </a:r>
                      <a:endParaRPr lang="en-US" altLang="ko-KR" sz="1400" u="none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u="non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 회원가입 페이지 </a:t>
                      </a:r>
                      <a:r>
                        <a:rPr lang="en-US" altLang="ko-KR" sz="1200" u="none" dirty="0">
                          <a:solidFill>
                            <a:schemeClr val="hlink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4"/>
                        </a:rPr>
                        <a:t>https://ovenapp.io/view/jqAMemllOj5rk9VYeLXUDeCaVPYWX6y6/tpXkA</a:t>
                      </a:r>
                      <a:endParaRPr lang="en-US" altLang="ko-KR" sz="1400" u="none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u="non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아이디 찾기 페이지 </a:t>
                      </a:r>
                      <a:r>
                        <a:rPr lang="en-US" altLang="ko-KR" sz="1200" u="none" dirty="0">
                          <a:solidFill>
                            <a:schemeClr val="hlink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5"/>
                        </a:rPr>
                        <a:t>https://ovenapp.io/view/jqAMemllOj5rk9VYeLXUDeCaVPYWX6y6/SPr4f</a:t>
                      </a:r>
                      <a:endParaRPr lang="en-US" altLang="ko-KR" sz="1400" u="none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u="non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비밀번호 찾기 페이지</a:t>
                      </a:r>
                      <a:r>
                        <a:rPr lang="en-US" altLang="ko-KR" u="none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200" u="none" dirty="0">
                          <a:solidFill>
                            <a:schemeClr val="hlink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hlinkClick r:id="rId6"/>
                        </a:rPr>
                        <a:t>https://ovenapp.io/view/jqAMemllOj5rk9VYeLXUDeCaVPYWX6y6/09mcq</a:t>
                      </a:r>
                      <a:endParaRPr lang="en-US" altLang="ko-KR" sz="1400" u="none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2" name="Google Shape;482;gce27a04e20_1_96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3" name="Google Shape;483;gce27a04e20_1_96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84" name="Google Shape;484;gce27a04e20_1_96"/>
          <p:cNvSpPr txBox="1"/>
          <p:nvPr/>
        </p:nvSpPr>
        <p:spPr>
          <a:xfrm>
            <a:off x="329596" y="111525"/>
            <a:ext cx="4397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페이지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85" name="Google Shape;485;gce27a04e20_1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825" y="1073625"/>
            <a:ext cx="5837626" cy="50162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7" name="Google Shape;487;gce27a04e20_1_96"/>
          <p:cNvGraphicFramePr/>
          <p:nvPr>
            <p:extLst>
              <p:ext uri="{D42A27DB-BD31-4B8C-83A1-F6EECF244321}">
                <p14:modId xmlns:p14="http://schemas.microsoft.com/office/powerpoint/2010/main" val="258078127"/>
              </p:ext>
            </p:extLst>
          </p:nvPr>
        </p:nvGraphicFramePr>
        <p:xfrm>
          <a:off x="9445842" y="835688"/>
          <a:ext cx="2746058" cy="9143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4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rgbClr val="66666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-아이디 저장</a:t>
                      </a:r>
                      <a:endParaRPr sz="1200" dirty="0">
                        <a:solidFill>
                          <a:srgbClr val="66666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rgbClr val="66666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-회원가입</a:t>
                      </a:r>
                      <a:endParaRPr sz="1200" dirty="0">
                        <a:solidFill>
                          <a:srgbClr val="66666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rgbClr val="66666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-아이디 찾기</a:t>
                      </a:r>
                      <a:endParaRPr sz="1200" dirty="0">
                        <a:solidFill>
                          <a:srgbClr val="666666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rgbClr val="666666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-비밀번호 재설정</a:t>
                      </a:r>
                      <a:endParaRPr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2" name="Google Shape;492;gce27a04e20_2_820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3" name="Google Shape;493;gce27a04e20_2_820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494" name="Google Shape;494;gce27a04e20_2_820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 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95" name="Google Shape;495;gce27a04e20_2_8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691" y="940216"/>
            <a:ext cx="4881275" cy="58132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6" name="Google Shape;496;gce27a04e20_2_820"/>
          <p:cNvGraphicFramePr/>
          <p:nvPr>
            <p:extLst>
              <p:ext uri="{D42A27DB-BD31-4B8C-83A1-F6EECF244321}">
                <p14:modId xmlns:p14="http://schemas.microsoft.com/office/powerpoint/2010/main" val="360152534"/>
              </p:ext>
            </p:extLst>
          </p:nvPr>
        </p:nvGraphicFramePr>
        <p:xfrm>
          <a:off x="8451542" y="835690"/>
          <a:ext cx="3740358" cy="19689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4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2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필수 정보  : 아이디, 비밀번호, 닉네임, 생년월일, 지역 값 받기 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# 지역(서울, 부산, 대구, 인천, 광주, 대구, 울산, 경기, 강원, 충청, 전라, 경상, 제주, 세종)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5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-아이디, 닉네임 중복확인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-비밀번호 재입력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CA112580-923C-4752-A863-A6E7E9485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6" y="940216"/>
            <a:ext cx="4019065" cy="547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1" name="Google Shape;501;gce27a04e20_2_827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2" name="Google Shape;502;gce27a04e20_2_827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03" name="Google Shape;503;gce27a04e20_2_827"/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 찾기 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04" name="Google Shape;504;gce27a04e20_2_8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22" y="2111232"/>
            <a:ext cx="4846961" cy="333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ce27a04e20_2_8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377" y="2075862"/>
            <a:ext cx="4349489" cy="345945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ce27a04e20_2_827"/>
          <p:cNvSpPr txBox="1"/>
          <p:nvPr/>
        </p:nvSpPr>
        <p:spPr>
          <a:xfrm>
            <a:off x="-944175" y="4781150"/>
            <a:ext cx="94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07" name="Google Shape;507;gce27a04e20_2_827"/>
          <p:cNvGraphicFramePr/>
          <p:nvPr>
            <p:extLst>
              <p:ext uri="{D42A27DB-BD31-4B8C-83A1-F6EECF244321}">
                <p14:modId xmlns:p14="http://schemas.microsoft.com/office/powerpoint/2010/main" val="2382391848"/>
              </p:ext>
            </p:extLst>
          </p:nvPr>
        </p:nvGraphicFramePr>
        <p:xfrm>
          <a:off x="8554366" y="835707"/>
          <a:ext cx="3637634" cy="21030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 값과 생년월일 값으로 본인확인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인증완료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아이디값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표시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 재설정 버튼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39420860"/>
                  </a:ext>
                </a:extLst>
              </a:tr>
              <a:tr h="7315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인증실패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정보의 아이디가 없음을 팝업으로 표시 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창으로 이동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648909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515" name="Google Shape;515;gce27a04e20_2_8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0" y="1511871"/>
            <a:ext cx="5112523" cy="4099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ce27a04e20_2_8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711" y="1610347"/>
            <a:ext cx="4891383" cy="37491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7" name="Google Shape;517;gce27a04e20_2_849"/>
          <p:cNvGraphicFramePr/>
          <p:nvPr>
            <p:extLst>
              <p:ext uri="{D42A27DB-BD31-4B8C-83A1-F6EECF244321}">
                <p14:modId xmlns:p14="http://schemas.microsoft.com/office/powerpoint/2010/main" val="3285360274"/>
              </p:ext>
            </p:extLst>
          </p:nvPr>
        </p:nvGraphicFramePr>
        <p:xfrm>
          <a:off x="8563025" y="836176"/>
          <a:ext cx="3628875" cy="29061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2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72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아이디, 닉네임, 생년월일 값으로 본인확인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인증완료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비밀번호, 새로운 비밀번호 확인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723845389"/>
                  </a:ext>
                </a:extLst>
              </a:tr>
              <a:tr h="101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인증실패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정보의 비밀번호가 없음을 팝업으로 표시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 페이지로 이동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2170945"/>
                  </a:ext>
                </a:extLst>
              </a:tr>
            </a:tbl>
          </a:graphicData>
        </a:graphic>
      </p:graphicFrame>
      <p:sp>
        <p:nvSpPr>
          <p:cNvPr id="8" name="Google Shape;503;gce27a04e20_2_827">
            <a:extLst>
              <a:ext uri="{FF2B5EF4-FFF2-40B4-BE49-F238E27FC236}">
                <a16:creationId xmlns:a16="http://schemas.microsoft.com/office/drawing/2014/main" id="{4917ED1D-4309-4B19-BB3C-EF240A830B29}"/>
              </a:ext>
            </a:extLst>
          </p:cNvPr>
          <p:cNvSpPr txBox="1"/>
          <p:nvPr/>
        </p:nvSpPr>
        <p:spPr>
          <a:xfrm>
            <a:off x="329596" y="111525"/>
            <a:ext cx="4397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비밀번호 재설정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e27a04e20_2_349"/>
          <p:cNvSpPr/>
          <p:nvPr/>
        </p:nvSpPr>
        <p:spPr>
          <a:xfrm>
            <a:off x="4900975" y="1804620"/>
            <a:ext cx="2082900" cy="20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47" name="Google Shape;1147;gce27a04e20_2_349"/>
          <p:cNvSpPr txBox="1"/>
          <p:nvPr/>
        </p:nvSpPr>
        <p:spPr>
          <a:xfrm>
            <a:off x="4135449" y="4105564"/>
            <a:ext cx="361395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데이터베이스 </a:t>
            </a:r>
            <a:endParaRPr sz="4800" b="0" i="0" u="none" strike="noStrike" cap="none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10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8C70D2A-9C22-4769-AB03-BF27D147B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82080"/>
              </p:ext>
            </p:extLst>
          </p:nvPr>
        </p:nvGraphicFramePr>
        <p:xfrm>
          <a:off x="384450" y="1671415"/>
          <a:ext cx="5475086" cy="4187842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94300">
                  <a:extLst>
                    <a:ext uri="{9D8B030D-6E8A-4147-A177-3AD203B41FA5}">
                      <a16:colId xmlns:a16="http://schemas.microsoft.com/office/drawing/2014/main" val="3463390343"/>
                    </a:ext>
                  </a:extLst>
                </a:gridCol>
                <a:gridCol w="1111964">
                  <a:extLst>
                    <a:ext uri="{9D8B030D-6E8A-4147-A177-3AD203B41FA5}">
                      <a16:colId xmlns:a16="http://schemas.microsoft.com/office/drawing/2014/main" val="3749016977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1053786143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759172727"/>
                    </a:ext>
                  </a:extLst>
                </a:gridCol>
                <a:gridCol w="401617">
                  <a:extLst>
                    <a:ext uri="{9D8B030D-6E8A-4147-A177-3AD203B41FA5}">
                      <a16:colId xmlns:a16="http://schemas.microsoft.com/office/drawing/2014/main" val="993570520"/>
                    </a:ext>
                  </a:extLst>
                </a:gridCol>
                <a:gridCol w="659488">
                  <a:extLst>
                    <a:ext uri="{9D8B030D-6E8A-4147-A177-3AD203B41FA5}">
                      <a16:colId xmlns:a16="http://schemas.microsoft.com/office/drawing/2014/main" val="1149370786"/>
                    </a:ext>
                  </a:extLst>
                </a:gridCol>
                <a:gridCol w="1238210">
                  <a:extLst>
                    <a:ext uri="{9D8B030D-6E8A-4147-A177-3AD203B41FA5}">
                      <a16:colId xmlns:a16="http://schemas.microsoft.com/office/drawing/2014/main" val="2051535503"/>
                    </a:ext>
                  </a:extLst>
                </a:gridCol>
              </a:tblGrid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042201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박진영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381947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 정보를 가지고 있는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36734281"/>
                  </a:ext>
                </a:extLst>
              </a:tr>
              <a:tr h="2491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509945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771394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지역이름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288932"/>
                  </a:ext>
                </a:extLst>
              </a:tr>
              <a:tr h="5071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location_Category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지역대분류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31296"/>
                  </a:ext>
                </a:extLst>
              </a:tr>
              <a:tr h="249157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8360772"/>
                  </a:ext>
                </a:extLst>
              </a:tr>
              <a:tr h="1420595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332586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389FAB-641A-42E9-8A9F-35ADE4769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58775"/>
              </p:ext>
            </p:extLst>
          </p:nvPr>
        </p:nvGraphicFramePr>
        <p:xfrm>
          <a:off x="5989743" y="1671416"/>
          <a:ext cx="5937250" cy="4187828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69814">
                  <a:extLst>
                    <a:ext uri="{9D8B030D-6E8A-4147-A177-3AD203B41FA5}">
                      <a16:colId xmlns:a16="http://schemas.microsoft.com/office/drawing/2014/main" val="3691928467"/>
                    </a:ext>
                  </a:extLst>
                </a:gridCol>
                <a:gridCol w="1495507">
                  <a:extLst>
                    <a:ext uri="{9D8B030D-6E8A-4147-A177-3AD203B41FA5}">
                      <a16:colId xmlns:a16="http://schemas.microsoft.com/office/drawing/2014/main" val="1549017108"/>
                    </a:ext>
                  </a:extLst>
                </a:gridCol>
                <a:gridCol w="750651">
                  <a:extLst>
                    <a:ext uri="{9D8B030D-6E8A-4147-A177-3AD203B41FA5}">
                      <a16:colId xmlns:a16="http://schemas.microsoft.com/office/drawing/2014/main" val="1920801545"/>
                    </a:ext>
                  </a:extLst>
                </a:gridCol>
                <a:gridCol w="239697">
                  <a:extLst>
                    <a:ext uri="{9D8B030D-6E8A-4147-A177-3AD203B41FA5}">
                      <a16:colId xmlns:a16="http://schemas.microsoft.com/office/drawing/2014/main" val="3654062377"/>
                    </a:ext>
                  </a:extLst>
                </a:gridCol>
                <a:gridCol w="399495">
                  <a:extLst>
                    <a:ext uri="{9D8B030D-6E8A-4147-A177-3AD203B41FA5}">
                      <a16:colId xmlns:a16="http://schemas.microsoft.com/office/drawing/2014/main" val="2155105448"/>
                    </a:ext>
                  </a:extLst>
                </a:gridCol>
                <a:gridCol w="390147">
                  <a:extLst>
                    <a:ext uri="{9D8B030D-6E8A-4147-A177-3AD203B41FA5}">
                      <a16:colId xmlns:a16="http://schemas.microsoft.com/office/drawing/2014/main" val="1315076640"/>
                    </a:ext>
                  </a:extLst>
                </a:gridCol>
                <a:gridCol w="711206">
                  <a:extLst>
                    <a:ext uri="{9D8B030D-6E8A-4147-A177-3AD203B41FA5}">
                      <a16:colId xmlns:a16="http://schemas.microsoft.com/office/drawing/2014/main" val="2728741293"/>
                    </a:ext>
                  </a:extLst>
                </a:gridCol>
                <a:gridCol w="1180733">
                  <a:extLst>
                    <a:ext uri="{9D8B030D-6E8A-4147-A177-3AD203B41FA5}">
                      <a16:colId xmlns:a16="http://schemas.microsoft.com/office/drawing/2014/main" val="2978435277"/>
                    </a:ext>
                  </a:extLst>
                </a:gridCol>
              </a:tblGrid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20051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손현종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998960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회원을 관리하는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65436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54622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797277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member_Pw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PW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659635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member_NickName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닉네임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032545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member_Email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07513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member_EnrollDate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가입일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20803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member_Birth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생년월일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844918"/>
                  </a:ext>
                </a:extLst>
              </a:tr>
              <a:tr h="236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member_LocationNum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170120"/>
                  </a:ext>
                </a:extLst>
              </a:tr>
              <a:tr h="23657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47123"/>
                  </a:ext>
                </a:extLst>
              </a:tr>
              <a:tr h="1348880">
                <a:tc gridSpan="8"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KEY(MEMBER_LOCATIONNUM) REFERENCES LOCATION(LOCATION_NUM)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96110"/>
                  </a:ext>
                </a:extLst>
              </a:tr>
            </a:tbl>
          </a:graphicData>
        </a:graphic>
      </p:graphicFrame>
      <p:sp>
        <p:nvSpPr>
          <p:cNvPr id="10" name="Google Shape;514;gce27a04e20_2_849">
            <a:extLst>
              <a:ext uri="{FF2B5EF4-FFF2-40B4-BE49-F238E27FC236}">
                <a16:creationId xmlns:a16="http://schemas.microsoft.com/office/drawing/2014/main" id="{2A15D2CF-FBAA-445B-8744-FFB5EC2C69D5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67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8A6CA33-3462-4165-AFCC-2CE52A080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79186"/>
              </p:ext>
            </p:extLst>
          </p:nvPr>
        </p:nvGraphicFramePr>
        <p:xfrm>
          <a:off x="384448" y="1570194"/>
          <a:ext cx="5360568" cy="4220998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37181">
                  <a:extLst>
                    <a:ext uri="{9D8B030D-6E8A-4147-A177-3AD203B41FA5}">
                      <a16:colId xmlns:a16="http://schemas.microsoft.com/office/drawing/2014/main" val="2845472658"/>
                    </a:ext>
                  </a:extLst>
                </a:gridCol>
                <a:gridCol w="928680">
                  <a:extLst>
                    <a:ext uri="{9D8B030D-6E8A-4147-A177-3AD203B41FA5}">
                      <a16:colId xmlns:a16="http://schemas.microsoft.com/office/drawing/2014/main" val="1557576755"/>
                    </a:ext>
                  </a:extLst>
                </a:gridCol>
                <a:gridCol w="589413">
                  <a:extLst>
                    <a:ext uri="{9D8B030D-6E8A-4147-A177-3AD203B41FA5}">
                      <a16:colId xmlns:a16="http://schemas.microsoft.com/office/drawing/2014/main" val="1362666737"/>
                    </a:ext>
                  </a:extLst>
                </a:gridCol>
                <a:gridCol w="382169">
                  <a:extLst>
                    <a:ext uri="{9D8B030D-6E8A-4147-A177-3AD203B41FA5}">
                      <a16:colId xmlns:a16="http://schemas.microsoft.com/office/drawing/2014/main" val="4289527955"/>
                    </a:ext>
                  </a:extLst>
                </a:gridCol>
                <a:gridCol w="314036">
                  <a:extLst>
                    <a:ext uri="{9D8B030D-6E8A-4147-A177-3AD203B41FA5}">
                      <a16:colId xmlns:a16="http://schemas.microsoft.com/office/drawing/2014/main" val="1451069160"/>
                    </a:ext>
                  </a:extLst>
                </a:gridCol>
                <a:gridCol w="314472">
                  <a:extLst>
                    <a:ext uri="{9D8B030D-6E8A-4147-A177-3AD203B41FA5}">
                      <a16:colId xmlns:a16="http://schemas.microsoft.com/office/drawing/2014/main" val="2904640155"/>
                    </a:ext>
                  </a:extLst>
                </a:gridCol>
                <a:gridCol w="677351">
                  <a:extLst>
                    <a:ext uri="{9D8B030D-6E8A-4147-A177-3AD203B41FA5}">
                      <a16:colId xmlns:a16="http://schemas.microsoft.com/office/drawing/2014/main" val="803775979"/>
                    </a:ext>
                  </a:extLst>
                </a:gridCol>
                <a:gridCol w="1317266">
                  <a:extLst>
                    <a:ext uri="{9D8B030D-6E8A-4147-A177-3AD203B41FA5}">
                      <a16:colId xmlns:a16="http://schemas.microsoft.com/office/drawing/2014/main" val="1486173464"/>
                    </a:ext>
                  </a:extLst>
                </a:gridCol>
              </a:tblGrid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858040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박진영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92097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 정보를 가지고 있는 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68406945"/>
                  </a:ext>
                </a:extLst>
              </a:tr>
              <a:tr h="28355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0693"/>
                  </a:ext>
                </a:extLst>
              </a:tr>
              <a:tr h="5825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777067"/>
                  </a:ext>
                </a:extLst>
              </a:tr>
              <a:tr h="5825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 이름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705598"/>
                  </a:ext>
                </a:extLst>
              </a:tr>
              <a:tr h="27504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1218591"/>
                  </a:ext>
                </a:extLst>
              </a:tr>
              <a:tr h="1646569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7769568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682A02F-51F4-4C40-AA5D-C6D42FAFA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78117"/>
              </p:ext>
            </p:extLst>
          </p:nvPr>
        </p:nvGraphicFramePr>
        <p:xfrm>
          <a:off x="5874327" y="1468593"/>
          <a:ext cx="6131848" cy="4627410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81318">
                  <a:extLst>
                    <a:ext uri="{9D8B030D-6E8A-4147-A177-3AD203B41FA5}">
                      <a16:colId xmlns:a16="http://schemas.microsoft.com/office/drawing/2014/main" val="626547041"/>
                    </a:ext>
                  </a:extLst>
                </a:gridCol>
                <a:gridCol w="1252468">
                  <a:extLst>
                    <a:ext uri="{9D8B030D-6E8A-4147-A177-3AD203B41FA5}">
                      <a16:colId xmlns:a16="http://schemas.microsoft.com/office/drawing/2014/main" val="2662479607"/>
                    </a:ext>
                  </a:extLst>
                </a:gridCol>
                <a:gridCol w="1095090">
                  <a:extLst>
                    <a:ext uri="{9D8B030D-6E8A-4147-A177-3AD203B41FA5}">
                      <a16:colId xmlns:a16="http://schemas.microsoft.com/office/drawing/2014/main" val="3098008253"/>
                    </a:ext>
                  </a:extLst>
                </a:gridCol>
                <a:gridCol w="406560">
                  <a:extLst>
                    <a:ext uri="{9D8B030D-6E8A-4147-A177-3AD203B41FA5}">
                      <a16:colId xmlns:a16="http://schemas.microsoft.com/office/drawing/2014/main" val="1514520172"/>
                    </a:ext>
                  </a:extLst>
                </a:gridCol>
                <a:gridCol w="447037">
                  <a:extLst>
                    <a:ext uri="{9D8B030D-6E8A-4147-A177-3AD203B41FA5}">
                      <a16:colId xmlns:a16="http://schemas.microsoft.com/office/drawing/2014/main" val="3425177346"/>
                    </a:ext>
                  </a:extLst>
                </a:gridCol>
                <a:gridCol w="113623">
                  <a:extLst>
                    <a:ext uri="{9D8B030D-6E8A-4147-A177-3AD203B41FA5}">
                      <a16:colId xmlns:a16="http://schemas.microsoft.com/office/drawing/2014/main" val="4232632351"/>
                    </a:ext>
                  </a:extLst>
                </a:gridCol>
                <a:gridCol w="662300">
                  <a:extLst>
                    <a:ext uri="{9D8B030D-6E8A-4147-A177-3AD203B41FA5}">
                      <a16:colId xmlns:a16="http://schemas.microsoft.com/office/drawing/2014/main" val="2227763921"/>
                    </a:ext>
                  </a:extLst>
                </a:gridCol>
                <a:gridCol w="1273452">
                  <a:extLst>
                    <a:ext uri="{9D8B030D-6E8A-4147-A177-3AD203B41FA5}">
                      <a16:colId xmlns:a16="http://schemas.microsoft.com/office/drawing/2014/main" val="124067884"/>
                    </a:ext>
                  </a:extLst>
                </a:gridCol>
              </a:tblGrid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51064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최은교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2350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뉴스와 정보공유게시판에 작성된 게시글 관리</a:t>
                      </a:r>
                      <a:r>
                        <a:rPr lang="en-US" alt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4439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860015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고유 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98317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post_Title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VARCHAR(50)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제목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528496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post_Contents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VARCHAR(1000)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내용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83001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post_File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BLOB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첨부파일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53206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post_EnrollTime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등록시간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417261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post_Views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조회수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348374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post_Remove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게시글 삭제여부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980265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post_BoardNum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게시판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815073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post_MemberId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 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476112"/>
                  </a:ext>
                </a:extLst>
              </a:tr>
              <a:tr h="231264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post_LocationNum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지역번호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091849"/>
                  </a:ext>
                </a:extLst>
              </a:tr>
              <a:tr h="231264">
                <a:tc gridSpan="8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487324"/>
                  </a:ext>
                </a:extLst>
              </a:tr>
              <a:tr h="1158450">
                <a:tc gridSpan="8"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post_BoardNum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Board(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board_Id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post_MemberId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MEMBER(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Member_Id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/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post_LocationNum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REFERENCES Location(</a:t>
                      </a: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location_Num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95392"/>
                  </a:ext>
                </a:extLst>
              </a:tr>
            </a:tbl>
          </a:graphicData>
        </a:graphic>
      </p:graphicFrame>
      <p:sp>
        <p:nvSpPr>
          <p:cNvPr id="11" name="Google Shape;514;gce27a04e20_2_849">
            <a:extLst>
              <a:ext uri="{FF2B5EF4-FFF2-40B4-BE49-F238E27FC236}">
                <a16:creationId xmlns:a16="http://schemas.microsoft.com/office/drawing/2014/main" id="{5EEE8672-D6EA-450B-92BF-20460C40E814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72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BE01A1-1ADD-441F-98DF-E659648AF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83391"/>
              </p:ext>
            </p:extLst>
          </p:nvPr>
        </p:nvGraphicFramePr>
        <p:xfrm>
          <a:off x="329895" y="1570173"/>
          <a:ext cx="5766105" cy="4359554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816271">
                  <a:extLst>
                    <a:ext uri="{9D8B030D-6E8A-4147-A177-3AD203B41FA5}">
                      <a16:colId xmlns:a16="http://schemas.microsoft.com/office/drawing/2014/main" val="2070348419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65017742"/>
                    </a:ext>
                  </a:extLst>
                </a:gridCol>
                <a:gridCol w="1180578">
                  <a:extLst>
                    <a:ext uri="{9D8B030D-6E8A-4147-A177-3AD203B41FA5}">
                      <a16:colId xmlns:a16="http://schemas.microsoft.com/office/drawing/2014/main" val="3725655468"/>
                    </a:ext>
                  </a:extLst>
                </a:gridCol>
                <a:gridCol w="315713">
                  <a:extLst>
                    <a:ext uri="{9D8B030D-6E8A-4147-A177-3AD203B41FA5}">
                      <a16:colId xmlns:a16="http://schemas.microsoft.com/office/drawing/2014/main" val="1078518994"/>
                    </a:ext>
                  </a:extLst>
                </a:gridCol>
                <a:gridCol w="350982">
                  <a:extLst>
                    <a:ext uri="{9D8B030D-6E8A-4147-A177-3AD203B41FA5}">
                      <a16:colId xmlns:a16="http://schemas.microsoft.com/office/drawing/2014/main" val="3135989081"/>
                    </a:ext>
                  </a:extLst>
                </a:gridCol>
                <a:gridCol w="169758">
                  <a:extLst>
                    <a:ext uri="{9D8B030D-6E8A-4147-A177-3AD203B41FA5}">
                      <a16:colId xmlns:a16="http://schemas.microsoft.com/office/drawing/2014/main" val="1026614729"/>
                    </a:ext>
                  </a:extLst>
                </a:gridCol>
                <a:gridCol w="627796">
                  <a:extLst>
                    <a:ext uri="{9D8B030D-6E8A-4147-A177-3AD203B41FA5}">
                      <a16:colId xmlns:a16="http://schemas.microsoft.com/office/drawing/2014/main" val="703265372"/>
                    </a:ext>
                  </a:extLst>
                </a:gridCol>
                <a:gridCol w="919553">
                  <a:extLst>
                    <a:ext uri="{9D8B030D-6E8A-4147-A177-3AD203B41FA5}">
                      <a16:colId xmlns:a16="http://schemas.microsoft.com/office/drawing/2014/main" val="126417165"/>
                    </a:ext>
                  </a:extLst>
                </a:gridCol>
              </a:tblGrid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674943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김희주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85898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 정보를 관리한다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96013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738323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댓글등록번호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887482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comment_Contents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댓글내용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220045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comment_EnrollTime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SYSDATE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댓글등록시간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39239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comment_Remove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‘N’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댓글삭제여부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931235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comment_MemberId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464657"/>
                  </a:ext>
                </a:extLst>
              </a:tr>
              <a:tr h="267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comment_EnrollNum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글등록번호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950169"/>
                  </a:ext>
                </a:extLst>
              </a:tr>
              <a:tr h="267041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85257"/>
                  </a:ext>
                </a:extLst>
              </a:tr>
              <a:tr h="1422103">
                <a:tc gridSpan="8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KEY(COMMENT_MEMBERID) REFERENCES MEMBER(MEMBER_ID)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FOREIGN KEY(COMMENT_ENROLLNUM) REFERENCES POST(POST_NUM)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38117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E4F55A-D51E-4852-B342-054AC0C03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76522"/>
              </p:ext>
            </p:extLst>
          </p:nvPr>
        </p:nvGraphicFramePr>
        <p:xfrm>
          <a:off x="6253874" y="1570186"/>
          <a:ext cx="5790341" cy="4359541"/>
        </p:xfrm>
        <a:graphic>
          <a:graphicData uri="http://schemas.openxmlformats.org/drawingml/2006/table">
            <a:tbl>
              <a:tblPr firstRow="1" firstCol="1" bandRow="1">
                <a:tableStyleId>{2358805F-7341-4ABF-995C-181192B47DD4}</a:tableStyleId>
              </a:tblPr>
              <a:tblGrid>
                <a:gridCol w="774996">
                  <a:extLst>
                    <a:ext uri="{9D8B030D-6E8A-4147-A177-3AD203B41FA5}">
                      <a16:colId xmlns:a16="http://schemas.microsoft.com/office/drawing/2014/main" val="235024730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2820269118"/>
                    </a:ext>
                  </a:extLst>
                </a:gridCol>
                <a:gridCol w="1261853">
                  <a:extLst>
                    <a:ext uri="{9D8B030D-6E8A-4147-A177-3AD203B41FA5}">
                      <a16:colId xmlns:a16="http://schemas.microsoft.com/office/drawing/2014/main" val="244458434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3399962860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684101798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40572353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2347504215"/>
                    </a:ext>
                  </a:extLst>
                </a:gridCol>
              </a:tblGrid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table 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기술서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작성일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’21.04.06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375860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System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병원관리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이준범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787831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테이블 설명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</a:t>
                      </a: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선별진료소의 목록을 불러와서 화면에 보여줌 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27637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Attribute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Data 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Default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Description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9178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Hospital_Num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Number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PK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803028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Hospital_Type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Varchar2(10byte)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81362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Hospital_Name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병원명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3403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Hospital_Location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Varchar2(30byte)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81022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Hospital_Url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Varchar2(50byte)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홈페이지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578319"/>
                  </a:ext>
                </a:extLst>
              </a:tr>
              <a:tr h="274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Hospital_Tel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Varchar2(20byte)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전화번호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558463"/>
                  </a:ext>
                </a:extLst>
              </a:tr>
              <a:tr h="266073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44823"/>
                  </a:ext>
                </a:extLst>
              </a:tr>
              <a:tr h="1350498">
                <a:tc grid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39197"/>
                  </a:ext>
                </a:extLst>
              </a:tr>
            </a:tbl>
          </a:graphicData>
        </a:graphic>
      </p:graphicFrame>
      <p:sp>
        <p:nvSpPr>
          <p:cNvPr id="9" name="Google Shape;514;gce27a04e20_2_849">
            <a:extLst>
              <a:ext uri="{FF2B5EF4-FFF2-40B4-BE49-F238E27FC236}">
                <a16:creationId xmlns:a16="http://schemas.microsoft.com/office/drawing/2014/main" id="{2BA4B6E9-5A6D-48A7-A6B3-C97766CAB7A4}"/>
              </a:ext>
            </a:extLst>
          </p:cNvPr>
          <p:cNvSpPr txBox="1"/>
          <p:nvPr/>
        </p:nvSpPr>
        <p:spPr>
          <a:xfrm>
            <a:off x="355700" y="141172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테이블기술서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76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gce27a04e20_2_84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3" name="Google Shape;513;gce27a04e20_2_849"/>
          <p:cNvSpPr/>
          <p:nvPr/>
        </p:nvSpPr>
        <p:spPr>
          <a:xfrm>
            <a:off x="0" y="0"/>
            <a:ext cx="177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FA67D5-33B5-454E-AB2A-E2DBB38D5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4" y="1065759"/>
            <a:ext cx="11789592" cy="5491131"/>
          </a:xfrm>
          <a:prstGeom prst="rect">
            <a:avLst/>
          </a:prstGeom>
        </p:spPr>
      </p:pic>
      <p:sp>
        <p:nvSpPr>
          <p:cNvPr id="10" name="Google Shape;514;gce27a04e20_2_849">
            <a:extLst>
              <a:ext uri="{FF2B5EF4-FFF2-40B4-BE49-F238E27FC236}">
                <a16:creationId xmlns:a16="http://schemas.microsoft.com/office/drawing/2014/main" id="{26299740-CBCC-46CA-8F53-69CF43976B27}"/>
              </a:ext>
            </a:extLst>
          </p:cNvPr>
          <p:cNvSpPr txBox="1"/>
          <p:nvPr/>
        </p:nvSpPr>
        <p:spPr>
          <a:xfrm>
            <a:off x="355700" y="127861"/>
            <a:ext cx="4103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ERD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29610" y="111525"/>
            <a:ext cx="3134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dirty="0">
                <a:solidFill>
                  <a:srgbClr val="26262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기획의도</a:t>
            </a:r>
            <a:endParaRPr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8" name="Google Shape;118;p14"/>
          <p:cNvGrpSpPr/>
          <p:nvPr/>
        </p:nvGrpSpPr>
        <p:grpSpPr>
          <a:xfrm>
            <a:off x="2385750" y="208713"/>
            <a:ext cx="7639830" cy="6440579"/>
            <a:chOff x="2356150" y="299000"/>
            <a:chExt cx="7639830" cy="6440579"/>
          </a:xfrm>
        </p:grpSpPr>
        <p:grpSp>
          <p:nvGrpSpPr>
            <p:cNvPr id="119" name="Google Shape;119;p14"/>
            <p:cNvGrpSpPr/>
            <p:nvPr/>
          </p:nvGrpSpPr>
          <p:grpSpPr>
            <a:xfrm>
              <a:off x="4877730" y="4069579"/>
              <a:ext cx="2639100" cy="2670000"/>
              <a:chOff x="4877730" y="4069579"/>
              <a:chExt cx="2639100" cy="2670000"/>
            </a:xfrm>
          </p:grpSpPr>
          <p:sp>
            <p:nvSpPr>
              <p:cNvPr id="120" name="Google Shape;120;p14"/>
              <p:cNvSpPr/>
              <p:nvPr/>
            </p:nvSpPr>
            <p:spPr>
              <a:xfrm>
                <a:off x="4877730" y="4069579"/>
                <a:ext cx="2639100" cy="2670000"/>
              </a:xfrm>
              <a:prstGeom prst="ellipse">
                <a:avLst/>
              </a:prstGeom>
              <a:solidFill>
                <a:schemeClr val="accent5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1" name="Google Shape;121;p14"/>
              <p:cNvSpPr txBox="1"/>
              <p:nvPr/>
            </p:nvSpPr>
            <p:spPr>
              <a:xfrm>
                <a:off x="5138430" y="4896768"/>
                <a:ext cx="2117700" cy="1015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관련 </a:t>
                </a:r>
                <a:endParaRPr sz="20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뉴스,  선별진료소</a:t>
                </a:r>
                <a:endParaRPr sz="20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434343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 제공</a:t>
                </a:r>
                <a:endParaRPr sz="1800" dirty="0">
                  <a:solidFill>
                    <a:srgbClr val="43434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2356150" y="2303063"/>
              <a:ext cx="2762400" cy="2670000"/>
              <a:chOff x="2356150" y="2303063"/>
              <a:chExt cx="2762400" cy="2670000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2417790" y="2303063"/>
                <a:ext cx="2639100" cy="2670000"/>
              </a:xfrm>
              <a:prstGeom prst="ellipse">
                <a:avLst/>
              </a:prstGeom>
              <a:solidFill>
                <a:schemeClr val="accent6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4" name="Google Shape;124;p14"/>
              <p:cNvSpPr txBox="1"/>
              <p:nvPr/>
            </p:nvSpPr>
            <p:spPr>
              <a:xfrm>
                <a:off x="2356150" y="3474683"/>
                <a:ext cx="27624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10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반응형 웹사이트</a:t>
                </a:r>
                <a:endParaRPr sz="19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25" name="Google Shape;125;p14"/>
            <p:cNvSpPr txBox="1"/>
            <p:nvPr/>
          </p:nvSpPr>
          <p:spPr>
            <a:xfrm>
              <a:off x="4921091" y="3214975"/>
              <a:ext cx="2558889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 dirty="0" err="1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in코로나</a:t>
              </a:r>
              <a:endParaRPr sz="4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26" name="Google Shape;126;p14"/>
            <p:cNvGrpSpPr/>
            <p:nvPr/>
          </p:nvGrpSpPr>
          <p:grpSpPr>
            <a:xfrm>
              <a:off x="4714812" y="299000"/>
              <a:ext cx="2762400" cy="2670000"/>
              <a:chOff x="4714812" y="299000"/>
              <a:chExt cx="2762400" cy="2670000"/>
            </a:xfrm>
          </p:grpSpPr>
          <p:sp>
            <p:nvSpPr>
              <p:cNvPr id="127" name="Google Shape;127;p14"/>
              <p:cNvSpPr/>
              <p:nvPr/>
            </p:nvSpPr>
            <p:spPr>
              <a:xfrm>
                <a:off x="4801944" y="299000"/>
                <a:ext cx="2639100" cy="2670000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28" name="Google Shape;128;p14"/>
              <p:cNvSpPr txBox="1"/>
              <p:nvPr/>
            </p:nvSpPr>
            <p:spPr>
              <a:xfrm>
                <a:off x="4714812" y="1280007"/>
                <a:ext cx="27624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chemeClr val="dk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사용자 편의성을 고려한 UI/UX 설계</a:t>
                </a:r>
                <a:endParaRPr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29" name="Google Shape;129;p14"/>
            <p:cNvGrpSpPr/>
            <p:nvPr/>
          </p:nvGrpSpPr>
          <p:grpSpPr>
            <a:xfrm>
              <a:off x="7356880" y="2303065"/>
              <a:ext cx="2639100" cy="2670000"/>
              <a:chOff x="7356880" y="2303065"/>
              <a:chExt cx="2639100" cy="2670000"/>
            </a:xfrm>
          </p:grpSpPr>
          <p:sp>
            <p:nvSpPr>
              <p:cNvPr id="130" name="Google Shape;130;p14"/>
              <p:cNvSpPr/>
              <p:nvPr/>
            </p:nvSpPr>
            <p:spPr>
              <a:xfrm>
                <a:off x="7356880" y="2303065"/>
                <a:ext cx="2639100" cy="267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7683750" y="3284075"/>
                <a:ext cx="19959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EFEFE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관련 </a:t>
                </a:r>
                <a:endParaRPr sz="2000" dirty="0">
                  <a:solidFill>
                    <a:srgbClr val="EFEFE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000" dirty="0">
                    <a:solidFill>
                      <a:srgbClr val="EFEFE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회원 커뮤니티</a:t>
                </a:r>
                <a:endParaRPr sz="2000" dirty="0">
                  <a:solidFill>
                    <a:srgbClr val="EFEFE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33" descr="실외, 자연, 물, 해변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Arial"/>
            </a:endParaRPr>
          </a:p>
        </p:txBody>
      </p:sp>
      <p:sp>
        <p:nvSpPr>
          <p:cNvPr id="539" name="Google Shape;539;p33"/>
          <p:cNvSpPr txBox="1"/>
          <p:nvPr/>
        </p:nvSpPr>
        <p:spPr>
          <a:xfrm>
            <a:off x="3818098" y="2107982"/>
            <a:ext cx="455580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dirty="0">
                <a:solidFill>
                  <a:schemeClr val="l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Arial"/>
              </a:rPr>
              <a:t>감사합니다</a:t>
            </a:r>
            <a:endParaRPr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gcb926c337a_4_186"/>
          <p:cNvGrpSpPr/>
          <p:nvPr/>
        </p:nvGrpSpPr>
        <p:grpSpPr>
          <a:xfrm>
            <a:off x="0" y="120625"/>
            <a:ext cx="3690000" cy="747750"/>
            <a:chOff x="0" y="120625"/>
            <a:chExt cx="3690000" cy="747750"/>
          </a:xfrm>
        </p:grpSpPr>
        <p:sp>
          <p:nvSpPr>
            <p:cNvPr id="138" name="Google Shape;138;gcb926c337a_4_186"/>
            <p:cNvSpPr/>
            <p:nvPr/>
          </p:nvSpPr>
          <p:spPr>
            <a:xfrm>
              <a:off x="0" y="315775"/>
              <a:ext cx="3582000" cy="5526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39" name="Google Shape;139;gcb926c337a_4_186"/>
            <p:cNvSpPr txBox="1"/>
            <p:nvPr/>
          </p:nvSpPr>
          <p:spPr>
            <a:xfrm>
              <a:off x="108000" y="120625"/>
              <a:ext cx="35820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유사 사이트 분석</a:t>
              </a:r>
              <a:endParaRPr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41" name="Google Shape;141;gcb926c337a_4_186"/>
          <p:cNvGrpSpPr/>
          <p:nvPr/>
        </p:nvGrpSpPr>
        <p:grpSpPr>
          <a:xfrm>
            <a:off x="838032" y="1203837"/>
            <a:ext cx="10250180" cy="5417302"/>
            <a:chOff x="451975" y="797727"/>
            <a:chExt cx="11032375" cy="6060300"/>
          </a:xfrm>
        </p:grpSpPr>
        <p:sp>
          <p:nvSpPr>
            <p:cNvPr id="142" name="Google Shape;142;gcb926c337a_4_186"/>
            <p:cNvSpPr/>
            <p:nvPr/>
          </p:nvSpPr>
          <p:spPr>
            <a:xfrm>
              <a:off x="6140150" y="797727"/>
              <a:ext cx="5344200" cy="60603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Arial"/>
              </a:endParaRPr>
            </a:p>
          </p:txBody>
        </p:sp>
        <p:sp>
          <p:nvSpPr>
            <p:cNvPr id="143" name="Google Shape;143;gcb926c337a_4_186"/>
            <p:cNvSpPr txBox="1"/>
            <p:nvPr/>
          </p:nvSpPr>
          <p:spPr>
            <a:xfrm>
              <a:off x="6711950" y="1566448"/>
              <a:ext cx="4200600" cy="4682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장점</a:t>
              </a:r>
              <a:r>
                <a:rPr lang="ko-KR" sz="24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sz="24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코로나에 관련한 모든 정보를 페이지 내에서 찾을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 err="1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신뢰성있는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정보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단점</a:t>
              </a:r>
              <a:endParaRPr sz="2800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메인 페이지에 너무 많은 정보가 함축되어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Char char="-"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많은 정보가 있기 때문에 원하는 정보를 빠르게 찾기 어려움 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44" name="Google Shape;144;gcb926c337a_4_186"/>
            <p:cNvGrpSpPr/>
            <p:nvPr/>
          </p:nvGrpSpPr>
          <p:grpSpPr>
            <a:xfrm>
              <a:off x="451975" y="797727"/>
              <a:ext cx="5344201" cy="6060300"/>
              <a:chOff x="451975" y="797727"/>
              <a:chExt cx="5344201" cy="6060300"/>
            </a:xfrm>
          </p:grpSpPr>
          <p:sp>
            <p:nvSpPr>
              <p:cNvPr id="145" name="Google Shape;145;gcb926c337a_4_186"/>
              <p:cNvSpPr/>
              <p:nvPr/>
            </p:nvSpPr>
            <p:spPr>
              <a:xfrm>
                <a:off x="451975" y="797727"/>
                <a:ext cx="53442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pic>
            <p:nvPicPr>
              <p:cNvPr id="146" name="Google Shape;146;gcb926c337a_4_18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1975" y="2264350"/>
                <a:ext cx="5344201" cy="402132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7" name="Google Shape;147;gcb926c337a_4_186"/>
              <p:cNvGrpSpPr/>
              <p:nvPr/>
            </p:nvGrpSpPr>
            <p:grpSpPr>
              <a:xfrm>
                <a:off x="1082525" y="1197100"/>
                <a:ext cx="4083099" cy="845178"/>
                <a:chOff x="940700" y="1197100"/>
                <a:chExt cx="4083099" cy="845178"/>
              </a:xfrm>
            </p:grpSpPr>
            <p:sp>
              <p:nvSpPr>
                <p:cNvPr id="148" name="Google Shape;148;gcb926c337a_4_186"/>
                <p:cNvSpPr txBox="1"/>
                <p:nvPr/>
              </p:nvSpPr>
              <p:spPr>
                <a:xfrm>
                  <a:off x="1785899" y="1197100"/>
                  <a:ext cx="3237900" cy="55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26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정부 코로나 사이트  </a:t>
                  </a:r>
                  <a:endParaRPr sz="26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149" name="Google Shape;149;gcb926c337a_4_186"/>
                <p:cNvSpPr txBox="1"/>
                <p:nvPr/>
              </p:nvSpPr>
              <p:spPr>
                <a:xfrm>
                  <a:off x="2350966" y="1635750"/>
                  <a:ext cx="2514600" cy="3924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http://ncov.mohw.go.kr/</a:t>
                  </a:r>
                  <a:endParaRPr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pic>
              <p:nvPicPr>
                <p:cNvPr id="150" name="Google Shape;150;gcb926c337a_4_186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940700" y="1197103"/>
                  <a:ext cx="845206" cy="845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gcb926c337a_4_212"/>
          <p:cNvGrpSpPr/>
          <p:nvPr/>
        </p:nvGrpSpPr>
        <p:grpSpPr>
          <a:xfrm>
            <a:off x="917665" y="1233457"/>
            <a:ext cx="10158778" cy="5387608"/>
            <a:chOff x="462091" y="797725"/>
            <a:chExt cx="11226409" cy="6060302"/>
          </a:xfrm>
        </p:grpSpPr>
        <p:grpSp>
          <p:nvGrpSpPr>
            <p:cNvPr id="157" name="Google Shape;157;gcb926c337a_4_212"/>
            <p:cNvGrpSpPr/>
            <p:nvPr/>
          </p:nvGrpSpPr>
          <p:grpSpPr>
            <a:xfrm>
              <a:off x="462091" y="797725"/>
              <a:ext cx="5408829" cy="6060300"/>
              <a:chOff x="6029725" y="797727"/>
              <a:chExt cx="5530500" cy="6060300"/>
            </a:xfrm>
          </p:grpSpPr>
          <p:sp>
            <p:nvSpPr>
              <p:cNvPr id="158" name="Google Shape;158;gcb926c337a_4_212"/>
              <p:cNvSpPr/>
              <p:nvPr/>
            </p:nvSpPr>
            <p:spPr>
              <a:xfrm>
                <a:off x="6029725" y="797727"/>
                <a:ext cx="55305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59" name="Google Shape;159;gcb926c337a_4_212"/>
              <p:cNvSpPr txBox="1"/>
              <p:nvPr/>
            </p:nvSpPr>
            <p:spPr>
              <a:xfrm>
                <a:off x="6634482" y="3114602"/>
                <a:ext cx="4561800" cy="477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pic>
            <p:nvPicPr>
              <p:cNvPr id="160" name="Google Shape;160;gcb926c337a_4_21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029725" y="2264350"/>
                <a:ext cx="5530499" cy="40213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1" name="Google Shape;161;gcb926c337a_4_212"/>
              <p:cNvGrpSpPr/>
              <p:nvPr/>
            </p:nvGrpSpPr>
            <p:grpSpPr>
              <a:xfrm>
                <a:off x="6877750" y="1197088"/>
                <a:ext cx="3449328" cy="855483"/>
                <a:chOff x="7212650" y="955713"/>
                <a:chExt cx="3449328" cy="855483"/>
              </a:xfrm>
            </p:grpSpPr>
            <p:sp>
              <p:nvSpPr>
                <p:cNvPr id="162" name="Google Shape;162;gcb926c337a_4_212"/>
                <p:cNvSpPr txBox="1"/>
                <p:nvPr/>
              </p:nvSpPr>
              <p:spPr>
                <a:xfrm>
                  <a:off x="7731274" y="1052313"/>
                  <a:ext cx="2930700" cy="58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28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코로나 라이브</a:t>
                  </a:r>
                  <a:endParaRPr sz="28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sp>
              <p:nvSpPr>
                <p:cNvPr id="163" name="Google Shape;163;gcb926c337a_4_212"/>
                <p:cNvSpPr txBox="1"/>
                <p:nvPr/>
              </p:nvSpPr>
              <p:spPr>
                <a:xfrm>
                  <a:off x="8147378" y="1458112"/>
                  <a:ext cx="2514600" cy="3530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200" dirty="0">
                      <a:solidFill>
                        <a:schemeClr val="lt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https://corona-live.com/</a:t>
                  </a:r>
                  <a:endParaRPr sz="12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sym typeface="Arial"/>
                  </a:endParaRPr>
                </a:p>
              </p:txBody>
            </p:sp>
            <p:pic>
              <p:nvPicPr>
                <p:cNvPr id="164" name="Google Shape;164;gcb926c337a_4_21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7212650" y="955713"/>
                  <a:ext cx="845175" cy="8451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65" name="Google Shape;165;gcb926c337a_4_212"/>
            <p:cNvGrpSpPr/>
            <p:nvPr/>
          </p:nvGrpSpPr>
          <p:grpSpPr>
            <a:xfrm>
              <a:off x="6158000" y="797727"/>
              <a:ext cx="5530500" cy="6060300"/>
              <a:chOff x="5950775" y="797727"/>
              <a:chExt cx="5530500" cy="6060300"/>
            </a:xfrm>
          </p:grpSpPr>
          <p:sp>
            <p:nvSpPr>
              <p:cNvPr id="166" name="Google Shape;166;gcb926c337a_4_212"/>
              <p:cNvSpPr/>
              <p:nvPr/>
            </p:nvSpPr>
            <p:spPr>
              <a:xfrm>
                <a:off x="5950775" y="797727"/>
                <a:ext cx="5530500" cy="6060300"/>
              </a:xfrm>
              <a:prstGeom prst="roundRect">
                <a:avLst>
                  <a:gd name="adj" fmla="val 12329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  <p:sp>
            <p:nvSpPr>
              <p:cNvPr id="167" name="Google Shape;167;gcb926c337a_4_212"/>
              <p:cNvSpPr txBox="1"/>
              <p:nvPr/>
            </p:nvSpPr>
            <p:spPr>
              <a:xfrm>
                <a:off x="6546424" y="1741829"/>
                <a:ext cx="4339201" cy="4015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 dirty="0">
                    <a:solidFill>
                      <a:srgbClr val="FFFFF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장점</a:t>
                </a:r>
                <a:endParaRPr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사용자가 접근하기 쉬움 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정보를 한눈에 알아볼 수 있음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실시간 알림으로 상황을 알 수 있음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 dirty="0">
                    <a:solidFill>
                      <a:srgbClr val="FFFFFF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단점</a:t>
                </a:r>
                <a:endParaRPr sz="2800" b="1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457200" lvl="0" indent="-3556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Char char="-"/>
                </a:pPr>
                <a:r>
                  <a:rPr lang="ko-KR" sz="2000" dirty="0" err="1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확진자</a:t>
                </a:r>
                <a:r>
                  <a:rPr lang="ko-KR" sz="2000" dirty="0">
                    <a:solidFill>
                      <a:srgbClr val="FFFFFF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수, 거리두기 외 다른 정보가 없음</a:t>
                </a:r>
                <a:endParaRPr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7" name="Google Shape;137;gcb926c337a_4_186">
            <a:extLst>
              <a:ext uri="{FF2B5EF4-FFF2-40B4-BE49-F238E27FC236}">
                <a16:creationId xmlns:a16="http://schemas.microsoft.com/office/drawing/2014/main" id="{085BC9C4-3002-4E80-8DCF-45D29B7000BB}"/>
              </a:ext>
            </a:extLst>
          </p:cNvPr>
          <p:cNvGrpSpPr/>
          <p:nvPr/>
        </p:nvGrpSpPr>
        <p:grpSpPr>
          <a:xfrm>
            <a:off x="0" y="120625"/>
            <a:ext cx="3690000" cy="747750"/>
            <a:chOff x="0" y="120625"/>
            <a:chExt cx="3690000" cy="747750"/>
          </a:xfrm>
        </p:grpSpPr>
        <p:sp>
          <p:nvSpPr>
            <p:cNvPr id="18" name="Google Shape;138;gcb926c337a_4_186">
              <a:extLst>
                <a:ext uri="{FF2B5EF4-FFF2-40B4-BE49-F238E27FC236}">
                  <a16:creationId xmlns:a16="http://schemas.microsoft.com/office/drawing/2014/main" id="{53E283E1-920B-40A9-8A79-752FF774E812}"/>
                </a:ext>
              </a:extLst>
            </p:cNvPr>
            <p:cNvSpPr/>
            <p:nvPr/>
          </p:nvSpPr>
          <p:spPr>
            <a:xfrm>
              <a:off x="0" y="315775"/>
              <a:ext cx="3582000" cy="5526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9" name="Google Shape;139;gcb926c337a_4_186">
              <a:extLst>
                <a:ext uri="{FF2B5EF4-FFF2-40B4-BE49-F238E27FC236}">
                  <a16:creationId xmlns:a16="http://schemas.microsoft.com/office/drawing/2014/main" id="{AF4B1299-7668-43B7-8DAF-DF74AAFF95BB}"/>
                </a:ext>
              </a:extLst>
            </p:cNvPr>
            <p:cNvSpPr txBox="1"/>
            <p:nvPr/>
          </p:nvSpPr>
          <p:spPr>
            <a:xfrm>
              <a:off x="108000" y="120625"/>
              <a:ext cx="35820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유사 사이트 분석</a:t>
              </a:r>
              <a:endParaRPr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e27a04e20_1_140"/>
          <p:cNvSpPr txBox="1"/>
          <p:nvPr/>
        </p:nvSpPr>
        <p:spPr>
          <a:xfrm>
            <a:off x="4312075" y="3036450"/>
            <a:ext cx="38778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inCORONA</a:t>
            </a:r>
            <a:endParaRPr sz="4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7" name="Google Shape;177;gce27a04e20_1_140"/>
          <p:cNvGrpSpPr/>
          <p:nvPr/>
        </p:nvGrpSpPr>
        <p:grpSpPr>
          <a:xfrm>
            <a:off x="8190011" y="1018810"/>
            <a:ext cx="3522799" cy="4820403"/>
            <a:chOff x="6429028" y="1203830"/>
            <a:chExt cx="4359900" cy="5417400"/>
          </a:xfrm>
        </p:grpSpPr>
        <p:sp>
          <p:nvSpPr>
            <p:cNvPr id="178" name="Google Shape;178;gce27a04e20_1_140"/>
            <p:cNvSpPr/>
            <p:nvPr/>
          </p:nvSpPr>
          <p:spPr>
            <a:xfrm>
              <a:off x="6429028" y="1203830"/>
              <a:ext cx="4359900" cy="54174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79" name="Google Shape;179;gce27a04e20_1_140"/>
            <p:cNvSpPr txBox="1"/>
            <p:nvPr/>
          </p:nvSpPr>
          <p:spPr>
            <a:xfrm>
              <a:off x="6749232" y="3033743"/>
              <a:ext cx="3902699" cy="2282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코로나에 관련</a:t>
              </a:r>
              <a:r>
                <a:rPr lang="ko-KR" altLang="en-US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된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많은 정보를 찾을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 err="1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신뢰성있는</a:t>
              </a: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정보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80" name="Google Shape;180;gce27a04e20_1_140"/>
            <p:cNvGrpSpPr/>
            <p:nvPr/>
          </p:nvGrpSpPr>
          <p:grpSpPr>
            <a:xfrm>
              <a:off x="6708777" y="1781370"/>
              <a:ext cx="3793595" cy="727055"/>
              <a:chOff x="940714" y="1609404"/>
              <a:chExt cx="4083085" cy="813352"/>
            </a:xfrm>
          </p:grpSpPr>
          <p:sp>
            <p:nvSpPr>
              <p:cNvPr id="181" name="Google Shape;181;gce27a04e20_1_140"/>
              <p:cNvSpPr txBox="1"/>
              <p:nvPr/>
            </p:nvSpPr>
            <p:spPr>
              <a:xfrm>
                <a:off x="1531975" y="1609407"/>
                <a:ext cx="3491824" cy="5416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200" dirty="0">
                    <a:solidFill>
                      <a:schemeClr val="lt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정부 코로나 사이트  </a:t>
                </a:r>
                <a:endParaRPr sz="2200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Arial"/>
                </a:endParaRPr>
              </a:p>
            </p:txBody>
          </p:sp>
          <p:pic>
            <p:nvPicPr>
              <p:cNvPr id="182" name="Google Shape;182;gce27a04e20_1_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40714" y="1609404"/>
                <a:ext cx="813358" cy="8133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Google Shape;183;gce27a04e20_1_140"/>
              <p:cNvSpPr txBox="1"/>
              <p:nvPr/>
            </p:nvSpPr>
            <p:spPr>
              <a:xfrm>
                <a:off x="2505570" y="2042647"/>
                <a:ext cx="2514600" cy="371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1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http://ncov.mohw.go.kr/</a:t>
                </a: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sym typeface="Arial"/>
                </a:endParaRPr>
              </a:p>
            </p:txBody>
          </p:sp>
        </p:grpSp>
      </p:grpSp>
      <p:grpSp>
        <p:nvGrpSpPr>
          <p:cNvPr id="184" name="Google Shape;184;gce27a04e20_1_140"/>
          <p:cNvGrpSpPr/>
          <p:nvPr/>
        </p:nvGrpSpPr>
        <p:grpSpPr>
          <a:xfrm>
            <a:off x="789286" y="1018810"/>
            <a:ext cx="3522799" cy="4820403"/>
            <a:chOff x="6429028" y="1203830"/>
            <a:chExt cx="4359900" cy="5417400"/>
          </a:xfrm>
        </p:grpSpPr>
        <p:sp>
          <p:nvSpPr>
            <p:cNvPr id="185" name="Google Shape;185;gce27a04e20_1_140"/>
            <p:cNvSpPr/>
            <p:nvPr/>
          </p:nvSpPr>
          <p:spPr>
            <a:xfrm>
              <a:off x="6429028" y="1203830"/>
              <a:ext cx="4359900" cy="5417400"/>
            </a:xfrm>
            <a:prstGeom prst="roundRect">
              <a:avLst>
                <a:gd name="adj" fmla="val 12329"/>
              </a:avLst>
            </a:pr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86" name="Google Shape;186;gce27a04e20_1_140"/>
            <p:cNvSpPr txBox="1"/>
            <p:nvPr/>
          </p:nvSpPr>
          <p:spPr>
            <a:xfrm>
              <a:off x="6657610" y="3432023"/>
              <a:ext cx="3902700" cy="8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정보를 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dirty="0">
                  <a:solidFill>
                    <a:srgbClr val="FFFF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 눈에 알아볼 수 있음</a:t>
              </a:r>
              <a:endParaRPr sz="20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87" name="Google Shape;187;gce27a04e20_1_140"/>
            <p:cNvGrpSpPr/>
            <p:nvPr/>
          </p:nvGrpSpPr>
          <p:grpSpPr>
            <a:xfrm>
              <a:off x="7008420" y="1733636"/>
              <a:ext cx="3202799" cy="964570"/>
              <a:chOff x="1263223" y="1556005"/>
              <a:chExt cx="3447206" cy="1079059"/>
            </a:xfrm>
          </p:grpSpPr>
          <p:sp>
            <p:nvSpPr>
              <p:cNvPr id="188" name="Google Shape;188;gce27a04e20_1_140"/>
              <p:cNvSpPr txBox="1"/>
              <p:nvPr/>
            </p:nvSpPr>
            <p:spPr>
              <a:xfrm>
                <a:off x="1470714" y="1556008"/>
                <a:ext cx="3237900" cy="5803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 dirty="0">
                    <a:solidFill>
                      <a:schemeClr val="lt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코로나 라이브  </a:t>
                </a:r>
                <a:endParaRPr sz="2400" dirty="0">
                  <a:solidFill>
                    <a:schemeClr val="lt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sym typeface="Arial"/>
                </a:endParaRPr>
              </a:p>
            </p:txBody>
          </p:sp>
          <p:pic>
            <p:nvPicPr>
              <p:cNvPr id="189" name="Google Shape;189;gce27a04e20_1_14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63223" y="1556005"/>
                <a:ext cx="813358" cy="8133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0" name="Google Shape;190;gce27a04e20_1_140"/>
              <p:cNvSpPr txBox="1"/>
              <p:nvPr/>
            </p:nvSpPr>
            <p:spPr>
              <a:xfrm>
                <a:off x="2195829" y="2008256"/>
                <a:ext cx="2514600" cy="6268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100" dirty="0">
                    <a:solidFill>
                      <a:schemeClr val="lt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https://corona-live.com/</a:t>
                </a: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0" lvl="0" indent="0" algn="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>
                  <a:solidFill>
                    <a:schemeClr val="lt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191" name="Google Shape;191;gce27a04e20_1_140"/>
          <p:cNvSpPr/>
          <p:nvPr/>
        </p:nvSpPr>
        <p:spPr>
          <a:xfrm>
            <a:off x="4110275" y="3102582"/>
            <a:ext cx="635100" cy="65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2" name="Google Shape;192;gce27a04e20_1_140"/>
          <p:cNvSpPr/>
          <p:nvPr/>
        </p:nvSpPr>
        <p:spPr>
          <a:xfrm>
            <a:off x="7702643" y="3101825"/>
            <a:ext cx="635400" cy="654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cb926c337a_6_29"/>
          <p:cNvCxnSpPr/>
          <p:nvPr/>
        </p:nvCxnSpPr>
        <p:spPr>
          <a:xfrm>
            <a:off x="177800" y="835707"/>
            <a:ext cx="1201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gcb926c337a_6_29"/>
          <p:cNvSpPr txBox="1"/>
          <p:nvPr/>
        </p:nvSpPr>
        <p:spPr>
          <a:xfrm>
            <a:off x="329597" y="111525"/>
            <a:ext cx="511985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구현할 목표 및 기능</a:t>
            </a:r>
            <a:endParaRPr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9" name="Google Shape;179;gcb926c337a_6_29"/>
          <p:cNvSpPr txBox="1"/>
          <p:nvPr/>
        </p:nvSpPr>
        <p:spPr>
          <a:xfrm flipH="1">
            <a:off x="210522" y="1619429"/>
            <a:ext cx="1853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0" name="Google Shape;180;gcb926c337a_6_29"/>
          <p:cNvSpPr/>
          <p:nvPr/>
        </p:nvSpPr>
        <p:spPr>
          <a:xfrm>
            <a:off x="210525" y="2032900"/>
            <a:ext cx="1853400" cy="33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확진자</a:t>
            </a: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현황</a:t>
            </a: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지열별</a:t>
            </a: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거리두기 단계 현황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2" name="Google Shape;182;gcb926c337a_6_29"/>
          <p:cNvSpPr txBox="1"/>
          <p:nvPr/>
        </p:nvSpPr>
        <p:spPr>
          <a:xfrm flipH="1">
            <a:off x="2218394" y="1619425"/>
            <a:ext cx="17218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3" name="Google Shape;183;gcb926c337a_6_29"/>
          <p:cNvSpPr/>
          <p:nvPr/>
        </p:nvSpPr>
        <p:spPr>
          <a:xfrm>
            <a:off x="2156870" y="2032900"/>
            <a:ext cx="1906029" cy="335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&lt;게시판&gt;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보도자료</a:t>
            </a:r>
            <a:r>
              <a:rPr lang="ko-KR" sz="1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</a:t>
            </a:r>
            <a:endParaRPr sz="16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85" name="Google Shape;185;gcb926c337a_6_29"/>
          <p:cNvSpPr txBox="1"/>
          <p:nvPr/>
        </p:nvSpPr>
        <p:spPr>
          <a:xfrm flipH="1">
            <a:off x="4175364" y="1621800"/>
            <a:ext cx="23343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진료소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6" name="Google Shape;186;gcb926c337a_6_29"/>
          <p:cNvSpPr/>
          <p:nvPr/>
        </p:nvSpPr>
        <p:spPr>
          <a:xfrm>
            <a:off x="4155842" y="2030500"/>
            <a:ext cx="1897993" cy="335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&lt;지도&gt;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선별 진료소 위치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88" name="Google Shape;188;gcb926c337a_6_29"/>
          <p:cNvSpPr txBox="1"/>
          <p:nvPr/>
        </p:nvSpPr>
        <p:spPr>
          <a:xfrm flipH="1">
            <a:off x="6158090" y="1611700"/>
            <a:ext cx="190590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방명록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9" name="Google Shape;189;gcb926c337a_6_29"/>
          <p:cNvSpPr/>
          <p:nvPr/>
        </p:nvSpPr>
        <p:spPr>
          <a:xfrm>
            <a:off x="6157986" y="2040612"/>
            <a:ext cx="1853327" cy="335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&lt;게시판&gt;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방명록 게시물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Arial"/>
            </a:endParaRPr>
          </a:p>
        </p:txBody>
      </p:sp>
      <p:sp>
        <p:nvSpPr>
          <p:cNvPr id="191" name="Google Shape;191;gcb926c337a_6_29"/>
          <p:cNvSpPr/>
          <p:nvPr/>
        </p:nvSpPr>
        <p:spPr>
          <a:xfrm>
            <a:off x="8133033" y="2028118"/>
            <a:ext cx="1853326" cy="335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&lt;로그인&gt;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아이디, 비밀번호 입력</a:t>
            </a: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&lt;회원가입&gt;</a:t>
            </a:r>
            <a:endParaRPr sz="1850" b="1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비밀번호, 생년월일, 지역, 닉네임 정보 받기</a:t>
            </a:r>
            <a:endParaRPr sz="21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2" name="Google Shape;192;gcb926c337a_6_29"/>
          <p:cNvSpPr txBox="1"/>
          <p:nvPr/>
        </p:nvSpPr>
        <p:spPr>
          <a:xfrm flipH="1">
            <a:off x="8133022" y="1621800"/>
            <a:ext cx="18533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4" name="Google Shape;194;gcb926c337a_6_29"/>
          <p:cNvSpPr/>
          <p:nvPr/>
        </p:nvSpPr>
        <p:spPr>
          <a:xfrm>
            <a:off x="10106389" y="2028108"/>
            <a:ext cx="1853327" cy="335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 정보변경&gt;</a:t>
            </a:r>
            <a:endParaRPr sz="1850" b="1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비밀번호, 지역, </a:t>
            </a: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닉네임 변경가능 </a:t>
            </a: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50" b="1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&lt;방명록 삭제&gt;</a:t>
            </a:r>
            <a:endParaRPr sz="1850" b="1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사용자가 작성한</a:t>
            </a: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dirty="0">
                <a:solidFill>
                  <a:srgbClr val="99999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Malgun Gothic"/>
                <a:sym typeface="Malgun Gothic"/>
              </a:rPr>
              <a:t> 방명록 삭제</a:t>
            </a:r>
            <a:endParaRPr sz="1650" dirty="0">
              <a:solidFill>
                <a:srgbClr val="99999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95" name="Google Shape;195;gcb926c337a_6_29"/>
          <p:cNvSpPr txBox="1"/>
          <p:nvPr/>
        </p:nvSpPr>
        <p:spPr>
          <a:xfrm flipH="1">
            <a:off x="10106409" y="1611700"/>
            <a:ext cx="162612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</a:t>
            </a:r>
            <a:endParaRPr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/>
        </p:nvSpPr>
        <p:spPr>
          <a:xfrm>
            <a:off x="157175" y="185750"/>
            <a:ext cx="5606316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sz="4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유스케이스</a:t>
            </a:r>
            <a:r>
              <a:rPr lang="ko-KR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다이어그램</a:t>
            </a:r>
            <a:endParaRPr sz="4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41FE80-D325-4E98-8E92-9A413389F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04" y="914929"/>
            <a:ext cx="8535591" cy="5757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2105</Words>
  <Application>Microsoft Office PowerPoint</Application>
  <PresentationFormat>와이드스크린</PresentationFormat>
  <Paragraphs>678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Arial</vt:lpstr>
      <vt:lpstr>나눔스퀘어 ExtraBold</vt:lpstr>
      <vt:lpstr>나눔스퀘어 Bold</vt:lpstr>
      <vt:lpstr>나눔스퀘어</vt:lpstr>
      <vt:lpstr>Noto Sans Symbols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HJ K</cp:lastModifiedBy>
  <cp:revision>53</cp:revision>
  <dcterms:created xsi:type="dcterms:W3CDTF">2020-11-18T01:48:02Z</dcterms:created>
  <dcterms:modified xsi:type="dcterms:W3CDTF">2021-04-06T09:18:37Z</dcterms:modified>
</cp:coreProperties>
</file>