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33" r:id="rId3"/>
    <p:sldId id="334" r:id="rId4"/>
    <p:sldId id="335" r:id="rId5"/>
    <p:sldId id="259" r:id="rId6"/>
    <p:sldId id="260" r:id="rId7"/>
    <p:sldId id="281" r:id="rId8"/>
    <p:sldId id="261" r:id="rId9"/>
    <p:sldId id="262" r:id="rId10"/>
    <p:sldId id="340" r:id="rId11"/>
    <p:sldId id="264" r:id="rId12"/>
    <p:sldId id="331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83" r:id="rId21"/>
    <p:sldId id="277" r:id="rId22"/>
    <p:sldId id="278" r:id="rId23"/>
    <p:sldId id="279" r:id="rId24"/>
    <p:sldId id="336" r:id="rId25"/>
    <p:sldId id="286" r:id="rId26"/>
    <p:sldId id="287" r:id="rId27"/>
    <p:sldId id="288" r:id="rId28"/>
    <p:sldId id="289" r:id="rId29"/>
    <p:sldId id="332" r:id="rId30"/>
    <p:sldId id="290" r:id="rId31"/>
    <p:sldId id="291" r:id="rId32"/>
    <p:sldId id="292" r:id="rId33"/>
    <p:sldId id="337" r:id="rId34"/>
    <p:sldId id="293" r:id="rId35"/>
    <p:sldId id="338" r:id="rId36"/>
    <p:sldId id="280" r:id="rId37"/>
  </p:sldIdLst>
  <p:sldSz cx="12192000" cy="6858000"/>
  <p:notesSz cx="6858000" cy="9144000"/>
  <p:embeddedFontLst>
    <p:embeddedFont>
      <p:font typeface="나눔스퀘어" panose="020B0600000101010101" pitchFamily="50" charset="-127"/>
      <p:regular r:id="rId39"/>
    </p:embeddedFont>
    <p:embeddedFont>
      <p:font typeface="나눔스퀘어 Bold" panose="020B0600000101010101" pitchFamily="50" charset="-127"/>
      <p:bold r:id="rId40"/>
    </p:embeddedFont>
    <p:embeddedFont>
      <p:font typeface="나눔스퀘어 ExtraBold" panose="020B0600000101010101" pitchFamily="50" charset="-127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나눔스퀘어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VpKnVK7y8j1ddjehIiblpUt6N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58805F-7341-4ABF-995C-181192B47DD4}">
  <a:tblStyle styleId="{2358805F-7341-4ABF-995C-181192B47DD4}" styleName="Table_0">
    <a:wholeTbl>
      <a:tcTxStyle b="off" i="off">
        <a:font>
          <a:latin typeface="마루 부리 Beta"/>
          <a:ea typeface="마루 부리 Beta"/>
          <a:cs typeface="마루 부리 Bet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7" autoAdjust="0"/>
  </p:normalViewPr>
  <p:slideViewPr>
    <p:cSldViewPr snapToGrid="0">
      <p:cViewPr>
        <p:scale>
          <a:sx n="125" d="100"/>
          <a:sy n="125" d="100"/>
        </p:scale>
        <p:origin x="-4452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" panose="020B0600000101010101" pitchFamily="50" charset="-127"/>
        <a:ea typeface="나눔스퀘어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826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e27a04e20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gce27a04e20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e27a04e2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gce27a04e2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e27a04e20_8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gce27a04e20_8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e27a04e20_8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gce27a04e20_8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e27a04e20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gce27a04e20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e27a04e20_8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gce27a04e20_8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e27a04e20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gce27a04e20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591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e27a04e20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gce27a04e20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e27a04e20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gce27a04e20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e27a04e20_1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gce27a04e20_1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e27a04e20_1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gce27a04e20_1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e27a04e20_1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gce27a04e20_1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177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e27a04e20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gce27a04e2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e27a04e20_2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gce27a04e20_2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e27a04e20_2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gce27a04e20_2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508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1209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005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758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704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397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9422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90187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926c337a_4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cb926c337a_4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26c337a_4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gcb926c337a_4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27a04e20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3" name="Google Shape;173;gce27a04e20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b926c337a_6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cb926c337a_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ⓒ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Yu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.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Saebyeol’s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PowerPoint</a:t>
            </a:r>
            <a:endParaRPr sz="9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5" name="Google Shape;1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3" name="Google Shape;83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4" name="Google Shape;84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5" name="Google Shape;8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ⓒ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Yu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. 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Saebyeol’s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PowerPoint</a:t>
            </a:r>
            <a:endParaRPr sz="9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6" name="Google Shape;3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7" name="Google Shape;3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4" name="Google Shape;4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2" name="Google Shape;5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3" name="Google Shape;5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4" name="Google Shape;5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8" name="Google Shape;5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3" name="Google Shape;63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i2ovmU6smadF3OEAy9YM7dPw9wxNaK8w/SLa4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project/INQdcOc54SFEhD29ucmmZFoQCtuP5eIJ#RtZn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INQdcOc54SFEhD29ucmmZFoQCtuP5eIJ/vVtz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QHyj7ATREQojFSdpsBWjNczwmU0Aflr8/UgoqH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project/zKTDMaAgNE55f1BeipXWUmYkksYrkzO5#OVxj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jqAMemllOj5rk9VYeLXUDeCaVPYWX6y6/epN5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9/inCorona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712200" y="2657833"/>
            <a:ext cx="47676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dirty="0" err="1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</a:t>
            </a:r>
            <a:r>
              <a:rPr lang="ko-KR" sz="6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코로나</a:t>
            </a:r>
            <a:endParaRPr sz="6000" b="0" i="0" u="none" strike="noStrike" cap="none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3347720" y="3673455"/>
            <a:ext cx="549656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4961700" y="3749236"/>
            <a:ext cx="2268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건강이 </a:t>
            </a:r>
            <a:r>
              <a:rPr lang="ko-KR" sz="2400" dirty="0" err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중요하조</a:t>
            </a:r>
            <a:endParaRPr sz="24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B3DC3-BD32-4936-B948-55A54F15EA2C}"/>
              </a:ext>
            </a:extLst>
          </p:cNvPr>
          <p:cNvSpPr txBox="1"/>
          <p:nvPr/>
        </p:nvSpPr>
        <p:spPr>
          <a:xfrm>
            <a:off x="10540753" y="4406169"/>
            <a:ext cx="1133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김희주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최은교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이준범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손현종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박진영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24"/>
          <p:cNvCxnSpPr>
            <a:cxnSpLocks/>
          </p:cNvCxnSpPr>
          <p:nvPr/>
        </p:nvCxnSpPr>
        <p:spPr>
          <a:xfrm>
            <a:off x="177800" y="112335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2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2133625" y="1644300"/>
            <a:ext cx="3579300" cy="150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5928396" y="1644300"/>
            <a:ext cx="4902300" cy="1798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953750" y="3399100"/>
            <a:ext cx="4759200" cy="27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5941701" y="3663714"/>
            <a:ext cx="3972000" cy="150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4074349" y="2684100"/>
            <a:ext cx="1638600" cy="46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5928372" y="2982550"/>
            <a:ext cx="2595775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Languages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5942475" y="3652939"/>
            <a:ext cx="2595775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DBMS &amp; Server</a:t>
            </a:r>
            <a:endParaRPr lang="en-US" altLang="ko-KR"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1681181" y="1936249"/>
            <a:ext cx="35793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Kakao</a:t>
            </a:r>
            <a:r>
              <a:rPr 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sz="20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Map</a:t>
            </a:r>
            <a:r>
              <a:rPr 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API</a:t>
            </a:r>
            <a:endParaRPr lang="en-US" altLang="ko-KR" sz="20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코로나감염현황 공공 </a:t>
            </a:r>
            <a:r>
              <a:rPr lang="en-US" alt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API</a:t>
            </a:r>
            <a:endParaRPr sz="190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345263" y="158600"/>
            <a:ext cx="39720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</a:t>
            </a:r>
            <a:endParaRPr sz="4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Google Shape;263;p24">
            <a:extLst>
              <a:ext uri="{FF2B5EF4-FFF2-40B4-BE49-F238E27FC236}">
                <a16:creationId xmlns:a16="http://schemas.microsoft.com/office/drawing/2014/main" id="{64713AB3-60E0-4FD7-8D39-0B9E4629D832}"/>
              </a:ext>
            </a:extLst>
          </p:cNvPr>
          <p:cNvSpPr txBox="1"/>
          <p:nvPr/>
        </p:nvSpPr>
        <p:spPr>
          <a:xfrm>
            <a:off x="1933576" y="3399176"/>
            <a:ext cx="3779350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Libraries &amp; Framework</a:t>
            </a:r>
            <a:endParaRPr lang="en-US" altLang="ko-KR"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1" name="Google Shape;267;p24">
            <a:extLst>
              <a:ext uri="{FF2B5EF4-FFF2-40B4-BE49-F238E27FC236}">
                <a16:creationId xmlns:a16="http://schemas.microsoft.com/office/drawing/2014/main" id="{03874C2A-8A8C-4ACE-BC6D-B483904991A2}"/>
              </a:ext>
            </a:extLst>
          </p:cNvPr>
          <p:cNvSpPr txBox="1"/>
          <p:nvPr/>
        </p:nvSpPr>
        <p:spPr>
          <a:xfrm>
            <a:off x="6384964" y="1833449"/>
            <a:ext cx="2037600" cy="103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Java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html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css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2" name="Google Shape;267;p24">
            <a:extLst>
              <a:ext uri="{FF2B5EF4-FFF2-40B4-BE49-F238E27FC236}">
                <a16:creationId xmlns:a16="http://schemas.microsoft.com/office/drawing/2014/main" id="{95C277FE-EC4F-4B9A-9B10-889F33A174B9}"/>
              </a:ext>
            </a:extLst>
          </p:cNvPr>
          <p:cNvSpPr txBox="1"/>
          <p:nvPr/>
        </p:nvSpPr>
        <p:spPr>
          <a:xfrm>
            <a:off x="8137811" y="2074398"/>
            <a:ext cx="20376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Javascript</a:t>
            </a:r>
            <a:endParaRPr lang="en-US" altLang="ko-KR"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JSP</a:t>
            </a:r>
            <a:endParaRPr sz="1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Google Shape;276;p24">
            <a:extLst>
              <a:ext uri="{FF2B5EF4-FFF2-40B4-BE49-F238E27FC236}">
                <a16:creationId xmlns:a16="http://schemas.microsoft.com/office/drawing/2014/main" id="{42F751CB-10C7-49A0-9297-22C207411640}"/>
              </a:ext>
            </a:extLst>
          </p:cNvPr>
          <p:cNvSpPr txBox="1"/>
          <p:nvPr/>
        </p:nvSpPr>
        <p:spPr>
          <a:xfrm>
            <a:off x="1141081" y="4025236"/>
            <a:ext cx="1958700" cy="1761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jQuery</a:t>
            </a:r>
            <a:r>
              <a:rPr 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Jstl</a:t>
            </a:r>
            <a:endParaRPr lang="en-US"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Jdbc</a:t>
            </a:r>
            <a:endParaRPr lang="en-US"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Lombok</a:t>
            </a: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standard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4" name="Google Shape;276;p24">
            <a:extLst>
              <a:ext uri="{FF2B5EF4-FFF2-40B4-BE49-F238E27FC236}">
                <a16:creationId xmlns:a16="http://schemas.microsoft.com/office/drawing/2014/main" id="{D52141E7-6DCF-497D-A0E3-4F314774C35D}"/>
              </a:ext>
            </a:extLst>
          </p:cNvPr>
          <p:cNvSpPr txBox="1"/>
          <p:nvPr/>
        </p:nvSpPr>
        <p:spPr>
          <a:xfrm>
            <a:off x="3193811" y="4221540"/>
            <a:ext cx="2397364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Cos</a:t>
            </a: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jQuery</a:t>
            </a:r>
          </a:p>
          <a:p>
            <a:pPr marL="450850" indent="-342900"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tui-chart</a:t>
            </a: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BootStrap</a:t>
            </a: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3.0</a:t>
            </a:r>
          </a:p>
        </p:txBody>
      </p:sp>
      <p:sp>
        <p:nvSpPr>
          <p:cNvPr id="35" name="Google Shape;265;p24">
            <a:extLst>
              <a:ext uri="{FF2B5EF4-FFF2-40B4-BE49-F238E27FC236}">
                <a16:creationId xmlns:a16="http://schemas.microsoft.com/office/drawing/2014/main" id="{A5EB528F-9670-4DC8-B545-F8936019E404}"/>
              </a:ext>
            </a:extLst>
          </p:cNvPr>
          <p:cNvSpPr txBox="1"/>
          <p:nvPr/>
        </p:nvSpPr>
        <p:spPr>
          <a:xfrm>
            <a:off x="6184850" y="4250140"/>
            <a:ext cx="35793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Oracle DB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Apache Tomcat v9.0</a:t>
            </a:r>
            <a:endParaRPr sz="1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76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작업일정</a:t>
            </a:r>
            <a:endParaRPr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6002593" y="27935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3258472" y="27935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514350" y="2793500"/>
            <a:ext cx="2986500" cy="12876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90475" y="3090975"/>
            <a:ext cx="37533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계획</a:t>
            </a:r>
            <a:endParaRPr sz="2400" b="1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3/26 완료</a:t>
            </a:r>
            <a:endParaRPr sz="1800" dirty="0">
              <a:solidFill>
                <a:srgbClr val="3F3F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3990989" y="3205043"/>
            <a:ext cx="190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4193386" y="3143531"/>
            <a:ext cx="23259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분석/설계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4/9 </a:t>
            </a:r>
            <a:r>
              <a:rPr lang="ko-KR" alt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완료</a:t>
            </a:r>
            <a:endParaRPr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8812969" y="27852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9375299" y="3098669"/>
            <a:ext cx="2202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5/3</a:t>
            </a:r>
            <a:r>
              <a:rPr lang="en-US" altLang="ko-KR" sz="14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6801365" y="3136595"/>
            <a:ext cx="19083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구현/테스트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4/30 </a:t>
            </a:r>
            <a:r>
              <a:rPr lang="ko-KR" alt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완료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화면 설계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gce27a04e20_1_20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gce27a04e20_1_20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9" name="Google Shape;329;gce27a04e20_1_209"/>
          <p:cNvSpPr txBox="1"/>
          <p:nvPr/>
        </p:nvSpPr>
        <p:spPr>
          <a:xfrm>
            <a:off x="329596" y="111525"/>
            <a:ext cx="49074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</a:t>
            </a:r>
            <a:r>
              <a:rPr lang="ko-KR" altLang="en-US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30" name="Google Shape;330;gce27a04e20_1_209"/>
          <p:cNvGraphicFramePr/>
          <p:nvPr>
            <p:extLst>
              <p:ext uri="{D42A27DB-BD31-4B8C-83A1-F6EECF244321}">
                <p14:modId xmlns:p14="http://schemas.microsoft.com/office/powerpoint/2010/main" val="962795073"/>
              </p:ext>
            </p:extLst>
          </p:nvPr>
        </p:nvGraphicFramePr>
        <p:xfrm>
          <a:off x="9224146" y="835750"/>
          <a:ext cx="2967754" cy="50107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6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46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전 - 로그인/회원가입 활성화</a:t>
                      </a:r>
                      <a:endParaRPr lang="en-US" altLang="ko-KR"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후 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로그아웃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활성화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뉴스, 주변 병원/선별진료소, 정보공유게시판 버튼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상단바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고정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2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코로나 현황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완치자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격리자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사망자, 검사자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누계와 새로 추가된 인원 모두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자료는 매일 00시 정각에 갱신됨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일별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막대그래프 - 최근 일주일 정보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3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지역별 거리두기 단계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238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위에 지역이름, 거리두기 단계 박스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238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거리두기 단계 별 색 구분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00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4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저작권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A450AF1-6924-4D99-8117-52CA6249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865337"/>
            <a:ext cx="8868546" cy="6008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D93C90-9DFC-48E0-9999-B88DCE534911}"/>
              </a:ext>
            </a:extLst>
          </p:cNvPr>
          <p:cNvSpPr txBox="1"/>
          <p:nvPr/>
        </p:nvSpPr>
        <p:spPr>
          <a:xfrm>
            <a:off x="6954984" y="562224"/>
            <a:ext cx="52370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https://ovenapp.io/view/i2ovmU6smadF3OEAy9YM7dPw9wxNaK8w/SLa4G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8E7F84-FFD6-4F3B-8458-7F78D9B7E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71414"/>
            <a:ext cx="9198990" cy="4791437"/>
          </a:xfrm>
          <a:prstGeom prst="rect">
            <a:avLst/>
          </a:prstGeom>
        </p:spPr>
      </p:pic>
      <p:cxnSp>
        <p:nvCxnSpPr>
          <p:cNvPr id="353" name="Google Shape;353;gce27a04e20_1_7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gce27a04e20_1_7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55" name="Google Shape;355;gce27a04e20_1_7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58" name="Google Shape;358;gce27a04e20_1_78"/>
          <p:cNvGraphicFramePr/>
          <p:nvPr>
            <p:extLst>
              <p:ext uri="{D42A27DB-BD31-4B8C-83A1-F6EECF244321}">
                <p14:modId xmlns:p14="http://schemas.microsoft.com/office/powerpoint/2010/main" val="2368748466"/>
              </p:ext>
            </p:extLst>
          </p:nvPr>
        </p:nvGraphicFramePr>
        <p:xfrm>
          <a:off x="9248850" y="835708"/>
          <a:ext cx="2943050" cy="53786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63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1.작성된 뉴스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페이지에 출력될 게시물 10개씩 등록 순서에 따라 내림차순으로 정렬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게시글 번호, 제목, 작성자, 등록일, 첨부파일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조회수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명시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 클릭 시 해당 '뉴스 내용'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8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2.하단 페이지 번호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페이지는 4개씩, 좌우 화살표 버튼으로 페이지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페이지 번호 바탕색有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3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 눌러 뉴스 등록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계정에만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9B8DA1-EE4A-4594-BE94-57B00E829C2E}"/>
              </a:ext>
            </a:extLst>
          </p:cNvPr>
          <p:cNvSpPr txBox="1"/>
          <p:nvPr/>
        </p:nvSpPr>
        <p:spPr>
          <a:xfrm>
            <a:off x="6088502" y="574097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https://ovenapp.io/project/INQdcOc54SFEhD29ucmmZFoQCtuP5eIJ#RtZnA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0B71C9-78E7-4340-8AFE-18750C997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19"/>
          <a:stretch/>
        </p:blipFill>
        <p:spPr>
          <a:xfrm>
            <a:off x="177900" y="1671415"/>
            <a:ext cx="9070850" cy="4495742"/>
          </a:xfrm>
          <a:prstGeom prst="rect">
            <a:avLst/>
          </a:prstGeom>
        </p:spPr>
      </p:pic>
      <p:cxnSp>
        <p:nvCxnSpPr>
          <p:cNvPr id="363" name="Google Shape;363;gce27a04e20_8_28"/>
          <p:cNvCxnSpPr/>
          <p:nvPr/>
        </p:nvCxnSpPr>
        <p:spPr>
          <a:xfrm>
            <a:off x="1779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4" name="Google Shape;364;gce27a04e20_8_2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65" name="Google Shape;365;gce27a04e20_8_2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66" name="Google Shape;366;gce27a04e20_8_28"/>
          <p:cNvGraphicFramePr/>
          <p:nvPr>
            <p:extLst>
              <p:ext uri="{D42A27DB-BD31-4B8C-83A1-F6EECF244321}">
                <p14:modId xmlns:p14="http://schemas.microsoft.com/office/powerpoint/2010/main" val="4260861553"/>
              </p:ext>
            </p:extLst>
          </p:nvPr>
        </p:nvGraphicFramePr>
        <p:xfrm>
          <a:off x="9248850" y="835707"/>
          <a:ext cx="2943050" cy="43289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파일 첨부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JPEG,PNG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파일은 출력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본문 입력박스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 업로드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첨부한 파일의 이름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클릭 시 입력한 내용으로 뉴스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메인 페이지에 등록 및 작성 글로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047F9B-2F76-45E9-8B9A-95E310920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536811"/>
            <a:ext cx="9071050" cy="4998333"/>
          </a:xfrm>
          <a:prstGeom prst="rect">
            <a:avLst/>
          </a:prstGeom>
        </p:spPr>
      </p:pic>
      <p:cxnSp>
        <p:nvCxnSpPr>
          <p:cNvPr id="372" name="Google Shape;372;gce27a04e20_8_4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gce27a04e20_8_4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74" name="Google Shape;374;gce27a04e20_8_4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75" name="Google Shape;375;gce27a04e20_8_44"/>
          <p:cNvGraphicFramePr/>
          <p:nvPr>
            <p:extLst>
              <p:ext uri="{D42A27DB-BD31-4B8C-83A1-F6EECF244321}">
                <p14:modId xmlns:p14="http://schemas.microsoft.com/office/powerpoint/2010/main" val="2510004152"/>
              </p:ext>
            </p:extLst>
          </p:nvPr>
        </p:nvGraphicFramePr>
        <p:xfrm>
          <a:off x="9248850" y="835707"/>
          <a:ext cx="2943050" cy="529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제목, 글 작성자, 등록 시간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작성된 내용 표시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댓글 작성자, 등록시간, 내용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댓글 입력 박스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-최대 글자수 50자 제한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등록 버튼으로 댓글 등록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-비회원 클릭 시 '로그인을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해주세요'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팝업메세지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출력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F017DF-CA72-4301-9D09-E5DE9D33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6" y="1363579"/>
            <a:ext cx="9014284" cy="5494421"/>
          </a:xfrm>
          <a:prstGeom prst="rect">
            <a:avLst/>
          </a:prstGeom>
        </p:spPr>
      </p:pic>
      <p:cxnSp>
        <p:nvCxnSpPr>
          <p:cNvPr id="381" name="Google Shape;381;gce27a04e20_8_63"/>
          <p:cNvCxnSpPr/>
          <p:nvPr/>
        </p:nvCxnSpPr>
        <p:spPr>
          <a:xfrm>
            <a:off x="277200" y="835732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2" name="Google Shape;382;gce27a04e20_8_63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83" name="Google Shape;383;gce27a04e20_8_63"/>
          <p:cNvSpPr txBox="1"/>
          <p:nvPr/>
        </p:nvSpPr>
        <p:spPr>
          <a:xfrm>
            <a:off x="329596" y="111525"/>
            <a:ext cx="46580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endParaRPr lang="en-US" altLang="ko-KR" sz="2800" dirty="0">
              <a:solidFill>
                <a:srgbClr val="2626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84" name="Google Shape;384;gce27a04e20_8_63"/>
          <p:cNvGraphicFramePr/>
          <p:nvPr>
            <p:extLst>
              <p:ext uri="{D42A27DB-BD31-4B8C-83A1-F6EECF244321}">
                <p14:modId xmlns:p14="http://schemas.microsoft.com/office/powerpoint/2010/main" val="3682527860"/>
              </p:ext>
            </p:extLst>
          </p:nvPr>
        </p:nvGraphicFramePr>
        <p:xfrm>
          <a:off x="9244500" y="828085"/>
          <a:ext cx="2943050" cy="4944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75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1.작성된 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페이지에 출력될 게시물 10개씩 등록 순서에 따라 내림차순으로 정렬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번호, 제목, 작성자, 등록일, 첨부파일 명시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말머리 선택에 따라 지역별 게시물 분류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 클릭 시 해당 '게시판 내용'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2.하단 페이지 번호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페이지는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개씩, 좌우 화살표 버튼으로 페이지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페이지 번호 바탕색有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 눌러 '게시물 등록'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회원만 등록 버튼 활성화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42B1CE-75A9-4179-919F-AE0C4B4B64DC}"/>
              </a:ext>
            </a:extLst>
          </p:cNvPr>
          <p:cNvSpPr txBox="1"/>
          <p:nvPr/>
        </p:nvSpPr>
        <p:spPr>
          <a:xfrm>
            <a:off x="6039776" y="575517"/>
            <a:ext cx="6152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https://ovenapp.io/view/INQdcOc54SFEhD29ucmmZFoQCtuP5eIJ/vVtzw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12D50C-A916-47D2-B35E-0FBE1DE0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0" y="1620250"/>
            <a:ext cx="9019977" cy="4730857"/>
          </a:xfrm>
          <a:prstGeom prst="rect">
            <a:avLst/>
          </a:prstGeom>
        </p:spPr>
      </p:pic>
      <p:cxnSp>
        <p:nvCxnSpPr>
          <p:cNvPr id="390" name="Google Shape;390;gce27a04e20_8_77"/>
          <p:cNvCxnSpPr/>
          <p:nvPr/>
        </p:nvCxnSpPr>
        <p:spPr>
          <a:xfrm>
            <a:off x="277200" y="835732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1" name="Google Shape;391;gce27a04e20_8_7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394" name="Google Shape;394;gce27a04e20_8_77"/>
          <p:cNvGraphicFramePr/>
          <p:nvPr>
            <p:extLst>
              <p:ext uri="{D42A27DB-BD31-4B8C-83A1-F6EECF244321}">
                <p14:modId xmlns:p14="http://schemas.microsoft.com/office/powerpoint/2010/main" val="3918981084"/>
              </p:ext>
            </p:extLst>
          </p:nvPr>
        </p:nvGraphicFramePr>
        <p:xfrm>
          <a:off x="9248950" y="835732"/>
          <a:ext cx="2943050" cy="41806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파일 첨부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JPEG,PNG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파일은 출력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본문 입력박스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 업로드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첨부한 파일의 이름 표시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클릭 시 입력한 내용으로 게시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페이지에 등록 및 작성 글로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Google Shape;383;gce27a04e20_8_63">
            <a:extLst>
              <a:ext uri="{FF2B5EF4-FFF2-40B4-BE49-F238E27FC236}">
                <a16:creationId xmlns:a16="http://schemas.microsoft.com/office/drawing/2014/main" id="{FB3FD877-F40B-4F26-80EF-D27AC9FF8DCD}"/>
              </a:ext>
            </a:extLst>
          </p:cNvPr>
          <p:cNvSpPr txBox="1"/>
          <p:nvPr/>
        </p:nvSpPr>
        <p:spPr>
          <a:xfrm>
            <a:off x="329596" y="111525"/>
            <a:ext cx="48612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789B0A-60BB-4634-90B1-F1DE8EAC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10062"/>
            <a:ext cx="9071150" cy="4987698"/>
          </a:xfrm>
          <a:prstGeom prst="rect">
            <a:avLst/>
          </a:prstGeom>
        </p:spPr>
      </p:pic>
      <p:cxnSp>
        <p:nvCxnSpPr>
          <p:cNvPr id="399" name="Google Shape;399;gce27a04e20_8_91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gce27a04e20_8_91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02" name="Google Shape;402;gce27a04e20_8_91"/>
          <p:cNvGraphicFramePr/>
          <p:nvPr>
            <p:extLst>
              <p:ext uri="{D42A27DB-BD31-4B8C-83A1-F6EECF244321}">
                <p14:modId xmlns:p14="http://schemas.microsoft.com/office/powerpoint/2010/main" val="3824467210"/>
              </p:ext>
            </p:extLst>
          </p:nvPr>
        </p:nvGraphicFramePr>
        <p:xfrm>
          <a:off x="9248950" y="835707"/>
          <a:ext cx="2943050" cy="54762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15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제목, 글 작성자, 등록 시간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작성된 내용 표시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댓글 작성자, 등록시간, 내용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댓글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8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등록 버튼으로 댓글 등록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비회원 클릭 시 '로그인을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해주세요'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팝업메세지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출력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383;gce27a04e20_8_63">
            <a:extLst>
              <a:ext uri="{FF2B5EF4-FFF2-40B4-BE49-F238E27FC236}">
                <a16:creationId xmlns:a16="http://schemas.microsoft.com/office/drawing/2014/main" id="{1348DCAF-9467-4387-82C2-E9C9D4FC42C5}"/>
              </a:ext>
            </a:extLst>
          </p:cNvPr>
          <p:cNvSpPr txBox="1"/>
          <p:nvPr/>
        </p:nvSpPr>
        <p:spPr>
          <a:xfrm>
            <a:off x="329595" y="111525"/>
            <a:ext cx="488894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r>
              <a:rPr lang="ko-KR" sz="44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Google Shape;106;p9">
            <a:extLst>
              <a:ext uri="{FF2B5EF4-FFF2-40B4-BE49-F238E27FC236}">
                <a16:creationId xmlns:a16="http://schemas.microsoft.com/office/drawing/2014/main" id="{A9D4292B-7A90-48D0-A259-11D1D307A103}"/>
              </a:ext>
            </a:extLst>
          </p:cNvPr>
          <p:cNvSpPr/>
          <p:nvPr/>
        </p:nvSpPr>
        <p:spPr>
          <a:xfrm>
            <a:off x="2183714" y="1190625"/>
            <a:ext cx="9225300" cy="1105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8" name="Google Shape;107;p9">
            <a:extLst>
              <a:ext uri="{FF2B5EF4-FFF2-40B4-BE49-F238E27FC236}">
                <a16:creationId xmlns:a16="http://schemas.microsoft.com/office/drawing/2014/main" id="{9DD014B8-03D1-42D6-9EDB-C6986D8CE39C}"/>
              </a:ext>
            </a:extLst>
          </p:cNvPr>
          <p:cNvSpPr/>
          <p:nvPr/>
        </p:nvSpPr>
        <p:spPr>
          <a:xfrm>
            <a:off x="2183714" y="2502063"/>
            <a:ext cx="9225300" cy="1105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설계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9" name="Google Shape;109;p9">
            <a:extLst>
              <a:ext uri="{FF2B5EF4-FFF2-40B4-BE49-F238E27FC236}">
                <a16:creationId xmlns:a16="http://schemas.microsoft.com/office/drawing/2014/main" id="{757A744F-86FF-4D1F-9BFE-F3A27B1CC032}"/>
              </a:ext>
            </a:extLst>
          </p:cNvPr>
          <p:cNvSpPr/>
          <p:nvPr/>
        </p:nvSpPr>
        <p:spPr>
          <a:xfrm>
            <a:off x="2183714" y="3813501"/>
            <a:ext cx="9225300" cy="11053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데이터베이스 설계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" name="Google Shape;110;p9">
            <a:extLst>
              <a:ext uri="{FF2B5EF4-FFF2-40B4-BE49-F238E27FC236}">
                <a16:creationId xmlns:a16="http://schemas.microsoft.com/office/drawing/2014/main" id="{F3C920EF-E0EC-4DBC-AF8E-5AFFD0776702}"/>
              </a:ext>
            </a:extLst>
          </p:cNvPr>
          <p:cNvSpPr/>
          <p:nvPr/>
        </p:nvSpPr>
        <p:spPr>
          <a:xfrm>
            <a:off x="2183714" y="5124939"/>
            <a:ext cx="9225300" cy="1105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시연</a:t>
            </a:r>
            <a:endParaRPr sz="3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5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DF6BD8-B083-4031-ACC0-F804CC1F0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12" r="-414"/>
          <a:stretch/>
        </p:blipFill>
        <p:spPr>
          <a:xfrm>
            <a:off x="1087789" y="1371603"/>
            <a:ext cx="5493986" cy="5286372"/>
          </a:xfrm>
          <a:prstGeom prst="rect">
            <a:avLst/>
          </a:prstGeom>
        </p:spPr>
      </p:pic>
      <p:cxnSp>
        <p:nvCxnSpPr>
          <p:cNvPr id="451" name="Google Shape;451;gce27a04e20_1_9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2" name="Google Shape;452;gce27a04e20_1_9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55" name="Google Shape;455;gce27a04e20_1_90"/>
          <p:cNvGraphicFramePr/>
          <p:nvPr>
            <p:extLst>
              <p:ext uri="{D42A27DB-BD31-4B8C-83A1-F6EECF244321}">
                <p14:modId xmlns:p14="http://schemas.microsoft.com/office/powerpoint/2010/main" val="1341742404"/>
              </p:ext>
            </p:extLst>
          </p:nvPr>
        </p:nvGraphicFramePr>
        <p:xfrm>
          <a:off x="8103150" y="835688"/>
          <a:ext cx="4088750" cy="44582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최상단에 지역검색 드롭다운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 선택하면 해당 지역 병원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 리스트 출력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컨텐츠 영역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(링크 연결: 병원 목록 화면에 보여줌)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선별진료소(링크 연결 : 선별진료소 목록 화면에 보여줌)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2-1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지도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리스트에 나온 병원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선별진료소를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지도에 마커로 표시해줌.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2-2 리스트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최초설정은 모든 병원 모든 리스트 출력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기관명,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 알려줌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445;gce27a04e20_1_233">
            <a:extLst>
              <a:ext uri="{FF2B5EF4-FFF2-40B4-BE49-F238E27FC236}">
                <a16:creationId xmlns:a16="http://schemas.microsoft.com/office/drawing/2014/main" id="{575E123D-3654-41E4-B1DF-4D55585B67A4}"/>
              </a:ext>
            </a:extLst>
          </p:cNvPr>
          <p:cNvSpPr txBox="1"/>
          <p:nvPr/>
        </p:nvSpPr>
        <p:spPr>
          <a:xfrm>
            <a:off x="329595" y="111525"/>
            <a:ext cx="56220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 </a:t>
            </a: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en-US" alt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선별진료소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222EF-907A-43E1-ABA9-F17651913EF1}"/>
              </a:ext>
            </a:extLst>
          </p:cNvPr>
          <p:cNvSpPr txBox="1"/>
          <p:nvPr/>
        </p:nvSpPr>
        <p:spPr>
          <a:xfrm>
            <a:off x="6954984" y="562224"/>
            <a:ext cx="52370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https://ovenapp.io/view/QHyj7ATREQojFSdpsBWjNczwmU0Aflr8/UgoqH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94F1E9-910F-438B-AAB8-638C23886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78524"/>
            <a:ext cx="9277289" cy="4627057"/>
          </a:xfrm>
          <a:prstGeom prst="rect">
            <a:avLst/>
          </a:prstGeom>
        </p:spPr>
      </p:pic>
      <p:cxnSp>
        <p:nvCxnSpPr>
          <p:cNvPr id="416" name="Google Shape;416;gce27a04e20_1_8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7" name="Google Shape;417;gce27a04e20_1_8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8" name="Google Shape;418;gce27a04e20_1_8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글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19" name="Google Shape;419;gce27a04e20_1_84"/>
          <p:cNvGraphicFramePr/>
          <p:nvPr>
            <p:extLst>
              <p:ext uri="{D42A27DB-BD31-4B8C-83A1-F6EECF244321}">
                <p14:modId xmlns:p14="http://schemas.microsoft.com/office/powerpoint/2010/main" val="3003336419"/>
              </p:ext>
            </p:extLst>
          </p:nvPr>
        </p:nvGraphicFramePr>
        <p:xfrm>
          <a:off x="9298200" y="835701"/>
          <a:ext cx="2893800" cy="54800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12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왼쪽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사이드바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댓글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탭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최초 접속하면 내 글 목록이 보임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윈도우 사이즈가 줄어들면 왼쪽 사이드바가 상단으로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내가 쓴 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 날짜로 내림차순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번호, 제목, 작성자, 등록일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체크박스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1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게시글 삭제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전부 선택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체크박스 체크상태 반전시킴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선택한 글 삭제하기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36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하단에 페이지 바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300FEC-B84A-4FB1-AB9E-999F836383D2}"/>
              </a:ext>
            </a:extLst>
          </p:cNvPr>
          <p:cNvSpPr txBox="1"/>
          <p:nvPr/>
        </p:nvSpPr>
        <p:spPr>
          <a:xfrm>
            <a:off x="6096000" y="566639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https://ovenapp.io/project/zKTDMaAgNE55f1BeipXWUmYkksYrkzO5#OVxjI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4F8A0A-6972-4D66-9234-335E88792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732162"/>
            <a:ext cx="9206832" cy="4722437"/>
          </a:xfrm>
          <a:prstGeom prst="rect">
            <a:avLst/>
          </a:prstGeom>
        </p:spPr>
      </p:pic>
      <p:cxnSp>
        <p:nvCxnSpPr>
          <p:cNvPr id="425" name="Google Shape;425;gce27a04e20_10_12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gce27a04e20_10_12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27" name="Google Shape;427;gce27a04e20_10_12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댓글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2C5917-ADB6-47D3-98E8-F5F2AB545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42840"/>
              </p:ext>
            </p:extLst>
          </p:nvPr>
        </p:nvGraphicFramePr>
        <p:xfrm>
          <a:off x="9298200" y="835707"/>
          <a:ext cx="2893800" cy="54968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3800">
                  <a:extLst>
                    <a:ext uri="{9D8B030D-6E8A-4147-A177-3AD203B41FA5}">
                      <a16:colId xmlns:a16="http://schemas.microsoft.com/office/drawing/2014/main" val="269714298"/>
                    </a:ext>
                  </a:extLst>
                </a:gridCol>
              </a:tblGrid>
              <a:tr h="16312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왼쪽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사이드바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댓글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탭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최초 접속하면 내 글 목록이 보임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윈도우 사이즈가 줄어들면 왼쪽 사이드바가 상단으로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470733006"/>
                  </a:ext>
                </a:extLst>
              </a:tr>
              <a:tr h="1263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내가 쓴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 날짜로 내림차순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번호, 제목, 작성자, 등록일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체크박스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제목은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이름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]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앞에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59602506"/>
                  </a:ext>
                </a:extLst>
              </a:tr>
              <a:tr h="1341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 삭제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전부 선택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체크박스 체크상태 반전시킴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선택한 댓글 삭제하기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69703631"/>
                  </a:ext>
                </a:extLst>
              </a:tr>
              <a:tr h="12436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하단에 페이지 바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747024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98D834-20FB-470F-9629-9B4CAA1A6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3" y="1822396"/>
            <a:ext cx="8845014" cy="4199897"/>
          </a:xfrm>
          <a:prstGeom prst="rect">
            <a:avLst/>
          </a:prstGeom>
        </p:spPr>
      </p:pic>
      <p:cxnSp>
        <p:nvCxnSpPr>
          <p:cNvPr id="434" name="Google Shape;434;gce27a04e20_10_1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gce27a04e20_10_1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36" name="Google Shape;436;gce27a04e20_10_18"/>
          <p:cNvSpPr txBox="1"/>
          <p:nvPr/>
        </p:nvSpPr>
        <p:spPr>
          <a:xfrm>
            <a:off x="329595" y="111525"/>
            <a:ext cx="51212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 수정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37" name="Google Shape;437;gce27a04e20_10_18"/>
          <p:cNvGraphicFramePr/>
          <p:nvPr>
            <p:extLst>
              <p:ext uri="{D42A27DB-BD31-4B8C-83A1-F6EECF244321}">
                <p14:modId xmlns:p14="http://schemas.microsoft.com/office/powerpoint/2010/main" val="2853854033"/>
              </p:ext>
            </p:extLst>
          </p:nvPr>
        </p:nvGraphicFramePr>
        <p:xfrm>
          <a:off x="9152300" y="835725"/>
          <a:ext cx="3039600" cy="102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들어가기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재확인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재확인 후 개인정보 수정 가능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6C0DD80-6DCA-42DE-B282-1FFA28984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55078"/>
            <a:ext cx="9070824" cy="4610501"/>
          </a:xfrm>
          <a:prstGeom prst="rect">
            <a:avLst/>
          </a:prstGeom>
        </p:spPr>
      </p:pic>
      <p:cxnSp>
        <p:nvCxnSpPr>
          <p:cNvPr id="434" name="Google Shape;434;gce27a04e20_10_1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gce27a04e20_10_1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36" name="Google Shape;436;gce27a04e20_10_18"/>
          <p:cNvSpPr txBox="1"/>
          <p:nvPr/>
        </p:nvSpPr>
        <p:spPr>
          <a:xfrm>
            <a:off x="329595" y="111525"/>
            <a:ext cx="51212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 수정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37" name="Google Shape;437;gce27a04e20_10_18"/>
          <p:cNvGraphicFramePr/>
          <p:nvPr>
            <p:extLst>
              <p:ext uri="{D42A27DB-BD31-4B8C-83A1-F6EECF244321}">
                <p14:modId xmlns:p14="http://schemas.microsoft.com/office/powerpoint/2010/main" val="1698856479"/>
              </p:ext>
            </p:extLst>
          </p:nvPr>
        </p:nvGraphicFramePr>
        <p:xfrm>
          <a:off x="9152300" y="835725"/>
          <a:ext cx="3039600" cy="56804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6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재확인 후 접근가능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74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왼쪽 사이드바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댓글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탭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최초 접속하면 내 글 목록이 보임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윈도우 사이즈가 줄어들면 왼쪽 사이드바가 상단으로 이동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932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 startAt="3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가능한 정보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중복검사 필수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932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4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드롭다운 버튼으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5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정보수정 완료, 회원탈퇴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하단에 버튼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14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2" name="Google Shape;482;gce27a04e20_1_96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3" name="Google Shape;483;gce27a04e20_1_96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87" name="Google Shape;487;gce27a04e20_1_96"/>
          <p:cNvGraphicFramePr/>
          <p:nvPr>
            <p:extLst>
              <p:ext uri="{D42A27DB-BD31-4B8C-83A1-F6EECF244321}">
                <p14:modId xmlns:p14="http://schemas.microsoft.com/office/powerpoint/2010/main" val="1329182201"/>
              </p:ext>
            </p:extLst>
          </p:nvPr>
        </p:nvGraphicFramePr>
        <p:xfrm>
          <a:off x="9445842" y="851730"/>
          <a:ext cx="2746058" cy="1097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4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 저장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 찾기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재설정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8AC733-8578-4A02-8062-749623A3F010}"/>
              </a:ext>
            </a:extLst>
          </p:cNvPr>
          <p:cNvSpPr txBox="1"/>
          <p:nvPr/>
        </p:nvSpPr>
        <p:spPr>
          <a:xfrm>
            <a:off x="6096000" y="546067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u="none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https://ovenapp.io/view/jqAMemllOj5rk9VYeLXUDeCaVPYWX6y6/epN59</a:t>
            </a:r>
            <a:endParaRPr lang="ko-KR" altLang="en-US" sz="1100" dirty="0"/>
          </a:p>
        </p:txBody>
      </p:sp>
      <p:sp>
        <p:nvSpPr>
          <p:cNvPr id="9" name="Google Shape;436;gce27a04e20_10_18">
            <a:extLst>
              <a:ext uri="{FF2B5EF4-FFF2-40B4-BE49-F238E27FC236}">
                <a16:creationId xmlns:a16="http://schemas.microsoft.com/office/drawing/2014/main" id="{43E040F4-C7F0-436E-B30C-1001D464EBF5}"/>
              </a:ext>
            </a:extLst>
          </p:cNvPr>
          <p:cNvSpPr txBox="1"/>
          <p:nvPr/>
        </p:nvSpPr>
        <p:spPr>
          <a:xfrm>
            <a:off x="329595" y="111525"/>
            <a:ext cx="51212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6CA0D-DD25-441D-A704-5727D8057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345" y="1765114"/>
            <a:ext cx="3829584" cy="3962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BA2B2F-20FF-486A-9FCC-64029B8C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696" y="1252477"/>
            <a:ext cx="4829849" cy="4887007"/>
          </a:xfrm>
          <a:prstGeom prst="rect">
            <a:avLst/>
          </a:prstGeom>
        </p:spPr>
      </p:pic>
      <p:cxnSp>
        <p:nvCxnSpPr>
          <p:cNvPr id="492" name="Google Shape;492;gce27a04e20_2_82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3" name="Google Shape;493;gce27a04e20_2_82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94" name="Google Shape;494;gce27a04e20_2_820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96" name="Google Shape;496;gce27a04e20_2_820"/>
          <p:cNvGraphicFramePr/>
          <p:nvPr>
            <p:extLst>
              <p:ext uri="{D42A27DB-BD31-4B8C-83A1-F6EECF244321}">
                <p14:modId xmlns:p14="http://schemas.microsoft.com/office/powerpoint/2010/main" val="3514694260"/>
              </p:ext>
            </p:extLst>
          </p:nvPr>
        </p:nvGraphicFramePr>
        <p:xfrm>
          <a:off x="8451542" y="835690"/>
          <a:ext cx="3740358" cy="21053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4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09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 정보 사용 동의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동의해야 회원가입 가능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26197938"/>
                  </a:ext>
                </a:extLst>
              </a:tr>
              <a:tr h="8252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 정보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필수 정보  : 아이디, 비밀번호, 닉네임, 생년월일, 지역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지역(서울, 부산, 대구, 인천, 광주, 대구, 울산, 경기, 강원, 충청, 전라, 경상, 제주, 세종)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중복확인 필요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비밀번호는 확인을 위해 두 번 입력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B2D70DE-1FD3-44CB-9226-717448BCB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53" y="1274745"/>
            <a:ext cx="4248743" cy="5144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01;gce27a04e20_2_827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2" name="Google Shape;502;gce27a04e20_2_82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03" name="Google Shape;503;gce27a04e20_2_827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 찾기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04" name="Google Shape;504;gce27a04e20_2_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22" y="2111232"/>
            <a:ext cx="4846961" cy="333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ce27a04e20_2_8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77" y="2075862"/>
            <a:ext cx="4349489" cy="34594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ce27a04e20_2_827"/>
          <p:cNvSpPr txBox="1"/>
          <p:nvPr/>
        </p:nvSpPr>
        <p:spPr>
          <a:xfrm>
            <a:off x="-944175" y="4781150"/>
            <a:ext cx="9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07" name="Google Shape;507;gce27a04e20_2_827"/>
          <p:cNvGraphicFramePr/>
          <p:nvPr>
            <p:extLst>
              <p:ext uri="{D42A27DB-BD31-4B8C-83A1-F6EECF244321}">
                <p14:modId xmlns:p14="http://schemas.microsoft.com/office/powerpoint/2010/main" val="2909358370"/>
              </p:ext>
            </p:extLst>
          </p:nvPr>
        </p:nvGraphicFramePr>
        <p:xfrm>
          <a:off x="8554366" y="835707"/>
          <a:ext cx="3637634" cy="26980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19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본인인증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값과 생년월일 값으로 본인확인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7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 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아이디값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표시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재설정 버튼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39420860"/>
                  </a:ext>
                </a:extLst>
              </a:tr>
              <a:tr h="9493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 실패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정보의 아이디가 없음을 팝업으로 표시 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창으로 이동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648909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C65BED-F86A-4ACF-BC09-E1FFB779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595" y="1751625"/>
            <a:ext cx="4305901" cy="3762900"/>
          </a:xfrm>
          <a:prstGeom prst="rect">
            <a:avLst/>
          </a:prstGeom>
        </p:spPr>
      </p:pic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515" name="Google Shape;515;gce27a04e20_2_8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01" y="1848934"/>
            <a:ext cx="4548896" cy="376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7" name="Google Shape;517;gce27a04e20_2_849"/>
          <p:cNvGraphicFramePr/>
          <p:nvPr>
            <p:extLst>
              <p:ext uri="{D42A27DB-BD31-4B8C-83A1-F6EECF244321}">
                <p14:modId xmlns:p14="http://schemas.microsoft.com/office/powerpoint/2010/main" val="3340555890"/>
              </p:ext>
            </p:extLst>
          </p:nvPr>
        </p:nvGraphicFramePr>
        <p:xfrm>
          <a:off x="8563025" y="836176"/>
          <a:ext cx="3628875" cy="29061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72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본인인증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아이디, 닉네임, 생년월일 값으로 본인확인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비밀번호, 새로운 비밀번호 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23845389"/>
                  </a:ext>
                </a:extLst>
              </a:tr>
              <a:tr h="101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인증실패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정보의 비밀번호가 없음을 팝업으로 표시 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페이지로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2170945"/>
                  </a:ext>
                </a:extLst>
              </a:tr>
            </a:tbl>
          </a:graphicData>
        </a:graphic>
      </p:graphicFrame>
      <p:sp>
        <p:nvSpPr>
          <p:cNvPr id="8" name="Google Shape;503;gce27a04e20_2_827">
            <a:extLst>
              <a:ext uri="{FF2B5EF4-FFF2-40B4-BE49-F238E27FC236}">
                <a16:creationId xmlns:a16="http://schemas.microsoft.com/office/drawing/2014/main" id="{4917ED1D-4309-4B19-BB3C-EF240A830B29}"/>
              </a:ext>
            </a:extLst>
          </p:cNvPr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비밀번호 재설정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데이터베이스 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3604404" y="4124037"/>
            <a:ext cx="467604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프로젝트 기획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8C70D2A-9C22-4769-AB03-BF27D147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82080"/>
              </p:ext>
            </p:extLst>
          </p:nvPr>
        </p:nvGraphicFramePr>
        <p:xfrm>
          <a:off x="384450" y="1671415"/>
          <a:ext cx="5475086" cy="4187842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94300">
                  <a:extLst>
                    <a:ext uri="{9D8B030D-6E8A-4147-A177-3AD203B41FA5}">
                      <a16:colId xmlns:a16="http://schemas.microsoft.com/office/drawing/2014/main" val="3463390343"/>
                    </a:ext>
                  </a:extLst>
                </a:gridCol>
                <a:gridCol w="1111964">
                  <a:extLst>
                    <a:ext uri="{9D8B030D-6E8A-4147-A177-3AD203B41FA5}">
                      <a16:colId xmlns:a16="http://schemas.microsoft.com/office/drawing/2014/main" val="3749016977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053786143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759172727"/>
                    </a:ext>
                  </a:extLst>
                </a:gridCol>
                <a:gridCol w="401617">
                  <a:extLst>
                    <a:ext uri="{9D8B030D-6E8A-4147-A177-3AD203B41FA5}">
                      <a16:colId xmlns:a16="http://schemas.microsoft.com/office/drawing/2014/main" val="993570520"/>
                    </a:ext>
                  </a:extLst>
                </a:gridCol>
                <a:gridCol w="659488">
                  <a:extLst>
                    <a:ext uri="{9D8B030D-6E8A-4147-A177-3AD203B41FA5}">
                      <a16:colId xmlns:a16="http://schemas.microsoft.com/office/drawing/2014/main" val="1149370786"/>
                    </a:ext>
                  </a:extLst>
                </a:gridCol>
                <a:gridCol w="1238210">
                  <a:extLst>
                    <a:ext uri="{9D8B030D-6E8A-4147-A177-3AD203B41FA5}">
                      <a16:colId xmlns:a16="http://schemas.microsoft.com/office/drawing/2014/main" val="2051535503"/>
                    </a:ext>
                  </a:extLst>
                </a:gridCol>
              </a:tblGrid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042201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박진영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381947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 정보를 가지고 있는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36734281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509945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771394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지역이름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288932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location_Category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지역대분류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31296"/>
                  </a:ext>
                </a:extLst>
              </a:tr>
              <a:tr h="249157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8360772"/>
                  </a:ext>
                </a:extLst>
              </a:tr>
              <a:tr h="1420595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32586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389FAB-641A-42E9-8A9F-35ADE4769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34542"/>
              </p:ext>
            </p:extLst>
          </p:nvPr>
        </p:nvGraphicFramePr>
        <p:xfrm>
          <a:off x="5989743" y="1452341"/>
          <a:ext cx="5937250" cy="4660986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69814">
                  <a:extLst>
                    <a:ext uri="{9D8B030D-6E8A-4147-A177-3AD203B41FA5}">
                      <a16:colId xmlns:a16="http://schemas.microsoft.com/office/drawing/2014/main" val="3691928467"/>
                    </a:ext>
                  </a:extLst>
                </a:gridCol>
                <a:gridCol w="1495507">
                  <a:extLst>
                    <a:ext uri="{9D8B030D-6E8A-4147-A177-3AD203B41FA5}">
                      <a16:colId xmlns:a16="http://schemas.microsoft.com/office/drawing/2014/main" val="1549017108"/>
                    </a:ext>
                  </a:extLst>
                </a:gridCol>
                <a:gridCol w="750651">
                  <a:extLst>
                    <a:ext uri="{9D8B030D-6E8A-4147-A177-3AD203B41FA5}">
                      <a16:colId xmlns:a16="http://schemas.microsoft.com/office/drawing/2014/main" val="1920801545"/>
                    </a:ext>
                  </a:extLst>
                </a:gridCol>
                <a:gridCol w="239697">
                  <a:extLst>
                    <a:ext uri="{9D8B030D-6E8A-4147-A177-3AD203B41FA5}">
                      <a16:colId xmlns:a16="http://schemas.microsoft.com/office/drawing/2014/main" val="3654062377"/>
                    </a:ext>
                  </a:extLst>
                </a:gridCol>
                <a:gridCol w="399495">
                  <a:extLst>
                    <a:ext uri="{9D8B030D-6E8A-4147-A177-3AD203B41FA5}">
                      <a16:colId xmlns:a16="http://schemas.microsoft.com/office/drawing/2014/main" val="2155105448"/>
                    </a:ext>
                  </a:extLst>
                </a:gridCol>
                <a:gridCol w="390147">
                  <a:extLst>
                    <a:ext uri="{9D8B030D-6E8A-4147-A177-3AD203B41FA5}">
                      <a16:colId xmlns:a16="http://schemas.microsoft.com/office/drawing/2014/main" val="1315076640"/>
                    </a:ext>
                  </a:extLst>
                </a:gridCol>
                <a:gridCol w="711206">
                  <a:extLst>
                    <a:ext uri="{9D8B030D-6E8A-4147-A177-3AD203B41FA5}">
                      <a16:colId xmlns:a16="http://schemas.microsoft.com/office/drawing/2014/main" val="2728741293"/>
                    </a:ext>
                  </a:extLst>
                </a:gridCol>
                <a:gridCol w="1180733">
                  <a:extLst>
                    <a:ext uri="{9D8B030D-6E8A-4147-A177-3AD203B41FA5}">
                      <a16:colId xmlns:a16="http://schemas.microsoft.com/office/drawing/2014/main" val="2978435277"/>
                    </a:ext>
                  </a:extLst>
                </a:gridCol>
              </a:tblGrid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20051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손현종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998960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회원을 관리하는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65436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54622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97277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member_Pw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PW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659635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032545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member_Email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07513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member_EnrollDate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20803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member_Birth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84491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member_LocationNum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170120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member_Role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‘USER’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회원구분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105574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member_Status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탈퇴여부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712602"/>
                  </a:ext>
                </a:extLst>
              </a:tr>
              <a:tr h="23657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47123"/>
                  </a:ext>
                </a:extLst>
              </a:tr>
              <a:tr h="1348880">
                <a:tc gridSpan="8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KEY(MEMBER_LOCATIONNUM) REFERENCES LOCATION(LOCATION_NUM)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96110"/>
                  </a:ext>
                </a:extLst>
              </a:tr>
            </a:tbl>
          </a:graphicData>
        </a:graphic>
      </p:graphicFrame>
      <p:sp>
        <p:nvSpPr>
          <p:cNvPr id="10" name="Google Shape;514;gce27a04e20_2_849">
            <a:extLst>
              <a:ext uri="{FF2B5EF4-FFF2-40B4-BE49-F238E27FC236}">
                <a16:creationId xmlns:a16="http://schemas.microsoft.com/office/drawing/2014/main" id="{2A15D2CF-FBAA-445B-8744-FFB5EC2C69D5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67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A6CA33-3462-4165-AFCC-2CE52A080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79186"/>
              </p:ext>
            </p:extLst>
          </p:nvPr>
        </p:nvGraphicFramePr>
        <p:xfrm>
          <a:off x="384448" y="1570194"/>
          <a:ext cx="5360568" cy="4220998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37181">
                  <a:extLst>
                    <a:ext uri="{9D8B030D-6E8A-4147-A177-3AD203B41FA5}">
                      <a16:colId xmlns:a16="http://schemas.microsoft.com/office/drawing/2014/main" val="2845472658"/>
                    </a:ext>
                  </a:extLst>
                </a:gridCol>
                <a:gridCol w="928680">
                  <a:extLst>
                    <a:ext uri="{9D8B030D-6E8A-4147-A177-3AD203B41FA5}">
                      <a16:colId xmlns:a16="http://schemas.microsoft.com/office/drawing/2014/main" val="1557576755"/>
                    </a:ext>
                  </a:extLst>
                </a:gridCol>
                <a:gridCol w="589413">
                  <a:extLst>
                    <a:ext uri="{9D8B030D-6E8A-4147-A177-3AD203B41FA5}">
                      <a16:colId xmlns:a16="http://schemas.microsoft.com/office/drawing/2014/main" val="1362666737"/>
                    </a:ext>
                  </a:extLst>
                </a:gridCol>
                <a:gridCol w="382169">
                  <a:extLst>
                    <a:ext uri="{9D8B030D-6E8A-4147-A177-3AD203B41FA5}">
                      <a16:colId xmlns:a16="http://schemas.microsoft.com/office/drawing/2014/main" val="4289527955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1451069160"/>
                    </a:ext>
                  </a:extLst>
                </a:gridCol>
                <a:gridCol w="314472">
                  <a:extLst>
                    <a:ext uri="{9D8B030D-6E8A-4147-A177-3AD203B41FA5}">
                      <a16:colId xmlns:a16="http://schemas.microsoft.com/office/drawing/2014/main" val="2904640155"/>
                    </a:ext>
                  </a:extLst>
                </a:gridCol>
                <a:gridCol w="677351">
                  <a:extLst>
                    <a:ext uri="{9D8B030D-6E8A-4147-A177-3AD203B41FA5}">
                      <a16:colId xmlns:a16="http://schemas.microsoft.com/office/drawing/2014/main" val="803775979"/>
                    </a:ext>
                  </a:extLst>
                </a:gridCol>
                <a:gridCol w="1317266">
                  <a:extLst>
                    <a:ext uri="{9D8B030D-6E8A-4147-A177-3AD203B41FA5}">
                      <a16:colId xmlns:a16="http://schemas.microsoft.com/office/drawing/2014/main" val="1486173464"/>
                    </a:ext>
                  </a:extLst>
                </a:gridCol>
              </a:tblGrid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858040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박진영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92097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정보를 가지고 있는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8406945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0693"/>
                  </a:ext>
                </a:extLst>
              </a:tr>
              <a:tr h="5825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777067"/>
                  </a:ext>
                </a:extLst>
              </a:tr>
              <a:tr h="5825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이름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705598"/>
                  </a:ext>
                </a:extLst>
              </a:tr>
              <a:tr h="27504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1218591"/>
                  </a:ext>
                </a:extLst>
              </a:tr>
              <a:tr h="164656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769568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82A02F-51F4-4C40-AA5D-C6D42FAFA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65504"/>
              </p:ext>
            </p:extLst>
          </p:nvPr>
        </p:nvGraphicFramePr>
        <p:xfrm>
          <a:off x="5874327" y="1468593"/>
          <a:ext cx="6131848" cy="5179222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81318">
                  <a:extLst>
                    <a:ext uri="{9D8B030D-6E8A-4147-A177-3AD203B41FA5}">
                      <a16:colId xmlns:a16="http://schemas.microsoft.com/office/drawing/2014/main" val="626547041"/>
                    </a:ext>
                  </a:extLst>
                </a:gridCol>
                <a:gridCol w="1252468">
                  <a:extLst>
                    <a:ext uri="{9D8B030D-6E8A-4147-A177-3AD203B41FA5}">
                      <a16:colId xmlns:a16="http://schemas.microsoft.com/office/drawing/2014/main" val="2662479607"/>
                    </a:ext>
                  </a:extLst>
                </a:gridCol>
                <a:gridCol w="1095090">
                  <a:extLst>
                    <a:ext uri="{9D8B030D-6E8A-4147-A177-3AD203B41FA5}">
                      <a16:colId xmlns:a16="http://schemas.microsoft.com/office/drawing/2014/main" val="3098008253"/>
                    </a:ext>
                  </a:extLst>
                </a:gridCol>
                <a:gridCol w="136047">
                  <a:extLst>
                    <a:ext uri="{9D8B030D-6E8A-4147-A177-3AD203B41FA5}">
                      <a16:colId xmlns:a16="http://schemas.microsoft.com/office/drawing/2014/main" val="151452017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435016289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3425177346"/>
                    </a:ext>
                  </a:extLst>
                </a:gridCol>
                <a:gridCol w="113623">
                  <a:extLst>
                    <a:ext uri="{9D8B030D-6E8A-4147-A177-3AD203B41FA5}">
                      <a16:colId xmlns:a16="http://schemas.microsoft.com/office/drawing/2014/main" val="4232632351"/>
                    </a:ext>
                  </a:extLst>
                </a:gridCol>
                <a:gridCol w="662300">
                  <a:extLst>
                    <a:ext uri="{9D8B030D-6E8A-4147-A177-3AD203B41FA5}">
                      <a16:colId xmlns:a16="http://schemas.microsoft.com/office/drawing/2014/main" val="2227763921"/>
                    </a:ext>
                  </a:extLst>
                </a:gridCol>
                <a:gridCol w="1273452">
                  <a:extLst>
                    <a:ext uri="{9D8B030D-6E8A-4147-A177-3AD203B41FA5}">
                      <a16:colId xmlns:a16="http://schemas.microsoft.com/office/drawing/2014/main" val="124067884"/>
                    </a:ext>
                  </a:extLst>
                </a:gridCol>
              </a:tblGrid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51064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최은교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2350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뉴스와 정보공유게시판에 작성된 게시글 관리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4439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60015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고유 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98317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post_Title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VARCHAR(50)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제목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528496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post_Contents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내용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83001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post_Filename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VARCHAR2(300)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첨부파일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53206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post_FileRename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VARCHAR2(300)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게시글 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첨부파일명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779058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post_EnrollTime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등록시간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417261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post_Views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조회수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348374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post_Remove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삭제여부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980265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post_BoardNum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81507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post_MemberId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 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47611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post_LocationNum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91849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post_MemberNickname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작성자닉네임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312385"/>
                  </a:ext>
                </a:extLst>
              </a:tr>
              <a:tr h="231264">
                <a:tc gridSpan="9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487324"/>
                  </a:ext>
                </a:extLst>
              </a:tr>
              <a:tr h="1158450">
                <a:tc gridSpan="9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post_BoardNum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Board(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post_MemberId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MEMBER(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post_MemberNickname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MEMBER(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member_NickName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post_LocationNum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95392"/>
                  </a:ext>
                </a:extLst>
              </a:tr>
            </a:tbl>
          </a:graphicData>
        </a:graphic>
      </p:graphicFrame>
      <p:sp>
        <p:nvSpPr>
          <p:cNvPr id="11" name="Google Shape;514;gce27a04e20_2_849">
            <a:extLst>
              <a:ext uri="{FF2B5EF4-FFF2-40B4-BE49-F238E27FC236}">
                <a16:creationId xmlns:a16="http://schemas.microsoft.com/office/drawing/2014/main" id="{5EEE8672-D6EA-450B-92BF-20460C40E81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7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BE01A1-1ADD-441F-98DF-E659648A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07123"/>
              </p:ext>
            </p:extLst>
          </p:nvPr>
        </p:nvGraphicFramePr>
        <p:xfrm>
          <a:off x="329895" y="1570173"/>
          <a:ext cx="5766105" cy="4492284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16271">
                  <a:extLst>
                    <a:ext uri="{9D8B030D-6E8A-4147-A177-3AD203B41FA5}">
                      <a16:colId xmlns:a16="http://schemas.microsoft.com/office/drawing/2014/main" val="2070348419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65017742"/>
                    </a:ext>
                  </a:extLst>
                </a:gridCol>
                <a:gridCol w="1180578">
                  <a:extLst>
                    <a:ext uri="{9D8B030D-6E8A-4147-A177-3AD203B41FA5}">
                      <a16:colId xmlns:a16="http://schemas.microsoft.com/office/drawing/2014/main" val="3725655468"/>
                    </a:ext>
                  </a:extLst>
                </a:gridCol>
                <a:gridCol w="315713">
                  <a:extLst>
                    <a:ext uri="{9D8B030D-6E8A-4147-A177-3AD203B41FA5}">
                      <a16:colId xmlns:a16="http://schemas.microsoft.com/office/drawing/2014/main" val="1078518994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3135989081"/>
                    </a:ext>
                  </a:extLst>
                </a:gridCol>
                <a:gridCol w="169758">
                  <a:extLst>
                    <a:ext uri="{9D8B030D-6E8A-4147-A177-3AD203B41FA5}">
                      <a16:colId xmlns:a16="http://schemas.microsoft.com/office/drawing/2014/main" val="1026614729"/>
                    </a:ext>
                  </a:extLst>
                </a:gridCol>
                <a:gridCol w="627796">
                  <a:extLst>
                    <a:ext uri="{9D8B030D-6E8A-4147-A177-3AD203B41FA5}">
                      <a16:colId xmlns:a16="http://schemas.microsoft.com/office/drawing/2014/main" val="703265372"/>
                    </a:ext>
                  </a:extLst>
                </a:gridCol>
                <a:gridCol w="919553">
                  <a:extLst>
                    <a:ext uri="{9D8B030D-6E8A-4147-A177-3AD203B41FA5}">
                      <a16:colId xmlns:a16="http://schemas.microsoft.com/office/drawing/2014/main" val="126417165"/>
                    </a:ext>
                  </a:extLst>
                </a:gridCol>
              </a:tblGrid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67494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김희주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85898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 정보를 관리한다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601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38323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댓글등록번호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887482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comment_Contents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댓글내용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220045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comment_EnrollTime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댓글등록시간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39239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comment_Remove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댓글삭제여부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931235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마루 부리 Beta"/>
                          <a:sym typeface="Arial"/>
                        </a:rPr>
                        <a:t>comment_MemberNickName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마루 부리 Beta"/>
                          <a:sym typeface="Arial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464657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comment_MemberId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64456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comment_EnrollNum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글등록번호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50169"/>
                  </a:ext>
                </a:extLst>
              </a:tr>
              <a:tr h="267041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85257"/>
                  </a:ext>
                </a:extLst>
              </a:tr>
              <a:tr h="1422103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KEY(COMMENT_MEMBERID) REFERENCES MEMBER(MEMBER_ID)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KEY(COMMENT_ENROLLNUM) REFERENCES POST(POST_NUM)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38117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E4F55A-D51E-4852-B342-054AC0C0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714"/>
              </p:ext>
            </p:extLst>
          </p:nvPr>
        </p:nvGraphicFramePr>
        <p:xfrm>
          <a:off x="6247995" y="2055961"/>
          <a:ext cx="5790341" cy="3810947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74996">
                  <a:extLst>
                    <a:ext uri="{9D8B030D-6E8A-4147-A177-3AD203B41FA5}">
                      <a16:colId xmlns:a16="http://schemas.microsoft.com/office/drawing/2014/main" val="23502473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820269118"/>
                    </a:ext>
                  </a:extLst>
                </a:gridCol>
                <a:gridCol w="1261853">
                  <a:extLst>
                    <a:ext uri="{9D8B030D-6E8A-4147-A177-3AD203B41FA5}">
                      <a16:colId xmlns:a16="http://schemas.microsoft.com/office/drawing/2014/main" val="244458434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339996286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684101798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40572353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2347504215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7586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이준범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78783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병원의 목록을 불러와서 화면에 보여줌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2763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9178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34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Hospital_Address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8102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Hospital_Tel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전화번호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7831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58463"/>
                  </a:ext>
                </a:extLst>
              </a:tr>
              <a:tr h="266073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44823"/>
                  </a:ext>
                </a:extLst>
              </a:tr>
              <a:tr h="1350498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39197"/>
                  </a:ext>
                </a:extLst>
              </a:tr>
            </a:tbl>
          </a:graphicData>
        </a:graphic>
      </p:graphicFrame>
      <p:sp>
        <p:nvSpPr>
          <p:cNvPr id="9" name="Google Shape;514;gce27a04e20_2_849">
            <a:extLst>
              <a:ext uri="{FF2B5EF4-FFF2-40B4-BE49-F238E27FC236}">
                <a16:creationId xmlns:a16="http://schemas.microsoft.com/office/drawing/2014/main" id="{2BA4B6E9-5A6D-48A7-A6B3-C97766CAB7A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6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E4F55A-D51E-4852-B342-054AC0C0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77089"/>
              </p:ext>
            </p:extLst>
          </p:nvPr>
        </p:nvGraphicFramePr>
        <p:xfrm>
          <a:off x="466320" y="2211346"/>
          <a:ext cx="5790341" cy="3810947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74996">
                  <a:extLst>
                    <a:ext uri="{9D8B030D-6E8A-4147-A177-3AD203B41FA5}">
                      <a16:colId xmlns:a16="http://schemas.microsoft.com/office/drawing/2014/main" val="23502473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820269118"/>
                    </a:ext>
                  </a:extLst>
                </a:gridCol>
                <a:gridCol w="1261853">
                  <a:extLst>
                    <a:ext uri="{9D8B030D-6E8A-4147-A177-3AD203B41FA5}">
                      <a16:colId xmlns:a16="http://schemas.microsoft.com/office/drawing/2014/main" val="244458434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339996286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684101798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40572353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2347504215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Clinic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7586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진료소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이준범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78783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선별진료소의 목록을 불러와서 화면에 보여줌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2763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9178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Clinic_Name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진료소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34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Clinic_Location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8102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Clinic_Tel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연락처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7831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58463"/>
                  </a:ext>
                </a:extLst>
              </a:tr>
              <a:tr h="266073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44823"/>
                  </a:ext>
                </a:extLst>
              </a:tr>
              <a:tr h="1350498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FOREIGN KEY(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39197"/>
                  </a:ext>
                </a:extLst>
              </a:tr>
            </a:tbl>
          </a:graphicData>
        </a:graphic>
      </p:graphicFrame>
      <p:sp>
        <p:nvSpPr>
          <p:cNvPr id="9" name="Google Shape;514;gce27a04e20_2_849">
            <a:extLst>
              <a:ext uri="{FF2B5EF4-FFF2-40B4-BE49-F238E27FC236}">
                <a16:creationId xmlns:a16="http://schemas.microsoft.com/office/drawing/2014/main" id="{2BA4B6E9-5A6D-48A7-A6B3-C97766CAB7A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7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" name="Google Shape;514;gce27a04e20_2_849">
            <a:extLst>
              <a:ext uri="{FF2B5EF4-FFF2-40B4-BE49-F238E27FC236}">
                <a16:creationId xmlns:a16="http://schemas.microsoft.com/office/drawing/2014/main" id="{26299740-CBCC-46CA-8F53-69CF43976B27}"/>
              </a:ext>
            </a:extLst>
          </p:cNvPr>
          <p:cNvSpPr txBox="1"/>
          <p:nvPr/>
        </p:nvSpPr>
        <p:spPr>
          <a:xfrm>
            <a:off x="355700" y="127861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ERD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CC6538-6ED9-4AB5-8FEC-75796B06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50" y="1195250"/>
            <a:ext cx="11836300" cy="5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>
            <a:hlinkClick r:id="rId3"/>
          </p:cNvPr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시연 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96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33" descr="실외, 자연, 물, 해변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3818098" y="2107982"/>
            <a:ext cx="455580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감사합니다</a:t>
            </a:r>
            <a:endParaRPr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2385750" y="208713"/>
            <a:ext cx="7639830" cy="6440579"/>
            <a:chOff x="2356150" y="299000"/>
            <a:chExt cx="7639830" cy="6440579"/>
          </a:xfrm>
        </p:grpSpPr>
        <p:grpSp>
          <p:nvGrpSpPr>
            <p:cNvPr id="119" name="Google Shape;119;p14"/>
            <p:cNvGrpSpPr/>
            <p:nvPr/>
          </p:nvGrpSpPr>
          <p:grpSpPr>
            <a:xfrm>
              <a:off x="4877730" y="4069579"/>
              <a:ext cx="2639100" cy="2670000"/>
              <a:chOff x="4877730" y="4069579"/>
              <a:chExt cx="2639100" cy="2670000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4877730" y="4069579"/>
                <a:ext cx="2639100" cy="2670000"/>
              </a:xfrm>
              <a:prstGeom prst="ellipse">
                <a:avLst/>
              </a:prstGeom>
              <a:solidFill>
                <a:schemeClr val="accent5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1" name="Google Shape;121;p14"/>
              <p:cNvSpPr txBox="1"/>
              <p:nvPr/>
            </p:nvSpPr>
            <p:spPr>
              <a:xfrm>
                <a:off x="5138430" y="4896768"/>
                <a:ext cx="2117700" cy="1015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관련 </a:t>
                </a:r>
                <a:endParaRPr sz="20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뉴스,  선별진료소</a:t>
                </a:r>
                <a:endParaRPr sz="20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 제공</a:t>
                </a:r>
                <a:endParaRPr sz="18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2356150" y="2303063"/>
              <a:ext cx="2762400" cy="2670000"/>
              <a:chOff x="2356150" y="2303063"/>
              <a:chExt cx="2762400" cy="2670000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2417790" y="2303063"/>
                <a:ext cx="2639100" cy="2670000"/>
              </a:xfrm>
              <a:prstGeom prst="ellipse">
                <a:avLst/>
              </a:pr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4" name="Google Shape;124;p14"/>
              <p:cNvSpPr txBox="1"/>
              <p:nvPr/>
            </p:nvSpPr>
            <p:spPr>
              <a:xfrm>
                <a:off x="2356150" y="3474683"/>
                <a:ext cx="27624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1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반응형 웹사이트</a:t>
                </a:r>
                <a:endParaRPr sz="19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25" name="Google Shape;125;p14"/>
            <p:cNvSpPr txBox="1"/>
            <p:nvPr/>
          </p:nvSpPr>
          <p:spPr>
            <a:xfrm>
              <a:off x="4921091" y="3214975"/>
              <a:ext cx="2558889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in코로나</a:t>
              </a:r>
              <a:endParaRPr sz="4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26" name="Google Shape;126;p14"/>
            <p:cNvGrpSpPr/>
            <p:nvPr/>
          </p:nvGrpSpPr>
          <p:grpSpPr>
            <a:xfrm>
              <a:off x="4714812" y="299000"/>
              <a:ext cx="2762400" cy="2670000"/>
              <a:chOff x="4714812" y="299000"/>
              <a:chExt cx="2762400" cy="2670000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4801944" y="299000"/>
                <a:ext cx="2639100" cy="2670000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8" name="Google Shape;128;p14"/>
              <p:cNvSpPr txBox="1"/>
              <p:nvPr/>
            </p:nvSpPr>
            <p:spPr>
              <a:xfrm>
                <a:off x="4714812" y="1280007"/>
                <a:ext cx="27624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 편의성을 고려한 UI/UX 설계</a:t>
                </a:r>
                <a:endParaRPr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29" name="Google Shape;129;p14"/>
            <p:cNvGrpSpPr/>
            <p:nvPr/>
          </p:nvGrpSpPr>
          <p:grpSpPr>
            <a:xfrm>
              <a:off x="7356880" y="2303065"/>
              <a:ext cx="2639100" cy="2670000"/>
              <a:chOff x="7356880" y="2303065"/>
              <a:chExt cx="2639100" cy="2670000"/>
            </a:xfrm>
          </p:grpSpPr>
          <p:sp>
            <p:nvSpPr>
              <p:cNvPr id="130" name="Google Shape;130;p14"/>
              <p:cNvSpPr/>
              <p:nvPr/>
            </p:nvSpPr>
            <p:spPr>
              <a:xfrm>
                <a:off x="7356880" y="2303065"/>
                <a:ext cx="2639100" cy="267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7683750" y="3284075"/>
                <a:ext cx="19959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EFEFE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관련 </a:t>
                </a:r>
                <a:endParaRPr sz="2000" dirty="0">
                  <a:solidFill>
                    <a:srgbClr val="EFEF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EFEFE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회원 커뮤니티</a:t>
                </a:r>
                <a:endParaRPr sz="2000" dirty="0">
                  <a:solidFill>
                    <a:srgbClr val="EFEF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gcb926c337a_4_186"/>
          <p:cNvGrpSpPr/>
          <p:nvPr/>
        </p:nvGrpSpPr>
        <p:grpSpPr>
          <a:xfrm>
            <a:off x="0" y="120625"/>
            <a:ext cx="3690000" cy="747750"/>
            <a:chOff x="0" y="120625"/>
            <a:chExt cx="3690000" cy="747750"/>
          </a:xfrm>
        </p:grpSpPr>
        <p:sp>
          <p:nvSpPr>
            <p:cNvPr id="138" name="Google Shape;138;gcb926c337a_4_186"/>
            <p:cNvSpPr/>
            <p:nvPr/>
          </p:nvSpPr>
          <p:spPr>
            <a:xfrm>
              <a:off x="0" y="315775"/>
              <a:ext cx="3582000" cy="5526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39" name="Google Shape;139;gcb926c337a_4_186"/>
            <p:cNvSpPr txBox="1"/>
            <p:nvPr/>
          </p:nvSpPr>
          <p:spPr>
            <a:xfrm>
              <a:off x="108000" y="120625"/>
              <a:ext cx="35820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유사 사이트 분석</a:t>
              </a:r>
              <a:endPara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1" name="Google Shape;141;gcb926c337a_4_186"/>
          <p:cNvGrpSpPr/>
          <p:nvPr/>
        </p:nvGrpSpPr>
        <p:grpSpPr>
          <a:xfrm>
            <a:off x="838032" y="1203837"/>
            <a:ext cx="10250180" cy="5417302"/>
            <a:chOff x="451975" y="797727"/>
            <a:chExt cx="11032375" cy="6060300"/>
          </a:xfrm>
        </p:grpSpPr>
        <p:sp>
          <p:nvSpPr>
            <p:cNvPr id="142" name="Google Shape;142;gcb926c337a_4_186"/>
            <p:cNvSpPr/>
            <p:nvPr/>
          </p:nvSpPr>
          <p:spPr>
            <a:xfrm>
              <a:off x="6140150" y="797727"/>
              <a:ext cx="5344200" cy="60603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endParaRPr>
            </a:p>
          </p:txBody>
        </p:sp>
        <p:sp>
          <p:nvSpPr>
            <p:cNvPr id="143" name="Google Shape;143;gcb926c337a_4_186"/>
            <p:cNvSpPr txBox="1"/>
            <p:nvPr/>
          </p:nvSpPr>
          <p:spPr>
            <a:xfrm>
              <a:off x="6711950" y="1566448"/>
              <a:ext cx="4200600" cy="4682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장점</a:t>
              </a:r>
              <a:r>
                <a:rPr lang="ko-KR" sz="24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sz="24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코로나에 관련한 모든 정보를 페이지 내에서 찾을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 err="1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신뢰성있는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단점</a:t>
              </a:r>
              <a:endParaRPr sz="28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메인 페이지에 너무 많은 정보가 함축되어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많은 정보가 있기 때문에 원하는 정보를 빠르게 찾기 어려움 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44" name="Google Shape;144;gcb926c337a_4_186"/>
            <p:cNvGrpSpPr/>
            <p:nvPr/>
          </p:nvGrpSpPr>
          <p:grpSpPr>
            <a:xfrm>
              <a:off x="451975" y="797727"/>
              <a:ext cx="5344201" cy="6060300"/>
              <a:chOff x="451975" y="797727"/>
              <a:chExt cx="5344201" cy="6060300"/>
            </a:xfrm>
          </p:grpSpPr>
          <p:sp>
            <p:nvSpPr>
              <p:cNvPr id="145" name="Google Shape;145;gcb926c337a_4_186"/>
              <p:cNvSpPr/>
              <p:nvPr/>
            </p:nvSpPr>
            <p:spPr>
              <a:xfrm>
                <a:off x="451975" y="797727"/>
                <a:ext cx="53442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pic>
            <p:nvPicPr>
              <p:cNvPr id="146" name="Google Shape;146;gcb926c337a_4_18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1975" y="2264350"/>
                <a:ext cx="5344201" cy="402132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7" name="Google Shape;147;gcb926c337a_4_186"/>
              <p:cNvGrpSpPr/>
              <p:nvPr/>
            </p:nvGrpSpPr>
            <p:grpSpPr>
              <a:xfrm>
                <a:off x="1082525" y="1197100"/>
                <a:ext cx="4083099" cy="845178"/>
                <a:chOff x="940700" y="1197100"/>
                <a:chExt cx="4083099" cy="845178"/>
              </a:xfrm>
            </p:grpSpPr>
            <p:sp>
              <p:nvSpPr>
                <p:cNvPr id="148" name="Google Shape;148;gcb926c337a_4_186"/>
                <p:cNvSpPr txBox="1"/>
                <p:nvPr/>
              </p:nvSpPr>
              <p:spPr>
                <a:xfrm>
                  <a:off x="1785899" y="1197100"/>
                  <a:ext cx="3237900" cy="55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26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정부 코로나 사이트  </a:t>
                  </a:r>
                  <a:endParaRPr sz="26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49" name="Google Shape;149;gcb926c337a_4_186"/>
                <p:cNvSpPr txBox="1"/>
                <p:nvPr/>
              </p:nvSpPr>
              <p:spPr>
                <a:xfrm>
                  <a:off x="2350966" y="1635750"/>
                  <a:ext cx="2514600" cy="3924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http://ncov.mohw.go.kr/</a:t>
                  </a:r>
                  <a:endParaRPr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pic>
              <p:nvPicPr>
                <p:cNvPr id="150" name="Google Shape;150;gcb926c337a_4_18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940700" y="1197103"/>
                  <a:ext cx="845206" cy="845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cb926c337a_4_212"/>
          <p:cNvGrpSpPr/>
          <p:nvPr/>
        </p:nvGrpSpPr>
        <p:grpSpPr>
          <a:xfrm>
            <a:off x="917665" y="1233457"/>
            <a:ext cx="10158778" cy="5387608"/>
            <a:chOff x="462091" y="797725"/>
            <a:chExt cx="11226409" cy="6060302"/>
          </a:xfrm>
        </p:grpSpPr>
        <p:grpSp>
          <p:nvGrpSpPr>
            <p:cNvPr id="157" name="Google Shape;157;gcb926c337a_4_212"/>
            <p:cNvGrpSpPr/>
            <p:nvPr/>
          </p:nvGrpSpPr>
          <p:grpSpPr>
            <a:xfrm>
              <a:off x="462091" y="797725"/>
              <a:ext cx="5408829" cy="6060300"/>
              <a:chOff x="6029725" y="797727"/>
              <a:chExt cx="5530500" cy="6060300"/>
            </a:xfrm>
          </p:grpSpPr>
          <p:sp>
            <p:nvSpPr>
              <p:cNvPr id="158" name="Google Shape;158;gcb926c337a_4_212"/>
              <p:cNvSpPr/>
              <p:nvPr/>
            </p:nvSpPr>
            <p:spPr>
              <a:xfrm>
                <a:off x="6029725" y="797727"/>
                <a:ext cx="55305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59" name="Google Shape;159;gcb926c337a_4_212"/>
              <p:cNvSpPr txBox="1"/>
              <p:nvPr/>
            </p:nvSpPr>
            <p:spPr>
              <a:xfrm>
                <a:off x="6634482" y="3114602"/>
                <a:ext cx="4561800" cy="477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pic>
            <p:nvPicPr>
              <p:cNvPr id="160" name="Google Shape;160;gcb926c337a_4_21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029725" y="2264350"/>
                <a:ext cx="5530499" cy="40213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1" name="Google Shape;161;gcb926c337a_4_212"/>
              <p:cNvGrpSpPr/>
              <p:nvPr/>
            </p:nvGrpSpPr>
            <p:grpSpPr>
              <a:xfrm>
                <a:off x="6877750" y="1197088"/>
                <a:ext cx="3449328" cy="855483"/>
                <a:chOff x="7212650" y="955713"/>
                <a:chExt cx="3449328" cy="855483"/>
              </a:xfrm>
            </p:grpSpPr>
            <p:sp>
              <p:nvSpPr>
                <p:cNvPr id="162" name="Google Shape;162;gcb926c337a_4_212"/>
                <p:cNvSpPr txBox="1"/>
                <p:nvPr/>
              </p:nvSpPr>
              <p:spPr>
                <a:xfrm>
                  <a:off x="7731274" y="1052313"/>
                  <a:ext cx="2930700" cy="58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28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코로나 라이브</a:t>
                  </a:r>
                  <a:endParaRPr sz="28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63" name="Google Shape;163;gcb926c337a_4_212"/>
                <p:cNvSpPr txBox="1"/>
                <p:nvPr/>
              </p:nvSpPr>
              <p:spPr>
                <a:xfrm>
                  <a:off x="8147378" y="1458112"/>
                  <a:ext cx="2514600" cy="3530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2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https://corona-live.com/</a:t>
                  </a:r>
                  <a:endParaRPr sz="12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pic>
              <p:nvPicPr>
                <p:cNvPr id="164" name="Google Shape;164;gcb926c337a_4_21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7212650" y="955713"/>
                  <a:ext cx="845175" cy="845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65" name="Google Shape;165;gcb926c337a_4_212"/>
            <p:cNvGrpSpPr/>
            <p:nvPr/>
          </p:nvGrpSpPr>
          <p:grpSpPr>
            <a:xfrm>
              <a:off x="6158000" y="797727"/>
              <a:ext cx="5530500" cy="6060300"/>
              <a:chOff x="5950775" y="797727"/>
              <a:chExt cx="5530500" cy="6060300"/>
            </a:xfrm>
          </p:grpSpPr>
          <p:sp>
            <p:nvSpPr>
              <p:cNvPr id="166" name="Google Shape;166;gcb926c337a_4_212"/>
              <p:cNvSpPr/>
              <p:nvPr/>
            </p:nvSpPr>
            <p:spPr>
              <a:xfrm>
                <a:off x="5950775" y="797727"/>
                <a:ext cx="55305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67" name="Google Shape;167;gcb926c337a_4_212"/>
              <p:cNvSpPr txBox="1"/>
              <p:nvPr/>
            </p:nvSpPr>
            <p:spPr>
              <a:xfrm>
                <a:off x="6546424" y="1741829"/>
                <a:ext cx="4339201" cy="4015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장점</a:t>
                </a:r>
                <a:endParaRPr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사용자가 접근하기 쉬움 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정보를 한눈에 알아볼 수 있음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실시간 알림으로 상황을 알 수 있음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단점</a:t>
                </a:r>
                <a:endParaRPr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 err="1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확진자</a:t>
                </a: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수, 거리두기 외 다른 정보가 없음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7" name="Google Shape;137;gcb926c337a_4_186">
            <a:extLst>
              <a:ext uri="{FF2B5EF4-FFF2-40B4-BE49-F238E27FC236}">
                <a16:creationId xmlns:a16="http://schemas.microsoft.com/office/drawing/2014/main" id="{085BC9C4-3002-4E80-8DCF-45D29B7000BB}"/>
              </a:ext>
            </a:extLst>
          </p:cNvPr>
          <p:cNvGrpSpPr/>
          <p:nvPr/>
        </p:nvGrpSpPr>
        <p:grpSpPr>
          <a:xfrm>
            <a:off x="0" y="120625"/>
            <a:ext cx="3690000" cy="747750"/>
            <a:chOff x="0" y="120625"/>
            <a:chExt cx="3690000" cy="747750"/>
          </a:xfrm>
        </p:grpSpPr>
        <p:sp>
          <p:nvSpPr>
            <p:cNvPr id="18" name="Google Shape;138;gcb926c337a_4_186">
              <a:extLst>
                <a:ext uri="{FF2B5EF4-FFF2-40B4-BE49-F238E27FC236}">
                  <a16:creationId xmlns:a16="http://schemas.microsoft.com/office/drawing/2014/main" id="{53E283E1-920B-40A9-8A79-752FF774E812}"/>
                </a:ext>
              </a:extLst>
            </p:cNvPr>
            <p:cNvSpPr/>
            <p:nvPr/>
          </p:nvSpPr>
          <p:spPr>
            <a:xfrm>
              <a:off x="0" y="315775"/>
              <a:ext cx="3582000" cy="5526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9" name="Google Shape;139;gcb926c337a_4_186">
              <a:extLst>
                <a:ext uri="{FF2B5EF4-FFF2-40B4-BE49-F238E27FC236}">
                  <a16:creationId xmlns:a16="http://schemas.microsoft.com/office/drawing/2014/main" id="{AF4B1299-7668-43B7-8DAF-DF74AAFF95BB}"/>
                </a:ext>
              </a:extLst>
            </p:cNvPr>
            <p:cNvSpPr txBox="1"/>
            <p:nvPr/>
          </p:nvSpPr>
          <p:spPr>
            <a:xfrm>
              <a:off x="108000" y="120625"/>
              <a:ext cx="35820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유사 사이트 분석</a:t>
              </a:r>
              <a:endPara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gce27a04e20_1_140"/>
          <p:cNvGrpSpPr/>
          <p:nvPr/>
        </p:nvGrpSpPr>
        <p:grpSpPr>
          <a:xfrm>
            <a:off x="8190011" y="1018810"/>
            <a:ext cx="3522799" cy="4820403"/>
            <a:chOff x="6429028" y="1203830"/>
            <a:chExt cx="4359900" cy="5417400"/>
          </a:xfrm>
        </p:grpSpPr>
        <p:sp>
          <p:nvSpPr>
            <p:cNvPr id="178" name="Google Shape;178;gce27a04e20_1_140"/>
            <p:cNvSpPr/>
            <p:nvPr/>
          </p:nvSpPr>
          <p:spPr>
            <a:xfrm>
              <a:off x="6429028" y="1203830"/>
              <a:ext cx="4359900" cy="54174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79" name="Google Shape;179;gce27a04e20_1_140"/>
            <p:cNvSpPr txBox="1"/>
            <p:nvPr/>
          </p:nvSpPr>
          <p:spPr>
            <a:xfrm>
              <a:off x="6749232" y="3033743"/>
              <a:ext cx="3902699" cy="2282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코로나에 관련</a:t>
              </a:r>
              <a:r>
                <a:rPr lang="ko-KR" altLang="en-US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된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많은 정보를 찾을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 err="1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신뢰성있는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0" name="Google Shape;180;gce27a04e20_1_140"/>
            <p:cNvGrpSpPr/>
            <p:nvPr/>
          </p:nvGrpSpPr>
          <p:grpSpPr>
            <a:xfrm>
              <a:off x="6708777" y="1781370"/>
              <a:ext cx="3793595" cy="727055"/>
              <a:chOff x="940714" y="1609404"/>
              <a:chExt cx="4083085" cy="813352"/>
            </a:xfrm>
          </p:grpSpPr>
          <p:sp>
            <p:nvSpPr>
              <p:cNvPr id="181" name="Google Shape;181;gce27a04e20_1_140"/>
              <p:cNvSpPr txBox="1"/>
              <p:nvPr/>
            </p:nvSpPr>
            <p:spPr>
              <a:xfrm>
                <a:off x="1531975" y="1609407"/>
                <a:ext cx="3491824" cy="541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200" dirty="0">
                    <a:solidFill>
                      <a:schemeClr val="lt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정부 코로나 사이트  </a:t>
                </a:r>
                <a:endParaRPr sz="2200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  <p:pic>
            <p:nvPicPr>
              <p:cNvPr id="182" name="Google Shape;182;gce27a04e20_1_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40714" y="1609404"/>
                <a:ext cx="813358" cy="813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gce27a04e20_1_140"/>
              <p:cNvSpPr txBox="1"/>
              <p:nvPr/>
            </p:nvSpPr>
            <p:spPr>
              <a:xfrm>
                <a:off x="2505570" y="2042647"/>
                <a:ext cx="2514600" cy="371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http://ncov.mohw.go.kr/</a:t>
                </a: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</p:grpSp>
      </p:grpSp>
      <p:grpSp>
        <p:nvGrpSpPr>
          <p:cNvPr id="184" name="Google Shape;184;gce27a04e20_1_140"/>
          <p:cNvGrpSpPr/>
          <p:nvPr/>
        </p:nvGrpSpPr>
        <p:grpSpPr>
          <a:xfrm>
            <a:off x="789286" y="1018810"/>
            <a:ext cx="3522799" cy="4820403"/>
            <a:chOff x="6429028" y="1203830"/>
            <a:chExt cx="4359900" cy="5417400"/>
          </a:xfrm>
        </p:grpSpPr>
        <p:sp>
          <p:nvSpPr>
            <p:cNvPr id="185" name="Google Shape;185;gce27a04e20_1_140"/>
            <p:cNvSpPr/>
            <p:nvPr/>
          </p:nvSpPr>
          <p:spPr>
            <a:xfrm>
              <a:off x="6429028" y="1203830"/>
              <a:ext cx="4359900" cy="54174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86" name="Google Shape;186;gce27a04e20_1_140"/>
            <p:cNvSpPr txBox="1"/>
            <p:nvPr/>
          </p:nvSpPr>
          <p:spPr>
            <a:xfrm>
              <a:off x="6657610" y="3432023"/>
              <a:ext cx="3902700" cy="8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정보를 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 눈에 알아볼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7" name="Google Shape;187;gce27a04e20_1_140"/>
            <p:cNvGrpSpPr/>
            <p:nvPr/>
          </p:nvGrpSpPr>
          <p:grpSpPr>
            <a:xfrm>
              <a:off x="7008420" y="1733636"/>
              <a:ext cx="3202799" cy="964570"/>
              <a:chOff x="1263223" y="1556005"/>
              <a:chExt cx="3447206" cy="1079059"/>
            </a:xfrm>
          </p:grpSpPr>
          <p:sp>
            <p:nvSpPr>
              <p:cNvPr id="188" name="Google Shape;188;gce27a04e20_1_140"/>
              <p:cNvSpPr txBox="1"/>
              <p:nvPr/>
            </p:nvSpPr>
            <p:spPr>
              <a:xfrm>
                <a:off x="1470714" y="1556008"/>
                <a:ext cx="3237900" cy="580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>
                    <a:solidFill>
                      <a:schemeClr val="lt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코로나 라이브  </a:t>
                </a:r>
                <a:endParaRPr sz="2400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  <p:pic>
            <p:nvPicPr>
              <p:cNvPr id="189" name="Google Shape;189;gce27a04e20_1_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63223" y="1556005"/>
                <a:ext cx="813358" cy="813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gce27a04e20_1_140"/>
              <p:cNvSpPr txBox="1"/>
              <p:nvPr/>
            </p:nvSpPr>
            <p:spPr>
              <a:xfrm>
                <a:off x="2195829" y="2008256"/>
                <a:ext cx="2514600" cy="626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https://corona-live.com/</a:t>
                </a: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6DDD56-E5F6-4CC1-850E-A7D615FD476E}"/>
              </a:ext>
            </a:extLst>
          </p:cNvPr>
          <p:cNvGrpSpPr/>
          <p:nvPr/>
        </p:nvGrpSpPr>
        <p:grpSpPr>
          <a:xfrm>
            <a:off x="4086892" y="2737052"/>
            <a:ext cx="4287697" cy="1460540"/>
            <a:chOff x="4086892" y="2737052"/>
            <a:chExt cx="4287697" cy="1460540"/>
          </a:xfrm>
        </p:grpSpPr>
        <p:sp>
          <p:nvSpPr>
            <p:cNvPr id="176" name="Google Shape;176;gce27a04e20_1_140"/>
            <p:cNvSpPr txBox="1"/>
            <p:nvPr/>
          </p:nvSpPr>
          <p:spPr>
            <a:xfrm>
              <a:off x="4312075" y="3036450"/>
              <a:ext cx="38778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inCORONA</a:t>
              </a:r>
              <a:endParaRPr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1" name="Google Shape;191;gce27a04e20_1_140"/>
            <p:cNvSpPr/>
            <p:nvPr/>
          </p:nvSpPr>
          <p:spPr>
            <a:xfrm>
              <a:off x="4086892" y="2737052"/>
              <a:ext cx="635100" cy="14605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Google Shape;191;gce27a04e20_1_140">
              <a:extLst>
                <a:ext uri="{FF2B5EF4-FFF2-40B4-BE49-F238E27FC236}">
                  <a16:creationId xmlns:a16="http://schemas.microsoft.com/office/drawing/2014/main" id="{A36C0903-0850-4336-9321-0AB190C8B0A9}"/>
                </a:ext>
              </a:extLst>
            </p:cNvPr>
            <p:cNvSpPr/>
            <p:nvPr/>
          </p:nvSpPr>
          <p:spPr>
            <a:xfrm flipH="1">
              <a:off x="7739489" y="2737052"/>
              <a:ext cx="635100" cy="14605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cb926c337a_6_2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gcb926c337a_6_29"/>
          <p:cNvSpPr txBox="1"/>
          <p:nvPr/>
        </p:nvSpPr>
        <p:spPr>
          <a:xfrm>
            <a:off x="329597" y="111525"/>
            <a:ext cx="511985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구현할 목표 및 기능</a:t>
            </a:r>
            <a:endParaRPr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9" name="Google Shape;179;gcb926c337a_6_29"/>
          <p:cNvSpPr txBox="1"/>
          <p:nvPr/>
        </p:nvSpPr>
        <p:spPr>
          <a:xfrm flipH="1">
            <a:off x="210522" y="1619429"/>
            <a:ext cx="1853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0" name="Google Shape;180;gcb926c337a_6_29"/>
          <p:cNvSpPr/>
          <p:nvPr/>
        </p:nvSpPr>
        <p:spPr>
          <a:xfrm>
            <a:off x="210525" y="2032900"/>
            <a:ext cx="1853400" cy="33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확진자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현황</a:t>
            </a: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지열별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거리두기 단계 현황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2" name="Google Shape;182;gcb926c337a_6_29"/>
          <p:cNvSpPr txBox="1"/>
          <p:nvPr/>
        </p:nvSpPr>
        <p:spPr>
          <a:xfrm flipH="1">
            <a:off x="2218394" y="1619425"/>
            <a:ext cx="17218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3" name="Google Shape;183;gcb926c337a_6_29"/>
          <p:cNvSpPr/>
          <p:nvPr/>
        </p:nvSpPr>
        <p:spPr>
          <a:xfrm>
            <a:off x="2156870" y="2032900"/>
            <a:ext cx="1906029" cy="33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&lt;게시판&gt;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보도자료</a:t>
            </a:r>
            <a:r>
              <a:rPr lang="ko-KR" sz="1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16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85" name="Google Shape;185;gcb926c337a_6_29"/>
          <p:cNvSpPr txBox="1"/>
          <p:nvPr/>
        </p:nvSpPr>
        <p:spPr>
          <a:xfrm flipH="1">
            <a:off x="4175364" y="1621800"/>
            <a:ext cx="23343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진료소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6" name="Google Shape;186;gcb926c337a_6_29"/>
          <p:cNvSpPr/>
          <p:nvPr/>
        </p:nvSpPr>
        <p:spPr>
          <a:xfrm>
            <a:off x="4155842" y="2030500"/>
            <a:ext cx="1897993" cy="335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&lt;지도&gt;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주변 병원</a:t>
            </a:r>
            <a:r>
              <a:rPr lang="en-US" alt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/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선별 진료소 위치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88" name="Google Shape;188;gcb926c337a_6_29"/>
          <p:cNvSpPr txBox="1"/>
          <p:nvPr/>
        </p:nvSpPr>
        <p:spPr>
          <a:xfrm flipH="1">
            <a:off x="6158090" y="1611700"/>
            <a:ext cx="190590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9" name="Google Shape;189;gcb926c337a_6_29"/>
          <p:cNvSpPr/>
          <p:nvPr/>
        </p:nvSpPr>
        <p:spPr>
          <a:xfrm>
            <a:off x="6157986" y="2040612"/>
            <a:ext cx="1853327" cy="335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</a:t>
            </a:r>
            <a:r>
              <a:rPr lang="ko-KR" altLang="en-US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게시판</a:t>
            </a:r>
            <a:r>
              <a:rPr lang="en-US" alt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&gt;</a:t>
            </a:r>
            <a:endParaRPr lang="ko-KR" altLang="en-US"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지역별 게시글</a:t>
            </a:r>
            <a:r>
              <a:rPr lang="en-US" alt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,</a:t>
            </a:r>
            <a:r>
              <a:rPr lang="ko-KR" altLang="en-US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댓글</a:t>
            </a:r>
            <a:endParaRPr lang="en-US" altLang="ko-KR"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1" name="Google Shape;191;gcb926c337a_6_29"/>
          <p:cNvSpPr/>
          <p:nvPr/>
        </p:nvSpPr>
        <p:spPr>
          <a:xfrm>
            <a:off x="8133033" y="2028118"/>
            <a:ext cx="1853326" cy="335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&lt;로그인&gt;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아이디, 비밀번호 입력</a:t>
            </a: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&lt;회원가입&gt;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비밀번호, 생년월일, 지역, 닉네임 정보 받기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2" name="Google Shape;192;gcb926c337a_6_29"/>
          <p:cNvSpPr txBox="1"/>
          <p:nvPr/>
        </p:nvSpPr>
        <p:spPr>
          <a:xfrm flipH="1">
            <a:off x="8133022" y="1621800"/>
            <a:ext cx="18533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4" name="Google Shape;194;gcb926c337a_6_29"/>
          <p:cNvSpPr/>
          <p:nvPr/>
        </p:nvSpPr>
        <p:spPr>
          <a:xfrm>
            <a:off x="10106389" y="2028108"/>
            <a:ext cx="1853327" cy="33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 정보변경&gt;</a:t>
            </a:r>
            <a:endParaRPr sz="185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아이디 제외 변경가능</a:t>
            </a:r>
            <a:endParaRPr lang="en-US" altLang="ko-KR"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</a:t>
            </a:r>
            <a:r>
              <a:rPr lang="ko-KR" altLang="en-US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글</a:t>
            </a:r>
            <a:r>
              <a:rPr lang="en-US" alt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댓글</a:t>
            </a: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관리</a:t>
            </a: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&gt;</a:t>
            </a:r>
            <a:endParaRPr sz="185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사용자가 작성한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글</a:t>
            </a:r>
            <a:r>
              <a:rPr lang="en-US" alt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댓글 </a:t>
            </a: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삭제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95" name="Google Shape;195;gcb926c337a_6_29"/>
          <p:cNvSpPr txBox="1"/>
          <p:nvPr/>
        </p:nvSpPr>
        <p:spPr>
          <a:xfrm flipH="1">
            <a:off x="10106409" y="1611700"/>
            <a:ext cx="16261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/>
        </p:nvSpPr>
        <p:spPr>
          <a:xfrm>
            <a:off x="157175" y="185750"/>
            <a:ext cx="560631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4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다이어그램</a:t>
            </a:r>
            <a:endParaRPr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6FE25-2215-439A-BE40-E815D069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98" y="985939"/>
            <a:ext cx="9092045" cy="5721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1989</Words>
  <Application>Microsoft Office PowerPoint</Application>
  <PresentationFormat>와이드스크린</PresentationFormat>
  <Paragraphs>718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나눔스퀘어 ExtraBold</vt:lpstr>
      <vt:lpstr>나눔스퀘어</vt:lpstr>
      <vt:lpstr>Wingdings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HJ K</cp:lastModifiedBy>
  <cp:revision>92</cp:revision>
  <dcterms:created xsi:type="dcterms:W3CDTF">2020-11-18T01:48:02Z</dcterms:created>
  <dcterms:modified xsi:type="dcterms:W3CDTF">2021-05-01T15:43:05Z</dcterms:modified>
</cp:coreProperties>
</file>