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4"/>
  </p:notesMasterIdLst>
  <p:handoutMasterIdLst>
    <p:handoutMasterId r:id="rId65"/>
  </p:handoutMasterIdLst>
  <p:sldIdLst>
    <p:sldId id="331" r:id="rId2"/>
    <p:sldId id="332" r:id="rId3"/>
    <p:sldId id="333" r:id="rId4"/>
    <p:sldId id="420" r:id="rId5"/>
    <p:sldId id="424" r:id="rId6"/>
    <p:sldId id="338" r:id="rId7"/>
    <p:sldId id="339" r:id="rId8"/>
    <p:sldId id="480" r:id="rId9"/>
    <p:sldId id="446" r:id="rId10"/>
    <p:sldId id="453" r:id="rId11"/>
    <p:sldId id="459" r:id="rId12"/>
    <p:sldId id="460" r:id="rId13"/>
    <p:sldId id="458" r:id="rId14"/>
    <p:sldId id="457" r:id="rId15"/>
    <p:sldId id="407" r:id="rId16"/>
    <p:sldId id="427" r:id="rId17"/>
    <p:sldId id="447" r:id="rId18"/>
    <p:sldId id="429" r:id="rId19"/>
    <p:sldId id="456" r:id="rId20"/>
    <p:sldId id="483" r:id="rId21"/>
    <p:sldId id="462" r:id="rId22"/>
    <p:sldId id="463" r:id="rId23"/>
    <p:sldId id="464" r:id="rId24"/>
    <p:sldId id="343" r:id="rId25"/>
    <p:sldId id="433" r:id="rId26"/>
    <p:sldId id="448" r:id="rId27"/>
    <p:sldId id="346" r:id="rId28"/>
    <p:sldId id="449" r:id="rId29"/>
    <p:sldId id="348" r:id="rId30"/>
    <p:sldId id="349" r:id="rId31"/>
    <p:sldId id="434" r:id="rId32"/>
    <p:sldId id="435" r:id="rId33"/>
    <p:sldId id="450" r:id="rId34"/>
    <p:sldId id="432" r:id="rId35"/>
    <p:sldId id="352" r:id="rId36"/>
    <p:sldId id="451" r:id="rId37"/>
    <p:sldId id="472" r:id="rId38"/>
    <p:sldId id="354" r:id="rId39"/>
    <p:sldId id="355" r:id="rId40"/>
    <p:sldId id="452" r:id="rId41"/>
    <p:sldId id="356" r:id="rId42"/>
    <p:sldId id="418" r:id="rId43"/>
    <p:sldId id="369" r:id="rId44"/>
    <p:sldId id="370" r:id="rId45"/>
    <p:sldId id="476" r:id="rId46"/>
    <p:sldId id="371" r:id="rId47"/>
    <p:sldId id="372" r:id="rId48"/>
    <p:sldId id="481" r:id="rId49"/>
    <p:sldId id="377" r:id="rId50"/>
    <p:sldId id="378" r:id="rId51"/>
    <p:sldId id="379" r:id="rId52"/>
    <p:sldId id="380" r:id="rId53"/>
    <p:sldId id="419" r:id="rId54"/>
    <p:sldId id="479" r:id="rId55"/>
    <p:sldId id="381" r:id="rId56"/>
    <p:sldId id="475" r:id="rId57"/>
    <p:sldId id="438" r:id="rId58"/>
    <p:sldId id="437" r:id="rId59"/>
    <p:sldId id="439" r:id="rId60"/>
    <p:sldId id="404" r:id="rId61"/>
    <p:sldId id="482" r:id="rId62"/>
    <p:sldId id="478" r:id="rId63"/>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816">
          <p15:clr>
            <a:srgbClr val="A4A3A4"/>
          </p15:clr>
        </p15:guide>
        <p15:guide id="2" pos="4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6600"/>
    <a:srgbClr val="993300"/>
    <a:srgbClr val="FF0000"/>
    <a:srgbClr val="CCECFF"/>
    <a:srgbClr val="66CCFF"/>
    <a:srgbClr val="CCFFFF"/>
    <a:srgbClr val="F8F8F8"/>
    <a:srgbClr val="EAEAE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355"/>
    <p:restoredTop sz="94646"/>
  </p:normalViewPr>
  <p:slideViewPr>
    <p:cSldViewPr snapToGrid="0">
      <p:cViewPr varScale="1">
        <p:scale>
          <a:sx n="66" d="100"/>
          <a:sy n="66" d="100"/>
        </p:scale>
        <p:origin x="-1217" y="-4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99BB9D20-1A90-4A9F-AC31-CAE3CC12B0C1}"/>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xmlns="" id="{F4296A01-89DA-4C44-BA5C-CEB7EB69E050}"/>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xmlns="" id="{3CF4E157-594E-4AE6-92E3-BEB09A7772DB}"/>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xmlns="" id="{E2E27B97-18A3-4634-BA57-DE82D332581E}"/>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BD11CEAF-4ACE-425B-9299-B448630D790A}"/>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xmlns="" id="{2D4B00DE-F358-4549-B75C-012C98E4231B}"/>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xmlns="" id="{C14FE0F0-1774-492C-8406-AF15195F9295}"/>
              </a:ext>
            </a:extLst>
          </p:cNvPr>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9" name="Rectangle 5">
            <a:extLst>
              <a:ext uri="{FF2B5EF4-FFF2-40B4-BE49-F238E27FC236}">
                <a16:creationId xmlns:a16="http://schemas.microsoft.com/office/drawing/2014/main" xmlns="" id="{8A7FA788-195B-4044-BEB0-4CFF18BC4A11}"/>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xmlns="" id="{F7E00ECD-7CEA-44E6-96BC-1C7D77F329E3}"/>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xmlns="" id="{C1C60DC8-8CE3-4439-A7A8-7E7948200B96}"/>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xmlns=""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xmlns=""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xmlns=""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xmlns=""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xmlns=""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xmlns=""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xmlns=""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xmlns=""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xmlns=""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xmlns=""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xmlns=""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xmlns=""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xmlns=""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xmlns=""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xmlns=""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xmlns=""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xmlns=""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xmlns=""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33</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xmlns=""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xmlns=""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2373574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xmlns=""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xmlns=""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xmlns=""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xmlns=""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xmlns=""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xmlns=""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xmlns=""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xmlns=""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xmlns="" val="2647237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xmlns=""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xmlns=""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xmlns=""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374569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xmlns=""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xmlns=""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xmlns=""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xmlns=""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xmlns=""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xmlns=""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xmlns=""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xmlns=""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xmlns=""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xmlns=""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xmlns=""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xmlns=""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2657640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xmlns=""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xmlns=""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xmlns=""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xmlns=""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xmlns=""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xmlns=""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xmlns=""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xmlns=""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xmlns=""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xmlns=""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xmlns=""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xmlns=""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xmlns=""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xmlns=""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xmlns=""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1925133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xmlns=""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xmlns=""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xmlns=""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xmlns=""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xmlns=""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xmlns=""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xmlns=""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xmlns=""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xmlns=""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xmlns=""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xmlns=""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4192188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xmlns=""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xmlns=""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xmlns=""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xmlns=""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xmlns=""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xmlns=""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xmlns=""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51</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xmlns=""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xmlns=""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xmlns=""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xmlns=""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xmlns=""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xmlns=""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xmlns=""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xmlns=""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2775788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xmlns=""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xmlns=""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xmlns=""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xmlns=""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56</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xmlns=""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xmlns=""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1165777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xmlns=""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58</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xmlns=""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xmlns=""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xmlns=""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59</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xmlns=""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xmlns=""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xmlns=""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xmlns=""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xmlns=""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xmlns=""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60</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xmlns=""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xmlns=""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xmlns="" id="{ADC9AB17-50E1-449A-9A02-181C762C6AA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75EDE-691C-4E57-8B4F-6469856C297B}" type="slidenum">
              <a:rPr lang="en-US" altLang="en-US" smtClean="0">
                <a:latin typeface="Times New Roman" panose="02020603050405020304" pitchFamily="18" charset="0"/>
              </a:rPr>
              <a:pPr/>
              <a:t>61</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xmlns="" id="{DA813B07-D589-472C-99F0-F378F999F036}"/>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xmlns="" id="{4FF80E7A-A9BF-421F-A65B-7520FF9FE53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988219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xmlns=""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62</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xmlns=""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xmlns=""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2782398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xmlns=""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xmlns=""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xmlns=""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230956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xmlns=""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xmlns=""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xmlns=""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343688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125663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xmlns=""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xmlns=""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xmlns=""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9659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3416348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xmlns=""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xmlns=""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xmlns=""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xmlns=""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xmlns=""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xmlns=""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xmlns=""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xmlns="">
                <a:solidFill>
                  <a:srgbClr val="FFFFFF"/>
                </a:solidFill>
              </a14:hiddenFill>
            </a:ext>
          </a:extLst>
        </p:spPr>
      </p:pic>
      <p:sp>
        <p:nvSpPr>
          <p:cNvPr id="10" name="Rectangle 10">
            <a:extLst>
              <a:ext uri="{FF2B5EF4-FFF2-40B4-BE49-F238E27FC236}">
                <a16:creationId xmlns:a16="http://schemas.microsoft.com/office/drawing/2014/main" xmlns=""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xmlns=""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xmlns=""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xmlns=""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xmlns=""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xmlns=""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3">
            <a:extLst>
              <a:ext uri="{FF2B5EF4-FFF2-40B4-BE49-F238E27FC236}">
                <a16:creationId xmlns:a16="http://schemas.microsoft.com/office/drawing/2014/main" xmlns=""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xmlns=""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xmlns=""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xmlns=""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xmlns="">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xmlns=""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xmlns=""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xmlns=""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xmlns=""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xmlns=""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xmlns=""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xmlns=""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xmlns=""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a16="http://schemas.microsoft.com/office/drawing/2014/main" xmlns=""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one variable:</a:t>
            </a:r>
          </a:p>
          <a:p>
            <a:pPr lvl="1">
              <a:lnSpc>
                <a:spcPct val="90000"/>
              </a:lnSpc>
              <a:tabLst>
                <a:tab pos="739775" algn="l"/>
                <a:tab pos="1020763" algn="l"/>
                <a:tab pos="1257300" algn="l"/>
              </a:tabLst>
            </a:pPr>
            <a:r>
              <a:rPr lang="en-US" altLang="en-US" sz="2000" b="1" dirty="0">
                <a:latin typeface="Courier New" panose="02070309020205020404" pitchFamily="49" charset="0"/>
              </a:rPr>
              <a:t>int turn</a:t>
            </a:r>
            <a:r>
              <a:rPr lang="en-US" altLang="en-US" sz="1600" b="1" dirty="0">
                <a:latin typeface="Courier New" panose="02070309020205020404" pitchFamily="49" charset="0"/>
              </a:rPr>
              <a:t>; </a:t>
            </a: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p:txBody>
      </p:sp>
    </p:spTree>
    <p:extLst>
      <p:ext uri="{BB962C8B-B14F-4D97-AF65-F5344CB8AC3E}">
        <p14:creationId xmlns:p14="http://schemas.microsoft.com/office/powerpoint/2010/main" xmlns="" val="2362815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xmlns=""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xmlns="" id="{0E7B25F1-CD9F-4B9A-AC0F-4E9CAF051084}"/>
              </a:ext>
            </a:extLst>
          </p:cNvPr>
          <p:cNvSpPr>
            <a:spLocks noChangeArrowheads="1"/>
          </p:cNvSpPr>
          <p:nvPr/>
        </p:nvSpPr>
        <p:spPr bwMode="auto">
          <a:xfrm>
            <a:off x="1847850" y="1666875"/>
            <a:ext cx="6027738" cy="3693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turn = </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while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turn = j;</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xmlns="" id="{B7B15958-F979-49E6-8F3B-FF38FC4EE216}"/>
              </a:ext>
            </a:extLst>
          </p:cNvPr>
          <p:cNvSpPr>
            <a:spLocks noChangeArrowheads="1"/>
          </p:cNvSpPr>
          <p:nvPr/>
        </p:nvSpPr>
        <p:spPr bwMode="auto">
          <a:xfrm>
            <a:off x="2673350" y="2331020"/>
            <a:ext cx="3505200" cy="682625"/>
          </a:xfrm>
          <a:prstGeom prst="rect">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xmlns="" id="{027C69E9-7586-4613-8E76-0F65CBD365FF}"/>
              </a:ext>
            </a:extLst>
          </p:cNvPr>
          <p:cNvSpPr>
            <a:spLocks noChangeArrowheads="1"/>
          </p:cNvSpPr>
          <p:nvPr/>
        </p:nvSpPr>
        <p:spPr bwMode="auto">
          <a:xfrm>
            <a:off x="2673350" y="3751114"/>
            <a:ext cx="3505200" cy="510743"/>
          </a:xfrm>
          <a:prstGeom prst="rect">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xmlns="" val="164661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xmlns=""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a16="http://schemas.microsoft.com/office/drawing/2014/main" xmlns=""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critical section only if:</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turn</a:t>
            </a:r>
            <a:r>
              <a:rPr lang="en-US" altLang="en-US" b="1" dirty="0">
                <a:solidFill>
                  <a:srgbClr val="000000"/>
                </a:solidFill>
                <a:latin typeface="Courier New" panose="02070309020205020404" pitchFamily="49" charset="0"/>
              </a:rPr>
              <a:t> = </a:t>
            </a:r>
            <a:r>
              <a:rPr lang="en-US" altLang="en-US" b="1" dirty="0" err="1">
                <a:solidFill>
                  <a:srgbClr val="000000"/>
                </a:solidFill>
                <a:latin typeface="Courier New" panose="02070309020205020404" pitchFamily="49" charset="0"/>
              </a:rPr>
              <a:t>i</a:t>
            </a: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r>
              <a:rPr lang="en-US" altLang="en-US" dirty="0">
                <a:solidFill>
                  <a:srgbClr val="000000"/>
                </a:solidFill>
              </a:rPr>
              <a:t>and </a:t>
            </a:r>
            <a:r>
              <a:rPr lang="en-US" altLang="en-US" sz="2000" b="1" dirty="0">
                <a:solidFill>
                  <a:srgbClr val="000000"/>
                </a:solidFill>
                <a:latin typeface="Courier New" panose="02070309020205020404" pitchFamily="49" charset="0"/>
              </a:rPr>
              <a:t>turn </a:t>
            </a:r>
            <a:r>
              <a:rPr lang="en-US" altLang="en-US" dirty="0">
                <a:solidFill>
                  <a:srgbClr val="000000"/>
                </a:solidFill>
              </a:rPr>
              <a:t>cannot be both 0 and 1 at the same time</a:t>
            </a:r>
          </a:p>
          <a:p>
            <a:r>
              <a:rPr lang="en-US" altLang="en-US" dirty="0">
                <a:solidFill>
                  <a:srgbClr val="000000"/>
                </a:solidFill>
              </a:rPr>
              <a:t>What about the Progress requirement?</a:t>
            </a:r>
          </a:p>
          <a:p>
            <a:r>
              <a:rPr lang="en-US" altLang="en-US" dirty="0">
                <a:solidFill>
                  <a:srgbClr val="000000"/>
                </a:solidFill>
              </a:rPr>
              <a:t>What about the Bounded-waiting requirement?</a:t>
            </a:r>
            <a:endParaRPr lang="en-US" altLang="en-US" sz="1600" dirty="0">
              <a:solidFill>
                <a:srgbClr val="000000"/>
              </a:solidFill>
            </a:endParaRPr>
          </a:p>
          <a:p>
            <a:pPr>
              <a:lnSpc>
                <a:spcPct val="90000"/>
              </a:lnSpc>
            </a:pPr>
            <a:endParaRPr lang="en-US" altLang="en-US" dirty="0"/>
          </a:p>
        </p:txBody>
      </p:sp>
    </p:spTree>
    <p:extLst>
      <p:ext uri="{BB962C8B-B14F-4D97-AF65-F5344CB8AC3E}">
        <p14:creationId xmlns:p14="http://schemas.microsoft.com/office/powerpoint/2010/main" xmlns="" val="4035540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xmlns="" id="{9D1B96C2-FAFE-4916-8C1A-F8AF728D55D9}"/>
              </a:ext>
            </a:extLst>
          </p:cNvPr>
          <p:cNvSpPr>
            <a:spLocks noGrp="1" noChangeArrowheads="1"/>
          </p:cNvSpPr>
          <p:nvPr>
            <p:ph idx="1"/>
          </p:nvPr>
        </p:nvSpPr>
        <p:spPr>
          <a:xfrm>
            <a:off x="811763" y="1139855"/>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b="1" dirty="0" err="1">
                <a:latin typeface="Courier New" panose="02070309020205020404" pitchFamily="49" charset="0"/>
              </a:rPr>
              <a:t>int</a:t>
            </a:r>
            <a:r>
              <a:rPr lang="en-US" altLang="en-US" b="1" dirty="0">
                <a:latin typeface="Courier New" panose="02070309020205020404" pitchFamily="49" charset="0"/>
              </a:rPr>
              <a:t> turn; </a:t>
            </a:r>
          </a:p>
          <a:p>
            <a:pPr lvl="1">
              <a:lnSpc>
                <a:spcPct val="90000"/>
              </a:lnSpc>
              <a:tabLst>
                <a:tab pos="739775" algn="l"/>
                <a:tab pos="1020763" algn="l"/>
                <a:tab pos="1257300" algn="l"/>
              </a:tabLst>
            </a:pPr>
            <a:r>
              <a:rPr lang="en-US" altLang="en-US" b="1" dirty="0" err="1">
                <a:latin typeface="Courier New" panose="02070309020205020404" pitchFamily="49" charset="0"/>
              </a:rPr>
              <a:t>boolean</a:t>
            </a:r>
            <a:r>
              <a:rPr lang="en-US" altLang="en-US" b="1"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b="1" dirty="0">
                <a:latin typeface="Courier New" panose="02070309020205020404" pitchFamily="49" charset="0"/>
              </a:rPr>
              <a:t>flag </a:t>
            </a:r>
            <a:r>
              <a:rPr lang="en-US" altLang="en-US"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b="1" dirty="0">
                <a:latin typeface="Courier New" panose="02070309020205020404" pitchFamily="49" charset="0"/>
              </a:rPr>
              <a:t>flag[</a:t>
            </a:r>
            <a:r>
              <a:rPr lang="en-US" altLang="en-US" b="1" dirty="0" err="1">
                <a:latin typeface="Courier New" panose="02070309020205020404" pitchFamily="49" charset="0"/>
              </a:rPr>
              <a:t>i</a:t>
            </a:r>
            <a:r>
              <a:rPr lang="en-US" altLang="en-US" b="1" dirty="0">
                <a:latin typeface="Courier New" panose="02070309020205020404" pitchFamily="49" charset="0"/>
              </a:rPr>
              <a:t>] = </a:t>
            </a:r>
            <a:r>
              <a:rPr lang="en-US" altLang="en-US" b="1" i="1" dirty="0">
                <a:latin typeface="Courier New" panose="02070309020205020404" pitchFamily="49" charset="0"/>
              </a:rPr>
              <a:t>true</a:t>
            </a:r>
            <a:r>
              <a:rPr lang="en-US" altLang="en-US" dirty="0">
                <a:solidFill>
                  <a:srgbClr val="000000"/>
                </a:solidFill>
              </a:rPr>
              <a:t>  implies that process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dirty="0">
                <a:solidFill>
                  <a:srgbClr val="000000"/>
                </a:solidFill>
              </a:rPr>
              <a:t> is ready!</a:t>
            </a:r>
          </a:p>
        </p:txBody>
      </p:sp>
    </p:spTree>
    <p:extLst>
      <p:ext uri="{BB962C8B-B14F-4D97-AF65-F5344CB8AC3E}">
        <p14:creationId xmlns:p14="http://schemas.microsoft.com/office/powerpoint/2010/main" xmlns="" val="4047743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xmlns=""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xmlns="" id="{0E7B25F1-CD9F-4B9A-AC0F-4E9CAF051084}"/>
              </a:ext>
            </a:extLst>
          </p:cNvPr>
          <p:cNvSpPr>
            <a:spLocks noChangeArrowheads="1"/>
          </p:cNvSpPr>
          <p:nvPr/>
        </p:nvSpPr>
        <p:spPr bwMode="auto">
          <a:xfrm>
            <a:off x="1847850" y="1344759"/>
            <a:ext cx="5467350"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true; </a:t>
            </a:r>
          </a:p>
          <a:p>
            <a:pPr>
              <a:buFont typeface="Monotype Sorts" pitchFamily="-84" charset="2"/>
              <a:buNone/>
            </a:pPr>
            <a:r>
              <a:rPr lang="en-US" altLang="en-US" b="1" dirty="0">
                <a:solidFill>
                  <a:srgbClr val="000000"/>
                </a:solidFill>
                <a:latin typeface="Courier New" panose="02070309020205020404" pitchFamily="49" charset="0"/>
              </a:rPr>
              <a:t>	turn = j; </a:t>
            </a:r>
          </a:p>
          <a:p>
            <a:pPr>
              <a:buFont typeface="Monotype Sorts" pitchFamily="-84" charset="2"/>
              <a:buNone/>
            </a:pPr>
            <a:r>
              <a:rPr lang="en-US" altLang="en-US" b="1" dirty="0">
                <a:solidFill>
                  <a:srgbClr val="000000"/>
                </a:solidFill>
                <a:latin typeface="Courier New" panose="02070309020205020404" pitchFamily="49" charset="0"/>
              </a:rPr>
              <a:t>	while (flag[j] &amp;&amp;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false;</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xmlns="" id="{B7B15958-F979-49E6-8F3B-FF38FC4EE216}"/>
              </a:ext>
            </a:extLst>
          </p:cNvPr>
          <p:cNvSpPr>
            <a:spLocks noChangeArrowheads="1"/>
          </p:cNvSpPr>
          <p:nvPr/>
        </p:nvSpPr>
        <p:spPr bwMode="auto">
          <a:xfrm>
            <a:off x="2673350" y="1911929"/>
            <a:ext cx="4163868" cy="1091044"/>
          </a:xfrm>
          <a:prstGeom prst="rect">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xmlns="" id="{027C69E9-7586-4613-8E76-0F65CBD365FF}"/>
              </a:ext>
            </a:extLst>
          </p:cNvPr>
          <p:cNvSpPr>
            <a:spLocks noChangeArrowheads="1"/>
          </p:cNvSpPr>
          <p:nvPr/>
        </p:nvSpPr>
        <p:spPr bwMode="auto">
          <a:xfrm>
            <a:off x="2673350" y="3709550"/>
            <a:ext cx="3505200" cy="573088"/>
          </a:xfrm>
          <a:prstGeom prst="rect">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xmlns="" val="1931689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xmlns="" id="{F6EE5EE8-951A-4FEB-8184-6A9E5E369423}"/>
              </a:ext>
            </a:extLst>
          </p:cNvPr>
          <p:cNvSpPr>
            <a:spLocks noGrp="1" noChangeArrowheads="1"/>
          </p:cNvSpPr>
          <p:nvPr>
            <p:ph type="title"/>
          </p:nvPr>
        </p:nvSpPr>
        <p:spPr>
          <a:xfrm>
            <a:off x="15053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xmlns=""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Provable that the three  CS requirement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sz="2000" b="1" dirty="0">
                <a:solidFill>
                  <a:srgbClr val="000000"/>
                </a:solidFill>
                <a:latin typeface="Courier New" panose="02070309020205020404" pitchFamily="49" charset="0"/>
              </a:rPr>
              <a:t>flag[j] = false</a:t>
            </a:r>
            <a:r>
              <a:rPr lang="en-US" altLang="en-US" b="1" dirty="0">
                <a:solidFill>
                  <a:srgbClr val="000000"/>
                </a:solidFill>
                <a:latin typeface="Courier New" panose="02070309020205020404" pitchFamily="49" charset="0"/>
              </a:rPr>
              <a:t> </a:t>
            </a:r>
            <a:r>
              <a:rPr lang="en-US" altLang="en-US" dirty="0">
                <a:solidFill>
                  <a:srgbClr val="000000"/>
                </a:solidFill>
              </a:rPr>
              <a:t>or</a:t>
            </a:r>
            <a:r>
              <a:rPr lang="en-US" altLang="en-US" b="1" dirty="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turn = i</a:t>
            </a:r>
            <a:endParaRPr lang="en-US" altLang="en-US" sz="2000"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endParaRPr lang="en-US" altLang="en-US" sz="1600" dirty="0">
              <a:solidFill>
                <a:srgbClr val="000000"/>
              </a:solidFill>
            </a:endParaRPr>
          </a:p>
          <a:p>
            <a:pPr>
              <a:lnSpc>
                <a:spcPct val="90000"/>
              </a:lnSpc>
            </a:pPr>
            <a:endParaRPr lang="en-US"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xmlns=""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a16="http://schemas.microsoft.com/office/drawing/2014/main" xmlns="" id="{89885C33-B298-418F-A5A5-C557B769448D}"/>
              </a:ext>
            </a:extLst>
          </p:cNvPr>
          <p:cNvSpPr>
            <a:spLocks noGrp="1"/>
          </p:cNvSpPr>
          <p:nvPr>
            <p:ph idx="1"/>
          </p:nvPr>
        </p:nvSpPr>
        <p:spPr>
          <a:xfrm>
            <a:off x="806450" y="1233488"/>
            <a:ext cx="7275666" cy="4385647"/>
          </a:xfrm>
        </p:spPr>
        <p:txBody>
          <a:bodyPr/>
          <a:lstStyle/>
          <a:p>
            <a:r>
              <a:rPr lang="en-US" altLang="en-US" dirty="0"/>
              <a:t>Although useful for demonstrating an algorithm, Peterson’s Solution is not guaranteed to work on modern architectures.</a:t>
            </a:r>
          </a:p>
          <a:p>
            <a:pPr lvl="1"/>
            <a:r>
              <a:rPr lang="en-US" altLang="en-US" dirty="0"/>
              <a:t>To improve performance, processors and/or compilers may reorder operations that have no dependencies</a:t>
            </a:r>
          </a:p>
          <a:p>
            <a:r>
              <a:rPr lang="en-US" altLang="en-US" dirty="0"/>
              <a:t>Understanding why it will not work is useful for better understanding race conditions.</a:t>
            </a:r>
          </a:p>
          <a:p>
            <a:r>
              <a:rPr lang="en-US" altLang="en-US" dirty="0"/>
              <a:t>For single-threaded this is ok as the result will always be the same.</a:t>
            </a:r>
          </a:p>
          <a:p>
            <a:r>
              <a:rPr lang="en-US" altLang="en-US" dirty="0"/>
              <a:t>For multithreaded the reordering may produce inconsistent or unexpected results!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xmlns=""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a16="http://schemas.microsoft.com/office/drawing/2014/main" xmlns="" id="{730E5BB2-522A-41D0-BC1E-7C95D63AAB07}"/>
              </a:ext>
            </a:extLst>
          </p:cNvPr>
          <p:cNvSpPr>
            <a:spLocks noGrp="1"/>
          </p:cNvSpPr>
          <p:nvPr>
            <p:ph idx="1"/>
          </p:nvPr>
        </p:nvSpPr>
        <p:spPr>
          <a:xfrm>
            <a:off x="806450" y="1233489"/>
            <a:ext cx="7727950" cy="3394496"/>
          </a:xfrm>
        </p:spPr>
        <p:txBody>
          <a:bodyPr/>
          <a:lstStyle/>
          <a:p>
            <a:r>
              <a:rPr lang="en-US" altLang="en-US" dirty="0"/>
              <a:t>Two threads share the data:</a:t>
            </a:r>
            <a:br>
              <a:rPr lang="en-US" altLang="en-US" dirty="0"/>
            </a:br>
            <a:r>
              <a:rPr lang="en-US" altLang="en-US" dirty="0"/>
              <a:t>      </a:t>
            </a:r>
            <a:r>
              <a:rPr lang="en-US" altLang="en-US" dirty="0" err="1">
                <a:latin typeface="Courier New" panose="02070309020205020404" pitchFamily="49" charset="0"/>
                <a:cs typeface="Courier New" panose="02070309020205020404" pitchFamily="49" charset="0"/>
              </a:rPr>
              <a:t>boolean</a:t>
            </a:r>
            <a:r>
              <a:rPr lang="en-US" altLang="en-US" dirty="0">
                <a:latin typeface="Courier New" panose="02070309020205020404" pitchFamily="49" charset="0"/>
                <a:cs typeface="Courier New" panose="02070309020205020404" pitchFamily="49" charset="0"/>
              </a:rPr>
              <a:t> flag = false;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x = 0;</a:t>
            </a:r>
          </a:p>
          <a:p>
            <a:r>
              <a:rPr lang="en-US" altLang="en-US" dirty="0"/>
              <a:t>Thread 1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What is the expected output?</a:t>
            </a:r>
          </a:p>
          <a:p>
            <a:pPr marL="0" indent="0">
              <a:buNone/>
            </a:pPr>
            <a:r>
              <a:rPr lang="en-US" altLang="en-US" dirty="0"/>
              <a:t>            </a:t>
            </a:r>
          </a:p>
          <a:p>
            <a:pPr marL="0" indent="0">
              <a:buNone/>
            </a:pPr>
            <a:r>
              <a:rPr lang="en-US" altLang="en-US" dirty="0"/>
              <a:t>            </a:t>
            </a:r>
          </a:p>
        </p:txBody>
      </p:sp>
      <p:sp>
        <p:nvSpPr>
          <p:cNvPr id="2" name="TextBox 1">
            <a:extLst>
              <a:ext uri="{FF2B5EF4-FFF2-40B4-BE49-F238E27FC236}">
                <a16:creationId xmlns:a16="http://schemas.microsoft.com/office/drawing/2014/main" xmlns="" id="{4E9A5473-147F-4669-8110-D8DF8A3CF96B}"/>
              </a:ext>
            </a:extLst>
          </p:cNvPr>
          <p:cNvSpPr txBox="1"/>
          <p:nvPr/>
        </p:nvSpPr>
        <p:spPr>
          <a:xfrm>
            <a:off x="1595537" y="4758607"/>
            <a:ext cx="2733870" cy="369332"/>
          </a:xfrm>
          <a:prstGeom prst="rect">
            <a:avLst/>
          </a:prstGeom>
          <a:noFill/>
        </p:spPr>
        <p:txBody>
          <a:bodyPr wrap="square" rtlCol="0">
            <a:spAutoFit/>
          </a:bodyPr>
          <a:lstStyle/>
          <a:p>
            <a:r>
              <a:rPr lang="en-US" dirty="0">
                <a:latin typeface="+mn-lt"/>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xmlns="" id="{4DC2AFEC-9489-4369-A98D-E09A016F4859}"/>
              </a:ext>
            </a:extLst>
          </p:cNvPr>
          <p:cNvSpPr>
            <a:spLocks noGrp="1"/>
          </p:cNvSpPr>
          <p:nvPr>
            <p:ph type="title"/>
          </p:nvPr>
        </p:nvSpPr>
        <p:spPr>
          <a:xfrm>
            <a:off x="1111833" y="182958"/>
            <a:ext cx="8229600" cy="576262"/>
          </a:xfrm>
        </p:spPr>
        <p:txBody>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xmlns="" id="{B804D0BA-089E-4C7B-A636-4819CEAC6563}"/>
              </a:ext>
            </a:extLst>
          </p:cNvPr>
          <p:cNvSpPr>
            <a:spLocks noGrp="1"/>
          </p:cNvSpPr>
          <p:nvPr>
            <p:ph idx="1"/>
          </p:nvPr>
        </p:nvSpPr>
        <p:spPr>
          <a:xfrm>
            <a:off x="806450" y="1233489"/>
            <a:ext cx="6623050" cy="4294476"/>
          </a:xfrm>
        </p:spPr>
        <p:txBody>
          <a:bodyPr/>
          <a:lstStyle/>
          <a:p>
            <a:r>
              <a:rPr lang="en-US" altLang="en-US" dirty="0"/>
              <a:t>However, since the variables </a:t>
            </a:r>
            <a:r>
              <a:rPr lang="en-US" altLang="en-US" dirty="0">
                <a:latin typeface="Courier New" panose="02070309020205020404" pitchFamily="49" charset="0"/>
                <a:cs typeface="Courier New" panose="02070309020205020404" pitchFamily="49" charset="0"/>
              </a:rPr>
              <a:t>flag</a:t>
            </a:r>
            <a:r>
              <a:rPr lang="en-US" altLang="en-US" dirty="0"/>
              <a:t> and </a:t>
            </a:r>
            <a:r>
              <a:rPr lang="en-US" altLang="en-US" dirty="0">
                <a:latin typeface="Courier New" panose="02070309020205020404" pitchFamily="49" charset="0"/>
                <a:cs typeface="Courier New" panose="02070309020205020404" pitchFamily="49" charset="0"/>
              </a:rPr>
              <a:t>x</a:t>
            </a:r>
            <a:r>
              <a:rPr lang="en-US" altLang="en-US" dirty="0"/>
              <a:t> are independent of each other, the instructions:</a:t>
            </a:r>
          </a:p>
          <a:p>
            <a:pPr marL="0" indent="0">
              <a:buNone/>
            </a:pPr>
            <a:r>
              <a:rPr lang="en-US" altLang="en-US" dirty="0"/>
              <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flag = true;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x = 100;</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may be 0!</a:t>
            </a:r>
          </a:p>
          <a:p>
            <a:pPr marL="0" indent="0">
              <a:buNone/>
            </a:pP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xmlns="" id="{4DC2AFEC-9489-4369-A98D-E09A016F4859}"/>
              </a:ext>
            </a:extLst>
          </p:cNvPr>
          <p:cNvSpPr>
            <a:spLocks noGrp="1"/>
          </p:cNvSpPr>
          <p:nvPr>
            <p:ph type="title"/>
          </p:nvPr>
        </p:nvSpPr>
        <p:spPr>
          <a:xfrm>
            <a:off x="963549" y="182958"/>
            <a:ext cx="8229600" cy="576262"/>
          </a:xfrm>
        </p:spPr>
        <p:txBody>
          <a:bodyPr/>
          <a:lstStyle/>
          <a:p>
            <a:r>
              <a:rPr lang="en-US" altLang="en-US" dirty="0"/>
              <a:t>Peterson’s Solution Revisited</a:t>
            </a:r>
          </a:p>
        </p:txBody>
      </p:sp>
      <p:sp>
        <p:nvSpPr>
          <p:cNvPr id="94210" name="Content Placeholder 2">
            <a:extLst>
              <a:ext uri="{FF2B5EF4-FFF2-40B4-BE49-F238E27FC236}">
                <a16:creationId xmlns:a16="http://schemas.microsoft.com/office/drawing/2014/main" xmlns="" id="{B804D0BA-089E-4C7B-A636-4819CEAC6563}"/>
              </a:ext>
            </a:extLst>
          </p:cNvPr>
          <p:cNvSpPr>
            <a:spLocks noGrp="1"/>
          </p:cNvSpPr>
          <p:nvPr>
            <p:ph idx="1"/>
          </p:nvPr>
        </p:nvSpPr>
        <p:spPr/>
        <p:txBody>
          <a:bodyPr/>
          <a:lstStyle/>
          <a:p>
            <a:r>
              <a:rPr lang="en-US" altLang="en-US" dirty="0"/>
              <a:t>The effects of instruction reordering in Peterson’s Solution</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This allows both processes to be in their critical section at the same time!</a:t>
            </a:r>
          </a:p>
          <a:p>
            <a:r>
              <a:rPr lang="en-US" altLang="en-US" dirty="0"/>
              <a:t>To ensure that Peterson’s solution will work correctly on modern computer architecture we must use </a:t>
            </a:r>
            <a:r>
              <a:rPr lang="en-US" altLang="en-US" b="1" dirty="0">
                <a:solidFill>
                  <a:srgbClr val="006699"/>
                </a:solidFill>
                <a:latin typeface="+mj-lt"/>
              </a:rPr>
              <a:t>Memory Barrier</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pic>
        <p:nvPicPr>
          <p:cNvPr id="94211" name="Picture 3">
            <a:extLst>
              <a:ext uri="{FF2B5EF4-FFF2-40B4-BE49-F238E27FC236}">
                <a16:creationId xmlns:a16="http://schemas.microsoft.com/office/drawing/2014/main" xmlns="" id="{F7229EED-A648-44C1-AE74-D9D9018D436D}"/>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500620" y="1821442"/>
            <a:ext cx="5616575" cy="136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15089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xmlns=""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xmlns=""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a:t>
            </a:r>
            <a:r>
              <a:rPr lang="ja-JP" altLang="en-US" dirty="0"/>
              <a:t>’</a:t>
            </a:r>
            <a:r>
              <a:rPr lang="en-US" altLang="ja-JP" dirty="0"/>
              <a:t>s Solution</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a:p>
            <a:pPr>
              <a:lnSpc>
                <a:spcPct val="80000"/>
              </a:lnSpc>
              <a:defRPr/>
            </a:pPr>
            <a:r>
              <a:rPr lang="en-US" altLang="en-US" dirty="0"/>
              <a:t>Evaluation</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xmlns=""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Reorder to Peterson’s </a:t>
            </a:r>
            <a:r>
              <a:rPr lang="en-US" altLang="en-US" dirty="0" smtClean="0"/>
              <a:t>Solution</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677988" y="1236460"/>
            <a:ext cx="5788025" cy="44545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xmlns="" id="{62C87C16-2CC3-4D01-8B70-700C408B0611}"/>
              </a:ext>
            </a:extLst>
          </p:cNvPr>
          <p:cNvSpPr>
            <a:spLocks noGrp="1"/>
          </p:cNvSpPr>
          <p:nvPr>
            <p:ph type="title"/>
          </p:nvPr>
        </p:nvSpPr>
        <p:spPr>
          <a:xfrm>
            <a:off x="457200" y="224522"/>
            <a:ext cx="8229600" cy="576262"/>
          </a:xfrm>
        </p:spPr>
        <p:txBody>
          <a:bodyPr/>
          <a:lstStyle/>
          <a:p>
            <a:r>
              <a:rPr lang="en-US" altLang="en-US" dirty="0"/>
              <a:t>Memory Barrier</a:t>
            </a:r>
          </a:p>
        </p:txBody>
      </p:sp>
      <p:sp>
        <p:nvSpPr>
          <p:cNvPr id="95234" name="Content Placeholder 2">
            <a:extLst>
              <a:ext uri="{FF2B5EF4-FFF2-40B4-BE49-F238E27FC236}">
                <a16:creationId xmlns:a16="http://schemas.microsoft.com/office/drawing/2014/main" xmlns="" id="{70E548C8-2D73-43AE-A959-D72F2E9FFEB8}"/>
              </a:ext>
            </a:extLst>
          </p:cNvPr>
          <p:cNvSpPr>
            <a:spLocks noGrp="1"/>
          </p:cNvSpPr>
          <p:nvPr>
            <p:ph idx="1"/>
          </p:nvPr>
        </p:nvSpPr>
        <p:spPr>
          <a:xfrm>
            <a:off x="806450" y="1233488"/>
            <a:ext cx="7162898" cy="4590537"/>
          </a:xfrm>
        </p:spPr>
        <p:txBody>
          <a:bodyPr/>
          <a:lstStyle/>
          <a:p>
            <a:r>
              <a:rPr lang="en-US" altLang="en-US" b="1" dirty="0"/>
              <a:t>Memory model </a:t>
            </a:r>
            <a:r>
              <a:rPr lang="en-US" altLang="en-US" dirty="0"/>
              <a:t>are the memory guarantees a computer architecture makes to application programs.</a:t>
            </a:r>
          </a:p>
          <a:p>
            <a:r>
              <a:rPr lang="en-US" altLang="en-US" dirty="0"/>
              <a:t>Memory models may be either:</a:t>
            </a:r>
          </a:p>
          <a:p>
            <a:pPr lvl="1"/>
            <a:r>
              <a:rPr lang="en-US" altLang="en-US" b="1" dirty="0"/>
              <a:t>Strongly ordered </a:t>
            </a:r>
            <a:r>
              <a:rPr lang="en-US" altLang="en-US" dirty="0"/>
              <a:t>– where a memory modification of one processor is immediately visible to all other processors.</a:t>
            </a:r>
          </a:p>
          <a:p>
            <a:pPr lvl="1"/>
            <a:r>
              <a:rPr lang="en-US" altLang="en-US" b="1" dirty="0"/>
              <a:t>Weakly ordered  </a:t>
            </a:r>
            <a:r>
              <a:rPr lang="en-US" altLang="en-US" dirty="0"/>
              <a:t>– where a memory modification of one processor may not be immediately visible to all other processors.</a:t>
            </a:r>
          </a:p>
          <a:p>
            <a:r>
              <a:rPr lang="en-US" altLang="en-US" dirty="0"/>
              <a:t>A </a:t>
            </a:r>
            <a:r>
              <a:rPr lang="en-US" altLang="en-US" b="1" dirty="0"/>
              <a:t>memory barrier </a:t>
            </a:r>
            <a:r>
              <a:rPr lang="en-US" altLang="en-US" dirty="0"/>
              <a:t>is an instruction that forces any change in memory to be propagated (made visible) to all other processors.</a:t>
            </a:r>
            <a:br>
              <a:rPr lang="en-US" altLang="en-US" dirty="0"/>
            </a:br>
            <a:endParaRPr lang="en-US" altLang="en-US" dirty="0"/>
          </a:p>
        </p:txBody>
      </p:sp>
    </p:spTree>
    <p:extLst>
      <p:ext uri="{BB962C8B-B14F-4D97-AF65-F5344CB8AC3E}">
        <p14:creationId xmlns:p14="http://schemas.microsoft.com/office/powerpoint/2010/main" xmlns="" val="24822740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xmlns="" id="{62C87C16-2CC3-4D01-8B70-700C408B0611}"/>
              </a:ext>
            </a:extLst>
          </p:cNvPr>
          <p:cNvSpPr>
            <a:spLocks noGrp="1"/>
          </p:cNvSpPr>
          <p:nvPr>
            <p:ph type="title"/>
          </p:nvPr>
        </p:nvSpPr>
        <p:spPr>
          <a:xfrm>
            <a:off x="457200" y="191570"/>
            <a:ext cx="8229600" cy="576262"/>
          </a:xfrm>
        </p:spPr>
        <p:txBody>
          <a:bodyPr/>
          <a:lstStyle/>
          <a:p>
            <a:r>
              <a:rPr lang="en-US" altLang="en-US" dirty="0"/>
              <a:t>Memory Barrier Instructions</a:t>
            </a:r>
          </a:p>
        </p:txBody>
      </p:sp>
      <p:sp>
        <p:nvSpPr>
          <p:cNvPr id="95234" name="Content Placeholder 2">
            <a:extLst>
              <a:ext uri="{FF2B5EF4-FFF2-40B4-BE49-F238E27FC236}">
                <a16:creationId xmlns:a16="http://schemas.microsoft.com/office/drawing/2014/main" xmlns="" id="{70E548C8-2D73-43AE-A959-D72F2E9FFEB8}"/>
              </a:ext>
            </a:extLst>
          </p:cNvPr>
          <p:cNvSpPr>
            <a:spLocks noGrp="1"/>
          </p:cNvSpPr>
          <p:nvPr>
            <p:ph idx="1"/>
          </p:nvPr>
        </p:nvSpPr>
        <p:spPr>
          <a:xfrm>
            <a:off x="806450" y="1233488"/>
            <a:ext cx="7162898" cy="4590537"/>
          </a:xfrm>
        </p:spPr>
        <p:txBody>
          <a:bodyPr/>
          <a:lstStyle/>
          <a:p>
            <a:r>
              <a:rPr lang="en-US" altLang="en-US" dirty="0"/>
              <a:t>When a memory barrier instruction is performed, the system ensures that all loads and stores are completed before any subsequent load or store operations are performed.</a:t>
            </a:r>
          </a:p>
          <a:p>
            <a:r>
              <a:rPr lang="en-US" altLang="en-US" dirty="0"/>
              <a:t>Therefore, even if instructions were reordered, the memory barrier ensures that the store operations are completed in memory and visible to other processors before future load or store operations are performed.</a:t>
            </a:r>
          </a:p>
          <a:p>
            <a:endParaRPr lang="en-US" altLang="en-US" dirty="0"/>
          </a:p>
        </p:txBody>
      </p:sp>
    </p:spTree>
    <p:extLst>
      <p:ext uri="{BB962C8B-B14F-4D97-AF65-F5344CB8AC3E}">
        <p14:creationId xmlns:p14="http://schemas.microsoft.com/office/powerpoint/2010/main" xmlns="" val="1006609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xmlns="" id="{379BF608-A8FA-40FE-B005-6162543C6F5B}"/>
              </a:ext>
            </a:extLst>
          </p:cNvPr>
          <p:cNvSpPr>
            <a:spLocks noGrp="1"/>
          </p:cNvSpPr>
          <p:nvPr>
            <p:ph type="title"/>
          </p:nvPr>
        </p:nvSpPr>
        <p:spPr>
          <a:xfrm>
            <a:off x="457200" y="224522"/>
            <a:ext cx="8229600" cy="576262"/>
          </a:xfrm>
        </p:spPr>
        <p:txBody>
          <a:bodyPr/>
          <a:lstStyle/>
          <a:p>
            <a:r>
              <a:rPr lang="en-US" altLang="en-US" dirty="0"/>
              <a:t>Memory Barrier Example</a:t>
            </a:r>
          </a:p>
        </p:txBody>
      </p:sp>
      <p:sp>
        <p:nvSpPr>
          <p:cNvPr id="96258" name="Content Placeholder 2">
            <a:extLst>
              <a:ext uri="{FF2B5EF4-FFF2-40B4-BE49-F238E27FC236}">
                <a16:creationId xmlns:a16="http://schemas.microsoft.com/office/drawing/2014/main" xmlns="" id="{8D224D07-59C4-4B58-A928-1886B4803514}"/>
              </a:ext>
            </a:extLst>
          </p:cNvPr>
          <p:cNvSpPr>
            <a:spLocks noGrp="1"/>
          </p:cNvSpPr>
          <p:nvPr>
            <p:ph idx="1"/>
          </p:nvPr>
        </p:nvSpPr>
        <p:spPr>
          <a:xfrm>
            <a:off x="837622" y="1161866"/>
            <a:ext cx="6726959" cy="4854469"/>
          </a:xfrm>
        </p:spPr>
        <p:txBody>
          <a:bodyPr/>
          <a:lstStyle/>
          <a:p>
            <a:r>
              <a:rPr lang="en-US" altLang="en-US" dirty="0"/>
              <a:t>Returning to the example of slides 6.17 - 6.18</a:t>
            </a:r>
          </a:p>
          <a:p>
            <a:r>
              <a:rPr lang="en-US" altLang="en-US" dirty="0"/>
              <a:t>We could add a memory barrier to the following instructions to ensure Thread 1 outputs 100:</a:t>
            </a:r>
          </a:p>
          <a:p>
            <a:r>
              <a:rPr lang="en-US" altLang="en-US" dirty="0"/>
              <a:t>Thread 1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For</a:t>
            </a:r>
            <a:r>
              <a:rPr lang="en-US" altLang="en-US" dirty="0">
                <a:latin typeface="Courier New" panose="02070309020205020404" pitchFamily="49" charset="0"/>
                <a:cs typeface="Courier New" panose="02070309020205020404" pitchFamily="49" charset="0"/>
              </a:rPr>
              <a:t> </a:t>
            </a:r>
            <a:r>
              <a:rPr lang="en-US" altLang="en-US" dirty="0"/>
              <a:t>Thread 1 we are guaranteed that  that the value of </a:t>
            </a:r>
            <a:r>
              <a:rPr lang="en-US" altLang="en-US" dirty="0">
                <a:latin typeface="Courier New" panose="02070309020205020404" pitchFamily="49" charset="0"/>
                <a:cs typeface="Courier New" panose="02070309020205020404" pitchFamily="49" charset="0"/>
              </a:rPr>
              <a:t>flag</a:t>
            </a:r>
            <a:r>
              <a:rPr lang="en-US" altLang="en-US" dirty="0"/>
              <a:t> is loaded before the value of </a:t>
            </a:r>
            <a:r>
              <a:rPr lang="en-US" altLang="en-US" dirty="0">
                <a:latin typeface="Courier New" panose="02070309020205020404" pitchFamily="49" charset="0"/>
                <a:cs typeface="Courier New" panose="02070309020205020404" pitchFamily="49" charset="0"/>
              </a:rPr>
              <a:t>x</a:t>
            </a:r>
            <a:r>
              <a:rPr lang="en-US" altLang="en-US" dirty="0"/>
              <a:t>.</a:t>
            </a:r>
          </a:p>
          <a:p>
            <a:r>
              <a:rPr lang="en-US" altLang="en-US" dirty="0"/>
              <a:t>For Thread 2 we ensure that the assignment to </a:t>
            </a:r>
            <a:r>
              <a:rPr lang="en-US" altLang="en-US" dirty="0">
                <a:latin typeface="Courier New" panose="02070309020205020404" pitchFamily="49" charset="0"/>
                <a:cs typeface="Courier New" panose="02070309020205020404" pitchFamily="49" charset="0"/>
              </a:rPr>
              <a:t>x</a:t>
            </a:r>
            <a:r>
              <a:rPr lang="en-US" altLang="en-US" dirty="0"/>
              <a:t> occurs before the assignment </a:t>
            </a:r>
            <a:r>
              <a:rPr lang="en-US" altLang="en-US" dirty="0">
                <a:latin typeface="Courier New" panose="02070309020205020404" pitchFamily="49" charset="0"/>
                <a:cs typeface="Courier New" panose="02070309020205020404" pitchFamily="49" charset="0"/>
              </a:rPr>
              <a:t>flag.</a:t>
            </a:r>
          </a:p>
          <a:p>
            <a:pPr marL="0" indent="0">
              <a:buNone/>
            </a:pPr>
            <a:endParaRPr lang="en-US" altLang="en-US" dirty="0"/>
          </a:p>
        </p:txBody>
      </p:sp>
    </p:spTree>
    <p:extLst>
      <p:ext uri="{BB962C8B-B14F-4D97-AF65-F5344CB8AC3E}">
        <p14:creationId xmlns:p14="http://schemas.microsoft.com/office/powerpoint/2010/main" xmlns="" val="21041746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xmlns="" id="{442C1761-4412-475C-9839-4768E62E127C}"/>
              </a:ext>
            </a:extLst>
          </p:cNvPr>
          <p:cNvSpPr>
            <a:spLocks noGrp="1" noChangeArrowheads="1"/>
          </p:cNvSpPr>
          <p:nvPr>
            <p:ph type="title"/>
          </p:nvPr>
        </p:nvSpPr>
        <p:spPr>
          <a:xfrm>
            <a:off x="1100138" y="221827"/>
            <a:ext cx="7586662" cy="576262"/>
          </a:xfrm>
        </p:spPr>
        <p:txBody>
          <a:bodyPr/>
          <a:lstStyle/>
          <a:p>
            <a:pPr eaLnBrk="1" hangingPunct="1"/>
            <a:r>
              <a:rPr lang="en-US" altLang="en-US" dirty="0"/>
              <a:t>Synchronization Hardware</a:t>
            </a:r>
          </a:p>
        </p:txBody>
      </p:sp>
      <p:sp>
        <p:nvSpPr>
          <p:cNvPr id="29698" name="Rectangle 3">
            <a:extLst>
              <a:ext uri="{FF2B5EF4-FFF2-40B4-BE49-F238E27FC236}">
                <a16:creationId xmlns:a16="http://schemas.microsoft.com/office/drawing/2014/main" xmlns="" id="{2DD2140A-53F2-4366-93DC-AD9AE2167D50}"/>
              </a:ext>
            </a:extLst>
          </p:cNvPr>
          <p:cNvSpPr>
            <a:spLocks noGrp="1" noChangeArrowheads="1"/>
          </p:cNvSpPr>
          <p:nvPr>
            <p:ph idx="1"/>
          </p:nvPr>
        </p:nvSpPr>
        <p:spPr>
          <a:xfrm>
            <a:off x="821094" y="1233488"/>
            <a:ext cx="7443675" cy="4372487"/>
          </a:xfrm>
        </p:spPr>
        <p:txBody>
          <a:bodyPr/>
          <a:lstStyle/>
          <a:p>
            <a:pPr>
              <a:lnSpc>
                <a:spcPct val="90000"/>
              </a:lnSpc>
              <a:tabLst>
                <a:tab pos="739775" algn="l"/>
                <a:tab pos="1020763" algn="l"/>
                <a:tab pos="1257300" algn="l"/>
              </a:tabLst>
            </a:pPr>
            <a:r>
              <a:rPr lang="en-US" altLang="en-US" dirty="0"/>
              <a:t>Many systems provide hardware support for implementing the critical section code.</a:t>
            </a:r>
          </a:p>
          <a:p>
            <a:pPr>
              <a:lnSpc>
                <a:spcPct val="90000"/>
              </a:lnSpc>
              <a:tabLst>
                <a:tab pos="739775" algn="l"/>
                <a:tab pos="1020763" algn="l"/>
                <a:tab pos="1257300" algn="l"/>
              </a:tabLst>
            </a:pPr>
            <a:r>
              <a:rPr lang="en-US" altLang="en-US" dirty="0"/>
              <a:t>Uniprocessors – could disable interrupts</a:t>
            </a:r>
          </a:p>
          <a:p>
            <a:pPr lvl="1">
              <a:lnSpc>
                <a:spcPct val="90000"/>
              </a:lnSpc>
              <a:tabLst>
                <a:tab pos="739775" algn="l"/>
                <a:tab pos="1020763" algn="l"/>
                <a:tab pos="1257300" algn="l"/>
              </a:tabLst>
            </a:pPr>
            <a:r>
              <a:rPr lang="en-US" altLang="en-US" dirty="0"/>
              <a:t>Currently running code would execute without preemption</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not broadly scalable</a:t>
            </a:r>
          </a:p>
          <a:p>
            <a:pPr>
              <a:lnSpc>
                <a:spcPct val="90000"/>
              </a:lnSpc>
              <a:tabLst>
                <a:tab pos="739775" algn="l"/>
                <a:tab pos="1020763" algn="l"/>
                <a:tab pos="1257300" algn="l"/>
              </a:tabLst>
            </a:pPr>
            <a:r>
              <a:rPr lang="en-US" altLang="en-US" dirty="0"/>
              <a:t>We will look at three forms of hardware support:</a:t>
            </a:r>
            <a:br>
              <a:rPr lang="en-US" altLang="en-US" dirty="0"/>
            </a:br>
            <a:r>
              <a:rPr lang="en-US" altLang="en-US" dirty="0"/>
              <a:t/>
            </a:r>
            <a:br>
              <a:rPr lang="en-US" altLang="en-US" dirty="0"/>
            </a:br>
            <a:r>
              <a:rPr lang="en-US" altLang="en-US" dirty="0">
                <a:solidFill>
                  <a:srgbClr val="CC6600"/>
                </a:solidFill>
              </a:rPr>
              <a:t>1.  </a:t>
            </a:r>
            <a:r>
              <a:rPr lang="en-US" altLang="en-US" dirty="0"/>
              <a:t>Hardware instructions</a:t>
            </a:r>
            <a:br>
              <a:rPr lang="en-US" altLang="en-US" dirty="0"/>
            </a:br>
            <a:r>
              <a:rPr lang="en-US" altLang="en-US" dirty="0"/>
              <a:t/>
            </a:r>
            <a:br>
              <a:rPr lang="en-US" altLang="en-US" dirty="0"/>
            </a:br>
            <a:r>
              <a:rPr lang="en-US" altLang="en-US" dirty="0">
                <a:solidFill>
                  <a:srgbClr val="CC6600"/>
                </a:solidFill>
              </a:rPr>
              <a:t>2.  </a:t>
            </a:r>
            <a:r>
              <a:rPr lang="en-US" altLang="en-US" dirty="0"/>
              <a:t>Atomic variables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xmlns="" id="{1A49B8FB-3200-4536-BAF9-78B70AEA887B}"/>
              </a:ext>
            </a:extLst>
          </p:cNvPr>
          <p:cNvSpPr>
            <a:spLocks noGrp="1"/>
          </p:cNvSpPr>
          <p:nvPr>
            <p:ph type="title"/>
          </p:nvPr>
        </p:nvSpPr>
        <p:spPr>
          <a:xfrm>
            <a:off x="457200" y="224522"/>
            <a:ext cx="8229600" cy="576262"/>
          </a:xfrm>
        </p:spPr>
        <p:txBody>
          <a:bodyPr/>
          <a:lstStyle/>
          <a:p>
            <a:r>
              <a:rPr lang="en-US" altLang="en-US" dirty="0"/>
              <a:t>Hardware Instructions</a:t>
            </a:r>
          </a:p>
        </p:txBody>
      </p:sp>
      <p:sp>
        <p:nvSpPr>
          <p:cNvPr id="97282" name="Content Placeholder 2">
            <a:extLst>
              <a:ext uri="{FF2B5EF4-FFF2-40B4-BE49-F238E27FC236}">
                <a16:creationId xmlns:a16="http://schemas.microsoft.com/office/drawing/2014/main" xmlns="" id="{AA450727-31EB-4901-A991-F21A53F3C62A}"/>
              </a:ext>
            </a:extLst>
          </p:cNvPr>
          <p:cNvSpPr>
            <a:spLocks noGrp="1"/>
          </p:cNvSpPr>
          <p:nvPr>
            <p:ph idx="1"/>
          </p:nvPr>
        </p:nvSpPr>
        <p:spPr>
          <a:xfrm>
            <a:off x="806450" y="1233489"/>
            <a:ext cx="6199261" cy="4147404"/>
          </a:xfrm>
        </p:spPr>
        <p:txBody>
          <a:bodyPr/>
          <a:lstStyle/>
          <a:p>
            <a:r>
              <a:rPr lang="en-US" altLang="en-US" dirty="0"/>
              <a:t>Special hardware instructions that allow us to either </a:t>
            </a:r>
            <a:r>
              <a:rPr lang="en-US" altLang="en-US" i="1" dirty="0"/>
              <a:t>test-and-modify</a:t>
            </a:r>
            <a:r>
              <a:rPr lang="en-US" altLang="en-US" dirty="0"/>
              <a:t> the content of a word, or two </a:t>
            </a:r>
            <a:r>
              <a:rPr lang="en-US" altLang="en-US" i="1" dirty="0"/>
              <a:t>swap</a:t>
            </a:r>
            <a:r>
              <a:rPr lang="en-US" altLang="en-US" dirty="0"/>
              <a:t> the contents of two words atomically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xmlns="" id="{1A49B8FB-3200-4536-BAF9-78B70AEA887B}"/>
              </a:ext>
            </a:extLst>
          </p:cNvPr>
          <p:cNvSpPr>
            <a:spLocks noGrp="1"/>
          </p:cNvSpPr>
          <p:nvPr>
            <p:ph type="title"/>
          </p:nvPr>
        </p:nvSpPr>
        <p:spPr>
          <a:xfrm>
            <a:off x="514866" y="161216"/>
            <a:ext cx="8229600" cy="576262"/>
          </a:xfrm>
        </p:spPr>
        <p:txBody>
          <a:bodyPr/>
          <a:lstStyle/>
          <a:p>
            <a:r>
              <a:rPr lang="en-US" altLang="en-US" dirty="0"/>
              <a:t>The test_and_set  Instruction </a:t>
            </a:r>
          </a:p>
        </p:txBody>
      </p:sp>
      <p:sp>
        <p:nvSpPr>
          <p:cNvPr id="97282" name="Content Placeholder 2">
            <a:extLst>
              <a:ext uri="{FF2B5EF4-FFF2-40B4-BE49-F238E27FC236}">
                <a16:creationId xmlns:a16="http://schemas.microsoft.com/office/drawing/2014/main" xmlns="" id="{AA450727-31EB-4901-A991-F21A53F3C62A}"/>
              </a:ext>
            </a:extLst>
          </p:cNvPr>
          <p:cNvSpPr>
            <a:spLocks noGrp="1"/>
          </p:cNvSpPr>
          <p:nvPr>
            <p:ph idx="1"/>
          </p:nvPr>
        </p:nvSpPr>
        <p:spPr>
          <a:xfrm>
            <a:off x="806450" y="1233489"/>
            <a:ext cx="6199261" cy="4147404"/>
          </a:xfrm>
        </p:spPr>
        <p:txBody>
          <a:bodyPr/>
          <a:lstStyle/>
          <a:p>
            <a:r>
              <a:rPr lang="en-US" altLang="en-US" dirty="0"/>
              <a:t>Definition</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endParaRPr lang="en-US" altLang="en-US" dirty="0">
              <a:solidFill>
                <a:srgbClr val="0000FF"/>
              </a:solidFill>
            </a:endParaRPr>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xmlns="" val="39869506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xmlns=""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xmlns=""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do {</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 do nothing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critical section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sz="1600"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dirty="0"/>
              <a:t>Does it solve the critical-section problem?</a:t>
            </a:r>
          </a:p>
          <a:p>
            <a:pPr>
              <a:lnSpc>
                <a:spcPct val="90000"/>
              </a:lnSpc>
              <a:buFont typeface="Monotype Sorts" pitchFamily="-84" charset="2"/>
              <a:buNone/>
              <a:tabLst>
                <a:tab pos="741363" algn="l"/>
                <a:tab pos="1022350" algn="l"/>
                <a:tab pos="1258888" algn="l"/>
              </a:tabLst>
            </a:pPr>
            <a:endParaRPr lang="en-US" altLang="en-US" dirty="0"/>
          </a:p>
          <a:p>
            <a:pPr>
              <a:lnSpc>
                <a:spcPct val="90000"/>
              </a:lnSpc>
              <a:buFont typeface="Monotype Sorts" pitchFamily="-84" charset="2"/>
              <a:buNone/>
              <a:tabLst>
                <a:tab pos="741363" algn="l"/>
                <a:tab pos="1022350" algn="l"/>
                <a:tab pos="1258888" algn="l"/>
              </a:tabLst>
            </a:pPr>
            <a:r>
              <a:rPr lang="en-US" altLang="en-US" dirty="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xmlns="" id="{1A49B8FB-3200-4536-BAF9-78B70AEA887B}"/>
              </a:ext>
            </a:extLst>
          </p:cNvPr>
          <p:cNvSpPr>
            <a:spLocks noGrp="1"/>
          </p:cNvSpPr>
          <p:nvPr>
            <p:ph type="title"/>
          </p:nvPr>
        </p:nvSpPr>
        <p:spPr>
          <a:xfrm>
            <a:off x="893622" y="140434"/>
            <a:ext cx="8229600" cy="576262"/>
          </a:xfrm>
        </p:spPr>
        <p:txBody>
          <a:bodyPr/>
          <a:lstStyle/>
          <a:p>
            <a:r>
              <a:rPr lang="en-US" altLang="en-US" dirty="0"/>
              <a:t>The </a:t>
            </a:r>
            <a:r>
              <a:rPr lang="en-US" altLang="en-US" dirty="0" err="1"/>
              <a:t>compare_and_swap</a:t>
            </a:r>
            <a:r>
              <a:rPr lang="en-US" altLang="en-US" dirty="0"/>
              <a:t>  Instruction </a:t>
            </a:r>
          </a:p>
        </p:txBody>
      </p:sp>
      <p:sp>
        <p:nvSpPr>
          <p:cNvPr id="97282" name="Content Placeholder 2">
            <a:extLst>
              <a:ext uri="{FF2B5EF4-FFF2-40B4-BE49-F238E27FC236}">
                <a16:creationId xmlns:a16="http://schemas.microsoft.com/office/drawing/2014/main" xmlns="" id="{AA450727-31EB-4901-A991-F21A53F3C62A}"/>
              </a:ext>
            </a:extLst>
          </p:cNvPr>
          <p:cNvSpPr>
            <a:spLocks noGrp="1"/>
          </p:cNvSpPr>
          <p:nvPr>
            <p:ph idx="1"/>
          </p:nvPr>
        </p:nvSpPr>
        <p:spPr>
          <a:xfrm>
            <a:off x="806449" y="1046451"/>
            <a:ext cx="7807615" cy="2663102"/>
          </a:xfrm>
        </p:spPr>
        <p:txBody>
          <a:bodyPr/>
          <a:lstStyle/>
          <a:p>
            <a:r>
              <a:rPr lang="en-US" altLang="en-US" dirty="0"/>
              <a:t>Definition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400" b="1" dirty="0">
                <a:latin typeface="Courier New" panose="02070309020205020404" pitchFamily="49" charset="0"/>
              </a:rPr>
              <a:t>int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(int *value, int expected, int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a:t>
            </a:r>
            <a:r>
              <a:rPr lang="en-US" altLang="en-US" b="1" dirty="0">
                <a:latin typeface="Courier New" panose="02070309020205020404" pitchFamily="49" charset="0"/>
              </a:rPr>
              <a:t>    </a:t>
            </a:r>
            <a:r>
              <a:rPr lang="en-US" altLang="en-US" sz="1400" b="1" dirty="0">
                <a:latin typeface="Courier New" panose="02070309020205020404" pitchFamily="49" charset="0"/>
              </a:rPr>
              <a:t>int temp = *value;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*value =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a:t>
            </a:r>
            <a:endParaRPr lang="en-US" altLang="en-US" dirty="0"/>
          </a:p>
          <a:p>
            <a:r>
              <a:rPr lang="en-US" altLang="en-US" dirty="0"/>
              <a:t>Properties</a:t>
            </a:r>
          </a:p>
          <a:p>
            <a:pPr lvl="1"/>
            <a:r>
              <a:rPr lang="en-US" altLang="en-US" dirty="0"/>
              <a:t>Executed atomically</a:t>
            </a:r>
          </a:p>
          <a:p>
            <a:pPr lvl="1"/>
            <a:r>
              <a:rPr lang="en-US" altLang="en-US" dirty="0"/>
              <a:t>Returns the original value of passed parameter </a:t>
            </a:r>
            <a:r>
              <a:rPr lang="en-US" altLang="en-US" b="1" dirty="0">
                <a:latin typeface="Courier New" panose="02070309020205020404" pitchFamily="49" charset="0"/>
                <a:cs typeface="Courier New" panose="02070309020205020404" pitchFamily="49" charset="0"/>
              </a:rPr>
              <a:t>value</a:t>
            </a:r>
            <a:endParaRPr lang="en-US" altLang="en-US" dirty="0"/>
          </a:p>
          <a:p>
            <a:pPr lvl="1"/>
            <a:r>
              <a:rPr lang="en-US" altLang="en-US" dirty="0"/>
              <a:t>Set  the variable </a:t>
            </a:r>
            <a:r>
              <a:rPr lang="en-US" altLang="en-US" b="1" dirty="0">
                <a:latin typeface="Courier New" panose="02070309020205020404" pitchFamily="49" charset="0"/>
                <a:cs typeface="Courier New" panose="02070309020205020404" pitchFamily="49" charset="0"/>
              </a:rPr>
              <a:t>value</a:t>
            </a:r>
            <a:r>
              <a:rPr lang="en-US" altLang="en-US" dirty="0"/>
              <a:t> the value of the passed parameter </a:t>
            </a:r>
            <a:r>
              <a:rPr lang="en-US" altLang="en-US" b="1" dirty="0" err="1">
                <a:latin typeface="Courier New" panose="02070309020205020404" pitchFamily="49" charset="0"/>
                <a:cs typeface="Courier New" panose="02070309020205020404" pitchFamily="49" charset="0"/>
              </a:rPr>
              <a:t>new_value</a:t>
            </a:r>
            <a:r>
              <a:rPr lang="en-US" altLang="en-US" dirty="0"/>
              <a:t> but only if </a:t>
            </a:r>
            <a:r>
              <a:rPr lang="en-US" altLang="en-US" b="1" dirty="0">
                <a:latin typeface="Courier New" panose="02070309020205020404" pitchFamily="49" charset="0"/>
                <a:cs typeface="Courier New" panose="02070309020205020404" pitchFamily="49" charset="0"/>
              </a:rPr>
              <a:t>*value == expected </a:t>
            </a:r>
            <a:r>
              <a:rPr lang="en-US" altLang="en-US" dirty="0"/>
              <a:t>is true. That is, the swap takes place only under this condition.</a:t>
            </a:r>
          </a:p>
          <a:p>
            <a:pPr lvl="1"/>
            <a:endParaRPr lang="en-US" altLang="en-US" dirty="0"/>
          </a:p>
        </p:txBody>
      </p:sp>
    </p:spTree>
    <p:extLst>
      <p:ext uri="{BB962C8B-B14F-4D97-AF65-F5344CB8AC3E}">
        <p14:creationId xmlns:p14="http://schemas.microsoft.com/office/powerpoint/2010/main" xmlns="" val="38818738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xmlns=""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a16="http://schemas.microsoft.com/office/drawing/2014/main" xmlns="" id="{FB36B605-24F7-4EAF-99B9-DC6343A49A68}"/>
              </a:ext>
            </a:extLst>
          </p:cNvPr>
          <p:cNvSpPr>
            <a:spLocks noGrp="1" noChangeArrowheads="1"/>
          </p:cNvSpPr>
          <p:nvPr>
            <p:ph idx="1"/>
          </p:nvPr>
        </p:nvSpPr>
        <p:spPr>
          <a:xfrm>
            <a:off x="827088" y="1211263"/>
            <a:ext cx="7766050" cy="4333875"/>
          </a:xfrm>
        </p:spPr>
        <p:txBody>
          <a:bodyPr/>
          <a:lstStyle/>
          <a:p>
            <a:pPr>
              <a:lnSpc>
                <a:spcPct val="90000"/>
              </a:lnSpc>
              <a:tabLst>
                <a:tab pos="741363" algn="l"/>
                <a:tab pos="1022350" algn="l"/>
                <a:tab pos="1258888" algn="l"/>
              </a:tabLst>
            </a:pPr>
            <a:r>
              <a:rPr lang="en-US" altLang="en-US" dirty="0"/>
              <a:t>Shared integer  </a:t>
            </a:r>
            <a:r>
              <a:rPr lang="en-US" altLang="ja-JP" b="1" dirty="0">
                <a:latin typeface="Courier New" panose="02070309020205020404" pitchFamily="49" charset="0"/>
                <a:cs typeface="Courier New" panose="02070309020205020404" pitchFamily="49" charset="0"/>
              </a:rPr>
              <a:t>lock</a:t>
            </a:r>
            <a:r>
              <a:rPr lang="en-US" altLang="ja-JP" dirty="0"/>
              <a:t>  initialized to 0; </a:t>
            </a:r>
          </a:p>
          <a:p>
            <a:pPr>
              <a:lnSpc>
                <a:spcPct val="90000"/>
              </a:lnSpc>
              <a:tabLst>
                <a:tab pos="741363" algn="l"/>
                <a:tab pos="1022350" algn="l"/>
                <a:tab pos="1258888" algn="l"/>
              </a:tabLst>
            </a:pPr>
            <a:r>
              <a:rPr lang="en-US" altLang="en-US" dirty="0"/>
              <a:t>Solution: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600" b="1" dirty="0">
                <a:latin typeface="Courier New" panose="02070309020205020404" pitchFamily="49" charset="0"/>
              </a:rPr>
              <a:t>while (true){</a:t>
            </a:r>
            <a:br>
              <a:rPr lang="en-US" altLang="en-US" sz="1600" b="1" dirty="0">
                <a:latin typeface="Courier New" panose="02070309020205020404" pitchFamily="49" charset="0"/>
              </a:rPr>
            </a:br>
            <a:r>
              <a:rPr lang="en-US" altLang="en-US" sz="1600" b="1" dirty="0">
                <a:latin typeface="Courier New" panose="02070309020205020404" pitchFamily="49" charset="0"/>
              </a:rPr>
              <a:t>    		while (</a:t>
            </a:r>
            <a:r>
              <a:rPr lang="en-US" altLang="en-US" sz="1600" b="1" dirty="0" err="1">
                <a:latin typeface="Courier New" panose="02070309020205020404" pitchFamily="49" charset="0"/>
              </a:rPr>
              <a:t>compare_and_swap</a:t>
            </a:r>
            <a:r>
              <a:rPr lang="en-US" altLang="en-US" sz="1600" b="1" dirty="0">
                <a:latin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 do nothing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critical section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lock = 0;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a:t>
            </a: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tabLst>
                <a:tab pos="741363" algn="l"/>
                <a:tab pos="1022350" algn="l"/>
                <a:tab pos="1258888" algn="l"/>
              </a:tabLst>
            </a:pPr>
            <a:r>
              <a:rPr lang="en-US" altLang="en-US" dirty="0"/>
              <a:t>Does it solve the critical-section problem?</a:t>
            </a:r>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sz="1600" dirty="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xmlns=""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xmlns="" id="{D194BB06-2708-484A-A48B-C0104FD92DF4}"/>
              </a:ext>
            </a:extLst>
          </p:cNvPr>
          <p:cNvSpPr>
            <a:spLocks noGrp="1"/>
          </p:cNvSpPr>
          <p:nvPr>
            <p:ph idx="1"/>
          </p:nvPr>
        </p:nvSpPr>
        <p:spPr>
          <a:xfrm>
            <a:off x="839756" y="1144588"/>
            <a:ext cx="5905702" cy="4222237"/>
          </a:xfrm>
        </p:spPr>
        <p:txBody>
          <a:bodyPr/>
          <a:lstStyle/>
          <a:p>
            <a:r>
              <a:rPr lang="en-US" altLang="en-US" dirty="0"/>
              <a:t>Describe the critical-section problem and illustrate a race condition</a:t>
            </a:r>
          </a:p>
          <a:p>
            <a:r>
              <a:rPr lang="en-US" altLang="en-US" dirty="0"/>
              <a:t>Illustrate hardware solutions to the critical-section problem using memory barriers, compare-and-swap operations, and atomic variables</a:t>
            </a:r>
          </a:p>
          <a:p>
            <a:r>
              <a:rPr lang="en-US" altLang="en-US" dirty="0"/>
              <a:t>Demonstrate how mutex locks, semaphores, monitors, and condition variables can be used to solve the critical section problem</a:t>
            </a:r>
          </a:p>
          <a:p>
            <a:r>
              <a:rPr lang="en-US" altLang="en-US" dirty="0"/>
              <a:t>Evaluate tools that solve the critical-section problem in low-,  Moderate-, and high-contention scenarios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xmlns="" id="{EBB45E71-908A-408C-A87C-6066909BCCEC}"/>
              </a:ext>
            </a:extLst>
          </p:cNvPr>
          <p:cNvSpPr>
            <a:spLocks noGrp="1"/>
          </p:cNvSpPr>
          <p:nvPr>
            <p:ph type="title"/>
          </p:nvPr>
        </p:nvSpPr>
        <p:spPr>
          <a:xfrm>
            <a:off x="1217728" y="132320"/>
            <a:ext cx="7931150" cy="576262"/>
          </a:xfrm>
        </p:spPr>
        <p:txBody>
          <a:bodyPr/>
          <a:lstStyle/>
          <a:p>
            <a:r>
              <a:rPr lang="en-US" altLang="en-US" sz="2800" dirty="0"/>
              <a:t>Bounded-waiting with compare-and-swap</a:t>
            </a:r>
          </a:p>
        </p:txBody>
      </p:sp>
      <p:sp>
        <p:nvSpPr>
          <p:cNvPr id="39938" name="Content Placeholder 2">
            <a:extLst>
              <a:ext uri="{FF2B5EF4-FFF2-40B4-BE49-F238E27FC236}">
                <a16:creationId xmlns:a16="http://schemas.microsoft.com/office/drawing/2014/main" xmlns="" id="{4E8D67E4-BCAA-45F8-A130-6E0213E73223}"/>
              </a:ext>
            </a:extLst>
          </p:cNvPr>
          <p:cNvSpPr>
            <a:spLocks noGrp="1"/>
          </p:cNvSpPr>
          <p:nvPr>
            <p:ph idx="1"/>
          </p:nvPr>
        </p:nvSpPr>
        <p:spPr>
          <a:xfrm>
            <a:off x="1068388" y="1233488"/>
            <a:ext cx="6015037" cy="4530725"/>
          </a:xfrm>
        </p:spPr>
        <p:txBody>
          <a:bodyPr/>
          <a:lstStyle/>
          <a:p>
            <a:pPr marL="0" indent="0">
              <a:buFont typeface="Monotype Sorts" pitchFamily="-84" charset="2"/>
              <a:buNone/>
            </a:pPr>
            <a:r>
              <a:rPr lang="en-US" altLang="en-US" sz="1400" b="1" dirty="0">
                <a:latin typeface="Courier New" panose="02070309020205020404" pitchFamily="49" charset="0"/>
              </a:rPr>
              <a:t>while (true) {</a:t>
            </a:r>
            <a:br>
              <a:rPr lang="en-US" altLang="en-US" sz="1400" b="1" dirty="0">
                <a:latin typeface="Courier New" panose="02070309020205020404" pitchFamily="49" charset="0"/>
              </a:rPr>
            </a:b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true;</a:t>
            </a:r>
            <a:br>
              <a:rPr lang="en-US" altLang="en-US" sz="1400" b="1" dirty="0">
                <a:latin typeface="Courier New" panose="02070309020205020404" pitchFamily="49" charset="0"/>
              </a:rPr>
            </a:br>
            <a:r>
              <a:rPr lang="en-US" altLang="en-US" sz="1400" b="1" dirty="0">
                <a:latin typeface="Courier New" panose="02070309020205020404" pitchFamily="49" charset="0"/>
              </a:rPr>
              <a:t>   key = 1;</a:t>
            </a:r>
            <a:br>
              <a:rPr lang="en-US" altLang="en-US" sz="1400" b="1" dirty="0">
                <a:latin typeface="Courier New" panose="02070309020205020404" pitchFamily="49" charset="0"/>
              </a:rPr>
            </a:br>
            <a:r>
              <a:rPr lang="en-US" altLang="en-US" sz="1400" b="1" dirty="0">
                <a:latin typeface="Courier New" panose="02070309020205020404" pitchFamily="49" charset="0"/>
              </a:rPr>
              <a:t>   while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key == 1) </a:t>
            </a:r>
          </a:p>
          <a:p>
            <a:pPr marL="0" indent="0">
              <a:buFont typeface="Monotype Sorts" pitchFamily="-84" charset="2"/>
              <a:buNone/>
            </a:pPr>
            <a:r>
              <a:rPr lang="en-US" altLang="en-US" sz="1400" b="1" dirty="0">
                <a:latin typeface="Courier New" panose="02070309020205020404" pitchFamily="49" charset="0"/>
              </a:rPr>
              <a:t>      key =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(&amp;lock,0,1); </a:t>
            </a:r>
          </a:p>
          <a:p>
            <a:pPr marL="0" indent="0">
              <a:buFont typeface="Monotype Sorts" pitchFamily="-84" charset="2"/>
              <a:buNone/>
            </a:pP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false; </a:t>
            </a:r>
          </a:p>
          <a:p>
            <a:pPr marL="0" indent="0">
              <a:buFont typeface="Monotype Sorts" pitchFamily="-84" charset="2"/>
              <a:buNone/>
            </a:pPr>
            <a:r>
              <a:rPr lang="en-US" altLang="en-US" sz="1400" b="1" dirty="0">
                <a:latin typeface="Courier New" panose="02070309020205020404" pitchFamily="49" charset="0"/>
              </a:rPr>
              <a:t>   /* critical section */ </a:t>
            </a:r>
          </a:p>
          <a:p>
            <a:pPr marL="0" indent="0">
              <a:buFont typeface="Monotype Sorts" pitchFamily="-84" charset="2"/>
              <a:buNone/>
            </a:pPr>
            <a:r>
              <a:rPr lang="en-US" altLang="en-US" sz="1400" b="1" dirty="0">
                <a:latin typeface="Courier New" panose="02070309020205020404" pitchFamily="49" charset="0"/>
              </a:rPr>
              <a:t>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+ 1) % n; </a:t>
            </a:r>
          </a:p>
          <a:p>
            <a:pPr marL="0" indent="0">
              <a:buFont typeface="Monotype Sorts" pitchFamily="-84" charset="2"/>
              <a:buNone/>
            </a:pPr>
            <a:r>
              <a:rPr lang="en-US" altLang="en-US" sz="1400" b="1" dirty="0">
                <a:latin typeface="Courier New" panose="02070309020205020404" pitchFamily="49" charset="0"/>
              </a:rPr>
              <a:t>   while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!waiting[j]) </a:t>
            </a:r>
          </a:p>
          <a:p>
            <a:pPr marL="0" indent="0">
              <a:buFont typeface="Monotype Sorts" pitchFamily="-84" charset="2"/>
              <a:buNone/>
            </a:pPr>
            <a:r>
              <a:rPr lang="en-US" altLang="en-US" sz="1400" b="1" dirty="0">
                <a:latin typeface="Courier New" panose="02070309020205020404" pitchFamily="49" charset="0"/>
              </a:rPr>
              <a:t>      j = (j + 1) % n; </a:t>
            </a:r>
          </a:p>
          <a:p>
            <a:pPr marL="0" indent="0">
              <a:buFont typeface="Monotype Sorts" pitchFamily="-84" charset="2"/>
              <a:buNone/>
            </a:pPr>
            <a:r>
              <a:rPr lang="en-US" altLang="en-US" sz="1400" b="1" dirty="0">
                <a:latin typeface="Courier New" panose="02070309020205020404" pitchFamily="49" charset="0"/>
              </a:rPr>
              <a:t>   if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t>
            </a:r>
          </a:p>
          <a:p>
            <a:pPr marL="0" indent="0">
              <a:buFont typeface="Monotype Sorts" pitchFamily="-84" charset="2"/>
              <a:buNone/>
            </a:pPr>
            <a:r>
              <a:rPr lang="en-US" altLang="en-US" sz="1400" b="1" dirty="0">
                <a:latin typeface="Courier New" panose="02070309020205020404" pitchFamily="49" charset="0"/>
              </a:rPr>
              <a:t>      lock = 0; </a:t>
            </a:r>
          </a:p>
          <a:p>
            <a:pPr marL="0" indent="0">
              <a:buFont typeface="Monotype Sorts" pitchFamily="-84" charset="2"/>
              <a:buNone/>
            </a:pPr>
            <a:r>
              <a:rPr lang="en-US" altLang="en-US" sz="1400" b="1" dirty="0">
                <a:latin typeface="Courier New" panose="02070309020205020404" pitchFamily="49" charset="0"/>
              </a:rPr>
              <a:t>   else </a:t>
            </a:r>
          </a:p>
          <a:p>
            <a:pPr marL="0" indent="0">
              <a:buFont typeface="Monotype Sorts" pitchFamily="-84" charset="2"/>
              <a:buNone/>
            </a:pPr>
            <a:r>
              <a:rPr lang="en-US" altLang="en-US" sz="1400" b="1" dirty="0">
                <a:latin typeface="Courier New" panose="02070309020205020404" pitchFamily="49" charset="0"/>
              </a:rPr>
              <a:t>      waiting[j] = false; </a:t>
            </a:r>
          </a:p>
          <a:p>
            <a:pPr marL="0" indent="0">
              <a:buFont typeface="Monotype Sorts" pitchFamily="-84" charset="2"/>
              <a:buNone/>
            </a:pPr>
            <a:r>
              <a:rPr lang="en-US" altLang="en-US" sz="1400" b="1" dirty="0">
                <a:latin typeface="Courier New" panose="02070309020205020404" pitchFamily="49" charset="0"/>
              </a:rPr>
              <a:t>   /* remainder section */ </a:t>
            </a:r>
          </a:p>
          <a:p>
            <a:pPr marL="0" indent="0">
              <a:buFont typeface="Monotype Sorts" pitchFamily="-84" charset="2"/>
              <a:buNone/>
            </a:pPr>
            <a:r>
              <a:rPr lang="en-US" altLang="en-US" sz="1400" b="1" dirty="0">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xmlns="" id="{6862FF09-8BD5-44E3-9743-A9C942C521BE}"/>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8306" name="Content Placeholder 2">
            <a:extLst>
              <a:ext uri="{FF2B5EF4-FFF2-40B4-BE49-F238E27FC236}">
                <a16:creationId xmlns:a16="http://schemas.microsoft.com/office/drawing/2014/main" xmlns="" id="{9375CC9B-92B8-4895-9A58-CAE891E48CB4}"/>
              </a:ext>
            </a:extLst>
          </p:cNvPr>
          <p:cNvSpPr>
            <a:spLocks noGrp="1"/>
          </p:cNvSpPr>
          <p:nvPr>
            <p:ph idx="1"/>
          </p:nvPr>
        </p:nvSpPr>
        <p:spPr>
          <a:xfrm>
            <a:off x="806450" y="1233488"/>
            <a:ext cx="6724649" cy="4583111"/>
          </a:xfrm>
        </p:spPr>
        <p:txBody>
          <a:bodyPr/>
          <a:lstStyle/>
          <a:p>
            <a:r>
              <a:rPr lang="en-US" altLang="en-US" dirty="0"/>
              <a:t>Typically, instructions such as compare-and-swap are used as building blocks for other synchronization tools.</a:t>
            </a:r>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a:t>
            </a:r>
            <a:r>
              <a:rPr lang="en-US" altLang="en-US" dirty="0" err="1"/>
              <a:t>booleans</a:t>
            </a:r>
            <a:r>
              <a:rPr lang="en-US" altLang="en-US" dirty="0"/>
              <a:t>.</a:t>
            </a:r>
          </a:p>
          <a:p>
            <a:r>
              <a:rPr lang="en-US" altLang="en-US" dirty="0"/>
              <a:t>For example:</a:t>
            </a:r>
          </a:p>
          <a:p>
            <a:pPr lvl="1"/>
            <a:r>
              <a:rPr lang="en-US" altLang="en-US" dirty="0"/>
              <a:t>Let </a:t>
            </a:r>
            <a:r>
              <a:rPr lang="en-US" altLang="en-US" sz="2000" b="1" dirty="0">
                <a:latin typeface="Courier New" panose="02070309020205020404" pitchFamily="49" charset="0"/>
                <a:cs typeface="Courier New" panose="02070309020205020404" pitchFamily="49" charset="0"/>
              </a:rPr>
              <a:t>sequence </a:t>
            </a:r>
            <a:r>
              <a:rPr lang="en-US" altLang="en-US" dirty="0"/>
              <a:t>be an atomic variable </a:t>
            </a:r>
          </a:p>
          <a:p>
            <a:pPr lvl="1"/>
            <a:r>
              <a:rPr lang="en-US" altLang="en-US" dirty="0"/>
              <a:t>Let  </a:t>
            </a:r>
            <a:r>
              <a:rPr lang="en-US" altLang="en-US" sz="2000" b="1" dirty="0">
                <a:latin typeface="Courier New" panose="02070309020205020404" pitchFamily="49" charset="0"/>
                <a:cs typeface="Courier New" panose="02070309020205020404" pitchFamily="49" charset="0"/>
              </a:rPr>
              <a:t>increment()</a:t>
            </a:r>
            <a:r>
              <a:rPr lang="en-US" altLang="en-US" dirty="0"/>
              <a:t> be operation on the atomic variable </a:t>
            </a:r>
            <a:r>
              <a:rPr lang="en-US" altLang="en-US" sz="2000" b="1" dirty="0">
                <a:latin typeface="Courier New" panose="02070309020205020404" pitchFamily="49" charset="0"/>
                <a:cs typeface="Courier New" panose="02070309020205020404" pitchFamily="49" charset="0"/>
              </a:rPr>
              <a:t>sequence</a:t>
            </a:r>
            <a:r>
              <a:rPr lang="en-US" altLang="en-US" dirty="0"/>
              <a:t> </a:t>
            </a:r>
          </a:p>
          <a:p>
            <a:pPr lvl="1"/>
            <a:r>
              <a:rPr lang="en-US" altLang="en-US" dirty="0"/>
              <a:t>The Command:</a:t>
            </a:r>
          </a:p>
          <a:p>
            <a:pPr marL="457200" lvl="1" indent="0">
              <a:buNone/>
            </a:pPr>
            <a:r>
              <a:rPr lang="en-US" altLang="en-US"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increment(&amp;sequence);</a:t>
            </a:r>
            <a:r>
              <a:rPr lang="en-US" altLang="en-US" sz="2000" dirty="0"/>
              <a:t> </a:t>
            </a:r>
          </a:p>
          <a:p>
            <a:pPr marL="457200" lvl="1" indent="0">
              <a:buNone/>
            </a:pPr>
            <a:r>
              <a:rPr lang="en-US" altLang="en-US" dirty="0"/>
              <a:t>      ensures </a:t>
            </a:r>
            <a:r>
              <a:rPr lang="en-US" altLang="en-US" sz="2000" b="1" dirty="0">
                <a:latin typeface="Courier New" panose="02070309020205020404" pitchFamily="49" charset="0"/>
                <a:cs typeface="Courier New" panose="02070309020205020404" pitchFamily="49" charset="0"/>
              </a:rPr>
              <a:t>sequence</a:t>
            </a:r>
            <a:r>
              <a:rPr lang="en-US" altLang="en-US" dirty="0"/>
              <a:t> is incremented without interruption:</a:t>
            </a:r>
            <a:br>
              <a:rPr lang="en-US" altLang="en-US" dirty="0"/>
            </a:br>
            <a:r>
              <a:rPr lang="en-US" altLang="en-US" dirty="0"/>
              <a:t/>
            </a:r>
            <a:br>
              <a:rPr lang="en-US" altLang="en-US" dirty="0"/>
            </a:br>
            <a:endParaRPr lang="en-US"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xmlns="" id="{354459D8-788F-4E7F-8143-7108348BF4A6}"/>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9330" name="Content Placeholder 2">
            <a:extLst>
              <a:ext uri="{FF2B5EF4-FFF2-40B4-BE49-F238E27FC236}">
                <a16:creationId xmlns:a16="http://schemas.microsoft.com/office/drawing/2014/main" xmlns="" id="{777D8569-7C38-48EC-AED3-7ADEDDAAD5CF}"/>
              </a:ext>
            </a:extLst>
          </p:cNvPr>
          <p:cNvSpPr>
            <a:spLocks noGrp="1"/>
          </p:cNvSpPr>
          <p:nvPr>
            <p:ph idx="1"/>
          </p:nvPr>
        </p:nvSpPr>
        <p:spPr>
          <a:xfrm>
            <a:off x="806450" y="1233488"/>
            <a:ext cx="8229600" cy="5329237"/>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increment()</a:t>
            </a:r>
            <a:r>
              <a:rPr lang="en-US" altLang="en-US" dirty="0"/>
              <a:t> function can be implemented as follows:</a:t>
            </a:r>
            <a:br>
              <a:rPr lang="en-US" altLang="en-US" dirty="0"/>
            </a:br>
            <a:r>
              <a:rPr lang="en-US" altLang="en-US" dirty="0"/>
              <a:t/>
            </a:r>
            <a:br>
              <a:rPr lang="en-US" altLang="en-US" dirty="0"/>
            </a:br>
            <a:r>
              <a:rPr lang="en-US" altLang="en-US" b="1" dirty="0">
                <a:latin typeface="Courier New" panose="02070309020205020404" pitchFamily="49" charset="0"/>
                <a:cs typeface="Courier New" panose="02070309020205020404" pitchFamily="49" charset="0"/>
              </a:rPr>
              <a:t>void increment(</a:t>
            </a:r>
            <a:r>
              <a:rPr lang="en-US" altLang="en-US" b="1" dirty="0" err="1">
                <a:latin typeface="Courier New" panose="02070309020205020404" pitchFamily="49" charset="0"/>
                <a:cs typeface="Courier New" panose="02070309020205020404" pitchFamily="49" charset="0"/>
              </a:rPr>
              <a:t>atomic_int</a:t>
            </a:r>
            <a:r>
              <a:rPr lang="en-US" altLang="en-US" b="1" dirty="0">
                <a:latin typeface="Courier New" panose="02070309020205020404" pitchFamily="49" charset="0"/>
                <a:cs typeface="Courier New" panose="02070309020205020404" pitchFamily="49" charset="0"/>
              </a:rPr>
              <a:t>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int temp;</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do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temp =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while (temp != (</a:t>
            </a:r>
            <a:r>
              <a:rPr lang="en-US" altLang="en-US" b="1" dirty="0" err="1">
                <a:latin typeface="Courier New" panose="02070309020205020404" pitchFamily="49" charset="0"/>
                <a:cs typeface="Courier New" panose="02070309020205020404" pitchFamily="49" charset="0"/>
              </a:rPr>
              <a:t>compare_and_swap</a:t>
            </a:r>
            <a:r>
              <a:rPr lang="en-US" altLang="en-US" b="1" dirty="0">
                <a:latin typeface="Courier New" panose="02070309020205020404" pitchFamily="49" charset="0"/>
                <a:cs typeface="Courier New" panose="02070309020205020404" pitchFamily="49" charset="0"/>
              </a:rPr>
              <a:t>(v,temp,temp+1));</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dirty="0"/>
              <a:t/>
            </a:r>
            <a:br>
              <a:rPr lang="en-US" altLang="en-US" dirty="0"/>
            </a:br>
            <a:endParaRPr lang="en-US"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xmlns=""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xmlns=""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lock</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
            </a:r>
            <a:r>
              <a:rPr lang="en-US" altLang="en-US" b="1" dirty="0">
                <a:solidFill>
                  <a:srgbClr val="006699"/>
                </a:solidFill>
                <a:latin typeface="+mj-lt"/>
              </a:rPr>
              <a:t>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006699"/>
                </a:solidFill>
                <a:latin typeface="+mj-lt"/>
              </a:rPr>
              <a:t>busy waiting</a:t>
            </a:r>
          </a:p>
          <a:p>
            <a:pPr lvl="1">
              <a:lnSpc>
                <a:spcPct val="90000"/>
              </a:lnSpc>
            </a:pPr>
            <a:r>
              <a:rPr lang="en-US" altLang="en-US" dirty="0"/>
              <a:t>This lock therefore called a </a:t>
            </a:r>
            <a:r>
              <a:rPr lang="en-U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xmlns="" val="38994507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874A0C2-4038-40CE-B8F5-4EE988D17AB5}"/>
              </a:ext>
            </a:extLst>
          </p:cNvPr>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xmlns="" id="{A3778C6D-AEC7-48EC-BE5D-470EDD9A8460}"/>
              </a:ext>
            </a:extLst>
          </p:cNvPr>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xmlns=""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
        <p:nvSpPr>
          <p:cNvPr id="44036" name="Rectangle 2">
            <a:extLst>
              <a:ext uri="{FF2B5EF4-FFF2-40B4-BE49-F238E27FC236}">
                <a16:creationId xmlns:a16="http://schemas.microsoft.com/office/drawing/2014/main" xmlns="" id="{267E4949-D8C0-4A2A-95D8-AD20DC3009E9}"/>
              </a:ext>
            </a:extLst>
          </p:cNvPr>
          <p:cNvSpPr>
            <a:spLocks noChangeArrowheads="1"/>
          </p:cNvSpPr>
          <p:nvPr/>
        </p:nvSpPr>
        <p:spPr bwMode="auto">
          <a:xfrm>
            <a:off x="2286000" y="2274888"/>
            <a:ext cx="4572000" cy="258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 </a:t>
            </a:r>
          </a:p>
          <a:p>
            <a:pPr>
              <a:buFont typeface="Monotype Sorts" pitchFamily="-84" charset="2"/>
              <a:buNone/>
            </a:pPr>
            <a:r>
              <a:rPr lang="en-US" altLang="en-US" b="1" dirty="0">
                <a:solidFill>
                  <a:srgbClr val="000000"/>
                </a:solidFill>
                <a:latin typeface="Courier New" panose="02070309020205020404" pitchFamily="49" charset="0"/>
              </a:rPr>
              <a:t>	acquire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critical section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release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remainder section </a:t>
            </a:r>
          </a:p>
          <a:p>
            <a:pPr>
              <a:buFont typeface="Monotype Sorts" pitchFamily="-84" charset="2"/>
              <a:buNone/>
            </a:pPr>
            <a:r>
              <a:rPr lang="en-US" altLang="en-US" b="1" dirty="0">
                <a:solidFill>
                  <a:srgbClr val="000000"/>
                </a:solidFill>
                <a:latin typeface="Courier New" panose="02070309020205020404" pitchFamily="49" charset="0"/>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xmlns=""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xmlns="" id="{D8E7E59E-3E80-43DF-9BC3-B07A6DD91591}"/>
              </a:ext>
            </a:extLst>
          </p:cNvPr>
          <p:cNvSpPr>
            <a:spLocks noGrp="1" noChangeArrowheads="1"/>
          </p:cNvSpPr>
          <p:nvPr>
            <p:ph idx="1"/>
          </p:nvPr>
        </p:nvSpPr>
        <p:spPr>
          <a:xfrm>
            <a:off x="827089" y="1163639"/>
            <a:ext cx="6272212" cy="4970462"/>
          </a:xfrm>
        </p:spPr>
        <p:txBody>
          <a:bodyPr/>
          <a:lstStyle/>
          <a:p>
            <a:pPr>
              <a:lnSpc>
                <a:spcPct val="90000"/>
              </a:lnSpc>
            </a:pPr>
            <a:r>
              <a:rPr lang="en-US" altLang="en-US" sz="1600" dirty="0"/>
              <a:t>Synchronization tool that provides more sophisticated ways (than Mutex locks)  for processes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xmlns="" id="{FB8E9419-6392-4032-837A-E65A5DBEFCFA}"/>
              </a:ext>
            </a:extLst>
          </p:cNvPr>
          <p:cNvSpPr>
            <a:spLocks noGrp="1" noChangeArrowheads="1"/>
          </p:cNvSpPr>
          <p:nvPr>
            <p:ph idx="1"/>
          </p:nvPr>
        </p:nvSpPr>
        <p:spPr>
          <a:xfrm>
            <a:off x="844549" y="1093789"/>
            <a:ext cx="6165851" cy="4252911"/>
          </a:xfrm>
        </p:spPr>
        <p:txBody>
          <a:bodyPr/>
          <a:lstStyle/>
          <a:p>
            <a:pPr>
              <a:tabLst>
                <a:tab pos="2001838" algn="ctr"/>
                <a:tab pos="4513263" algn="ctr"/>
              </a:tabLst>
            </a:pPr>
            <a:r>
              <a:rPr lang="en-US" altLang="en-US" b="1" dirty="0">
                <a:solidFill>
                  <a:srgbClr val="006699"/>
                </a:solidFill>
                <a:latin typeface="+mj-lt"/>
              </a:rPr>
              <a:t>Counting semaphore</a:t>
            </a:r>
            <a:r>
              <a:rPr lang="en-US" altLang="en-US" b="1" dirty="0">
                <a:solidFill>
                  <a:srgbClr val="3366FF"/>
                </a:solidFill>
              </a:rPr>
              <a:t> </a:t>
            </a:r>
            <a:r>
              <a:rPr lang="en-US" altLang="en-US" dirty="0"/>
              <a:t>– integer value can range over an unrestricted domain</a:t>
            </a:r>
          </a:p>
          <a:p>
            <a:pPr>
              <a:tabLst>
                <a:tab pos="2001838" algn="ctr"/>
                <a:tab pos="4513263" algn="ctr"/>
              </a:tabLst>
            </a:pPr>
            <a:r>
              <a:rPr lang="en-US" altLang="en-US" b="1" dirty="0">
                <a:solidFill>
                  <a:srgbClr val="006699"/>
                </a:solidFill>
                <a:latin typeface="+mj-lt"/>
              </a:rPr>
              <a:t>Binary semaphore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b="1" dirty="0">
                <a:solidFill>
                  <a:srgbClr val="006699"/>
                </a:solidFill>
                <a:latin typeface="+mj-lt"/>
                <a:sym typeface="MT Extra" panose="05050102010205020202" pitchFamily="18" charset="2"/>
              </a:rPr>
              <a:t>mutex lock</a:t>
            </a:r>
          </a:p>
          <a:p>
            <a:pP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as a binary semaphore</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xmlns="" val="7140479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xmlns="" id="{FB8E9419-6392-4032-837A-E65A5DBEFCFA}"/>
              </a:ext>
            </a:extLst>
          </p:cNvPr>
          <p:cNvSpPr>
            <a:spLocks noGrp="1" noChangeArrowheads="1"/>
          </p:cNvSpPr>
          <p:nvPr>
            <p:ph idx="1"/>
          </p:nvPr>
        </p:nvSpPr>
        <p:spPr>
          <a:xfrm>
            <a:off x="844549" y="1093788"/>
            <a:ext cx="6686551" cy="4468811"/>
          </a:xfrm>
        </p:spPr>
        <p:txBody>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xmlns="" val="14873042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xmlns=""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xmlns="" id="{81C74B36-24EB-4A50-92A5-8C139CA647C1}"/>
              </a:ext>
            </a:extLst>
          </p:cNvPr>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r>
              <a:rPr lang="en-US" altLang="en-US" dirty="0"/>
              <a:t>Could now have </a:t>
            </a:r>
            <a:r>
              <a:rPr lang="en-US" altLang="en-US" b="1" dirty="0">
                <a:solidFill>
                  <a:srgbClr val="006699"/>
                </a:solidFill>
                <a:latin typeface="+mj-lt"/>
              </a:rPr>
              <a:t>busy waiting </a:t>
            </a:r>
            <a:r>
              <a:rPr lang="en-US" altLang="en-US" dirty="0"/>
              <a:t>in critical section implementation</a:t>
            </a:r>
          </a:p>
          <a:p>
            <a:pPr lvl="1"/>
            <a:r>
              <a:rPr lang="en-US" altLang="en-US" dirty="0"/>
              <a:t>But implementation code is short</a:t>
            </a:r>
          </a:p>
          <a:p>
            <a:pPr lvl="1"/>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xmlns=""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a16="http://schemas.microsoft.com/office/drawing/2014/main" xmlns="" id="{9D87702A-689B-4A72-8F7D-2FB6350A3FC6}"/>
              </a:ext>
            </a:extLst>
          </p:cNvPr>
          <p:cNvSpPr>
            <a:spLocks noGrp="1" noChangeArrowheads="1"/>
          </p:cNvSpPr>
          <p:nvPr>
            <p:ph idx="1"/>
          </p:nvPr>
        </p:nvSpPr>
        <p:spPr>
          <a:xfrm>
            <a:off x="861980" y="1078705"/>
            <a:ext cx="7035111" cy="4740203"/>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Two operations:</a:t>
            </a:r>
          </a:p>
          <a:p>
            <a:pPr lvl="1"/>
            <a:r>
              <a:rPr lang="en-US" altLang="en-US" b="1" dirty="0">
                <a:solidFill>
                  <a:srgbClr val="006699"/>
                </a:solidFill>
                <a:latin typeface="+mj-lt"/>
              </a:rPr>
              <a:t>block </a:t>
            </a:r>
            <a:r>
              <a:rPr lang="en-US" altLang="en-US" dirty="0"/>
              <a:t>– place the process invoking the operation on the appropriate waiting queue</a:t>
            </a:r>
          </a:p>
          <a:p>
            <a:pPr lvl="1"/>
            <a:r>
              <a:rPr lang="en-US" altLang="en-US" b="1" dirty="0">
                <a:solidFill>
                  <a:srgbClr val="006699"/>
                </a:solidFill>
                <a:latin typeface="+mj-lt"/>
              </a:rPr>
              <a:t>wakeup</a:t>
            </a:r>
            <a:r>
              <a:rPr lang="en-US" altLang="en-US" dirty="0">
                <a:solidFill>
                  <a:srgbClr val="3366FF"/>
                </a:solidFill>
              </a:rPr>
              <a:t> </a:t>
            </a:r>
            <a:r>
              <a:rPr lang="en-US" altLang="en-US"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xmlns=""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xmlns="" id="{368FAB7E-F41C-4FB5-A127-15C3BFC35578}"/>
              </a:ext>
            </a:extLst>
          </p:cNvPr>
          <p:cNvSpPr>
            <a:spLocks noGrp="1" noChangeArrowheads="1"/>
          </p:cNvSpPr>
          <p:nvPr>
            <p:ph type="body" idx="1"/>
          </p:nvPr>
        </p:nvSpPr>
        <p:spPr>
          <a:xfrm>
            <a:off x="838588" y="1144200"/>
            <a:ext cx="7191909" cy="4851019"/>
          </a:xfrm>
        </p:spPr>
        <p:txBody>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We illustrated in chapter 4 the problem when we considered the Bounded Buffer problem with use of a counter that is updated concurrently by the producer and consumer,. Which lead to race condition.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xmlns=""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 (Cont.)</a:t>
            </a:r>
          </a:p>
        </p:txBody>
      </p:sp>
      <p:sp>
        <p:nvSpPr>
          <p:cNvPr id="53250" name="Rectangle 3">
            <a:extLst>
              <a:ext uri="{FF2B5EF4-FFF2-40B4-BE49-F238E27FC236}">
                <a16:creationId xmlns:a16="http://schemas.microsoft.com/office/drawing/2014/main" xmlns="" id="{9D87702A-689B-4A72-8F7D-2FB6350A3FC6}"/>
              </a:ext>
            </a:extLst>
          </p:cNvPr>
          <p:cNvSpPr>
            <a:spLocks noGrp="1" noChangeArrowheads="1"/>
          </p:cNvSpPr>
          <p:nvPr>
            <p:ph idx="1"/>
          </p:nvPr>
        </p:nvSpPr>
        <p:spPr>
          <a:xfrm>
            <a:off x="861980" y="1078706"/>
            <a:ext cx="7582224" cy="4700588"/>
          </a:xfrm>
        </p:spPr>
        <p:txBody>
          <a:bodyPr/>
          <a:lstStyle/>
          <a:p>
            <a:endParaRPr lang="en-US" altLang="en-US" dirty="0"/>
          </a:p>
          <a:p>
            <a:r>
              <a:rPr lang="en-US" altLang="en-US" dirty="0"/>
              <a:t>Waiting queue</a:t>
            </a:r>
          </a:p>
          <a:p>
            <a:pPr marL="0" indent="0">
              <a:buNone/>
            </a:pPr>
            <a:r>
              <a:rPr lang="en-US" altLang="en-US" b="1" dirty="0">
                <a:latin typeface="Courier New" panose="02070309020205020404" pitchFamily="49" charset="0"/>
              </a:rPr>
              <a:t>    typedef struct { </a:t>
            </a:r>
          </a:p>
          <a:p>
            <a:pPr>
              <a:buFont typeface="Monotype Sorts" pitchFamily="-84" charset="2"/>
              <a:buNone/>
            </a:pPr>
            <a:r>
              <a:rPr lang="en-US" altLang="en-US" b="1" dirty="0">
                <a:latin typeface="Courier New" panose="02070309020205020404" pitchFamily="49" charset="0"/>
              </a:rPr>
              <a:t>   	</a:t>
            </a:r>
            <a:r>
              <a:rPr lang="en-US" altLang="en-US" b="1" dirty="0" err="1">
                <a:latin typeface="Courier New" panose="02070309020205020404" pitchFamily="49" charset="0"/>
              </a:rPr>
              <a:t>int</a:t>
            </a:r>
            <a:r>
              <a:rPr lang="en-US" altLang="en-US" b="1" dirty="0">
                <a:latin typeface="Courier New" panose="02070309020205020404" pitchFamily="49" charset="0"/>
              </a:rPr>
              <a:t> value; </a:t>
            </a:r>
          </a:p>
          <a:p>
            <a:pPr>
              <a:buFont typeface="Monotype Sorts" pitchFamily="-84" charset="2"/>
              <a:buNone/>
            </a:pPr>
            <a:r>
              <a:rPr lang="en-US" altLang="en-US" b="1" dirty="0">
                <a:latin typeface="Courier New" panose="02070309020205020404" pitchFamily="49" charset="0"/>
              </a:rPr>
              <a:t>   	struct process *list; </a:t>
            </a:r>
          </a:p>
          <a:p>
            <a:pPr>
              <a:buFont typeface="Monotype Sorts" pitchFamily="-84" charset="2"/>
              <a:buNone/>
            </a:pPr>
            <a:r>
              <a:rPr lang="en-US" altLang="en-US"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xmlns="" val="10766130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xmlns=""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a16="http://schemas.microsoft.com/office/drawing/2014/main" xmlns="" id="{E98F4248-9756-4C5B-BA54-44B5C180256E}"/>
              </a:ext>
            </a:extLst>
          </p:cNvPr>
          <p:cNvSpPr>
            <a:spLocks noGrp="1" noChangeArrowheads="1"/>
          </p:cNvSpPr>
          <p:nvPr>
            <p:ph idx="1"/>
          </p:nvPr>
        </p:nvSpPr>
        <p:spPr>
          <a:xfrm>
            <a:off x="1154113" y="901700"/>
            <a:ext cx="6122987" cy="5029200"/>
          </a:xfrm>
        </p:spPr>
        <p:txBody>
          <a:bodyPr/>
          <a:lstStyle/>
          <a:p>
            <a:pPr marL="0" indent="0">
              <a:buFont typeface="Monotype Sorts" pitchFamily="-84" charset="2"/>
              <a:buNone/>
            </a:pPr>
            <a:endParaRPr lang="en-US" altLang="en-US" sz="14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wait(semaphore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add this process to S-&gt;list; </a:t>
            </a:r>
          </a:p>
          <a:p>
            <a:pPr marL="0" indent="0">
              <a:buFont typeface="Monotype Sorts" pitchFamily="-84" charset="2"/>
              <a:buNone/>
            </a:pPr>
            <a:r>
              <a:rPr lang="en-US" altLang="en-US" sz="1600" b="1" dirty="0">
                <a:latin typeface="Courier New" panose="02070309020205020404" pitchFamily="49" charset="0"/>
              </a:rPr>
              <a:t>      block();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a:t>
            </a: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signal(semaphore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remove a process P from S-&gt;list; </a:t>
            </a:r>
          </a:p>
          <a:p>
            <a:pPr marL="0" indent="0">
              <a:buFont typeface="Monotype Sorts" pitchFamily="-84" charset="2"/>
              <a:buNone/>
            </a:pPr>
            <a:r>
              <a:rPr lang="en-US" altLang="en-US" sz="1600" b="1" dirty="0">
                <a:latin typeface="Courier New" panose="02070309020205020404" pitchFamily="49" charset="0"/>
              </a:rPr>
              <a:t>      wakeup(P);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xmlns="" id="{5ED238E1-E3E6-41E4-AE23-2237E43D6AD6}"/>
              </a:ext>
            </a:extLst>
          </p:cNvPr>
          <p:cNvSpPr>
            <a:spLocks noGrp="1" noChangeArrowheads="1"/>
          </p:cNvSpPr>
          <p:nvPr>
            <p:ph idx="1"/>
          </p:nvPr>
        </p:nvSpPr>
        <p:spPr>
          <a:xfrm>
            <a:off x="827088" y="1282700"/>
            <a:ext cx="6959600"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wait(mutex)</a:t>
            </a: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 (mutex) </a:t>
            </a:r>
            <a:r>
              <a:rPr lang="en-US" altLang="en-US" dirty="0"/>
              <a:t>and/or </a:t>
            </a:r>
            <a:r>
              <a:rPr lang="en-US" altLang="en-US" b="1" dirty="0">
                <a:latin typeface="Courier New" panose="02070309020205020404" pitchFamily="49" charset="0"/>
                <a:cs typeface="Courier New" panose="02070309020205020404" pitchFamily="49" charset="0"/>
              </a:rPr>
              <a:t>signal (mutex)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xmlns=""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xmlns="" id="{FD3AB3C2-A7A5-4526-A61F-5C1CB7C4C0BB}"/>
              </a:ext>
            </a:extLst>
          </p:cNvPr>
          <p:cNvSpPr>
            <a:spLocks noGrp="1" noChangeArrowheads="1"/>
          </p:cNvSpPr>
          <p:nvPr>
            <p:ph idx="1"/>
          </p:nvPr>
        </p:nvSpPr>
        <p:spPr>
          <a:xfrm>
            <a:off x="855663" y="1209675"/>
            <a:ext cx="7691178" cy="4860925"/>
          </a:xfrm>
        </p:spPr>
        <p:txBody>
          <a:bodyPr/>
          <a:lstStyle/>
          <a:p>
            <a:pPr>
              <a:lnSpc>
                <a:spcPct val="80000"/>
              </a:lnSpc>
            </a:pPr>
            <a:r>
              <a:rPr lang="en-US" altLang="en-US" dirty="0"/>
              <a:t>A high-level abstraction that provides a convenient and effective mechanism for process synchronization</a:t>
            </a:r>
          </a:p>
          <a:p>
            <a:pPr>
              <a:lnSpc>
                <a:spcPct val="80000"/>
              </a:lnSpc>
            </a:pPr>
            <a:r>
              <a:rPr lang="en-US" altLang="en-US" i="1" dirty="0"/>
              <a:t>Abstract data type</a:t>
            </a:r>
            <a:r>
              <a:rPr lang="en-US" altLang="en-US" dirty="0"/>
              <a:t>, internal variables only accessible by code within the procedure</a:t>
            </a:r>
          </a:p>
          <a:p>
            <a:pPr>
              <a:lnSpc>
                <a:spcPct val="80000"/>
              </a:lnSpc>
            </a:pPr>
            <a:r>
              <a:rPr lang="en-US" altLang="en-US" dirty="0"/>
              <a:t>Only one process may be active within the monitor at a time</a:t>
            </a:r>
          </a:p>
          <a:p>
            <a:pPr>
              <a:lnSpc>
                <a:spcPct val="80000"/>
              </a:lnSpc>
            </a:pPr>
            <a:r>
              <a:rPr lang="en-US" altLang="en-US" dirty="0"/>
              <a:t>Pseudocode syntax of a monitor:</a:t>
            </a:r>
          </a:p>
          <a:p>
            <a:pPr lvl="2">
              <a:lnSpc>
                <a:spcPct val="80000"/>
              </a:lnSpc>
              <a:buFont typeface="Webdings" panose="05030102010509060703" pitchFamily="18" charset="2"/>
              <a:buNone/>
            </a:pP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P2 (…) { …. }</a:t>
            </a:r>
            <a:br>
              <a:rPr lang="en-US" altLang="en-US" sz="1600" b="1" dirty="0">
                <a:solidFill>
                  <a:srgbClr val="000000"/>
                </a:solidFill>
                <a:latin typeface="Courier New" panose="02070309020205020404" pitchFamily="49" charset="0"/>
              </a:rPr>
            </a:b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xmlns=""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xmlns="" id="{C3D3F299-7901-40B9-A225-DFB5D193D4A5}"/>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2914650" y="1330325"/>
            <a:ext cx="4275138" cy="406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xmlns=""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xmlns=""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mutex = 1</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procedure </a:t>
            </a:r>
            <a:r>
              <a:rPr lang="en-US" altLang="en-US" b="1" i="1" dirty="0"/>
              <a:t>P</a:t>
            </a:r>
            <a:r>
              <a:rPr lang="en-US" altLang="en-US" dirty="0"/>
              <a:t>  is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extLst>
      <p:ext uri="{BB962C8B-B14F-4D97-AF65-F5344CB8AC3E}">
        <p14:creationId xmlns:p14="http://schemas.microsoft.com/office/powerpoint/2010/main" xmlns="" val="24443706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xmlns="" id="{574EFF2A-E6E5-4268-916F-B5A118FF1B2E}"/>
              </a:ext>
            </a:extLst>
          </p:cNvPr>
          <p:cNvSpPr>
            <a:spLocks noGrp="1" noChangeArrowheads="1"/>
          </p:cNvSpPr>
          <p:nvPr>
            <p:ph type="title"/>
          </p:nvPr>
        </p:nvSpPr>
        <p:spPr>
          <a:xfrm>
            <a:off x="1027113" y="21791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xmlns="" id="{E8899307-6996-47CE-A409-977A6B2D9949}"/>
              </a:ext>
            </a:extLst>
          </p:cNvPr>
          <p:cNvSpPr>
            <a:spLocks noGrp="1" noChangeArrowheads="1"/>
          </p:cNvSpPr>
          <p:nvPr>
            <p:ph idx="1"/>
          </p:nvPr>
        </p:nvSpPr>
        <p:spPr>
          <a:xfrm>
            <a:off x="827088" y="1150938"/>
            <a:ext cx="7659687" cy="4394200"/>
          </a:xfrm>
        </p:spPr>
        <p:txBody>
          <a:bodyPr/>
          <a:lstStyle/>
          <a:p>
            <a:r>
              <a:rPr lang="en-US" altLang="en-US" b="1" dirty="0">
                <a:solidFill>
                  <a:srgbClr val="000000"/>
                </a:solidFill>
                <a:latin typeface="Courier New" panose="02070309020205020404" pitchFamily="49" charset="0"/>
              </a:rPr>
              <a:t>condition x, y;</a:t>
            </a:r>
            <a:endParaRPr lang="en-US" altLang="en-US" dirty="0">
              <a:solidFill>
                <a:srgbClr val="0000FF"/>
              </a:solidFill>
            </a:endParaRPr>
          </a:p>
          <a:p>
            <a:r>
              <a:rPr lang="en-US" altLang="en-US" dirty="0"/>
              <a:t>Two operations are allowed on a condition variable:</a:t>
            </a:r>
          </a:p>
          <a:p>
            <a:pPr lvl="1"/>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 </a:t>
            </a:r>
            <a:r>
              <a:rPr lang="en-US" altLang="en-US" dirty="0"/>
              <a:t>–  a process that invokes the operation is suspended until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p>
          <a:p>
            <a:pPr lvl="1"/>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r>
              <a:rPr lang="en-US" altLang="en-US" dirty="0"/>
              <a:t>–</a:t>
            </a:r>
            <a:r>
              <a:rPr lang="en-US" altLang="en-US" dirty="0">
                <a:solidFill>
                  <a:srgbClr val="0000FF"/>
                </a:solidFill>
              </a:rPr>
              <a:t> </a:t>
            </a:r>
            <a:r>
              <a:rPr lang="en-US" altLang="en-US" dirty="0"/>
              <a:t>resumes one of processes</a:t>
            </a:r>
            <a:r>
              <a:rPr lang="en-US" altLang="en-US" dirty="0">
                <a:solidFill>
                  <a:srgbClr val="0000FF"/>
                </a:solidFill>
              </a:rPr>
              <a:t> </a:t>
            </a:r>
            <a:r>
              <a:rPr lang="en-US" altLang="en-US" dirty="0"/>
              <a:t>(if any)</a:t>
            </a:r>
            <a:r>
              <a:rPr lang="en-US" altLang="en-US" dirty="0">
                <a:solidFill>
                  <a:srgbClr val="0000FF"/>
                </a:solidFill>
              </a:rPr>
              <a:t> </a:t>
            </a:r>
            <a:r>
              <a:rPr lang="en-US" altLang="en-US" dirty="0"/>
              <a:t>that</a:t>
            </a:r>
            <a:r>
              <a:rPr lang="en-US" altLang="en-US" dirty="0">
                <a:solidFill>
                  <a:srgbClr val="0000FF"/>
                </a:solidFill>
              </a:rPr>
              <a:t> </a:t>
            </a:r>
            <a:r>
              <a:rPr lang="en-US" altLang="en-US" dirty="0"/>
              <a:t> invoked</a:t>
            </a:r>
            <a:r>
              <a:rPr lang="en-US" altLang="en-US" dirty="0">
                <a:solidFill>
                  <a:srgbClr val="0000FF"/>
                </a:solidFill>
              </a:rPr>
              <a:t>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p>
          <a:p>
            <a:pPr lvl="2"/>
            <a:r>
              <a:rPr lang="en-US" altLang="en-US" dirty="0"/>
              <a:t>If no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sz="2000" dirty="0">
                <a:solidFill>
                  <a:srgbClr val="0000FF"/>
                </a:solidFill>
              </a:rPr>
              <a:t> </a:t>
            </a:r>
            <a:r>
              <a:rPr lang="en-US" altLang="en-US" dirty="0"/>
              <a:t>on the variable, then it has no effect on the variable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xmlns=""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xmlns="" id="{DB48DE8F-C17D-4286-A385-B405B2E72498}"/>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1946275" y="1446213"/>
            <a:ext cx="6010275" cy="415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xmlns=""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dirty="0">
                <a:sym typeface="MT Extra" panose="05050102010205020202" pitchFamily="18" charset="2"/>
              </a:rPr>
              <a:t>Consider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that that need to execute two statements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2</a:t>
            </a:r>
            <a:r>
              <a:rPr lang="en-US" altLang="en-US" b="1" i="1" baseline="-25000" dirty="0">
                <a:sym typeface="MT Extra" panose="05050102010205020202" pitchFamily="18" charset="2"/>
              </a:rPr>
              <a:t>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i="1" dirty="0">
                <a:sym typeface="MT Extra" panose="05050102010205020202" pitchFamily="18" charset="2"/>
              </a:rPr>
              <a:t>S</a:t>
            </a:r>
            <a:r>
              <a:rPr lang="en-US" altLang="en-US"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monitor with two procedures </a:t>
            </a:r>
            <a:r>
              <a:rPr lang="en-US" altLang="en-US" i="1" dirty="0">
                <a:sym typeface="MT Extra" panose="05050102010205020202" pitchFamily="18" charset="2"/>
              </a:rPr>
              <a:t>F</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F</a:t>
            </a:r>
            <a:r>
              <a:rPr lang="en-US" altLang="en-US" i="1" baseline="-25000" dirty="0">
                <a:sym typeface="MT Extra" panose="05050102010205020202" pitchFamily="18" charset="2"/>
              </a:rPr>
              <a:t>2</a:t>
            </a:r>
            <a:r>
              <a:rPr lang="en-US" altLang="en-US" dirty="0">
                <a:sym typeface="MT Extra" panose="05050102010205020202" pitchFamily="18" charset="2"/>
              </a:rPr>
              <a:t>  that are invoked by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respectively</a:t>
            </a:r>
          </a:p>
          <a:p>
            <a:pPr lvl="1">
              <a:tabLst>
                <a:tab pos="2001838" algn="ctr"/>
                <a:tab pos="4513263" algn="ctr"/>
              </a:tabLst>
            </a:pPr>
            <a:r>
              <a:rPr lang="en-US" altLang="en-US" dirty="0">
                <a:sym typeface="MT Extra" panose="05050102010205020202" pitchFamily="18" charset="2"/>
              </a:rPr>
              <a:t>One condition variable “x”</a:t>
            </a:r>
            <a:r>
              <a:rPr lang="en-US" altLang="ja-JP" dirty="0">
                <a:sym typeface="MT Extra" panose="05050102010205020202" pitchFamily="18" charset="2"/>
              </a:rPr>
              <a:t> initialized to 0 </a:t>
            </a:r>
          </a:p>
          <a:p>
            <a:pPr lvl="1">
              <a:tabLst>
                <a:tab pos="2001838" algn="ctr"/>
                <a:tab pos="4513263" algn="ctr"/>
              </a:tabLst>
            </a:pPr>
            <a:r>
              <a:rPr lang="en-US" altLang="ja-JP" dirty="0">
                <a:sym typeface="MT Extra" panose="05050102010205020202" pitchFamily="18" charset="2"/>
              </a:rPr>
              <a:t>One Boolean variable “done”</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x.signal</a:t>
            </a:r>
            <a:r>
              <a:rPr lang="en-US" altLang="en-US"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if done = false</a:t>
            </a:r>
          </a:p>
          <a:p>
            <a:pPr lvl="2">
              <a:buNone/>
              <a:tabLst>
                <a:tab pos="2001838" algn="ctr"/>
                <a:tab pos="4513263" algn="ctr"/>
              </a:tabLst>
            </a:pPr>
            <a:r>
              <a:rPr lang="en-US" altLang="en-US" b="1">
                <a:solidFill>
                  <a:srgbClr val="000000"/>
                </a:solidFill>
                <a:latin typeface="Courier New" panose="02070309020205020404" pitchFamily="49" charset="0"/>
                <a:sym typeface="MT Extra" panose="05050102010205020202" pitchFamily="18" charset="2"/>
              </a:rPr>
              <a:t>      x</a:t>
            </a:r>
            <a:r>
              <a:rPr lang="en-US" altLang="en-US" b="1" dirty="0" err="1">
                <a:solidFill>
                  <a:srgbClr val="000000"/>
                </a:solidFill>
                <a:latin typeface="Courier New" panose="02070309020205020404" pitchFamily="49" charset="0"/>
                <a:sym typeface="MT Extra" panose="05050102010205020202" pitchFamily="18" charset="2"/>
              </a:rPr>
              <a:t>.wait</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sz="1600"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xmlns="" val="32726173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xmlns=""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xmlns=""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 (initially  = 1)</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next;   // (initially  =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 0; // number of processes waiting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inside the monitor</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function </a:t>
            </a:r>
            <a:r>
              <a:rPr lang="en-US" altLang="en-US" b="1" i="1" dirty="0"/>
              <a:t>P</a:t>
            </a:r>
            <a:r>
              <a:rPr lang="en-US" altLang="en-US" dirty="0"/>
              <a:t>  will be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signal(next)</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xmlns=""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xmlns="" id="{C072253D-19DC-4079-95A8-696F6DDEB146}"/>
              </a:ext>
            </a:extLst>
          </p:cNvPr>
          <p:cNvSpPr>
            <a:spLocks noGrp="1"/>
          </p:cNvSpPr>
          <p:nvPr>
            <p:ph idx="1"/>
          </p:nvPr>
        </p:nvSpPr>
        <p:spPr>
          <a:xfrm>
            <a:off x="806450" y="1137626"/>
            <a:ext cx="7684407" cy="4667250"/>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a16="http://schemas.microsoft.com/office/drawing/2014/main" xmlns="" id="{9A24033E-60D2-44D6-A559-9793D47AB9E7}"/>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xmlns="" id="{A3781ED7-7E2C-44ED-849F-F7EC81647318}"/>
              </a:ext>
            </a:extLst>
          </p:cNvPr>
          <p:cNvSpPr>
            <a:spLocks noGrp="1" noChangeArrowheads="1"/>
          </p:cNvSpPr>
          <p:nvPr>
            <p:ph type="title"/>
          </p:nvPr>
        </p:nvSpPr>
        <p:spPr>
          <a:xfrm>
            <a:off x="967726" y="173267"/>
            <a:ext cx="8229600" cy="576263"/>
          </a:xfrm>
        </p:spPr>
        <p:txBody>
          <a:bodyPr/>
          <a:lstStyle/>
          <a:p>
            <a:pPr eaLnBrk="1" hangingPunct="1"/>
            <a:r>
              <a:rPr lang="en-US" altLang="en-US" sz="2800" dirty="0"/>
              <a:t> </a:t>
            </a:r>
            <a:r>
              <a:rPr lang="en-US" altLang="en-US" dirty="0"/>
              <a:t>Implementation – Condition Variables</a:t>
            </a:r>
          </a:p>
        </p:txBody>
      </p:sp>
      <p:sp>
        <p:nvSpPr>
          <p:cNvPr id="71682" name="Rectangle 3">
            <a:extLst>
              <a:ext uri="{FF2B5EF4-FFF2-40B4-BE49-F238E27FC236}">
                <a16:creationId xmlns:a16="http://schemas.microsoft.com/office/drawing/2014/main" xmlns="" id="{0632FD3B-F164-4834-96CE-D7C1853C60A6}"/>
              </a:ext>
            </a:extLst>
          </p:cNvPr>
          <p:cNvSpPr>
            <a:spLocks noGrp="1" noChangeArrowheads="1"/>
          </p:cNvSpPr>
          <p:nvPr>
            <p:ph idx="1"/>
          </p:nvPr>
        </p:nvSpPr>
        <p:spPr>
          <a:xfrm>
            <a:off x="893763" y="1190625"/>
            <a:ext cx="7843837" cy="4530725"/>
          </a:xfrm>
        </p:spPr>
        <p:txBody>
          <a:bodyPr/>
          <a:lstStyle/>
          <a:p>
            <a:pPr>
              <a:lnSpc>
                <a:spcPct val="90000"/>
              </a:lnSpc>
              <a:spcBef>
                <a:spcPct val="15000"/>
              </a:spcBef>
              <a:tabLst>
                <a:tab pos="1828800" algn="l"/>
                <a:tab pos="2217738" algn="l"/>
              </a:tabLst>
            </a:pPr>
            <a:r>
              <a:rPr lang="en-US" altLang="en-US" dirty="0"/>
              <a:t>For each condition variable </a:t>
            </a:r>
            <a:r>
              <a:rPr lang="en-US" altLang="en-US" b="1" i="1" dirty="0"/>
              <a:t>x</a:t>
            </a:r>
            <a:r>
              <a:rPr lang="en-US" altLang="en-US" dirty="0"/>
              <a:t>, we  have</a:t>
            </a:r>
            <a:r>
              <a:rPr lang="en-US" altLang="en-US" sz="1600" dirty="0"/>
              <a:t>:</a:t>
            </a:r>
          </a:p>
          <a:p>
            <a:pPr>
              <a:lnSpc>
                <a:spcPct val="90000"/>
              </a:lnSpc>
              <a:spcBef>
                <a:spcPct val="15000"/>
              </a:spcBef>
              <a:buFont typeface="Monotype Sorts" pitchFamily="-84" charset="2"/>
              <a:buNone/>
              <a:tabLst>
                <a:tab pos="1828800" algn="l"/>
                <a:tab pos="2217738" algn="l"/>
              </a:tabLst>
            </a:pPr>
            <a:endParaRPr lang="en-US" altLang="en-US" sz="1600" dirty="0"/>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semaphore </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 // (initially  =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 = 0;</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dirty="0"/>
              <a:t>The operation </a:t>
            </a:r>
            <a:r>
              <a:rPr lang="en-US" altLang="en-US" b="1" dirty="0" err="1">
                <a:latin typeface="Courier New" panose="02070309020205020404" pitchFamily="49" charset="0"/>
                <a:cs typeface="Courier New" panose="02070309020205020404" pitchFamily="49" charset="0"/>
              </a:rPr>
              <a:t>x.wait</a:t>
            </a:r>
            <a:r>
              <a:rPr lang="en-US" altLang="en-US" b="1" dirty="0">
                <a:latin typeface="Courier New" panose="02070309020205020404" pitchFamily="49" charset="0"/>
                <a:cs typeface="Courier New" panose="02070309020205020404" pitchFamily="49" charset="0"/>
              </a:rPr>
              <a:t>() </a:t>
            </a:r>
            <a:r>
              <a:rPr lang="en-US" altLang="en-US" dirty="0"/>
              <a:t>can be implemented as</a:t>
            </a:r>
            <a:r>
              <a:rPr lang="en-US" altLang="en-US" sz="1600" dirty="0"/>
              <a:t>:</a:t>
            </a:r>
          </a:p>
          <a:p>
            <a:pPr>
              <a:lnSpc>
                <a:spcPct val="90000"/>
              </a:lnSpc>
              <a:spcBef>
                <a:spcPct val="15000"/>
              </a:spcBef>
              <a:buFont typeface="Monotype Sorts" pitchFamily="-84" charset="2"/>
              <a:buNone/>
              <a:tabLst>
                <a:tab pos="1828800" algn="l"/>
                <a:tab pos="2217738" algn="l"/>
              </a:tabLst>
            </a:pPr>
            <a:r>
              <a:rPr lang="en-US" altLang="en-US" sz="1600" dirty="0"/>
              <a:t>		</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signal(next);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signal(mutex);</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wait(</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1600" b="1" dirty="0"/>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xmlns="" id="{FCD1EAFB-0631-4AB6-8B81-00F8342C9418}"/>
              </a:ext>
            </a:extLst>
          </p:cNvPr>
          <p:cNvSpPr>
            <a:spLocks noGrp="1" noChangeArrowheads="1"/>
          </p:cNvSpPr>
          <p:nvPr>
            <p:ph type="title"/>
          </p:nvPr>
        </p:nvSpPr>
        <p:spPr>
          <a:xfrm>
            <a:off x="933450" y="195298"/>
            <a:ext cx="7753350" cy="576263"/>
          </a:xfrm>
        </p:spPr>
        <p:txBody>
          <a:bodyPr/>
          <a:lstStyle/>
          <a:p>
            <a:pPr eaLnBrk="1" hangingPunct="1"/>
            <a:r>
              <a:rPr lang="en-US" altLang="en-US" dirty="0"/>
              <a:t>Implementation (Cont.)</a:t>
            </a:r>
          </a:p>
        </p:txBody>
      </p:sp>
      <p:sp>
        <p:nvSpPr>
          <p:cNvPr id="73730" name="Rectangle 3">
            <a:extLst>
              <a:ext uri="{FF2B5EF4-FFF2-40B4-BE49-F238E27FC236}">
                <a16:creationId xmlns:a16="http://schemas.microsoft.com/office/drawing/2014/main" xmlns="" id="{4DADAEF0-291C-40B5-9E31-7AAF1A95E331}"/>
              </a:ext>
            </a:extLst>
          </p:cNvPr>
          <p:cNvSpPr>
            <a:spLocks noGrp="1" noChangeArrowheads="1"/>
          </p:cNvSpPr>
          <p:nvPr>
            <p:ph idx="1"/>
          </p:nvPr>
        </p:nvSpPr>
        <p:spPr/>
        <p:txBody>
          <a:bodyPr/>
          <a:lstStyle/>
          <a:p>
            <a:pPr>
              <a:tabLst>
                <a:tab pos="1368425" algn="l"/>
                <a:tab pos="1712913" algn="l"/>
                <a:tab pos="2335213" algn="l"/>
              </a:tabLst>
            </a:pPr>
            <a:r>
              <a:rPr lang="en-US" altLang="en-US"/>
              <a:t>The operation </a:t>
            </a:r>
            <a:r>
              <a:rPr lang="en-US" altLang="en-US" b="1">
                <a:solidFill>
                  <a:srgbClr val="000000"/>
                </a:solidFill>
                <a:latin typeface="Courier New" panose="02070309020205020404" pitchFamily="49" charset="0"/>
              </a:rPr>
              <a:t>x.signal() </a:t>
            </a:r>
            <a:r>
              <a:rPr lang="en-US" altLang="en-US"/>
              <a:t>can be implemented as:</a:t>
            </a:r>
            <a:br>
              <a:rPr lang="en-US" altLang="en-US"/>
            </a:br>
            <a:endParaRPr lang="en-US" altLang="en-US"/>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if (x_count &gt; 0) {</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signal(x_sem);</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a:t>		</a:t>
            </a:r>
            <a:r>
              <a:rPr lang="en-US" altLang="en-US"/>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xmlns="" id="{01C32B1B-A4EF-4F65-B2C5-B45EC8C1E4A1}"/>
              </a:ext>
            </a:extLst>
          </p:cNvPr>
          <p:cNvSpPr>
            <a:spLocks noGrp="1"/>
          </p:cNvSpPr>
          <p:nvPr>
            <p:ph type="title"/>
          </p:nvPr>
        </p:nvSpPr>
        <p:spPr>
          <a:xfrm>
            <a:off x="972207" y="197632"/>
            <a:ext cx="8229600" cy="576262"/>
          </a:xfrm>
        </p:spPr>
        <p:txBody>
          <a:bodyPr/>
          <a:lstStyle/>
          <a:p>
            <a:r>
              <a:rPr lang="en-US" altLang="en-US" dirty="0"/>
              <a:t>Resuming Processes within a Monitor</a:t>
            </a:r>
          </a:p>
        </p:txBody>
      </p:sp>
      <p:sp>
        <p:nvSpPr>
          <p:cNvPr id="75778" name="Content Placeholder 2">
            <a:extLst>
              <a:ext uri="{FF2B5EF4-FFF2-40B4-BE49-F238E27FC236}">
                <a16:creationId xmlns:a16="http://schemas.microsoft.com/office/drawing/2014/main" xmlns="" id="{6839C047-5A3A-496B-8B8E-46EBA919BC17}"/>
              </a:ext>
            </a:extLst>
          </p:cNvPr>
          <p:cNvSpPr>
            <a:spLocks noGrp="1"/>
          </p:cNvSpPr>
          <p:nvPr>
            <p:ph idx="1"/>
          </p:nvPr>
        </p:nvSpPr>
        <p:spPr>
          <a:xfrm>
            <a:off x="816069" y="1233488"/>
            <a:ext cx="6181631" cy="4545012"/>
          </a:xfrm>
        </p:spPr>
        <p:txBody>
          <a:bodyPr/>
          <a:lstStyle/>
          <a:p>
            <a:r>
              <a:rPr lang="en-US" altLang="en-US" dirty="0"/>
              <a:t>If several processes queued on condition variable </a:t>
            </a:r>
            <a:r>
              <a:rPr lang="en-US" altLang="en-US" sz="2000" b="1" dirty="0">
                <a:latin typeface="Courier New" panose="02070309020205020404" pitchFamily="49" charset="0"/>
                <a:cs typeface="Courier New" panose="02070309020205020404" pitchFamily="49" charset="0"/>
              </a:rPr>
              <a:t>x</a:t>
            </a:r>
            <a:r>
              <a:rPr lang="en-US" altLang="en-US" dirty="0"/>
              <a:t>, and </a:t>
            </a:r>
            <a:r>
              <a:rPr lang="en-US" altLang="en-US" sz="2000" b="1" dirty="0" err="1">
                <a:latin typeface="Courier New" panose="02070309020205020404" pitchFamily="49" charset="0"/>
                <a:cs typeface="Courier New" panose="02070309020205020404" pitchFamily="49" charset="0"/>
              </a:rPr>
              <a:t>x.signal</a:t>
            </a:r>
            <a:r>
              <a:rPr lang="en-US" altLang="en-US" sz="2000" b="1" dirty="0">
                <a:latin typeface="Courier New" panose="02070309020205020404" pitchFamily="49" charset="0"/>
                <a:cs typeface="Courier New" panose="02070309020205020404" pitchFamily="49" charset="0"/>
              </a:rPr>
              <a:t>() </a:t>
            </a:r>
            <a:r>
              <a:rPr lang="en-US" altLang="en-US" dirty="0"/>
              <a:t>is executed, which process should be resumed?</a:t>
            </a:r>
          </a:p>
          <a:p>
            <a:r>
              <a:rPr lang="en-US" altLang="en-US" dirty="0"/>
              <a:t>FCFS frequently not adequate </a:t>
            </a:r>
          </a:p>
          <a:p>
            <a:r>
              <a:rPr lang="en-US" altLang="en-US" dirty="0"/>
              <a:t>Use</a:t>
            </a:r>
            <a:r>
              <a:rPr lang="en-US" altLang="en-US" b="1" dirty="0">
                <a:solidFill>
                  <a:srgbClr val="0000FF"/>
                </a:solidFill>
              </a:rPr>
              <a:t>  </a:t>
            </a:r>
            <a:r>
              <a:rPr lang="en-US" altLang="en-US" dirty="0"/>
              <a:t>the </a:t>
            </a:r>
            <a:r>
              <a:rPr lang="en-US" altLang="en-US" b="1" dirty="0">
                <a:solidFill>
                  <a:srgbClr val="006699"/>
                </a:solidFill>
                <a:latin typeface="+mj-lt"/>
              </a:rPr>
              <a:t>conditional-wait </a:t>
            </a:r>
            <a:r>
              <a:rPr lang="en-US" altLang="en-US" dirty="0"/>
              <a:t>construct of the form   </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x.wait</a:t>
            </a:r>
            <a:r>
              <a:rPr lang="en-US" altLang="en-US" sz="2000" b="1" dirty="0">
                <a:latin typeface="Courier New" panose="02070309020205020404" pitchFamily="49" charset="0"/>
                <a:cs typeface="Courier New" panose="02070309020205020404" pitchFamily="49" charset="0"/>
              </a:rPr>
              <a:t>(c)</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dirty="0"/>
              <a:t>where:</a:t>
            </a:r>
          </a:p>
          <a:p>
            <a:pPr lvl="1"/>
            <a:r>
              <a:rPr lang="en-US" altLang="en-US" sz="2000" b="1" dirty="0">
                <a:latin typeface="Courier New" panose="02070309020205020404" pitchFamily="49" charset="0"/>
                <a:cs typeface="Courier New" panose="02070309020205020404" pitchFamily="49" charset="0"/>
              </a:rPr>
              <a:t>c</a:t>
            </a:r>
            <a:r>
              <a:rPr lang="en-US" altLang="en-US" dirty="0"/>
              <a:t> is an integer (called the priority number)</a:t>
            </a:r>
            <a:endParaRPr lang="en-US" altLang="en-US" b="1" dirty="0">
              <a:solidFill>
                <a:srgbClr val="0000FF"/>
              </a:solidFill>
            </a:endParaRPr>
          </a:p>
          <a:p>
            <a:pPr lvl="1"/>
            <a:r>
              <a:rPr lang="en-US" altLang="en-US" dirty="0"/>
              <a:t>The process with lowest number (highest priority) is scheduled next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xmlns=""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specifies  the maximum time a process  plans to use the resource</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R is an instance of  type </a:t>
            </a:r>
            <a:r>
              <a:rPr lang="en-US" altLang="en-US" sz="2000" b="1" dirty="0" err="1">
                <a:solidFill>
                  <a:srgbClr val="000000"/>
                </a:solidFill>
                <a:latin typeface="Courier New" panose="02070309020205020404" pitchFamily="49" charset="0"/>
              </a:rPr>
              <a:t>ResourceAllocator</a:t>
            </a: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xmlns=""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xmlns=""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specifies  the maximum time a process  plans to use the resource</a:t>
            </a:r>
          </a:p>
          <a:p>
            <a:pPr>
              <a:lnSpc>
                <a:spcPct val="80000"/>
              </a:lnSpc>
            </a:pPr>
            <a:r>
              <a:rPr lang="en-US" altLang="en-US" dirty="0"/>
              <a:t>The process with the shortest time is allocated the resource first</a:t>
            </a:r>
          </a:p>
          <a:p>
            <a:pPr>
              <a:lnSpc>
                <a:spcPct val="80000"/>
              </a:lnSpc>
            </a:pPr>
            <a:r>
              <a:rPr lang="en-US" altLang="en-US" dirty="0"/>
              <a:t>Let R is an instance of  type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dirty="0"/>
              <a:t>(next slide)</a:t>
            </a:r>
          </a:p>
          <a:p>
            <a:pPr>
              <a:lnSpc>
                <a:spcPct val="80000"/>
              </a:lnSpc>
            </a:pPr>
            <a:r>
              <a:rPr lang="en-US" altLang="en-US" dirty="0"/>
              <a:t>Access to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dirty="0"/>
              <a:t>is done via:</a:t>
            </a:r>
          </a:p>
          <a:p>
            <a:pPr>
              <a:lnSpc>
                <a:spcPct val="80000"/>
              </a:lnSpc>
              <a:buFont typeface="Monotype Sorts" pitchFamily="-84" charset="2"/>
              <a:buNone/>
            </a:pPr>
            <a:endParaRPr lang="en-US" altLang="en-US" dirty="0"/>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a:t>
            </a:r>
            <a:r>
              <a:rPr lang="en-US" altLang="en-US" sz="2000" b="1" dirty="0">
                <a:solidFill>
                  <a:srgbClr val="000000"/>
                </a:solidFill>
                <a:latin typeface="Courier New" panose="02070309020205020404" pitchFamily="49" charset="0"/>
              </a:rPr>
              <a:t>t</a:t>
            </a:r>
            <a:r>
              <a:rPr lang="en-US" altLang="en-US" dirty="0"/>
              <a:t> is the maximum time a process plans to use the resource</a:t>
            </a:r>
          </a:p>
          <a:p>
            <a:pPr>
              <a:lnSpc>
                <a:spcPct val="80000"/>
              </a:lnSpc>
            </a:pP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xmlns=""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extLst>
      <p:ext uri="{BB962C8B-B14F-4D97-AF65-F5344CB8AC3E}">
        <p14:creationId xmlns:p14="http://schemas.microsoft.com/office/powerpoint/2010/main" xmlns="" val="31928096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xmlns="" id="{CDBDEA88-9919-449A-807F-AEBDDF81E363}"/>
              </a:ext>
            </a:extLst>
          </p:cNvPr>
          <p:cNvSpPr>
            <a:spLocks noGrp="1" noChangeArrowheads="1"/>
          </p:cNvSpPr>
          <p:nvPr>
            <p:ph type="title"/>
          </p:nvPr>
        </p:nvSpPr>
        <p:spPr>
          <a:xfrm>
            <a:off x="1299900" y="172650"/>
            <a:ext cx="7729799" cy="576262"/>
          </a:xfrm>
        </p:spPr>
        <p:txBody>
          <a:bodyPr/>
          <a:lstStyle/>
          <a:p>
            <a:pPr eaLnBrk="1" hangingPunct="1"/>
            <a:r>
              <a:rPr lang="en-US" altLang="en-US" dirty="0"/>
              <a:t>A Monitor to Allocate Single Resource</a:t>
            </a:r>
          </a:p>
        </p:txBody>
      </p:sp>
      <p:sp>
        <p:nvSpPr>
          <p:cNvPr id="78850" name="Rectangle 3">
            <a:extLst>
              <a:ext uri="{FF2B5EF4-FFF2-40B4-BE49-F238E27FC236}">
                <a16:creationId xmlns:a16="http://schemas.microsoft.com/office/drawing/2014/main" xmlns="" id="{18016772-06F5-43E2-81D4-B3F01DB70FE2}"/>
              </a:ext>
            </a:extLst>
          </p:cNvPr>
          <p:cNvSpPr>
            <a:spLocks noGrp="1" noChangeArrowheads="1"/>
          </p:cNvSpPr>
          <p:nvPr>
            <p:ph idx="1"/>
          </p:nvPr>
        </p:nvSpPr>
        <p:spPr>
          <a:xfrm>
            <a:off x="1646238" y="766763"/>
            <a:ext cx="6235700" cy="5024437"/>
          </a:xfrm>
        </p:spPr>
        <p:txBody>
          <a:bodyPr/>
          <a:lstStyle/>
          <a:p>
            <a:pPr>
              <a:buFont typeface="Monotype Sorts" pitchFamily="-84" charset="2"/>
              <a:buNone/>
              <a:tabLst>
                <a:tab pos="1368425" algn="l"/>
                <a:tab pos="1712913" algn="l"/>
                <a:tab pos="2335213" algn="l"/>
              </a:tabLst>
            </a:pPr>
            <a:endParaRPr lang="en-US" altLang="en-US" sz="1400" dirty="0"/>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monitor </a:t>
            </a:r>
            <a:r>
              <a:rPr lang="en-US" altLang="en-US" sz="1600" b="1" dirty="0" err="1">
                <a:solidFill>
                  <a:srgbClr val="000000"/>
                </a:solidFill>
                <a:latin typeface="Courier New" panose="02070309020205020404" pitchFamily="49" charset="0"/>
              </a:rPr>
              <a:t>ResourceAllocator</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boolean</a:t>
            </a:r>
            <a:r>
              <a:rPr lang="en-US" altLang="en-US" sz="1600" b="1" dirty="0">
                <a:solidFill>
                  <a:srgbClr val="000000"/>
                </a:solidFill>
                <a:latin typeface="Courier New" panose="02070309020205020404" pitchFamily="49" charset="0"/>
              </a:rPr>
              <a:t>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condition x;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acquire(int time)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x.wait</a:t>
            </a:r>
            <a:r>
              <a:rPr lang="en-US" altLang="en-US" sz="1600" b="1" dirty="0">
                <a:solidFill>
                  <a:srgbClr val="000000"/>
                </a:solidFill>
                <a:latin typeface="Courier New" panose="02070309020205020404" pitchFamily="49" charset="0"/>
              </a:rPr>
              <a:t>(time);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release()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x.signal</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initialization code()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a:t>
            </a:r>
            <a:r>
              <a:rPr lang="en-US" altLang="en-US" sz="1600" b="1" dirty="0"/>
              <a:t>	</a:t>
            </a:r>
            <a:r>
              <a:rPr lang="en-US" altLang="en-US" sz="1400" b="1" dirty="0"/>
              <a:t>	</a:t>
            </a:r>
            <a:r>
              <a:rPr lang="en-US" altLang="en-US" sz="1400" dirty="0"/>
              <a:t>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Single Resource Monitor (Cont.)</a:t>
            </a:r>
          </a:p>
        </p:txBody>
      </p:sp>
      <p:sp>
        <p:nvSpPr>
          <p:cNvPr id="57346" name="Rectangle 3">
            <a:extLst>
              <a:ext uri="{FF2B5EF4-FFF2-40B4-BE49-F238E27FC236}">
                <a16:creationId xmlns:a16="http://schemas.microsoft.com/office/drawing/2014/main" xmlns="" id="{5ED238E1-E3E6-41E4-AE23-2237E43D6AD6}"/>
              </a:ext>
            </a:extLst>
          </p:cNvPr>
          <p:cNvSpPr>
            <a:spLocks noGrp="1" noChangeArrowheads="1"/>
          </p:cNvSpPr>
          <p:nvPr>
            <p:ph idx="1"/>
          </p:nvPr>
        </p:nvSpPr>
        <p:spPr>
          <a:xfrm>
            <a:off x="827088" y="1282700"/>
            <a:ext cx="6959600" cy="4860925"/>
          </a:xfrm>
        </p:spPr>
        <p:txBody>
          <a:bodyPr/>
          <a:lstStyle/>
          <a:p>
            <a:r>
              <a:rPr lang="en-US" altLang="en-US" dirty="0"/>
              <a:t> Usage:</a:t>
            </a:r>
          </a:p>
          <a:p>
            <a:pPr marL="0" indent="0">
              <a:buNone/>
            </a:pPr>
            <a:r>
              <a:rPr lang="en-US" altLang="en-US" b="1" dirty="0">
                <a:latin typeface="Courier New" panose="02070309020205020404" pitchFamily="49" charset="0"/>
                <a:cs typeface="Courier New" panose="02070309020205020404" pitchFamily="49" charset="0"/>
              </a:rPr>
              <a:t>     acquire</a:t>
            </a:r>
          </a:p>
          <a:p>
            <a:pPr marL="0" indent="0">
              <a:buNone/>
            </a:pPr>
            <a:r>
              <a:rPr lang="en-US" altLang="en-US" b="1" dirty="0">
                <a:latin typeface="Courier New" panose="02070309020205020404" pitchFamily="49" charset="0"/>
                <a:cs typeface="Courier New" panose="02070309020205020404" pitchFamily="49" charset="0"/>
              </a:rPr>
              <a:t>      ...</a:t>
            </a:r>
          </a:p>
          <a:p>
            <a:pPr marL="0" indent="0">
              <a:buNone/>
            </a:pPr>
            <a:r>
              <a:rPr lang="en-US" altLang="en-US" b="1" dirty="0">
                <a:latin typeface="Courier New" panose="02070309020205020404" pitchFamily="49" charset="0"/>
                <a:cs typeface="Courier New" panose="02070309020205020404" pitchFamily="49" charset="0"/>
              </a:rPr>
              <a:t>     release</a:t>
            </a:r>
          </a:p>
          <a:p>
            <a:r>
              <a:rPr lang="en-US" altLang="en-US" b="1" dirty="0">
                <a:latin typeface="Courier New" panose="02070309020205020404" pitchFamily="49" charset="0"/>
                <a:cs typeface="Courier New" panose="02070309020205020404" pitchFamily="49" charset="0"/>
              </a:rPr>
              <a:t> </a:t>
            </a:r>
            <a:r>
              <a:rPr lang="en-US" altLang="en-US" dirty="0"/>
              <a:t>Incorrect use of monitor operations</a:t>
            </a:r>
          </a:p>
          <a:p>
            <a:pPr lvl="1"/>
            <a:r>
              <a:rPr lang="en-US" altLang="en-US" dirty="0"/>
              <a:t> </a:t>
            </a:r>
            <a:r>
              <a:rPr lang="en-US" altLang="en-US" b="1" dirty="0">
                <a:latin typeface="Courier New" panose="02070309020205020404" pitchFamily="49" charset="0"/>
                <a:cs typeface="Courier New" panose="02070309020205020404" pitchFamily="49" charset="0"/>
              </a:rPr>
              <a:t>release()  …  acquire()</a:t>
            </a:r>
          </a:p>
          <a:p>
            <a:pPr lvl="1"/>
            <a:r>
              <a:rPr lang="en-US" altLang="en-US" dirty="0"/>
              <a:t> </a:t>
            </a:r>
            <a:r>
              <a:rPr lang="en-US" altLang="en-US" b="1" dirty="0">
                <a:latin typeface="Courier New" panose="02070309020205020404" pitchFamily="49" charset="0"/>
                <a:cs typeface="Courier New" panose="02070309020205020404" pitchFamily="49" charset="0"/>
              </a:rPr>
              <a:t>acquire()  …  acquire())</a:t>
            </a:r>
          </a:p>
          <a:p>
            <a:pPr lvl="1"/>
            <a:r>
              <a:rPr lang="en-US" altLang="en-US" dirty="0"/>
              <a:t> Omitting  of </a:t>
            </a:r>
            <a:r>
              <a:rPr lang="en-US" altLang="en-US" b="1" dirty="0">
                <a:latin typeface="Courier New" panose="02070309020205020404" pitchFamily="49" charset="0"/>
                <a:cs typeface="Courier New" panose="02070309020205020404" pitchFamily="49" charset="0"/>
              </a:rPr>
              <a:t>acquire() </a:t>
            </a:r>
            <a:r>
              <a:rPr lang="en-US" altLang="en-US" dirty="0"/>
              <a:t>and/or </a:t>
            </a:r>
            <a:r>
              <a:rPr lang="en-US" altLang="en-US" b="1" dirty="0">
                <a:latin typeface="Courier New" panose="02070309020205020404" pitchFamily="49" charset="0"/>
                <a:cs typeface="Courier New" panose="02070309020205020404" pitchFamily="49" charset="0"/>
              </a:rPr>
              <a:t>release()</a:t>
            </a:r>
            <a:endParaRPr lang="en-US" altLang="en-US" dirty="0"/>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xmlns="" val="13575779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xmlns="" id="{0262CF6A-7DE0-413B-B4A8-CA639FB8A3CD}"/>
              </a:ext>
            </a:extLst>
          </p:cNvPr>
          <p:cNvSpPr>
            <a:spLocks noGrp="1"/>
          </p:cNvSpPr>
          <p:nvPr>
            <p:ph type="title"/>
          </p:nvPr>
        </p:nvSpPr>
        <p:spPr>
          <a:xfrm>
            <a:off x="457200" y="106853"/>
            <a:ext cx="8229600" cy="576262"/>
          </a:xfrm>
        </p:spPr>
        <p:txBody>
          <a:bodyPr/>
          <a:lstStyle/>
          <a:p>
            <a:r>
              <a:rPr lang="en-US" altLang="en-US" dirty="0"/>
              <a:t>Liveness</a:t>
            </a:r>
          </a:p>
        </p:txBody>
      </p:sp>
      <p:sp>
        <p:nvSpPr>
          <p:cNvPr id="100354" name="Content Placeholder 2">
            <a:extLst>
              <a:ext uri="{FF2B5EF4-FFF2-40B4-BE49-F238E27FC236}">
                <a16:creationId xmlns:a16="http://schemas.microsoft.com/office/drawing/2014/main" xmlns="" id="{9AEFB289-EC7A-42F2-96F5-192B003A5A92}"/>
              </a:ext>
            </a:extLst>
          </p:cNvPr>
          <p:cNvSpPr>
            <a:spLocks noGrp="1"/>
          </p:cNvSpPr>
          <p:nvPr>
            <p:ph idx="1"/>
          </p:nvPr>
        </p:nvSpPr>
        <p:spPr/>
        <p:txBody>
          <a:bodyPr/>
          <a:lstStyle/>
          <a:p>
            <a:r>
              <a:rPr lang="en-US" altLang="en-US" dirty="0"/>
              <a:t>Processes may have to wait indefinitely while trying to acquire a synchronization tool such as a mutex lock or semaphore.</a:t>
            </a:r>
          </a:p>
          <a:p>
            <a:r>
              <a:rPr lang="en-US" altLang="en-US" dirty="0"/>
              <a:t>Waiting indefinitely violates the progress and bounded-waiting criteria discussed at the beginning of this chapter.</a:t>
            </a:r>
          </a:p>
          <a:p>
            <a:r>
              <a:rPr lang="en-US" altLang="en-US" b="1" dirty="0"/>
              <a:t>Liveness</a:t>
            </a:r>
            <a:r>
              <a:rPr lang="en-US" altLang="en-US" dirty="0"/>
              <a:t> refers to a set of properties that a system must satisfy to ensure processes make progress.</a:t>
            </a:r>
          </a:p>
          <a:p>
            <a:r>
              <a:rPr lang="en-US" altLang="en-US" dirty="0"/>
              <a:t>Indefinite waiting is an example of a liveness failure.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xmlns=""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b="1" dirty="0">
                <a:solidFill>
                  <a:srgbClr val="006699"/>
                </a:solidFill>
                <a:latin typeface="+mj-lt"/>
              </a:rPr>
              <a:t>Deadlock</a:t>
            </a:r>
            <a:r>
              <a:rPr lang="en-US" altLang="en-US" b="1" dirty="0">
                <a:solidFill>
                  <a:srgbClr val="3366FF"/>
                </a:solidFill>
              </a:rPr>
              <a:t> </a:t>
            </a:r>
            <a:r>
              <a:rPr lang="en-US" altLang="en-US" dirty="0"/>
              <a:t>– two or more processes are waiting indefinitely for an event that can be caused by only one of the waiting processes</a:t>
            </a:r>
          </a:p>
          <a:p>
            <a:pPr>
              <a:lnSpc>
                <a:spcPct val="90000"/>
              </a:lnSpc>
              <a:tabLst>
                <a:tab pos="1882775" algn="ctr"/>
                <a:tab pos="4568825" algn="ctr"/>
              </a:tabLst>
            </a:pPr>
            <a:r>
              <a:rPr lang="en-US" altLang="en-US" dirty="0">
                <a:solidFill>
                  <a:srgbClr val="000000"/>
                </a:solidFill>
              </a:rPr>
              <a:t>Let </a:t>
            </a:r>
            <a:r>
              <a:rPr lang="en-US" altLang="en-US" sz="2000" b="1" i="1" dirty="0">
                <a:solidFill>
                  <a:srgbClr val="000000"/>
                </a:solidFill>
                <a:latin typeface="Courier New" panose="02070309020205020404" pitchFamily="49" charset="0"/>
              </a:rPr>
              <a:t>S</a:t>
            </a:r>
            <a:r>
              <a:rPr lang="en-US" altLang="en-US" dirty="0">
                <a:solidFill>
                  <a:srgbClr val="000000"/>
                </a:solidFill>
              </a:rPr>
              <a:t> and</a:t>
            </a:r>
            <a:r>
              <a:rPr lang="en-US" altLang="en-US" sz="1600" b="1" dirty="0">
                <a:solidFill>
                  <a:srgbClr val="000000"/>
                </a:solidFill>
                <a:latin typeface="Courier New" panose="02070309020205020404" pitchFamily="49" charset="0"/>
              </a:rPr>
              <a:t> </a:t>
            </a:r>
            <a:r>
              <a:rPr lang="en-US" altLang="en-US" sz="2000" b="1" i="1" dirty="0">
                <a:solidFill>
                  <a:srgbClr val="000000"/>
                </a:solidFill>
                <a:latin typeface="Courier New" panose="02070309020205020404" pitchFamily="49" charset="0"/>
              </a:rPr>
              <a:t>Q</a:t>
            </a:r>
            <a:r>
              <a:rPr lang="en-US" altLang="en-US" sz="1600" b="1" dirty="0">
                <a:solidFill>
                  <a:srgbClr val="000000"/>
                </a:solidFill>
                <a:latin typeface="Courier New" panose="02070309020205020404" pitchFamily="49" charset="0"/>
              </a:rPr>
              <a:t> </a:t>
            </a:r>
            <a:r>
              <a:rPr lang="en-US" altLang="en-US" dirty="0">
                <a:solidFill>
                  <a:srgbClr val="000000"/>
                </a:solidFill>
              </a:rPr>
              <a:t>be </a:t>
            </a:r>
            <a:r>
              <a:rPr lang="en-US" altLang="en-US" dirty="0"/>
              <a:t>two semaphores initialized to 1</a:t>
            </a:r>
          </a:p>
          <a:p>
            <a:pPr>
              <a:lnSpc>
                <a:spcPct val="90000"/>
              </a:lnSpc>
              <a:buFont typeface="Monotype Sorts" pitchFamily="-84" charset="2"/>
              <a:buNone/>
              <a:tabLst>
                <a:tab pos="1882775" algn="ctr"/>
                <a:tab pos="4568825"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wait(S); 	              wait(Q);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wait(Q); 	              wait(S);</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signal(S);                 signal(Q);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signal(Q);                 signal(S);</a:t>
            </a:r>
          </a:p>
          <a:p>
            <a:pPr>
              <a:lnSpc>
                <a:spcPct val="90000"/>
              </a:lnSpc>
              <a:buFont typeface="Monotype Sorts" pitchFamily="-84" charset="2"/>
              <a:buNone/>
              <a:tabLst>
                <a:tab pos="1882775" algn="ctr"/>
                <a:tab pos="4568825" algn="ctr"/>
              </a:tabLst>
            </a:pPr>
            <a:endParaRPr lang="en-US" altLang="en-US" sz="1600" b="1" dirty="0">
              <a:solidFill>
                <a:srgbClr val="000000"/>
              </a:solidFill>
              <a:latin typeface="Courier New" panose="02070309020205020404" pitchFamily="49" charset="0"/>
            </a:endParaRPr>
          </a:p>
          <a:p>
            <a:pPr>
              <a:lnSpc>
                <a:spcPct val="90000"/>
              </a:lnSpc>
              <a:tabLst>
                <a:tab pos="1882775" algn="ctr"/>
                <a:tab pos="4568825" algn="ctr"/>
              </a:tabLst>
            </a:pPr>
            <a:r>
              <a:rPr lang="en-US" altLang="en-US" dirty="0">
                <a:sym typeface="MT Extra" panose="05050102010205020202" pitchFamily="18" charset="2"/>
              </a:rPr>
              <a:t>Consider if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wait(S) 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wait(Q). When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wait(Q), it must wait until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executes signal(Q)</a:t>
            </a:r>
          </a:p>
          <a:p>
            <a:pPr>
              <a:lnSpc>
                <a:spcPct val="90000"/>
              </a:lnSpc>
              <a:tabLst>
                <a:tab pos="1882775" algn="ctr"/>
                <a:tab pos="4568825" algn="ctr"/>
              </a:tabLst>
            </a:pPr>
            <a:r>
              <a:rPr lang="en-US" altLang="en-US" dirty="0">
                <a:sym typeface="MT Extra" panose="05050102010205020202" pitchFamily="18" charset="2"/>
              </a:rPr>
              <a:t>However,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is waiting until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 signal(S).</a:t>
            </a:r>
          </a:p>
          <a:p>
            <a:pPr>
              <a:lnSpc>
                <a:spcPct val="90000"/>
              </a:lnSpc>
              <a:tabLst>
                <a:tab pos="1882775" algn="ctr"/>
                <a:tab pos="4568825" algn="ctr"/>
              </a:tabLst>
            </a:pPr>
            <a:r>
              <a:rPr lang="en-US" altLang="en-US" dirty="0">
                <a:sym typeface="MT Extra" panose="05050102010205020202" pitchFamily="18" charset="2"/>
              </a:rPr>
              <a:t>Since these signal() operations will never be executed, </a:t>
            </a:r>
            <a:r>
              <a:rPr lang="en-US" altLang="en-US" i="1" dirty="0">
                <a:solidFill>
                  <a:srgbClr val="000000"/>
                </a:solidFill>
              </a:rPr>
              <a:t>P</a:t>
            </a:r>
            <a:r>
              <a:rPr lang="en-US" altLang="en-US" baseline="-25000" dirty="0">
                <a:solidFill>
                  <a:srgbClr val="000000"/>
                </a:solidFill>
              </a:rPr>
              <a:t>0 </a:t>
            </a:r>
            <a:r>
              <a:rPr lang="en-US" altLang="en-US" dirty="0">
                <a:sym typeface="MT Extra" panose="05050102010205020202" pitchFamily="18" charset="2"/>
              </a:rPr>
              <a:t>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are </a:t>
            </a:r>
            <a:r>
              <a:rPr lang="en-US" altLang="en-US" b="1" dirty="0">
                <a:sym typeface="MT Extra" panose="05050102010205020202" pitchFamily="18" charset="2"/>
              </a:rPr>
              <a:t>deadlocked</a:t>
            </a:r>
            <a:r>
              <a:rPr lang="en-US" altLang="en-US" dirty="0">
                <a:sym typeface="MT Extra" panose="05050102010205020202" pitchFamily="18" charset="2"/>
              </a:rPr>
              <a:t>.</a:t>
            </a:r>
          </a:p>
        </p:txBody>
      </p:sp>
      <p:sp>
        <p:nvSpPr>
          <p:cNvPr id="6" name="Title 1">
            <a:extLst>
              <a:ext uri="{FF2B5EF4-FFF2-40B4-BE49-F238E27FC236}">
                <a16:creationId xmlns:a16="http://schemas.microsoft.com/office/drawing/2014/main" xmlns="" id="{10B654C8-C4D8-441C-9FE2-895E326F6446}"/>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xmlns=""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Other forms of deadlock:</a:t>
            </a:r>
            <a:endParaRPr lang="en-US" altLang="en-US" sz="1600" dirty="0">
              <a:latin typeface="Courier New" panose="02070309020205020404" pitchFamily="49" charset="0"/>
            </a:endParaRPr>
          </a:p>
          <a:p>
            <a:pPr>
              <a:lnSpc>
                <a:spcPct val="90000"/>
              </a:lnSpc>
              <a:tabLst>
                <a:tab pos="1882775" algn="ctr"/>
                <a:tab pos="4568825" algn="ctr"/>
              </a:tabLst>
            </a:pPr>
            <a:r>
              <a:rPr lang="en-US" altLang="en-US" b="1" dirty="0">
                <a:sym typeface="MT Extra" panose="05050102010205020202" pitchFamily="18" charset="2"/>
              </a:rPr>
              <a:t>Starvation</a:t>
            </a:r>
            <a:r>
              <a:rPr lang="en-US" altLang="en-US" dirty="0">
                <a:sym typeface="MT Extra" panose="05050102010205020202" pitchFamily="18" charset="2"/>
              </a:rPr>
              <a:t> </a:t>
            </a:r>
            <a:r>
              <a:rPr lang="en-US" altLang="en-US" dirty="0"/>
              <a:t>– indefinite blocking  </a:t>
            </a:r>
          </a:p>
          <a:p>
            <a:pPr lvl="1">
              <a:lnSpc>
                <a:spcPct val="90000"/>
              </a:lnSpc>
              <a:tabLst>
                <a:tab pos="1882775" algn="ctr"/>
                <a:tab pos="4568825" algn="ctr"/>
              </a:tabLst>
            </a:pPr>
            <a:r>
              <a:rPr lang="en-US" altLang="en-US" dirty="0"/>
              <a:t>A process may never be removed from the semaphore queue in which it is suspended</a:t>
            </a:r>
          </a:p>
          <a:p>
            <a:pPr>
              <a:lnSpc>
                <a:spcPct val="90000"/>
              </a:lnSpc>
              <a:tabLst>
                <a:tab pos="1882775" algn="ctr"/>
                <a:tab pos="4568825" algn="ctr"/>
              </a:tabLst>
            </a:pPr>
            <a:r>
              <a:rPr lang="en-US" altLang="en-US" b="1" dirty="0"/>
              <a:t>Priority Inversion</a:t>
            </a:r>
            <a:r>
              <a:rPr lang="en-US" altLang="en-US" dirty="0"/>
              <a:t> – Scheduling problem when lower-priority process holds a lock needed by higher-priority process</a:t>
            </a:r>
          </a:p>
          <a:p>
            <a:pPr lvl="1">
              <a:tabLst>
                <a:tab pos="1882775" algn="ctr"/>
                <a:tab pos="4568825" algn="ctr"/>
              </a:tabLst>
            </a:pPr>
            <a:r>
              <a:rPr lang="en-US" altLang="en-US" dirty="0"/>
              <a:t>Solved via </a:t>
            </a:r>
            <a:r>
              <a:rPr lang="en-US" altLang="en-US" b="1" dirty="0"/>
              <a:t>priority-inheritance protocol</a:t>
            </a:r>
            <a:br>
              <a:rPr lang="en-US" altLang="en-US" b="1" dirty="0"/>
            </a:br>
            <a:r>
              <a:rPr lang="en-US" altLang="en-US" b="1" dirty="0"/>
              <a:t/>
            </a:r>
            <a:br>
              <a:rPr lang="en-US" altLang="en-US" b="1" dirty="0"/>
            </a:br>
            <a:endParaRPr lang="en-US" altLang="en-US" b="1" dirty="0"/>
          </a:p>
        </p:txBody>
      </p:sp>
      <p:sp>
        <p:nvSpPr>
          <p:cNvPr id="6" name="Title 1">
            <a:extLst>
              <a:ext uri="{FF2B5EF4-FFF2-40B4-BE49-F238E27FC236}">
                <a16:creationId xmlns:a16="http://schemas.microsoft.com/office/drawing/2014/main" xmlns="" id="{D06CA1E1-4F3C-40FD-8128-8886B3D8AE7B}"/>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xmlns="" id="{241C86DA-5745-4F87-B29A-C8244F473A73}"/>
              </a:ext>
            </a:extLst>
          </p:cNvPr>
          <p:cNvSpPr>
            <a:spLocks noGrp="1"/>
          </p:cNvSpPr>
          <p:nvPr>
            <p:ph type="title"/>
          </p:nvPr>
        </p:nvSpPr>
        <p:spPr>
          <a:xfrm>
            <a:off x="457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xmlns="" id="{B338794A-A20C-44DB-8F23-B3455E712537}"/>
              </a:ext>
            </a:extLst>
          </p:cNvPr>
          <p:cNvSpPr>
            <a:spLocks noGrp="1"/>
          </p:cNvSpPr>
          <p:nvPr>
            <p:ph idx="1"/>
          </p:nvPr>
        </p:nvSpPr>
        <p:spPr>
          <a:xfrm>
            <a:off x="811763" y="1159881"/>
            <a:ext cx="7349743" cy="4433523"/>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006699"/>
                </a:solidFill>
                <a:latin typeface="+mj-lt"/>
              </a:rPr>
              <a:t>critical section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006699"/>
                </a:solidFill>
                <a:latin typeface="+mj-lt"/>
              </a:rPr>
              <a:t>entry</a:t>
            </a:r>
            <a:r>
              <a:rPr lang="en-US" altLang="en-US" b="1" dirty="0">
                <a:solidFill>
                  <a:srgbClr val="3366FF"/>
                </a:solidFill>
              </a:rPr>
              <a:t> </a:t>
            </a:r>
            <a:r>
              <a:rPr lang="en-US" altLang="en-US" b="1" dirty="0">
                <a:solidFill>
                  <a:srgbClr val="006699"/>
                </a:solidFill>
                <a:latin typeface="+mj-lt"/>
              </a:rPr>
              <a:t>section</a:t>
            </a:r>
            <a:r>
              <a:rPr lang="en-US" altLang="en-US" dirty="0"/>
              <a:t>, may follow critical section with </a:t>
            </a:r>
            <a:r>
              <a:rPr lang="en-US" altLang="en-US" b="1" dirty="0">
                <a:solidFill>
                  <a:srgbClr val="006699"/>
                </a:solidFill>
                <a:latin typeface="+mj-lt"/>
              </a:rPr>
              <a:t>exit section</a:t>
            </a:r>
            <a:r>
              <a:rPr lang="en-US" altLang="en-US" dirty="0"/>
              <a:t>, then </a:t>
            </a:r>
            <a:r>
              <a:rPr lang="en-US" altLang="en-US"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xmlns=""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xmlns="" id="{0502070F-FED8-4E65-8D27-370BD72918D7}"/>
              </a:ext>
            </a:extLst>
          </p:cNvPr>
          <p:cNvSpPr>
            <a:spLocks noGrp="1" noChangeArrowheads="1"/>
          </p:cNvSpPr>
          <p:nvPr>
            <p:ph type="title"/>
          </p:nvPr>
        </p:nvSpPr>
        <p:spPr>
          <a:xfrm>
            <a:off x="969963" y="138342"/>
            <a:ext cx="7716837" cy="576263"/>
          </a:xfrm>
        </p:spPr>
        <p:txBody>
          <a:bodyPr/>
          <a:lstStyle/>
          <a:p>
            <a:pPr eaLnBrk="1" hangingPunct="1"/>
            <a:r>
              <a:rPr lang="en-US" altLang="en-US" dirty="0"/>
              <a:t>Priority Inheritance Protocol</a:t>
            </a:r>
          </a:p>
        </p:txBody>
      </p:sp>
      <p:sp>
        <p:nvSpPr>
          <p:cNvPr id="84994" name="Rectangle 3">
            <a:extLst>
              <a:ext uri="{FF2B5EF4-FFF2-40B4-BE49-F238E27FC236}">
                <a16:creationId xmlns:a16="http://schemas.microsoft.com/office/drawing/2014/main" xmlns="" id="{3E6ACEED-9DA7-43B4-B11F-05A9205EDDA5}"/>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Consider the scenario with  three processes </a:t>
            </a:r>
            <a:r>
              <a:rPr lang="en-US" altLang="en-US" b="1" dirty="0"/>
              <a:t>P1, P2</a:t>
            </a:r>
            <a:r>
              <a:rPr lang="en-US" altLang="en-US" dirty="0"/>
              <a:t>, and </a:t>
            </a:r>
            <a:r>
              <a:rPr lang="en-US" altLang="en-US" b="1" dirty="0"/>
              <a:t>P3</a:t>
            </a:r>
            <a:r>
              <a:rPr lang="en-US" altLang="en-US" dirty="0"/>
              <a:t>. </a:t>
            </a:r>
            <a:endParaRPr lang="en-US" altLang="en-US" b="1" dirty="0">
              <a:solidFill>
                <a:srgbClr val="006699"/>
              </a:solidFill>
              <a:latin typeface="+mj-lt"/>
            </a:endParaRPr>
          </a:p>
          <a:p>
            <a:pPr lvl="1">
              <a:lnSpc>
                <a:spcPct val="90000"/>
              </a:lnSpc>
              <a:tabLst>
                <a:tab pos="1882775" algn="ctr"/>
                <a:tab pos="4568825" algn="ctr"/>
              </a:tabLst>
            </a:pPr>
            <a:r>
              <a:rPr lang="en-US" altLang="en-US" b="1" dirty="0"/>
              <a:t>P1</a:t>
            </a:r>
            <a:r>
              <a:rPr lang="en-US" altLang="en-US" dirty="0"/>
              <a:t> has the highest priority, </a:t>
            </a:r>
            <a:r>
              <a:rPr lang="en-US" altLang="en-US" b="1" dirty="0"/>
              <a:t>P2</a:t>
            </a:r>
            <a:r>
              <a:rPr lang="en-US" altLang="en-US" dirty="0"/>
              <a:t> the next highest, and </a:t>
            </a:r>
            <a:r>
              <a:rPr lang="en-US" altLang="en-US" b="1" dirty="0"/>
              <a:t>P3</a:t>
            </a:r>
            <a:r>
              <a:rPr lang="en-US" altLang="en-US" dirty="0"/>
              <a:t> the lowest. </a:t>
            </a:r>
          </a:p>
          <a:p>
            <a:pPr>
              <a:lnSpc>
                <a:spcPct val="90000"/>
              </a:lnSpc>
              <a:tabLst>
                <a:tab pos="1882775" algn="ctr"/>
                <a:tab pos="4568825" algn="ctr"/>
              </a:tabLst>
            </a:pPr>
            <a:r>
              <a:rPr lang="en-US" altLang="en-US" dirty="0"/>
              <a:t>Assume that </a:t>
            </a:r>
            <a:r>
              <a:rPr lang="en-US" altLang="en-US" b="1" dirty="0"/>
              <a:t>P3 </a:t>
            </a:r>
            <a:r>
              <a:rPr lang="en-US" altLang="en-US" dirty="0"/>
              <a:t>is</a:t>
            </a:r>
            <a:r>
              <a:rPr lang="en-US" altLang="en-US" b="1" dirty="0"/>
              <a:t> </a:t>
            </a:r>
            <a:r>
              <a:rPr lang="en-US" altLang="en-US" dirty="0"/>
              <a:t>holding</a:t>
            </a:r>
            <a:r>
              <a:rPr lang="en-US" altLang="en-US" b="1" dirty="0"/>
              <a:t> </a:t>
            </a:r>
            <a:r>
              <a:rPr lang="en-US" altLang="en-US" dirty="0"/>
              <a:t>semaphore </a:t>
            </a:r>
            <a:r>
              <a:rPr lang="en-US" altLang="en-US" b="1" dirty="0"/>
              <a:t>S</a:t>
            </a:r>
            <a:r>
              <a:rPr lang="en-US" altLang="en-US" dirty="0"/>
              <a:t> and that </a:t>
            </a:r>
            <a:r>
              <a:rPr lang="en-US" altLang="en-US" b="1" dirty="0"/>
              <a:t>P1</a:t>
            </a:r>
            <a:r>
              <a:rPr lang="en-US" altLang="en-US" dirty="0"/>
              <a:t> is waiting to </a:t>
            </a:r>
            <a:r>
              <a:rPr lang="en-US" altLang="en-US" b="1" dirty="0"/>
              <a:t>S  </a:t>
            </a:r>
            <a:r>
              <a:rPr lang="en-US" altLang="en-US" dirty="0"/>
              <a:t>to be released</a:t>
            </a:r>
          </a:p>
          <a:p>
            <a:pPr>
              <a:lnSpc>
                <a:spcPct val="90000"/>
              </a:lnSpc>
              <a:tabLst>
                <a:tab pos="1882775" algn="ctr"/>
                <a:tab pos="4568825" algn="ctr"/>
              </a:tabLst>
            </a:pPr>
            <a:r>
              <a:rPr lang="en-US" altLang="en-US" dirty="0"/>
              <a:t>Assume that </a:t>
            </a:r>
            <a:r>
              <a:rPr lang="en-US" altLang="en-US" b="1" dirty="0"/>
              <a:t>P2</a:t>
            </a:r>
            <a:r>
              <a:rPr lang="en-US" altLang="en-US" dirty="0"/>
              <a:t> is assigned the CPU and preempts </a:t>
            </a:r>
            <a:r>
              <a:rPr lang="en-US" altLang="en-US" b="1" dirty="0"/>
              <a:t>P3</a:t>
            </a:r>
          </a:p>
          <a:p>
            <a:pPr lvl="1">
              <a:lnSpc>
                <a:spcPct val="90000"/>
              </a:lnSpc>
              <a:tabLst>
                <a:tab pos="1882775" algn="ctr"/>
                <a:tab pos="4568825" algn="ctr"/>
              </a:tabLst>
            </a:pPr>
            <a:r>
              <a:rPr lang="en-US" altLang="en-US" b="1" dirty="0"/>
              <a:t>P3 </a:t>
            </a:r>
            <a:r>
              <a:rPr lang="en-US" altLang="en-US" dirty="0"/>
              <a:t>is still holding semaphore </a:t>
            </a:r>
            <a:r>
              <a:rPr lang="en-US" altLang="en-US" b="1" dirty="0"/>
              <a:t>S</a:t>
            </a:r>
          </a:p>
          <a:p>
            <a:pPr lvl="1">
              <a:lnSpc>
                <a:spcPct val="90000"/>
              </a:lnSpc>
              <a:tabLst>
                <a:tab pos="1882775" algn="ctr"/>
                <a:tab pos="4568825" algn="ctr"/>
              </a:tabLst>
            </a:pPr>
            <a:r>
              <a:rPr lang="en-US" altLang="en-US" b="1" dirty="0"/>
              <a:t>P1</a:t>
            </a:r>
            <a:r>
              <a:rPr lang="en-US" altLang="en-US" dirty="0"/>
              <a:t> is waiting to </a:t>
            </a:r>
            <a:r>
              <a:rPr lang="en-US" altLang="en-US" b="1" dirty="0"/>
              <a:t>S  </a:t>
            </a:r>
            <a:r>
              <a:rPr lang="en-US" altLang="en-US" dirty="0"/>
              <a:t>to be released</a:t>
            </a:r>
          </a:p>
          <a:p>
            <a:pPr>
              <a:lnSpc>
                <a:spcPct val="90000"/>
              </a:lnSpc>
              <a:tabLst>
                <a:tab pos="1882775" algn="ctr"/>
                <a:tab pos="4568825" algn="ctr"/>
              </a:tabLst>
            </a:pPr>
            <a:r>
              <a:rPr lang="en-US" altLang="en-US" dirty="0"/>
              <a:t>What has happened is that </a:t>
            </a:r>
            <a:r>
              <a:rPr lang="en-US" altLang="en-US" b="1" dirty="0"/>
              <a:t>P2</a:t>
            </a:r>
            <a:r>
              <a:rPr lang="en-US" altLang="en-US" dirty="0"/>
              <a:t> - a process with a lower priority than </a:t>
            </a:r>
            <a:r>
              <a:rPr lang="en-US" altLang="en-US" b="1" dirty="0"/>
              <a:t>P1</a:t>
            </a:r>
            <a:r>
              <a:rPr lang="en-US" altLang="en-US" dirty="0"/>
              <a:t> - has indirectly prevented </a:t>
            </a:r>
            <a:r>
              <a:rPr lang="en-US" altLang="en-US" b="1" dirty="0"/>
              <a:t>P3</a:t>
            </a:r>
            <a:r>
              <a:rPr lang="en-US" altLang="en-US" dirty="0"/>
              <a:t> from gaining access to the resource.</a:t>
            </a:r>
          </a:p>
          <a:p>
            <a:pPr>
              <a:tabLst>
                <a:tab pos="1882775" algn="ctr"/>
                <a:tab pos="4568825" algn="ctr"/>
              </a:tabLst>
            </a:pPr>
            <a:r>
              <a:rPr lang="en-US" altLang="en-US" dirty="0"/>
              <a:t>To prevent this from occurring, a </a:t>
            </a:r>
            <a:r>
              <a:rPr lang="en-US" altLang="en-US" b="1" dirty="0"/>
              <a:t>priority inheritance protocol</a:t>
            </a:r>
            <a:r>
              <a:rPr lang="en-US" altLang="en-US" dirty="0"/>
              <a:t> is used. This simply allows the priority of the highest thread waiting to access a shared resource to be assigned to the thread currently using the resource. Thus, the current owner of the resource is assigned the priority of the highest priority thread wishing to acquire the resource.</a:t>
            </a:r>
          </a:p>
          <a:p>
            <a:pPr lvl="1">
              <a:lnSpc>
                <a:spcPct val="90000"/>
              </a:lnSpc>
              <a:tabLst>
                <a:tab pos="1882775" algn="ctr"/>
                <a:tab pos="4568825" algn="ctr"/>
              </a:tabLst>
            </a:pPr>
            <a:endParaRPr lang="en-US" altLang="en-US" sz="1600" b="1" dirty="0"/>
          </a:p>
        </p:txBody>
      </p:sp>
    </p:spTree>
    <p:extLst>
      <p:ext uri="{BB962C8B-B14F-4D97-AF65-F5344CB8AC3E}">
        <p14:creationId xmlns:p14="http://schemas.microsoft.com/office/powerpoint/2010/main" xmlns="" val="8007932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xmlns=""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dirty="0">
                <a:sym typeface="MT Extra" panose="05050102010205020202" pitchFamily="18" charset="2"/>
              </a:rPr>
              <a:t>Consider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that that need to execute two statements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2</a:t>
            </a:r>
            <a:r>
              <a:rPr lang="en-US" altLang="en-US" b="1" i="1" baseline="-25000" dirty="0">
                <a:sym typeface="MT Extra" panose="05050102010205020202" pitchFamily="18" charset="2"/>
              </a:rPr>
              <a:t>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i="1" dirty="0">
                <a:sym typeface="MT Extra" panose="05050102010205020202" pitchFamily="18" charset="2"/>
              </a:rPr>
              <a:t>S</a:t>
            </a:r>
            <a:r>
              <a:rPr lang="en-US" altLang="en-US"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monitor with two procedures </a:t>
            </a:r>
            <a:r>
              <a:rPr lang="en-US" altLang="en-US" i="1" dirty="0">
                <a:sym typeface="MT Extra" panose="05050102010205020202" pitchFamily="18" charset="2"/>
              </a:rPr>
              <a:t>F</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F</a:t>
            </a:r>
            <a:r>
              <a:rPr lang="en-US" altLang="en-US" i="1" baseline="-25000" dirty="0">
                <a:sym typeface="MT Extra" panose="05050102010205020202" pitchFamily="18" charset="2"/>
              </a:rPr>
              <a:t>2</a:t>
            </a:r>
            <a:r>
              <a:rPr lang="en-US" altLang="en-US" dirty="0">
                <a:sym typeface="MT Extra" panose="05050102010205020202" pitchFamily="18" charset="2"/>
              </a:rPr>
              <a:t>  that are invoked by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respectively</a:t>
            </a:r>
          </a:p>
          <a:p>
            <a:pPr lvl="1">
              <a:tabLst>
                <a:tab pos="2001838" algn="ctr"/>
                <a:tab pos="4513263" algn="ctr"/>
              </a:tabLst>
            </a:pPr>
            <a:r>
              <a:rPr lang="en-US" altLang="en-US" dirty="0">
                <a:sym typeface="MT Extra" panose="05050102010205020202" pitchFamily="18" charset="2"/>
              </a:rPr>
              <a:t>One condition variable “x”</a:t>
            </a:r>
            <a:r>
              <a:rPr lang="en-US" altLang="ja-JP" dirty="0">
                <a:sym typeface="MT Extra" panose="05050102010205020202" pitchFamily="18" charset="2"/>
              </a:rPr>
              <a:t> initialized to 0 </a:t>
            </a:r>
          </a:p>
          <a:p>
            <a:pPr lvl="1">
              <a:tabLst>
                <a:tab pos="2001838" algn="ctr"/>
                <a:tab pos="4513263" algn="ctr"/>
              </a:tabLst>
            </a:pPr>
            <a:r>
              <a:rPr lang="en-US" altLang="ja-JP" dirty="0">
                <a:sym typeface="MT Extra" panose="05050102010205020202" pitchFamily="18" charset="2"/>
              </a:rPr>
              <a:t>One Boolean variable “done”</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x.signal</a:t>
            </a:r>
            <a:r>
              <a:rPr lang="en-US" altLang="en-US"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if done = false</a:t>
            </a:r>
          </a:p>
          <a:p>
            <a:pPr lvl="2">
              <a:buNone/>
              <a:tabLst>
                <a:tab pos="2001838" algn="ctr"/>
                <a:tab pos="4513263" algn="ctr"/>
              </a:tabLst>
            </a:pPr>
            <a:r>
              <a:rPr lang="en-US" altLang="en-US" b="1">
                <a:solidFill>
                  <a:srgbClr val="000000"/>
                </a:solidFill>
                <a:latin typeface="Courier New" panose="02070309020205020404" pitchFamily="49" charset="0"/>
                <a:sym typeface="MT Extra" panose="05050102010205020202" pitchFamily="18" charset="2"/>
              </a:rPr>
              <a:t>      x</a:t>
            </a:r>
            <a:r>
              <a:rPr lang="en-US" altLang="en-US" b="1" dirty="0" err="1">
                <a:solidFill>
                  <a:srgbClr val="000000"/>
                </a:solidFill>
                <a:latin typeface="Courier New" panose="02070309020205020404" pitchFamily="49" charset="0"/>
                <a:sym typeface="MT Extra" panose="05050102010205020202" pitchFamily="18" charset="2"/>
              </a:rPr>
              <a:t>.wait</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sz="1600"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xmlns="" val="3699755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xmlns=""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xmlns="" id="{F974E91A-239B-4390-9863-29FFA57CC958}"/>
              </a:ext>
            </a:extLst>
          </p:cNvPr>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20483" name="Picture 1">
            <a:extLst>
              <a:ext uri="{FF2B5EF4-FFF2-40B4-BE49-F238E27FC236}">
                <a16:creationId xmlns:a16="http://schemas.microsoft.com/office/drawing/2014/main" xmlns="" id="{06076301-AB62-47B2-844A-A28D9D9DBD26}"/>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474913" y="1751013"/>
            <a:ext cx="3894137" cy="2690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xmlns=""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xmlns="" id="{34120D2B-C00D-4788-A304-48C827DAAA2A}"/>
              </a:ext>
            </a:extLst>
          </p:cNvPr>
          <p:cNvSpPr>
            <a:spLocks noGrp="1" noChangeArrowheads="1"/>
          </p:cNvSpPr>
          <p:nvPr>
            <p:ph idx="1"/>
          </p:nvPr>
        </p:nvSpPr>
        <p:spPr>
          <a:xfrm>
            <a:off x="1182429" y="1653516"/>
            <a:ext cx="7688423" cy="4530725"/>
          </a:xfrm>
        </p:spPr>
        <p:txBody>
          <a:bodyPr/>
          <a:lstStyle/>
          <a:p>
            <a:pPr marL="342900" indent="-342900">
              <a:buFont typeface="Monotype Sorts" pitchFamily="-84" charset="2"/>
              <a:buAutoNum type="arabicPeriod"/>
            </a:pPr>
            <a:r>
              <a:rPr lang="en-US" altLang="en-US" b="1" dirty="0">
                <a:solidFill>
                  <a:srgbClr val="006699"/>
                </a:solidFill>
                <a:latin typeface="+mj-lt"/>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marL="342900" indent="-342900">
              <a:buFont typeface="Monotype Sorts" pitchFamily="-84" charset="2"/>
              <a:buAutoNum type="arabicPeriod"/>
            </a:pPr>
            <a:r>
              <a:rPr lang="en-US" altLang="en-US" b="1" dirty="0">
                <a:solidFill>
                  <a:srgbClr val="006699"/>
                </a:solidFill>
                <a:latin typeface="+mj-lt"/>
              </a:rPr>
              <a:t>Progress</a:t>
            </a:r>
            <a:r>
              <a:rPr lang="en-US" altLang="en-US" b="1" dirty="0"/>
              <a:t> </a:t>
            </a:r>
            <a:r>
              <a:rPr lang="en-US" altLang="en-US" dirty="0"/>
              <a:t>- If no process is executing in its critical section and there exist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r>
              <a:rPr lang="en-US" altLang="en-US" b="1" dirty="0">
                <a:solidFill>
                  <a:srgbClr val="006699"/>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r>
              <a:rPr lang="en-US" altLang="en-US" dirty="0">
                <a:solidFill>
                  <a:srgbClr val="993300"/>
                </a:solidFill>
              </a:rPr>
              <a:t> </a:t>
            </a:r>
            <a:endParaRPr lang="en-US" altLang="en-US" dirty="0"/>
          </a:p>
          <a:p>
            <a:pPr lvl="1">
              <a:buSzPct val="125000"/>
            </a:pPr>
            <a:r>
              <a:rPr lang="en-US" altLang="en-US" dirty="0"/>
              <a:t>Assume that each process executes at a nonzero speed </a:t>
            </a:r>
          </a:p>
          <a:p>
            <a:pPr lvl="1">
              <a:buSzPct val="125000"/>
            </a:pPr>
            <a:r>
              <a:rPr lang="en-US" altLang="en-US" dirty="0"/>
              <a:t>No assumption concerning </a:t>
            </a:r>
            <a:r>
              <a:rPr lang="en-US" altLang="en-US" b="1" dirty="0">
                <a:solidFill>
                  <a:srgbClr val="006699"/>
                </a:solidFill>
                <a:latin typeface="+mj-lt"/>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
        <p:nvSpPr>
          <p:cNvPr id="2" name="TextBox 1"/>
          <p:cNvSpPr txBox="1"/>
          <p:nvPr/>
        </p:nvSpPr>
        <p:spPr>
          <a:xfrm>
            <a:off x="943902" y="1143003"/>
            <a:ext cx="7197208" cy="369332"/>
          </a:xfrm>
          <a:prstGeom prst="rect">
            <a:avLst/>
          </a:prstGeom>
          <a:noFill/>
        </p:spPr>
        <p:txBody>
          <a:bodyPr wrap="square" rtlCol="0">
            <a:spAutoFit/>
          </a:bodyPr>
          <a:lstStyle/>
          <a:p>
            <a:r>
              <a:rPr lang="en-US" altLang="en-US" dirty="0"/>
              <a:t>Requirements for solution to critical-section problem</a:t>
            </a:r>
            <a:endParaRPr lang="en-US" dirty="0"/>
          </a:p>
        </p:txBody>
      </p:sp>
    </p:spTree>
    <p:extLst>
      <p:ext uri="{BB962C8B-B14F-4D97-AF65-F5344CB8AC3E}">
        <p14:creationId xmlns:p14="http://schemas.microsoft.com/office/powerpoint/2010/main" xmlns="" val="2360498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xmlns=""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xmlns="" id="{3230E0EE-52C7-4A95-B889-DCDC6B78BEAA}"/>
              </a:ext>
            </a:extLst>
          </p:cNvPr>
          <p:cNvSpPr>
            <a:spLocks noGrp="1" noChangeArrowheads="1"/>
          </p:cNvSpPr>
          <p:nvPr>
            <p:ph idx="1"/>
          </p:nvPr>
        </p:nvSpPr>
        <p:spPr>
          <a:xfrm>
            <a:off x="811762" y="1103614"/>
            <a:ext cx="7724775" cy="1079749"/>
          </a:xfrm>
        </p:spPr>
        <p:txBody>
          <a:bodyPr/>
          <a:lstStyle/>
          <a:p>
            <a:r>
              <a:rPr lang="en-US" altLang="en-US" dirty="0"/>
              <a:t>Entry section:  disable interrupts</a:t>
            </a:r>
          </a:p>
          <a:p>
            <a:r>
              <a:rPr lang="en-US" altLang="en-US" dirty="0"/>
              <a:t>Exit section:  enable  interrupts</a:t>
            </a:r>
          </a:p>
          <a:p>
            <a:r>
              <a:rPr lang="en-US" altLang="en-US" dirty="0"/>
              <a:t>Will this solve the problem?</a:t>
            </a:r>
          </a:p>
          <a:p>
            <a:pPr marL="0" indent="0">
              <a:buNone/>
            </a:pPr>
            <a:endParaRPr lang="en-US" altLang="en-US" dirty="0"/>
          </a:p>
          <a:p>
            <a:endParaRPr lang="en-US" altLang="en-US" dirty="0"/>
          </a:p>
        </p:txBody>
      </p:sp>
      <p:sp>
        <p:nvSpPr>
          <p:cNvPr id="2" name="TextBox 1">
            <a:extLst>
              <a:ext uri="{FF2B5EF4-FFF2-40B4-BE49-F238E27FC236}">
                <a16:creationId xmlns:a16="http://schemas.microsoft.com/office/drawing/2014/main" xmlns="" id="{00204EAF-EBED-4BD8-A709-62EA006EC0AF}"/>
              </a:ext>
            </a:extLst>
          </p:cNvPr>
          <p:cNvSpPr txBox="1"/>
          <p:nvPr/>
        </p:nvSpPr>
        <p:spPr>
          <a:xfrm>
            <a:off x="746445" y="2258007"/>
            <a:ext cx="6614631"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 critical section is code that runs for an hour?</a:t>
            </a:r>
          </a:p>
        </p:txBody>
      </p:sp>
      <p:sp>
        <p:nvSpPr>
          <p:cNvPr id="3" name="TextBox 2">
            <a:extLst>
              <a:ext uri="{FF2B5EF4-FFF2-40B4-BE49-F238E27FC236}">
                <a16:creationId xmlns:a16="http://schemas.microsoft.com/office/drawing/2014/main" xmlns="" id="{A3747BF1-0BE2-4FC9-8809-5015AE398B0C}"/>
              </a:ext>
            </a:extLst>
          </p:cNvPr>
          <p:cNvSpPr txBox="1"/>
          <p:nvPr/>
        </p:nvSpPr>
        <p:spPr>
          <a:xfrm>
            <a:off x="755776" y="2640562"/>
            <a:ext cx="7307129"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Can some processes starve – never enter their critical section.</a:t>
            </a:r>
          </a:p>
        </p:txBody>
      </p:sp>
      <p:sp>
        <p:nvSpPr>
          <p:cNvPr id="4" name="TextBox 3">
            <a:extLst>
              <a:ext uri="{FF2B5EF4-FFF2-40B4-BE49-F238E27FC236}">
                <a16:creationId xmlns:a16="http://schemas.microsoft.com/office/drawing/2014/main" xmlns="" id="{E8AD53CC-1B62-467C-9616-E429877C3F20}"/>
              </a:ext>
            </a:extLst>
          </p:cNvPr>
          <p:cNvSpPr txBox="1"/>
          <p:nvPr/>
        </p:nvSpPr>
        <p:spPr>
          <a:xfrm>
            <a:off x="755776" y="3051108"/>
            <a:ext cx="4139375" cy="369332"/>
          </a:xfrm>
          <a:prstGeom prst="rect">
            <a:avLst/>
          </a:prstGeom>
          <a:noFill/>
        </p:spPr>
        <p:txBody>
          <a:bodyPr wrap="squar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there are two CPUs?</a:t>
            </a:r>
          </a:p>
        </p:txBody>
      </p:sp>
    </p:spTree>
    <p:extLst>
      <p:ext uri="{BB962C8B-B14F-4D97-AF65-F5344CB8AC3E}">
        <p14:creationId xmlns:p14="http://schemas.microsoft.com/office/powerpoint/2010/main" xmlns=""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17056</TotalTime>
  <Words>2682</Words>
  <Application>Microsoft Office PowerPoint</Application>
  <PresentationFormat>全屏显示(4:3)</PresentationFormat>
  <Paragraphs>602</Paragraphs>
  <Slides>62</Slides>
  <Notes>42</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os-8</vt:lpstr>
      <vt:lpstr>Chapter 6:  Synchronization Tools</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Correctness of the Software Solution </vt:lpstr>
      <vt:lpstr>Peterson’s Solution</vt:lpstr>
      <vt:lpstr>Algorithm for Process Pi</vt:lpstr>
      <vt:lpstr>Correctness of Peterson’s Solution </vt:lpstr>
      <vt:lpstr>Peterson’s Solution and Modern Architecture</vt:lpstr>
      <vt:lpstr>Modern Architecture Example</vt:lpstr>
      <vt:lpstr>Modern Architecture Example (Cont.)</vt:lpstr>
      <vt:lpstr>Peterson’s Solution Revisited</vt:lpstr>
      <vt:lpstr>Reorder to Peterson’s Solution</vt:lpstr>
      <vt:lpstr>Memory Barrier</vt:lpstr>
      <vt:lpstr>Memory Barrier Instructions</vt:lpstr>
      <vt:lpstr>Memory Barrier Example</vt:lpstr>
      <vt:lpstr>Synchronization Hardware</vt:lpstr>
      <vt:lpstr>Hardware Instructions</vt:lpstr>
      <vt:lpstr>The test_and_set  Instruction </vt:lpstr>
      <vt:lpstr>Solution Using test_and_set()</vt:lpstr>
      <vt:lpstr>The compare_and_swap  Instruction </vt:lpstr>
      <vt:lpstr>Solution using compare_and_swap</vt:lpstr>
      <vt:lpstr>Bounded-waiting with compare-and-swap</vt:lpstr>
      <vt:lpstr>Atomic Variables</vt:lpstr>
      <vt:lpstr>Atomic Variables</vt:lpstr>
      <vt:lpstr>Mutex Locks</vt:lpstr>
      <vt:lpstr>Solution to CS Problem Using Mutex Locks</vt:lpstr>
      <vt:lpstr>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lpstr>Monitors</vt:lpstr>
      <vt:lpstr>Schematic view of a Monitor</vt:lpstr>
      <vt:lpstr>Monitor Implementation Using Semaphores</vt:lpstr>
      <vt:lpstr>Condition Variables</vt:lpstr>
      <vt:lpstr> Monitor with Condition Variables</vt:lpstr>
      <vt:lpstr> Usage of Condition Variable  Example</vt:lpstr>
      <vt:lpstr>Monitor Implementation Using Semaphores</vt:lpstr>
      <vt:lpstr> Implementation – Condition Variables</vt:lpstr>
      <vt:lpstr>Implementation (Cont.)</vt:lpstr>
      <vt:lpstr>Resuming Processes within a Monitor</vt:lpstr>
      <vt:lpstr>幻灯片 53</vt:lpstr>
      <vt:lpstr>幻灯片 54</vt:lpstr>
      <vt:lpstr>A Monitor to Allocate Single Resource</vt:lpstr>
      <vt:lpstr>Single Resource Monitor (Cont.)</vt:lpstr>
      <vt:lpstr>Liveness</vt:lpstr>
      <vt:lpstr>Liveness</vt:lpstr>
      <vt:lpstr>Liveness</vt:lpstr>
      <vt:lpstr>End of Chapter 6</vt:lpstr>
      <vt:lpstr>Priority Inheritance Protocol</vt:lpstr>
      <vt:lpstr> Usage of Condition Variable  Example</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Xiaoke</cp:lastModifiedBy>
  <cp:revision>356</cp:revision>
  <cp:lastPrinted>2013-09-18T17:45:18Z</cp:lastPrinted>
  <dcterms:created xsi:type="dcterms:W3CDTF">2011-01-13T23:43:38Z</dcterms:created>
  <dcterms:modified xsi:type="dcterms:W3CDTF">2020-06-18T11:28:38Z</dcterms:modified>
</cp:coreProperties>
</file>