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2" r:id="rId4"/>
    <p:sldId id="258" r:id="rId5"/>
    <p:sldId id="263" r:id="rId6"/>
    <p:sldId id="271" r:id="rId7"/>
    <p:sldId id="269" r:id="rId8"/>
    <p:sldId id="270" r:id="rId9"/>
    <p:sldId id="272" r:id="rId10"/>
    <p:sldId id="259" r:id="rId11"/>
    <p:sldId id="273" r:id="rId12"/>
    <p:sldId id="260" r:id="rId13"/>
    <p:sldId id="264" r:id="rId14"/>
    <p:sldId id="265" r:id="rId15"/>
    <p:sldId id="266" r:id="rId16"/>
    <p:sldId id="267" r:id="rId17"/>
    <p:sldId id="274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ry" initials="j" lastIdx="1" clrIdx="0">
    <p:extLst>
      <p:ext uri="{19B8F6BF-5375-455C-9EA6-DF929625EA0E}">
        <p15:presenceInfo xmlns:p15="http://schemas.microsoft.com/office/powerpoint/2012/main" userId="j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4T21:51:44.89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E352-8F6C-4F5F-9CD2-CE299F64917E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D9F-0ECC-4702-B100-0BE806454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96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E352-8F6C-4F5F-9CD2-CE299F64917E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D9F-0ECC-4702-B100-0BE806454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4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E352-8F6C-4F5F-9CD2-CE299F64917E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D9F-0ECC-4702-B100-0BE806454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40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E352-8F6C-4F5F-9CD2-CE299F64917E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D9F-0ECC-4702-B100-0BE806454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80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E352-8F6C-4F5F-9CD2-CE299F64917E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D9F-0ECC-4702-B100-0BE806454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11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E352-8F6C-4F5F-9CD2-CE299F64917E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D9F-0ECC-4702-B100-0BE806454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6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E352-8F6C-4F5F-9CD2-CE299F64917E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D9F-0ECC-4702-B100-0BE806454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6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E352-8F6C-4F5F-9CD2-CE299F64917E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D9F-0ECC-4702-B100-0BE806454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73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E352-8F6C-4F5F-9CD2-CE299F64917E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D9F-0ECC-4702-B100-0BE806454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E352-8F6C-4F5F-9CD2-CE299F64917E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D9F-0ECC-4702-B100-0BE806454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5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E352-8F6C-4F5F-9CD2-CE299F64917E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D9F-0ECC-4702-B100-0BE806454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86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1E352-8F6C-4F5F-9CD2-CE299F64917E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97D9F-0ECC-4702-B100-0BE806454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83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17" Type="http://schemas.openxmlformats.org/officeDocument/2006/relationships/image" Target="../media/image22.wmf"/><Relationship Id="rId2" Type="http://schemas.openxmlformats.org/officeDocument/2006/relationships/image" Target="../media/image7.wmf"/><Relationship Id="rId16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5" Type="http://schemas.openxmlformats.org/officeDocument/2006/relationships/image" Target="../media/image2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27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image" Target="../media/image32.wmf"/><Relationship Id="rId5" Type="http://schemas.openxmlformats.org/officeDocument/2006/relationships/image" Target="../media/image9.wmf"/><Relationship Id="rId15" Type="http://schemas.openxmlformats.org/officeDocument/2006/relationships/image" Target="../media/image36.wmf"/><Relationship Id="rId10" Type="http://schemas.openxmlformats.org/officeDocument/2006/relationships/image" Target="../media/image31.wmf"/><Relationship Id="rId4" Type="http://schemas.openxmlformats.org/officeDocument/2006/relationships/image" Target="../media/image8.wmf"/><Relationship Id="rId9" Type="http://schemas.openxmlformats.org/officeDocument/2006/relationships/image" Target="../media/image30.wmf"/><Relationship Id="rId14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20645" y="483266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机器学习浅谈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71351" y="4294016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                                                                                                       林川杰</a:t>
            </a:r>
            <a:endParaRPr lang="en-US" altLang="zh-CN" dirty="0" smtClean="0"/>
          </a:p>
          <a:p>
            <a:pPr algn="r"/>
            <a:r>
              <a:rPr lang="zh-CN" altLang="en-US" dirty="0"/>
              <a:t>中国人民大学</a:t>
            </a:r>
          </a:p>
        </p:txBody>
      </p:sp>
    </p:spTree>
    <p:extLst>
      <p:ext uri="{BB962C8B-B14F-4D97-AF65-F5344CB8AC3E}">
        <p14:creationId xmlns:p14="http://schemas.microsoft.com/office/powerpoint/2010/main" val="230627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MLE VS </a:t>
            </a:r>
            <a:r>
              <a:rPr lang="en-US" altLang="zh-CN" dirty="0" err="1" smtClean="0"/>
              <a:t>Bayse</a:t>
            </a:r>
            <a:r>
              <a:rPr lang="en-US" altLang="zh-CN" dirty="0" smtClean="0"/>
              <a:t> VS </a:t>
            </a:r>
            <a:r>
              <a:rPr lang="en-US" altLang="zh-CN" dirty="0" smtClean="0"/>
              <a:t>MAP VS 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最大似然估计，</a:t>
            </a:r>
            <a:r>
              <a:rPr lang="en-US" altLang="zh-CN" dirty="0" err="1" smtClean="0"/>
              <a:t>Bayse</a:t>
            </a:r>
            <a:r>
              <a:rPr lang="zh-CN" altLang="en-US" dirty="0" smtClean="0"/>
              <a:t>估计，最大后验估计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当不考虑或不清楚模型参数本身的分布：用最大似然估计；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但我们的数据量可能不大，不能反映整个数据分布，所以当前样本数据是存在先验概率的，这时我们用</a:t>
            </a:r>
            <a:r>
              <a:rPr lang="en-US" altLang="zh-CN" dirty="0" err="1" smtClean="0"/>
              <a:t>Bayse</a:t>
            </a:r>
            <a:r>
              <a:rPr lang="zh-CN" altLang="en-US" dirty="0" smtClean="0"/>
              <a:t>估计；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但</a:t>
            </a:r>
            <a:r>
              <a:rPr lang="en-US" altLang="zh-CN" dirty="0" err="1" smtClean="0"/>
              <a:t>Bayse</a:t>
            </a:r>
            <a:r>
              <a:rPr lang="zh-CN" altLang="en-US" dirty="0" smtClean="0"/>
              <a:t>求出了在样本数据条件下模型参数在所有情形下概率分布，但我们其实只需要概率最大时的参数，做了很多无用功，所以有了最大后验概率</a:t>
            </a:r>
            <a:r>
              <a:rPr lang="en-US" altLang="zh-CN" dirty="0" smtClean="0"/>
              <a:t>MAP</a:t>
            </a:r>
          </a:p>
          <a:p>
            <a:pPr lvl="1"/>
            <a:endParaRPr lang="zh-CN" altLang="en-US" dirty="0"/>
          </a:p>
        </p:txBody>
      </p:sp>
      <p:pic>
        <p:nvPicPr>
          <p:cNvPr id="1026" name="Picture 2" descr="p(\theta|\mathcal{D})=\frac{1}{Z_D}p(\mathcal{D}|\theta)p(\theta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5621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894" y="4001294"/>
            <a:ext cx="2181225" cy="476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793" y="5959475"/>
            <a:ext cx="37338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5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经典机器学习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深度学习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17124" y="2454876"/>
            <a:ext cx="379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特征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训练特征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99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 noChangeArrowheads="1"/>
          </p:cNvSpPr>
          <p:nvPr/>
        </p:nvSpPr>
        <p:spPr bwMode="auto">
          <a:xfrm>
            <a:off x="2232819" y="5524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dirty="0" smtClean="0"/>
              <a:t> </a:t>
            </a:r>
            <a:r>
              <a:rPr lang="zh-CN" altLang="en-US" sz="5400" dirty="0" smtClean="0">
                <a:solidFill>
                  <a:schemeClr val="tx1"/>
                </a:solidFill>
              </a:rPr>
              <a:t>感知机</a:t>
            </a:r>
            <a:r>
              <a:rPr lang="zh-CN" altLang="en-US" dirty="0" smtClean="0"/>
              <a:t> </a:t>
            </a:r>
          </a:p>
        </p:txBody>
      </p:sp>
      <p:sp>
        <p:nvSpPr>
          <p:cNvPr id="30" name="Rectangle 3"/>
          <p:cNvSpPr>
            <a:spLocks noGrp="1" noChangeArrowheads="1"/>
          </p:cNvSpPr>
          <p:nvPr/>
        </p:nvSpPr>
        <p:spPr bwMode="auto">
          <a:xfrm>
            <a:off x="2264569" y="1952625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mtClean="0"/>
              <a:t>感知机</a:t>
            </a:r>
            <a:r>
              <a:rPr lang="en-US" altLang="zh-CN" smtClean="0"/>
              <a:t>(Perceptrons)</a:t>
            </a:r>
            <a:r>
              <a:rPr lang="zh-CN" altLang="en-US" smtClean="0"/>
              <a:t>模型：</a:t>
            </a: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7569994" y="3581400"/>
            <a:ext cx="9906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6426994" y="31242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6426994" y="37338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34" name="图片 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394" y="4114800"/>
            <a:ext cx="182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" name="Line 8"/>
          <p:cNvSpPr>
            <a:spLocks noChangeShapeType="1"/>
          </p:cNvSpPr>
          <p:nvPr/>
        </p:nvSpPr>
        <p:spPr bwMode="auto">
          <a:xfrm flipV="1">
            <a:off x="6503194" y="43434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8560594" y="4038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37" name="图片 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881" y="2906712"/>
            <a:ext cx="2905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" name="图片 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881" y="3592512"/>
            <a:ext cx="3143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" name="图片 3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669" y="5126037"/>
            <a:ext cx="31591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图片 3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794" y="3657600"/>
            <a:ext cx="198437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" name="图片 4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94" y="2971800"/>
            <a:ext cx="2524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图片 4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594" y="3505200"/>
            <a:ext cx="269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图片 4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56" y="4953000"/>
            <a:ext cx="271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" name="图片 4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994" y="5257800"/>
            <a:ext cx="211137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" name="Line 18"/>
          <p:cNvSpPr>
            <a:spLocks noChangeShapeType="1"/>
          </p:cNvSpPr>
          <p:nvPr/>
        </p:nvSpPr>
        <p:spPr bwMode="auto">
          <a:xfrm flipV="1">
            <a:off x="8027194" y="4495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46" name="图片 4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081" y="3897312"/>
            <a:ext cx="233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图片 4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031" y="5268912"/>
            <a:ext cx="3354388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" name="图片 4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81" y="4659312"/>
            <a:ext cx="24066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9" name="Line 23"/>
          <p:cNvSpPr>
            <a:spLocks noChangeShapeType="1"/>
          </p:cNvSpPr>
          <p:nvPr/>
        </p:nvSpPr>
        <p:spPr bwMode="auto">
          <a:xfrm flipV="1">
            <a:off x="3520281" y="2754312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0" name="Line 24"/>
          <p:cNvSpPr>
            <a:spLocks noChangeShapeType="1"/>
          </p:cNvSpPr>
          <p:nvPr/>
        </p:nvSpPr>
        <p:spPr bwMode="auto">
          <a:xfrm>
            <a:off x="2301081" y="3592512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1" name="Line 25"/>
          <p:cNvSpPr>
            <a:spLocks noChangeShapeType="1"/>
          </p:cNvSpPr>
          <p:nvPr/>
        </p:nvSpPr>
        <p:spPr bwMode="auto">
          <a:xfrm>
            <a:off x="2301081" y="4125912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>
            <a:off x="3520281" y="3059112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53" name="图片 5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15719" y="3435350"/>
            <a:ext cx="3222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图片 5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106" y="2508250"/>
            <a:ext cx="5191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图片 5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881" y="2982912"/>
            <a:ext cx="889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图片 55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681" y="4049712"/>
            <a:ext cx="2032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5958681" y="5878512"/>
            <a:ext cx="2971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/>
              <a:t>线性分类器！</a:t>
            </a:r>
          </a:p>
        </p:txBody>
      </p:sp>
    </p:spTree>
    <p:extLst>
      <p:ext uri="{BB962C8B-B14F-4D97-AF65-F5344CB8AC3E}">
        <p14:creationId xmlns:p14="http://schemas.microsoft.com/office/powerpoint/2010/main" val="1562055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651668" y="354012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5400" dirty="0" smtClean="0"/>
              <a:t>		 </a:t>
            </a:r>
            <a:r>
              <a:rPr lang="zh-CN" altLang="en-US" sz="5400" dirty="0" smtClean="0"/>
              <a:t>感知机 </a:t>
            </a: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2225675" y="1990725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zh-CN" altLang="en-US" smtClean="0"/>
              <a:t>学习算法：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）初始化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）迭代</a:t>
            </a: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7" y="2487612"/>
            <a:ext cx="2663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3935412"/>
            <a:ext cx="71739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551612" y="3325812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（        分对）</a:t>
            </a:r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87" y="3325812"/>
            <a:ext cx="658813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529387" y="5154612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（         分错）</a:t>
            </a:r>
          </a:p>
        </p:txBody>
      </p:sp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87" y="5154612"/>
            <a:ext cx="658813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852987" y="2033587"/>
            <a:ext cx="1905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/>
              <a:t>是</a:t>
            </a:r>
            <a:r>
              <a:rPr lang="en-US" altLang="zh-CN" sz="2200"/>
              <a:t>LMS</a:t>
            </a:r>
            <a:r>
              <a:rPr lang="zh-CN" altLang="en-US" sz="2200"/>
              <a:t>算法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328987" y="5840412"/>
            <a:ext cx="2743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/>
              <a:t>控制收敛速度的参数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4548187" y="4926012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328987" y="355441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保持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328987" y="500221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145978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560871" y="1617407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zh-CN" altLang="en-US" smtClean="0"/>
              <a:t>算法的问题：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对线性不可分的数据，算法不收敛！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zh-CN" altLang="en-US" smtClean="0"/>
              <a:t>一个解决方案：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多层感知机，非线性分类器。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lvl="2" eaLnBrk="1" hangingPunct="1"/>
            <a:endParaRPr lang="zh-CN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73053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2193925" y="318294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5400" dirty="0" smtClean="0">
                <a:solidFill>
                  <a:schemeClr val="tx1"/>
                </a:solidFill>
              </a:rPr>
              <a:t> </a:t>
            </a:r>
            <a:r>
              <a:rPr lang="zh-CN" altLang="en-US" sz="5400" dirty="0" smtClean="0">
                <a:solidFill>
                  <a:schemeClr val="tx1"/>
                </a:solidFill>
              </a:rPr>
              <a:t>多层感知机</a:t>
            </a: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2225675" y="1718469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mtClean="0"/>
              <a:t>多层感知机</a:t>
            </a:r>
            <a:r>
              <a:rPr lang="en-US" altLang="zh-CN" smtClean="0"/>
              <a:t>(Multilayer Perceptrons)</a:t>
            </a:r>
            <a:r>
              <a:rPr lang="zh-CN" altLang="en-US" smtClean="0"/>
              <a:t>结构：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795587" y="494903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709987" y="494903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614987" y="494903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614987" y="380603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709987" y="380603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795587" y="380603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014787" y="266303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7" y="5101431"/>
            <a:ext cx="381000" cy="16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7" y="6015831"/>
            <a:ext cx="381000" cy="16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图片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7" y="3882231"/>
            <a:ext cx="381000" cy="16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2947987" y="5253831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2947987" y="5253831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5767387" y="5253831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2947987" y="5253831"/>
            <a:ext cx="2743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3862387" y="5253831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 flipV="1">
            <a:off x="2947987" y="5253831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3862387" y="5253831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 flipV="1">
            <a:off x="3862387" y="5253831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024187" y="5253831"/>
            <a:ext cx="2743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V="1">
            <a:off x="2947987" y="411083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2947987" y="4110831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V="1">
            <a:off x="2947987" y="4110831"/>
            <a:ext cx="2743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 flipV="1">
            <a:off x="2947987" y="4110831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V="1">
            <a:off x="3862387" y="411083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3862387" y="4110831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V="1">
            <a:off x="5767387" y="411083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 flipV="1">
            <a:off x="3938587" y="4110831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 flipV="1">
            <a:off x="3024187" y="4110831"/>
            <a:ext cx="2743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V="1">
            <a:off x="3024187" y="2891631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V="1">
            <a:off x="3862387" y="2891631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 flipV="1">
            <a:off x="4243387" y="2891631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V="1">
            <a:off x="4167187" y="243443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38" name="图片 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5" y="2361406"/>
            <a:ext cx="201612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" name="图片 3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50" y="6176169"/>
            <a:ext cx="23177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图片 3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12" y="6176169"/>
            <a:ext cx="2492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" name="图片 4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87" y="6253956"/>
            <a:ext cx="268288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图片 4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4863306"/>
            <a:ext cx="231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图片 4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7" y="4796631"/>
            <a:ext cx="231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" name="图片 4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2" y="3729831"/>
            <a:ext cx="2508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图片 4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7" y="3729831"/>
            <a:ext cx="2508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图片 4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636169"/>
            <a:ext cx="28733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图片 4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5558631"/>
            <a:ext cx="40481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" name="图片 4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4415631"/>
            <a:ext cx="40481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" name="图片 4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7" y="3044031"/>
            <a:ext cx="3333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6757987" y="5949156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输入层</a:t>
            </a:r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 flipH="1">
            <a:off x="6072187" y="6177756"/>
            <a:ext cx="14478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6834187" y="4577556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隐含层</a:t>
            </a:r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 flipH="1">
            <a:off x="6072187" y="4806156"/>
            <a:ext cx="14478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H="1" flipV="1">
            <a:off x="6072187" y="4120356"/>
            <a:ext cx="1447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5843587" y="2596356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输出层</a:t>
            </a:r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 flipH="1">
            <a:off x="4548187" y="2824956"/>
            <a:ext cx="1981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57" name="图片 5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12" y="4985544"/>
            <a:ext cx="1968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图片 5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87" y="5034756"/>
            <a:ext cx="1968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图片 5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5034756"/>
            <a:ext cx="1968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0" name="图片 5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3891756"/>
            <a:ext cx="1968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图片 6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7" y="3891756"/>
            <a:ext cx="1968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图片 6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87" y="3891756"/>
            <a:ext cx="1968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图片 6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7" y="2748756"/>
            <a:ext cx="1968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34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209800" y="1371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多层感知机的一致逼近性：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定理</a:t>
            </a:r>
            <a:r>
              <a:rPr lang="en-US" altLang="zh-CN" smtClean="0"/>
              <a:t>(Funahashi(1989), Hornik(1989), Stinchcombe&amp; White(1989), Hecht(1989))</a:t>
            </a:r>
            <a:r>
              <a:rPr lang="zh-CN" altLang="en-US" smtClean="0"/>
              <a:t>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	具有一个隐含层的感知机，可以在闭区间上一致逼近任意连续函数。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只要增加网络隐单元个数，就能提高逼近精度。因此，复杂的网络可以实现训练数据集上的零错误率分类器。</a:t>
            </a:r>
          </a:p>
        </p:txBody>
      </p:sp>
    </p:spTree>
    <p:extLst>
      <p:ext uri="{BB962C8B-B14F-4D97-AF65-F5344CB8AC3E}">
        <p14:creationId xmlns:p14="http://schemas.microsoft.com/office/powerpoint/2010/main" val="977756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2199481" y="4635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dirty="0" smtClean="0">
                <a:solidFill>
                  <a:schemeClr val="tx1"/>
                </a:solidFill>
              </a:rPr>
              <a:t>反向传播算法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43" y="2395537"/>
            <a:ext cx="4767263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57"/>
          <p:cNvSpPr txBox="1">
            <a:spLocks noChangeArrowheads="1"/>
          </p:cNvSpPr>
          <p:nvPr/>
        </p:nvSpPr>
        <p:spPr bwMode="auto">
          <a:xfrm>
            <a:off x="2877343" y="183515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当前误差</a:t>
            </a:r>
          </a:p>
        </p:txBody>
      </p:sp>
      <p:sp>
        <p:nvSpPr>
          <p:cNvPr id="7" name="Text Box 58"/>
          <p:cNvSpPr txBox="1">
            <a:spLocks noChangeArrowheads="1"/>
          </p:cNvSpPr>
          <p:nvPr/>
        </p:nvSpPr>
        <p:spPr bwMode="auto">
          <a:xfrm>
            <a:off x="6761956" y="5578475"/>
            <a:ext cx="18827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/>
              <a:t>关键是求出</a:t>
            </a:r>
          </a:p>
        </p:txBody>
      </p:sp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743" y="5332412"/>
            <a:ext cx="1154113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236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3044" y="72758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Thank You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6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线性回归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广义线性回归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最小平方误差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负似然误差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回归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zh-CN" altLang="en-US" dirty="0" smtClean="0"/>
              <a:t>判别模型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生成模型</a:t>
            </a:r>
            <a:endParaRPr lang="en-US" altLang="zh-CN" dirty="0" smtClean="0"/>
          </a:p>
          <a:p>
            <a:r>
              <a:rPr lang="en-US" altLang="zh-CN" dirty="0" smtClean="0"/>
              <a:t>5. MLE VS </a:t>
            </a:r>
            <a:r>
              <a:rPr lang="en-US" altLang="zh-CN" dirty="0" smtClean="0"/>
              <a:t>Bayes </a:t>
            </a:r>
            <a:r>
              <a:rPr lang="en-US" altLang="zh-CN" dirty="0" smtClean="0"/>
              <a:t>VS MAP VS </a:t>
            </a:r>
            <a:r>
              <a:rPr lang="en-US" altLang="zh-CN" dirty="0" smtClean="0"/>
              <a:t>EM</a:t>
            </a:r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经典</a:t>
            </a:r>
            <a:r>
              <a:rPr lang="zh-CN" altLang="en-US" dirty="0"/>
              <a:t>机器学习 </a:t>
            </a:r>
            <a:r>
              <a:rPr lang="en-US" altLang="zh-CN" dirty="0"/>
              <a:t>VS </a:t>
            </a:r>
            <a:r>
              <a:rPr lang="zh-CN" altLang="en-US" dirty="0"/>
              <a:t>深度学习</a:t>
            </a:r>
            <a:endParaRPr lang="en-US" altLang="zh-CN" dirty="0" smtClean="0"/>
          </a:p>
          <a:p>
            <a:r>
              <a:rPr lang="en-US" altLang="zh-CN" dirty="0"/>
              <a:t>7</a:t>
            </a:r>
            <a:r>
              <a:rPr lang="en-US" altLang="zh-CN" dirty="0" smtClean="0"/>
              <a:t>. </a:t>
            </a:r>
            <a:r>
              <a:rPr lang="zh-CN" altLang="en-US" dirty="0" smtClean="0"/>
              <a:t>感知机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多层感知机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5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数据科学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251587" y="2332392"/>
            <a:ext cx="4168878" cy="1584699"/>
            <a:chOff x="953729" y="1840779"/>
            <a:chExt cx="4168878" cy="1584699"/>
          </a:xfrm>
        </p:grpSpPr>
        <p:sp>
          <p:nvSpPr>
            <p:cNvPr id="5" name="文本框 4"/>
            <p:cNvSpPr txBox="1"/>
            <p:nvPr/>
          </p:nvSpPr>
          <p:spPr>
            <a:xfrm>
              <a:off x="1745225" y="1840779"/>
              <a:ext cx="1052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797277" y="1840779"/>
              <a:ext cx="1052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（</a:t>
              </a:r>
              <a:r>
                <a:rPr lang="en-US" altLang="zh-CN" dirty="0" smtClean="0"/>
                <a:t>X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Y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91381" y="2536723"/>
              <a:ext cx="4031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探索数据的内部结构（概率分布）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91381" y="3056146"/>
              <a:ext cx="4031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根据自变量对因变量进行预测或分类</a:t>
              </a:r>
              <a:endParaRPr lang="zh-CN" altLang="en-US" dirty="0"/>
            </a:p>
          </p:txBody>
        </p:sp>
        <p:sp>
          <p:nvSpPr>
            <p:cNvPr id="9" name="左大括号 8"/>
            <p:cNvSpPr/>
            <p:nvPr/>
          </p:nvSpPr>
          <p:spPr>
            <a:xfrm>
              <a:off x="953729" y="2536723"/>
              <a:ext cx="49161" cy="88875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38200" y="1690688"/>
            <a:ext cx="2917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数据的类型与应用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999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线性回归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广义线性回归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线性回归：对自变量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和因变量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，假设</a:t>
            </a:r>
            <a:r>
              <a:rPr lang="en-US" altLang="zh-CN" dirty="0" smtClean="0"/>
              <a:t>Y = W </a:t>
            </a:r>
            <a:r>
              <a:rPr lang="zh-CN" altLang="en-US" dirty="0" smtClean="0"/>
              <a:t>* 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，服从线性关系的；显然，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都是实数域的，但如果我们要做分类问题了，该怎么办？</a:t>
            </a:r>
            <a:endParaRPr lang="en-US" altLang="zh-CN" dirty="0" smtClean="0"/>
          </a:p>
          <a:p>
            <a:r>
              <a:rPr lang="zh-CN" altLang="en-US" dirty="0" smtClean="0"/>
              <a:t>比如，</a:t>
            </a:r>
            <a:r>
              <a:rPr lang="en-US" altLang="zh-CN" dirty="0" smtClean="0"/>
              <a:t>0,1</a:t>
            </a:r>
            <a:r>
              <a:rPr lang="zh-CN" altLang="en-US" dirty="0" smtClean="0"/>
              <a:t>二分类问题，我们就需要把</a:t>
            </a:r>
            <a:r>
              <a:rPr lang="en-US" altLang="zh-CN" dirty="0" smtClean="0"/>
              <a:t>W </a:t>
            </a:r>
            <a:r>
              <a:rPr lang="zh-CN" altLang="en-US" dirty="0" smtClean="0"/>
              <a:t>* </a:t>
            </a:r>
            <a:r>
              <a:rPr lang="en-US" altLang="zh-CN" dirty="0" smtClean="0"/>
              <a:t>X</a:t>
            </a:r>
            <a:r>
              <a:rPr lang="zh-CN" altLang="en-US" dirty="0" smtClean="0"/>
              <a:t>转化为</a:t>
            </a:r>
            <a:r>
              <a:rPr lang="en-US" altLang="zh-CN" dirty="0" smtClean="0"/>
              <a:t>0,1</a:t>
            </a:r>
            <a:r>
              <a:rPr lang="zh-CN" altLang="en-US" dirty="0" smtClean="0"/>
              <a:t>，进一步我们可以把</a:t>
            </a:r>
            <a:r>
              <a:rPr lang="en-US" altLang="zh-CN" dirty="0" smtClean="0"/>
              <a:t>W</a:t>
            </a:r>
            <a:r>
              <a:rPr lang="zh-CN" altLang="en-US" dirty="0" smtClean="0"/>
              <a:t>*</a:t>
            </a:r>
            <a:r>
              <a:rPr lang="en-US" altLang="zh-CN" dirty="0" smtClean="0"/>
              <a:t>X</a:t>
            </a:r>
            <a:r>
              <a:rPr lang="zh-CN" altLang="en-US" dirty="0" smtClean="0"/>
              <a:t>抽象成</a:t>
            </a:r>
            <a:r>
              <a:rPr lang="en-US" altLang="zh-CN" dirty="0" smtClean="0"/>
              <a:t>0,1</a:t>
            </a:r>
            <a:r>
              <a:rPr lang="zh-CN" altLang="en-US" dirty="0" smtClean="0"/>
              <a:t>的期望值，这个期望值就等于因变量取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的概率，记为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；然而这时，</a:t>
            </a:r>
            <a:r>
              <a:rPr lang="en-US" altLang="zh-CN" dirty="0" smtClean="0"/>
              <a:t>P = W </a:t>
            </a:r>
            <a:r>
              <a:rPr lang="zh-CN" altLang="en-US" dirty="0" smtClean="0"/>
              <a:t>* 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，等式左右的取值范围是不同的，需要对其中一边的取值范围进行缩放，等式改写为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g(P) = W * X;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g</a:t>
            </a:r>
            <a:r>
              <a:rPr lang="zh-CN" altLang="en-US" dirty="0" smtClean="0"/>
              <a:t>被称为连接函数（它便是将线性回归推广到广义线性回归的纽带！）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4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逻辑回归，泊松回归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当连接函数为</a:t>
            </a:r>
            <a:r>
              <a:rPr lang="en-US" altLang="zh-CN" dirty="0" err="1" smtClean="0"/>
              <a:t>logit</a:t>
            </a:r>
            <a:r>
              <a:rPr lang="zh-CN" altLang="en-US" dirty="0" smtClean="0"/>
              <a:t>函数的时候，这便是逻辑回归；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当连接函数为</a:t>
            </a:r>
            <a:r>
              <a:rPr lang="en-US" altLang="zh-CN" dirty="0" err="1" smtClean="0"/>
              <a:t>possion</a:t>
            </a:r>
            <a:r>
              <a:rPr lang="zh-CN" altLang="en-US" dirty="0" smtClean="0"/>
              <a:t>函数的时候，便是泊松回归；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它们都是广义线性回归的代表！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97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最小</a:t>
            </a:r>
            <a:r>
              <a:rPr lang="zh-CN" altLang="en-US" dirty="0" smtClean="0"/>
              <a:t>均方误差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负似然误差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最小均方误差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Loss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负似然误差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Loss = - Log(P)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295020" y="3769751"/>
            <a:ext cx="4698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这两者究竟有什么关联，</a:t>
            </a:r>
            <a:endParaRPr lang="en-US" altLang="zh-CN" sz="3200" dirty="0" smtClean="0"/>
          </a:p>
          <a:p>
            <a:r>
              <a:rPr lang="zh-CN" altLang="en-US" sz="3200" dirty="0" smtClean="0"/>
              <a:t>什么区别呢？？？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6096000" y="1825625"/>
            <a:ext cx="43990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为什么是平方呢？为什么不是绝对值之和呢</a:t>
            </a:r>
            <a:r>
              <a:rPr lang="zh-CN" altLang="en-US" sz="3200" dirty="0" smtClean="0"/>
              <a:t>？？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3382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回归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本质：都是训练样本，找到一个实值函数</a:t>
            </a:r>
            <a:r>
              <a:rPr lang="en-US" altLang="zh-CN" dirty="0" smtClean="0"/>
              <a:t>g(x) (</a:t>
            </a:r>
            <a:r>
              <a:rPr lang="zh-CN" altLang="en-US" dirty="0" smtClean="0"/>
              <a:t>定义域是实数）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区别：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回归是根据训练集预测对应的实数输出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</a:t>
            </a:r>
            <a:r>
              <a:rPr lang="en-US" altLang="zh-CN" dirty="0" smtClean="0"/>
              <a:t>y(x)</a:t>
            </a:r>
          </a:p>
          <a:p>
            <a:pPr lvl="2"/>
            <a:r>
              <a:rPr lang="zh-CN" altLang="en-US" dirty="0" smtClean="0"/>
              <a:t>分类是根据训练集预测对应的类别，即</a:t>
            </a:r>
            <a:r>
              <a:rPr lang="en-US" altLang="zh-CN" dirty="0" smtClean="0"/>
              <a:t>y = sign(g(x))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05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174" y="30376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	</a:t>
            </a:r>
            <a:r>
              <a:rPr lang="zh-CN" altLang="en-US" dirty="0" smtClean="0"/>
              <a:t>判别模型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生成模型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123768" y="4364813"/>
            <a:ext cx="2504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判别模型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8030494" y="4282150"/>
            <a:ext cx="2504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生成</a:t>
            </a:r>
            <a:r>
              <a:rPr lang="zh-CN" altLang="en-US" sz="2400" b="1" dirty="0" smtClean="0"/>
              <a:t>模型</a:t>
            </a:r>
            <a:endParaRPr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1970915" y="5069187"/>
            <a:ext cx="184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条件概率</a:t>
            </a:r>
            <a:r>
              <a:rPr lang="en-US" altLang="zh-CN" dirty="0" smtClean="0"/>
              <a:t>P(Y|X)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867033" y="4850924"/>
            <a:ext cx="184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联合</a:t>
            </a:r>
            <a:r>
              <a:rPr lang="zh-CN" altLang="en-US" dirty="0" smtClean="0"/>
              <a:t>概率</a:t>
            </a:r>
            <a:r>
              <a:rPr lang="en-US" altLang="zh-CN" dirty="0" smtClean="0"/>
              <a:t>P(X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Y)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941573" y="1754075"/>
            <a:ext cx="4227871" cy="2051634"/>
            <a:chOff x="6528619" y="2092016"/>
            <a:chExt cx="4227871" cy="2051634"/>
          </a:xfrm>
        </p:grpSpPr>
        <p:sp>
          <p:nvSpPr>
            <p:cNvPr id="15" name="椭圆 14"/>
            <p:cNvSpPr/>
            <p:nvPr/>
          </p:nvSpPr>
          <p:spPr>
            <a:xfrm>
              <a:off x="6528619" y="2092016"/>
              <a:ext cx="1602658" cy="1588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</a:t>
              </a:r>
              <a:r>
                <a:rPr lang="zh-CN" altLang="en-US" dirty="0" smtClean="0"/>
                <a:t>（</a:t>
              </a:r>
              <a:r>
                <a:rPr lang="en-US" altLang="zh-CN" dirty="0" smtClean="0"/>
                <a:t>X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Y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8544233" y="2633950"/>
              <a:ext cx="757084" cy="5049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625780" y="2701766"/>
              <a:ext cx="993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488128" y="3680848"/>
              <a:ext cx="1268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样本数据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631857" y="3774318"/>
              <a:ext cx="1396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数据生成器</a:t>
              </a:r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03169" y="1400102"/>
            <a:ext cx="4382730" cy="2666109"/>
            <a:chOff x="1509250" y="1384071"/>
            <a:chExt cx="4382730" cy="2666109"/>
          </a:xfrm>
        </p:grpSpPr>
        <p:sp>
          <p:nvSpPr>
            <p:cNvPr id="4" name="椭圆 3"/>
            <p:cNvSpPr/>
            <p:nvPr/>
          </p:nvSpPr>
          <p:spPr>
            <a:xfrm>
              <a:off x="1509251" y="1384071"/>
              <a:ext cx="344129" cy="344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509250" y="1919952"/>
              <a:ext cx="344129" cy="344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528914" y="2661841"/>
              <a:ext cx="344129" cy="344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528915" y="3194151"/>
              <a:ext cx="344129" cy="344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509250" y="2351170"/>
              <a:ext cx="461665" cy="397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147187" y="2028405"/>
              <a:ext cx="737419" cy="7431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1990579" y="1433746"/>
              <a:ext cx="133189" cy="19324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2270798" y="2156877"/>
              <a:ext cx="757084" cy="5049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09250" y="3680848"/>
              <a:ext cx="614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277462" y="3621769"/>
              <a:ext cx="614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127660" y="2038003"/>
              <a:ext cx="1130710" cy="7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4358148" y="2147497"/>
              <a:ext cx="757084" cy="5049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38778" y="3193161"/>
              <a:ext cx="2087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判别器函数（黑盒）</a:t>
              </a:r>
              <a:endParaRPr lang="zh-CN" altLang="en-US" dirty="0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251092" y="5850194"/>
            <a:ext cx="408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核心：对比函数值</a:t>
            </a:r>
            <a:r>
              <a:rPr lang="en-US" altLang="zh-CN" dirty="0" smtClean="0"/>
              <a:t>Y’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，使之差异不断缩小；但却不管数据</a:t>
            </a:r>
            <a:r>
              <a:rPr lang="en-US" altLang="zh-CN" dirty="0" smtClean="0"/>
              <a:t>X</a:t>
            </a:r>
            <a:r>
              <a:rPr lang="zh-CN" altLang="en-US" dirty="0" smtClean="0"/>
              <a:t>内部结构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500607" y="2754176"/>
            <a:ext cx="61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Y’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943968" y="5689375"/>
            <a:ext cx="4087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核心：从数据内部结构出发，求解产生样本数据最可能的模型（所以一般都用极大似然或最大后验估计）；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26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MLE VS </a:t>
            </a:r>
            <a:r>
              <a:rPr lang="en-US" altLang="zh-CN" dirty="0" smtClean="0"/>
              <a:t>Bayes </a:t>
            </a:r>
            <a:r>
              <a:rPr lang="en-US" altLang="zh-CN" dirty="0"/>
              <a:t>VS MAP VS EM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14399" y="1548714"/>
                <a:ext cx="66726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引例：操场上有</a:t>
                </a:r>
                <a:r>
                  <a:rPr lang="zh-CN" altLang="en-US" dirty="0" smtClean="0"/>
                  <a:t>一群女生</a:t>
                </a:r>
                <a:r>
                  <a:rPr lang="zh-CN" altLang="en-US" dirty="0"/>
                  <a:t>，他们每个人的身高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=1,…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1548714"/>
                <a:ext cx="6672649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731" t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688757" y="2195045"/>
            <a:ext cx="338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）问该校女生的身高分布情况？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688755" y="4182213"/>
                <a:ext cx="33857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r>
                  <a:rPr lang="zh-CN" altLang="en-US" dirty="0" smtClean="0"/>
                  <a:t>）如果跑来一群男生，身高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=1,…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zh-CN" altLang="en-US" dirty="0" smtClean="0"/>
                  <a:t>，他们混合在一起了，那如何估计分布呢？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755" y="4182213"/>
                <a:ext cx="3385751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441" t="-5263" r="-1081" b="-7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688756" y="3132096"/>
            <a:ext cx="338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）那如果问所有女生的身高分布情况？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491416" y="2379711"/>
            <a:ext cx="51816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</a:t>
            </a:r>
            <a:r>
              <a:rPr lang="zh-CN" altLang="en-US" sz="1400" b="1" dirty="0"/>
              <a:t>、关于参数的解释不同</a:t>
            </a:r>
            <a:endParaRPr lang="zh-CN" altLang="en-US" sz="1400" dirty="0"/>
          </a:p>
          <a:p>
            <a:r>
              <a:rPr lang="zh-CN" altLang="en-US" sz="1400" b="1" dirty="0"/>
              <a:t>经典估计方法</a:t>
            </a:r>
            <a:r>
              <a:rPr lang="zh-CN" altLang="en-US" sz="1400" dirty="0"/>
              <a:t>认为待估参数具有确定值，它的估计量才是随机的，如果估计量是无偏的，该估计量的期望等于那个确定的参数；而</a:t>
            </a:r>
            <a:r>
              <a:rPr lang="zh-CN" altLang="en-US" sz="1400" b="1" dirty="0"/>
              <a:t>贝叶斯方法</a:t>
            </a:r>
            <a:r>
              <a:rPr lang="zh-CN" altLang="en-US" sz="1400" dirty="0"/>
              <a:t>认为待估参数是一个服从某种分布的随机变量。</a:t>
            </a:r>
          </a:p>
          <a:p>
            <a:r>
              <a:rPr lang="en-US" altLang="zh-CN" sz="1400" b="1" dirty="0"/>
              <a:t>2</a:t>
            </a:r>
            <a:r>
              <a:rPr lang="zh-CN" altLang="en-US" sz="1400" b="1" dirty="0"/>
              <a:t>、所利用的信息不同</a:t>
            </a:r>
            <a:endParaRPr lang="zh-CN" altLang="en-US" sz="1400" dirty="0"/>
          </a:p>
          <a:p>
            <a:r>
              <a:rPr lang="zh-CN" altLang="en-US" sz="1400" b="1" dirty="0"/>
              <a:t>经典方法</a:t>
            </a:r>
            <a:r>
              <a:rPr lang="zh-CN" altLang="en-US" sz="1400" dirty="0"/>
              <a:t>只利用样本信息；</a:t>
            </a:r>
            <a:r>
              <a:rPr lang="zh-CN" altLang="en-US" sz="1400" b="1" dirty="0"/>
              <a:t>贝叶斯方法</a:t>
            </a:r>
            <a:r>
              <a:rPr lang="zh-CN" altLang="en-US" sz="1400" dirty="0"/>
              <a:t>要求事先提供一个参数的先验分布，即人们对有关参数的主观认识，被称为先验信息，是非样本信息，在参数估计过程中，这些非样本信息与样本信息一起被利用。</a:t>
            </a:r>
          </a:p>
          <a:p>
            <a:r>
              <a:rPr lang="en-US" altLang="zh-CN" sz="1400" b="1" dirty="0"/>
              <a:t>3</a:t>
            </a:r>
            <a:r>
              <a:rPr lang="zh-CN" altLang="en-US" sz="1400" b="1" dirty="0"/>
              <a:t>、对随机误差项的要求不同</a:t>
            </a:r>
            <a:endParaRPr lang="zh-CN" altLang="en-US" sz="1400" dirty="0"/>
          </a:p>
          <a:p>
            <a:r>
              <a:rPr lang="zh-CN" altLang="en-US" sz="1400" b="1" dirty="0"/>
              <a:t>经典方法，</a:t>
            </a:r>
            <a:r>
              <a:rPr lang="zh-CN" altLang="en-US" sz="1400" dirty="0"/>
              <a:t>除了最大似然法，在参数估计过程中并不要求知道随机误差项的具体分布形式，但是在假设检验与区间估计时是需要的；</a:t>
            </a:r>
            <a:r>
              <a:rPr lang="zh-CN" altLang="en-US" sz="1400" b="1" dirty="0"/>
              <a:t>贝叶斯方法</a:t>
            </a:r>
            <a:r>
              <a:rPr lang="zh-CN" altLang="en-US" sz="1400" dirty="0"/>
              <a:t>需要知道随机误差项的具体分布形式。</a:t>
            </a:r>
          </a:p>
          <a:p>
            <a:r>
              <a:rPr lang="en-US" altLang="zh-CN" sz="1400" b="1" dirty="0"/>
              <a:t>4</a:t>
            </a:r>
            <a:r>
              <a:rPr lang="zh-CN" altLang="en-US" sz="1400" b="1" dirty="0"/>
              <a:t>、选择参数估计量的准则不同</a:t>
            </a:r>
            <a:endParaRPr lang="zh-CN" altLang="en-US" sz="1400" dirty="0"/>
          </a:p>
          <a:p>
            <a:r>
              <a:rPr lang="zh-CN" altLang="en-US" sz="1400" b="1" dirty="0"/>
              <a:t>经典估计方法</a:t>
            </a:r>
            <a:r>
              <a:rPr lang="zh-CN" altLang="en-US" sz="1400" dirty="0"/>
              <a:t>或者以残差平方和最小，或者以似然函数值最大为准则，构造极值条件，求解参数估计量；</a:t>
            </a:r>
            <a:r>
              <a:rPr lang="zh-CN" altLang="en-US" sz="1400" b="1" dirty="0"/>
              <a:t>贝叶斯方法</a:t>
            </a:r>
            <a:r>
              <a:rPr lang="zh-CN" altLang="en-US" sz="1400" dirty="0"/>
              <a:t>则需要构造一个损失函数，并以损失函数最小化为准则求得参数估计量。</a:t>
            </a:r>
          </a:p>
          <a:p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7916562" y="1619701"/>
            <a:ext cx="3929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频率学派 </a:t>
            </a:r>
            <a:r>
              <a:rPr lang="en-US" altLang="zh-CN" sz="2000" b="1" dirty="0" smtClean="0"/>
              <a:t>VS Bayes</a:t>
            </a:r>
            <a:r>
              <a:rPr lang="zh-CN" altLang="en-US" sz="2000" b="1" dirty="0" smtClean="0"/>
              <a:t>学派</a:t>
            </a:r>
            <a:r>
              <a:rPr lang="en-US" altLang="zh-CN" sz="2000" b="1" dirty="0" smtClean="0"/>
              <a:t>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0675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940</Words>
  <Application>Microsoft Office PowerPoint</Application>
  <PresentationFormat>宽屏</PresentationFormat>
  <Paragraphs>116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机器学习浅谈</vt:lpstr>
      <vt:lpstr>目录</vt:lpstr>
      <vt:lpstr>数据科学</vt:lpstr>
      <vt:lpstr>线性回归 VS 广义线性回归</vt:lpstr>
      <vt:lpstr>逻辑回归，泊松回归</vt:lpstr>
      <vt:lpstr>最小均方误差 VS 负似然误差</vt:lpstr>
      <vt:lpstr>回归 VS 分类</vt:lpstr>
      <vt:lpstr> 判别模型 VS 生成模型</vt:lpstr>
      <vt:lpstr>MLE VS Bayes VS MAP VS EM</vt:lpstr>
      <vt:lpstr>MLE VS Bayse VS MAP VS EM</vt:lpstr>
      <vt:lpstr>经典机器学习 VS 深度学习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机器学习浅谈</dc:title>
  <dc:creator>jerry</dc:creator>
  <cp:lastModifiedBy>jerry</cp:lastModifiedBy>
  <cp:revision>141</cp:revision>
  <dcterms:created xsi:type="dcterms:W3CDTF">2016-04-14T02:58:52Z</dcterms:created>
  <dcterms:modified xsi:type="dcterms:W3CDTF">2016-04-15T02:58:54Z</dcterms:modified>
</cp:coreProperties>
</file>