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79" r:id="rId4"/>
    <p:sldId id="281" r:id="rId5"/>
    <p:sldId id="258" r:id="rId6"/>
    <p:sldId id="259" r:id="rId7"/>
    <p:sldId id="260" r:id="rId8"/>
    <p:sldId id="269" r:id="rId9"/>
    <p:sldId id="276" r:id="rId10"/>
    <p:sldId id="278" r:id="rId11"/>
    <p:sldId id="261" r:id="rId12"/>
    <p:sldId id="270" r:id="rId13"/>
    <p:sldId id="271" r:id="rId14"/>
    <p:sldId id="262" r:id="rId15"/>
    <p:sldId id="273" r:id="rId16"/>
    <p:sldId id="275" r:id="rId17"/>
    <p:sldId id="263" r:id="rId18"/>
    <p:sldId id="267" r:id="rId19"/>
    <p:sldId id="264" r:id="rId20"/>
    <p:sldId id="265" r:id="rId21"/>
    <p:sldId id="280" r:id="rId22"/>
    <p:sldId id="268" r:id="rId23"/>
    <p:sldId id="272" r:id="rId24"/>
    <p:sldId id="274" r:id="rId25"/>
    <p:sldId id="282" r:id="rId26"/>
    <p:sldId id="283"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780" y="102"/>
      </p:cViewPr>
      <p:guideLst/>
    </p:cSldViewPr>
  </p:slideViewPr>
  <p:notesTextViewPr>
    <p:cViewPr>
      <p:scale>
        <a:sx n="1" d="1"/>
        <a:sy n="1" d="1"/>
      </p:scale>
      <p:origin x="0" y="0"/>
    </p:cViewPr>
  </p:notesTextViewPr>
  <p:notesViewPr>
    <p:cSldViewPr snapToGrid="0">
      <p:cViewPr varScale="1">
        <p:scale>
          <a:sx n="87" d="100"/>
          <a:sy n="87" d="100"/>
        </p:scale>
        <p:origin x="2988"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5A85015-9CE3-4F97-9BF7-8F953EB91205}"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CA"/>
        </a:p>
      </dgm:t>
    </dgm:pt>
    <dgm:pt modelId="{3CC8D0AF-E49E-4EF3-BD0C-1DD259FB0CAB}">
      <dgm:prSet phldrT="[Text]"/>
      <dgm:spPr/>
      <dgm:t>
        <a:bodyPr/>
        <a:lstStyle/>
        <a:p>
          <a:r>
            <a:rPr lang="en-CA" dirty="0"/>
            <a:t>Trends of Bank</a:t>
          </a:r>
        </a:p>
      </dgm:t>
    </dgm:pt>
    <dgm:pt modelId="{A00BFF62-5180-49AE-93D0-0F50B2E96964}" type="parTrans" cxnId="{B430223B-F370-4E99-A9F0-CC6C82C2A3A3}">
      <dgm:prSet/>
      <dgm:spPr/>
      <dgm:t>
        <a:bodyPr/>
        <a:lstStyle/>
        <a:p>
          <a:endParaRPr lang="en-CA"/>
        </a:p>
      </dgm:t>
    </dgm:pt>
    <dgm:pt modelId="{F8E27974-DA93-4E97-9845-7E0A7CE4BDF8}" type="sibTrans" cxnId="{B430223B-F370-4E99-A9F0-CC6C82C2A3A3}">
      <dgm:prSet/>
      <dgm:spPr/>
      <dgm:t>
        <a:bodyPr/>
        <a:lstStyle/>
        <a:p>
          <a:endParaRPr lang="en-CA"/>
        </a:p>
      </dgm:t>
    </dgm:pt>
    <dgm:pt modelId="{064E2B6F-519C-4BB2-8624-E6968806888A}">
      <dgm:prSet phldrT="[Text]"/>
      <dgm:spPr/>
      <dgm:t>
        <a:bodyPr/>
        <a:lstStyle/>
        <a:p>
          <a:r>
            <a:rPr lang="en-CA" dirty="0"/>
            <a:t>Generation Z is too value</a:t>
          </a:r>
        </a:p>
      </dgm:t>
    </dgm:pt>
    <dgm:pt modelId="{05C87CE0-1400-41E8-9A2D-3F6B50F8F784}" type="parTrans" cxnId="{2A6BC1B3-980C-407F-94E3-32FD61ADC910}">
      <dgm:prSet/>
      <dgm:spPr/>
      <dgm:t>
        <a:bodyPr/>
        <a:lstStyle/>
        <a:p>
          <a:endParaRPr lang="en-CA"/>
        </a:p>
      </dgm:t>
    </dgm:pt>
    <dgm:pt modelId="{C1B33020-BCE5-4284-969E-1C4546A77AAC}" type="sibTrans" cxnId="{2A6BC1B3-980C-407F-94E3-32FD61ADC910}">
      <dgm:prSet/>
      <dgm:spPr/>
      <dgm:t>
        <a:bodyPr/>
        <a:lstStyle/>
        <a:p>
          <a:endParaRPr lang="en-CA"/>
        </a:p>
      </dgm:t>
    </dgm:pt>
    <dgm:pt modelId="{EABD710B-D847-4234-A3FF-B19ED6477E03}">
      <dgm:prSet phldrT="[Text]"/>
      <dgm:spPr/>
      <dgm:t>
        <a:bodyPr/>
        <a:lstStyle/>
        <a:p>
          <a:r>
            <a:rPr lang="en-CA" dirty="0"/>
            <a:t>Social media storytelling</a:t>
          </a:r>
        </a:p>
      </dgm:t>
    </dgm:pt>
    <dgm:pt modelId="{157BEE8C-7185-489A-9090-BA05EC5CDACA}" type="parTrans" cxnId="{0C04694A-B3DA-4F73-99B8-F4FACB6805A2}">
      <dgm:prSet/>
      <dgm:spPr/>
      <dgm:t>
        <a:bodyPr/>
        <a:lstStyle/>
        <a:p>
          <a:endParaRPr lang="en-CA"/>
        </a:p>
      </dgm:t>
    </dgm:pt>
    <dgm:pt modelId="{5ADAEB33-0A8C-4530-B304-AADF647B06E9}" type="sibTrans" cxnId="{0C04694A-B3DA-4F73-99B8-F4FACB6805A2}">
      <dgm:prSet/>
      <dgm:spPr/>
      <dgm:t>
        <a:bodyPr/>
        <a:lstStyle/>
        <a:p>
          <a:endParaRPr lang="en-CA"/>
        </a:p>
      </dgm:t>
    </dgm:pt>
    <dgm:pt modelId="{C796016F-D23C-4406-B8B4-00217D1AACC7}">
      <dgm:prSet phldrT="[Text]"/>
      <dgm:spPr/>
      <dgm:t>
        <a:bodyPr/>
        <a:lstStyle/>
        <a:p>
          <a:r>
            <a:rPr lang="en-CA" dirty="0"/>
            <a:t>Customer data platform </a:t>
          </a:r>
        </a:p>
      </dgm:t>
    </dgm:pt>
    <dgm:pt modelId="{64C41184-0597-4266-B83B-C9FEA205AB8B}" type="parTrans" cxnId="{9F0DB99F-CA1D-47B3-90C2-898996DFC148}">
      <dgm:prSet/>
      <dgm:spPr/>
      <dgm:t>
        <a:bodyPr/>
        <a:lstStyle/>
        <a:p>
          <a:endParaRPr lang="en-CA"/>
        </a:p>
      </dgm:t>
    </dgm:pt>
    <dgm:pt modelId="{4D98135A-D828-4C94-A88B-F5CD2C548C75}" type="sibTrans" cxnId="{9F0DB99F-CA1D-47B3-90C2-898996DFC148}">
      <dgm:prSet/>
      <dgm:spPr/>
      <dgm:t>
        <a:bodyPr/>
        <a:lstStyle/>
        <a:p>
          <a:endParaRPr lang="en-CA"/>
        </a:p>
      </dgm:t>
    </dgm:pt>
    <dgm:pt modelId="{6F322AC5-2BE7-4CDB-AD3C-1E4D571EDCBC}">
      <dgm:prSet phldrT="[Text]"/>
      <dgm:spPr>
        <a:solidFill>
          <a:srgbClr val="00B050"/>
        </a:solidFill>
      </dgm:spPr>
      <dgm:t>
        <a:bodyPr/>
        <a:lstStyle/>
        <a:p>
          <a:r>
            <a:rPr lang="en-CA" dirty="0"/>
            <a:t>Artificial Intelligent</a:t>
          </a:r>
        </a:p>
      </dgm:t>
    </dgm:pt>
    <dgm:pt modelId="{7299A972-7D2D-447B-9B14-F4ED204C843B}" type="parTrans" cxnId="{0F6B989D-DA36-402C-B130-32B27FE837B3}">
      <dgm:prSet/>
      <dgm:spPr/>
      <dgm:t>
        <a:bodyPr/>
        <a:lstStyle/>
        <a:p>
          <a:endParaRPr lang="en-CA"/>
        </a:p>
      </dgm:t>
    </dgm:pt>
    <dgm:pt modelId="{832DBC9E-0E49-4450-ADE7-B228CCD26B23}" type="sibTrans" cxnId="{0F6B989D-DA36-402C-B130-32B27FE837B3}">
      <dgm:prSet/>
      <dgm:spPr/>
      <dgm:t>
        <a:bodyPr/>
        <a:lstStyle/>
        <a:p>
          <a:endParaRPr lang="en-CA"/>
        </a:p>
      </dgm:t>
    </dgm:pt>
    <dgm:pt modelId="{7BF212A2-6A46-48C2-9579-EF99591C402C}">
      <dgm:prSet phldrT="[Text]"/>
      <dgm:spPr>
        <a:solidFill>
          <a:srgbClr val="00B050"/>
        </a:solidFill>
      </dgm:spPr>
      <dgm:t>
        <a:bodyPr/>
        <a:lstStyle/>
        <a:p>
          <a:r>
            <a:rPr lang="en-CA" dirty="0"/>
            <a:t>The demand for self-service</a:t>
          </a:r>
        </a:p>
      </dgm:t>
    </dgm:pt>
    <dgm:pt modelId="{9378D5AB-67D8-4B2D-9C19-9354D005EE36}" type="parTrans" cxnId="{DC6C878A-C753-4BBC-9A11-121FC99541A2}">
      <dgm:prSet/>
      <dgm:spPr/>
      <dgm:t>
        <a:bodyPr/>
        <a:lstStyle/>
        <a:p>
          <a:endParaRPr lang="en-CA"/>
        </a:p>
      </dgm:t>
    </dgm:pt>
    <dgm:pt modelId="{823DF412-0A2F-4DBC-898A-6664046DE5E5}" type="sibTrans" cxnId="{DC6C878A-C753-4BBC-9A11-121FC99541A2}">
      <dgm:prSet/>
      <dgm:spPr/>
      <dgm:t>
        <a:bodyPr/>
        <a:lstStyle/>
        <a:p>
          <a:endParaRPr lang="en-CA"/>
        </a:p>
      </dgm:t>
    </dgm:pt>
    <dgm:pt modelId="{BD3A8614-57B1-448A-A26C-6A523E895701}" type="pres">
      <dgm:prSet presAssocID="{85A85015-9CE3-4F97-9BF7-8F953EB91205}" presName="Name0" presStyleCnt="0">
        <dgm:presLayoutVars>
          <dgm:chMax val="1"/>
          <dgm:dir/>
          <dgm:animLvl val="ctr"/>
          <dgm:resizeHandles val="exact"/>
        </dgm:presLayoutVars>
      </dgm:prSet>
      <dgm:spPr/>
    </dgm:pt>
    <dgm:pt modelId="{2BB7941C-A4BD-4B04-9CA3-6868BAB7CC26}" type="pres">
      <dgm:prSet presAssocID="{3CC8D0AF-E49E-4EF3-BD0C-1DD259FB0CAB}" presName="centerShape" presStyleLbl="node0" presStyleIdx="0" presStyleCnt="1"/>
      <dgm:spPr/>
    </dgm:pt>
    <dgm:pt modelId="{FB3EF8C2-EC73-4E31-B921-75A67A1EAF99}" type="pres">
      <dgm:prSet presAssocID="{064E2B6F-519C-4BB2-8624-E6968806888A}" presName="node" presStyleLbl="node1" presStyleIdx="0" presStyleCnt="5">
        <dgm:presLayoutVars>
          <dgm:bulletEnabled val="1"/>
        </dgm:presLayoutVars>
      </dgm:prSet>
      <dgm:spPr/>
    </dgm:pt>
    <dgm:pt modelId="{229CD2A8-201B-488D-99B6-D0CF6C33AED0}" type="pres">
      <dgm:prSet presAssocID="{064E2B6F-519C-4BB2-8624-E6968806888A}" presName="dummy" presStyleCnt="0"/>
      <dgm:spPr/>
    </dgm:pt>
    <dgm:pt modelId="{AAB7B829-1C3C-4B0A-8185-FB982616D195}" type="pres">
      <dgm:prSet presAssocID="{C1B33020-BCE5-4284-969E-1C4546A77AAC}" presName="sibTrans" presStyleLbl="sibTrans2D1" presStyleIdx="0" presStyleCnt="5"/>
      <dgm:spPr/>
    </dgm:pt>
    <dgm:pt modelId="{F0A82726-CE0D-4100-AFD8-9E8CDBCBF248}" type="pres">
      <dgm:prSet presAssocID="{EABD710B-D847-4234-A3FF-B19ED6477E03}" presName="node" presStyleLbl="node1" presStyleIdx="1" presStyleCnt="5">
        <dgm:presLayoutVars>
          <dgm:bulletEnabled val="1"/>
        </dgm:presLayoutVars>
      </dgm:prSet>
      <dgm:spPr/>
    </dgm:pt>
    <dgm:pt modelId="{0754C5B5-528F-4340-8FA8-107694690FDF}" type="pres">
      <dgm:prSet presAssocID="{EABD710B-D847-4234-A3FF-B19ED6477E03}" presName="dummy" presStyleCnt="0"/>
      <dgm:spPr/>
    </dgm:pt>
    <dgm:pt modelId="{91E41B6D-AEFA-4E3C-B44A-18832C8CA707}" type="pres">
      <dgm:prSet presAssocID="{5ADAEB33-0A8C-4530-B304-AADF647B06E9}" presName="sibTrans" presStyleLbl="sibTrans2D1" presStyleIdx="1" presStyleCnt="5"/>
      <dgm:spPr/>
    </dgm:pt>
    <dgm:pt modelId="{730A24E2-75B8-4FD9-BFC6-3CB129FAE82D}" type="pres">
      <dgm:prSet presAssocID="{C796016F-D23C-4406-B8B4-00217D1AACC7}" presName="node" presStyleLbl="node1" presStyleIdx="2" presStyleCnt="5">
        <dgm:presLayoutVars>
          <dgm:bulletEnabled val="1"/>
        </dgm:presLayoutVars>
      </dgm:prSet>
      <dgm:spPr/>
    </dgm:pt>
    <dgm:pt modelId="{AA326DE0-514A-44A9-9594-0EECAFB129AD}" type="pres">
      <dgm:prSet presAssocID="{C796016F-D23C-4406-B8B4-00217D1AACC7}" presName="dummy" presStyleCnt="0"/>
      <dgm:spPr/>
    </dgm:pt>
    <dgm:pt modelId="{0F2FBCD6-08A5-42E4-B40B-A94EC76EF9A3}" type="pres">
      <dgm:prSet presAssocID="{4D98135A-D828-4C94-A88B-F5CD2C548C75}" presName="sibTrans" presStyleLbl="sibTrans2D1" presStyleIdx="2" presStyleCnt="5"/>
      <dgm:spPr/>
    </dgm:pt>
    <dgm:pt modelId="{F5897831-D6AC-483D-AEE1-9655FCCD2194}" type="pres">
      <dgm:prSet presAssocID="{6F322AC5-2BE7-4CDB-AD3C-1E4D571EDCBC}" presName="node" presStyleLbl="node1" presStyleIdx="3" presStyleCnt="5">
        <dgm:presLayoutVars>
          <dgm:bulletEnabled val="1"/>
        </dgm:presLayoutVars>
      </dgm:prSet>
      <dgm:spPr/>
    </dgm:pt>
    <dgm:pt modelId="{44AFF3F3-7C94-4927-83A1-192A35FAB3F2}" type="pres">
      <dgm:prSet presAssocID="{6F322AC5-2BE7-4CDB-AD3C-1E4D571EDCBC}" presName="dummy" presStyleCnt="0"/>
      <dgm:spPr/>
    </dgm:pt>
    <dgm:pt modelId="{78D1238E-F657-4087-970A-BDECFD90CC02}" type="pres">
      <dgm:prSet presAssocID="{832DBC9E-0E49-4450-ADE7-B228CCD26B23}" presName="sibTrans" presStyleLbl="sibTrans2D1" presStyleIdx="3" presStyleCnt="5"/>
      <dgm:spPr/>
    </dgm:pt>
    <dgm:pt modelId="{E97E564C-4F25-416F-93A1-60E58B712B36}" type="pres">
      <dgm:prSet presAssocID="{7BF212A2-6A46-48C2-9579-EF99591C402C}" presName="node" presStyleLbl="node1" presStyleIdx="4" presStyleCnt="5">
        <dgm:presLayoutVars>
          <dgm:bulletEnabled val="1"/>
        </dgm:presLayoutVars>
      </dgm:prSet>
      <dgm:spPr/>
    </dgm:pt>
    <dgm:pt modelId="{AAFA616A-3471-4E88-A2BF-0CAA5175D889}" type="pres">
      <dgm:prSet presAssocID="{7BF212A2-6A46-48C2-9579-EF99591C402C}" presName="dummy" presStyleCnt="0"/>
      <dgm:spPr/>
    </dgm:pt>
    <dgm:pt modelId="{57433406-168D-46C9-A353-61B9D1791642}" type="pres">
      <dgm:prSet presAssocID="{823DF412-0A2F-4DBC-898A-6664046DE5E5}" presName="sibTrans" presStyleLbl="sibTrans2D1" presStyleIdx="4" presStyleCnt="5"/>
      <dgm:spPr/>
    </dgm:pt>
  </dgm:ptLst>
  <dgm:cxnLst>
    <dgm:cxn modelId="{9D4CCF08-4CBE-4133-AEA0-F058B7E0CA31}" type="presOf" srcId="{C796016F-D23C-4406-B8B4-00217D1AACC7}" destId="{730A24E2-75B8-4FD9-BFC6-3CB129FAE82D}" srcOrd="0" destOrd="0" presId="urn:microsoft.com/office/officeart/2005/8/layout/radial6"/>
    <dgm:cxn modelId="{3623410C-11D7-494E-A22C-AC3C10BB73F8}" type="presOf" srcId="{85A85015-9CE3-4F97-9BF7-8F953EB91205}" destId="{BD3A8614-57B1-448A-A26C-6A523E895701}" srcOrd="0" destOrd="0" presId="urn:microsoft.com/office/officeart/2005/8/layout/radial6"/>
    <dgm:cxn modelId="{54B18D22-C241-46AC-AB19-C64BD724C8A2}" type="presOf" srcId="{3CC8D0AF-E49E-4EF3-BD0C-1DD259FB0CAB}" destId="{2BB7941C-A4BD-4B04-9CA3-6868BAB7CC26}" srcOrd="0" destOrd="0" presId="urn:microsoft.com/office/officeart/2005/8/layout/radial6"/>
    <dgm:cxn modelId="{CEE36525-8FDD-4601-A6E0-8C11C9C2DEA9}" type="presOf" srcId="{4D98135A-D828-4C94-A88B-F5CD2C548C75}" destId="{0F2FBCD6-08A5-42E4-B40B-A94EC76EF9A3}" srcOrd="0" destOrd="0" presId="urn:microsoft.com/office/officeart/2005/8/layout/radial6"/>
    <dgm:cxn modelId="{B430223B-F370-4E99-A9F0-CC6C82C2A3A3}" srcId="{85A85015-9CE3-4F97-9BF7-8F953EB91205}" destId="{3CC8D0AF-E49E-4EF3-BD0C-1DD259FB0CAB}" srcOrd="0" destOrd="0" parTransId="{A00BFF62-5180-49AE-93D0-0F50B2E96964}" sibTransId="{F8E27974-DA93-4E97-9845-7E0A7CE4BDF8}"/>
    <dgm:cxn modelId="{3A902442-7711-42D8-AFC4-6BD6DE5447C0}" type="presOf" srcId="{5ADAEB33-0A8C-4530-B304-AADF647B06E9}" destId="{91E41B6D-AEFA-4E3C-B44A-18832C8CA707}" srcOrd="0" destOrd="0" presId="urn:microsoft.com/office/officeart/2005/8/layout/radial6"/>
    <dgm:cxn modelId="{57F89F45-FE49-473D-9D26-26F18FD85373}" type="presOf" srcId="{7BF212A2-6A46-48C2-9579-EF99591C402C}" destId="{E97E564C-4F25-416F-93A1-60E58B712B36}" srcOrd="0" destOrd="0" presId="urn:microsoft.com/office/officeart/2005/8/layout/radial6"/>
    <dgm:cxn modelId="{77CAB466-9C56-4616-B921-490B6D637A78}" type="presOf" srcId="{064E2B6F-519C-4BB2-8624-E6968806888A}" destId="{FB3EF8C2-EC73-4E31-B921-75A67A1EAF99}" srcOrd="0" destOrd="0" presId="urn:microsoft.com/office/officeart/2005/8/layout/radial6"/>
    <dgm:cxn modelId="{0C04694A-B3DA-4F73-99B8-F4FACB6805A2}" srcId="{3CC8D0AF-E49E-4EF3-BD0C-1DD259FB0CAB}" destId="{EABD710B-D847-4234-A3FF-B19ED6477E03}" srcOrd="1" destOrd="0" parTransId="{157BEE8C-7185-489A-9090-BA05EC5CDACA}" sibTransId="{5ADAEB33-0A8C-4530-B304-AADF647B06E9}"/>
    <dgm:cxn modelId="{B4723E7C-CB4B-43DD-AEA1-E8797E31C236}" type="presOf" srcId="{6F322AC5-2BE7-4CDB-AD3C-1E4D571EDCBC}" destId="{F5897831-D6AC-483D-AEE1-9655FCCD2194}" srcOrd="0" destOrd="0" presId="urn:microsoft.com/office/officeart/2005/8/layout/radial6"/>
    <dgm:cxn modelId="{DC6C878A-C753-4BBC-9A11-121FC99541A2}" srcId="{3CC8D0AF-E49E-4EF3-BD0C-1DD259FB0CAB}" destId="{7BF212A2-6A46-48C2-9579-EF99591C402C}" srcOrd="4" destOrd="0" parTransId="{9378D5AB-67D8-4B2D-9C19-9354D005EE36}" sibTransId="{823DF412-0A2F-4DBC-898A-6664046DE5E5}"/>
    <dgm:cxn modelId="{D545D28D-4DCC-4E26-A8F4-A70E234A489A}" type="presOf" srcId="{823DF412-0A2F-4DBC-898A-6664046DE5E5}" destId="{57433406-168D-46C9-A353-61B9D1791642}" srcOrd="0" destOrd="0" presId="urn:microsoft.com/office/officeart/2005/8/layout/radial6"/>
    <dgm:cxn modelId="{0F6B989D-DA36-402C-B130-32B27FE837B3}" srcId="{3CC8D0AF-E49E-4EF3-BD0C-1DD259FB0CAB}" destId="{6F322AC5-2BE7-4CDB-AD3C-1E4D571EDCBC}" srcOrd="3" destOrd="0" parTransId="{7299A972-7D2D-447B-9B14-F4ED204C843B}" sibTransId="{832DBC9E-0E49-4450-ADE7-B228CCD26B23}"/>
    <dgm:cxn modelId="{EA0CCE9D-426F-4AD3-A474-2B1D60FCD42C}" type="presOf" srcId="{EABD710B-D847-4234-A3FF-B19ED6477E03}" destId="{F0A82726-CE0D-4100-AFD8-9E8CDBCBF248}" srcOrd="0" destOrd="0" presId="urn:microsoft.com/office/officeart/2005/8/layout/radial6"/>
    <dgm:cxn modelId="{9F0DB99F-CA1D-47B3-90C2-898996DFC148}" srcId="{3CC8D0AF-E49E-4EF3-BD0C-1DD259FB0CAB}" destId="{C796016F-D23C-4406-B8B4-00217D1AACC7}" srcOrd="2" destOrd="0" parTransId="{64C41184-0597-4266-B83B-C9FEA205AB8B}" sibTransId="{4D98135A-D828-4C94-A88B-F5CD2C548C75}"/>
    <dgm:cxn modelId="{15430FA0-D2DA-480E-8279-87E07504B9BD}" type="presOf" srcId="{C1B33020-BCE5-4284-969E-1C4546A77AAC}" destId="{AAB7B829-1C3C-4B0A-8185-FB982616D195}" srcOrd="0" destOrd="0" presId="urn:microsoft.com/office/officeart/2005/8/layout/radial6"/>
    <dgm:cxn modelId="{7B2B84AC-791F-45B8-95E2-F63FC8ED9657}" type="presOf" srcId="{832DBC9E-0E49-4450-ADE7-B228CCD26B23}" destId="{78D1238E-F657-4087-970A-BDECFD90CC02}" srcOrd="0" destOrd="0" presId="urn:microsoft.com/office/officeart/2005/8/layout/radial6"/>
    <dgm:cxn modelId="{2A6BC1B3-980C-407F-94E3-32FD61ADC910}" srcId="{3CC8D0AF-E49E-4EF3-BD0C-1DD259FB0CAB}" destId="{064E2B6F-519C-4BB2-8624-E6968806888A}" srcOrd="0" destOrd="0" parTransId="{05C87CE0-1400-41E8-9A2D-3F6B50F8F784}" sibTransId="{C1B33020-BCE5-4284-969E-1C4546A77AAC}"/>
    <dgm:cxn modelId="{D9E2A1C5-1D5E-4387-9BEA-5BF12A125136}" type="presParOf" srcId="{BD3A8614-57B1-448A-A26C-6A523E895701}" destId="{2BB7941C-A4BD-4B04-9CA3-6868BAB7CC26}" srcOrd="0" destOrd="0" presId="urn:microsoft.com/office/officeart/2005/8/layout/radial6"/>
    <dgm:cxn modelId="{C90604AE-A2A2-4633-99C8-28E2290CA62C}" type="presParOf" srcId="{BD3A8614-57B1-448A-A26C-6A523E895701}" destId="{FB3EF8C2-EC73-4E31-B921-75A67A1EAF99}" srcOrd="1" destOrd="0" presId="urn:microsoft.com/office/officeart/2005/8/layout/radial6"/>
    <dgm:cxn modelId="{36C2916E-4676-4203-B22C-8402F25B8B2C}" type="presParOf" srcId="{BD3A8614-57B1-448A-A26C-6A523E895701}" destId="{229CD2A8-201B-488D-99B6-D0CF6C33AED0}" srcOrd="2" destOrd="0" presId="urn:microsoft.com/office/officeart/2005/8/layout/radial6"/>
    <dgm:cxn modelId="{B1EAB054-1C06-44D5-B8A9-3FA430AC1D35}" type="presParOf" srcId="{BD3A8614-57B1-448A-A26C-6A523E895701}" destId="{AAB7B829-1C3C-4B0A-8185-FB982616D195}" srcOrd="3" destOrd="0" presId="urn:microsoft.com/office/officeart/2005/8/layout/radial6"/>
    <dgm:cxn modelId="{91978668-DC03-4F4A-9C81-F795E4E4EEC1}" type="presParOf" srcId="{BD3A8614-57B1-448A-A26C-6A523E895701}" destId="{F0A82726-CE0D-4100-AFD8-9E8CDBCBF248}" srcOrd="4" destOrd="0" presId="urn:microsoft.com/office/officeart/2005/8/layout/radial6"/>
    <dgm:cxn modelId="{7563BF7D-03CF-4A74-93C5-566214610997}" type="presParOf" srcId="{BD3A8614-57B1-448A-A26C-6A523E895701}" destId="{0754C5B5-528F-4340-8FA8-107694690FDF}" srcOrd="5" destOrd="0" presId="urn:microsoft.com/office/officeart/2005/8/layout/radial6"/>
    <dgm:cxn modelId="{DCA29436-8FFC-42D4-ACBB-08B08700ECF7}" type="presParOf" srcId="{BD3A8614-57B1-448A-A26C-6A523E895701}" destId="{91E41B6D-AEFA-4E3C-B44A-18832C8CA707}" srcOrd="6" destOrd="0" presId="urn:microsoft.com/office/officeart/2005/8/layout/radial6"/>
    <dgm:cxn modelId="{E458D65A-9D75-4529-9659-0332644DBD42}" type="presParOf" srcId="{BD3A8614-57B1-448A-A26C-6A523E895701}" destId="{730A24E2-75B8-4FD9-BFC6-3CB129FAE82D}" srcOrd="7" destOrd="0" presId="urn:microsoft.com/office/officeart/2005/8/layout/radial6"/>
    <dgm:cxn modelId="{60F8BD01-6B4E-4C12-88AF-1A8F28216AF8}" type="presParOf" srcId="{BD3A8614-57B1-448A-A26C-6A523E895701}" destId="{AA326DE0-514A-44A9-9594-0EECAFB129AD}" srcOrd="8" destOrd="0" presId="urn:microsoft.com/office/officeart/2005/8/layout/radial6"/>
    <dgm:cxn modelId="{7FDF2EA2-FBCE-4ED7-8DFF-E27D729EFA18}" type="presParOf" srcId="{BD3A8614-57B1-448A-A26C-6A523E895701}" destId="{0F2FBCD6-08A5-42E4-B40B-A94EC76EF9A3}" srcOrd="9" destOrd="0" presId="urn:microsoft.com/office/officeart/2005/8/layout/radial6"/>
    <dgm:cxn modelId="{DEDFFD14-DD73-4F87-9BBE-F4D721EDD47B}" type="presParOf" srcId="{BD3A8614-57B1-448A-A26C-6A523E895701}" destId="{F5897831-D6AC-483D-AEE1-9655FCCD2194}" srcOrd="10" destOrd="0" presId="urn:microsoft.com/office/officeart/2005/8/layout/radial6"/>
    <dgm:cxn modelId="{037D70BC-DEAA-488F-9607-21BDAD3C3F12}" type="presParOf" srcId="{BD3A8614-57B1-448A-A26C-6A523E895701}" destId="{44AFF3F3-7C94-4927-83A1-192A35FAB3F2}" srcOrd="11" destOrd="0" presId="urn:microsoft.com/office/officeart/2005/8/layout/radial6"/>
    <dgm:cxn modelId="{E6F36D6F-2DEB-4771-A451-254E9C1059CA}" type="presParOf" srcId="{BD3A8614-57B1-448A-A26C-6A523E895701}" destId="{78D1238E-F657-4087-970A-BDECFD90CC02}" srcOrd="12" destOrd="0" presId="urn:microsoft.com/office/officeart/2005/8/layout/radial6"/>
    <dgm:cxn modelId="{92D1E2C7-D59C-4E7F-A77E-9753690FE7E0}" type="presParOf" srcId="{BD3A8614-57B1-448A-A26C-6A523E895701}" destId="{E97E564C-4F25-416F-93A1-60E58B712B36}" srcOrd="13" destOrd="0" presId="urn:microsoft.com/office/officeart/2005/8/layout/radial6"/>
    <dgm:cxn modelId="{3ABDFCE0-AF3B-449C-9F6C-2DF1924315BB}" type="presParOf" srcId="{BD3A8614-57B1-448A-A26C-6A523E895701}" destId="{AAFA616A-3471-4E88-A2BF-0CAA5175D889}" srcOrd="14" destOrd="0" presId="urn:microsoft.com/office/officeart/2005/8/layout/radial6"/>
    <dgm:cxn modelId="{25D25E1A-48B5-474D-9AD1-7B17835922EE}" type="presParOf" srcId="{BD3A8614-57B1-448A-A26C-6A523E895701}" destId="{57433406-168D-46C9-A353-61B9D1791642}" srcOrd="15"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433406-168D-46C9-A353-61B9D1791642}">
      <dsp:nvSpPr>
        <dsp:cNvPr id="0" name=""/>
        <dsp:cNvSpPr/>
      </dsp:nvSpPr>
      <dsp:spPr>
        <a:xfrm>
          <a:off x="1374925" y="501235"/>
          <a:ext cx="3346149" cy="3346149"/>
        </a:xfrm>
        <a:prstGeom prst="blockArc">
          <a:avLst>
            <a:gd name="adj1" fmla="val 11880000"/>
            <a:gd name="adj2" fmla="val 1620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D1238E-F657-4087-970A-BDECFD90CC02}">
      <dsp:nvSpPr>
        <dsp:cNvPr id="0" name=""/>
        <dsp:cNvSpPr/>
      </dsp:nvSpPr>
      <dsp:spPr>
        <a:xfrm>
          <a:off x="1374925" y="501235"/>
          <a:ext cx="3346149" cy="3346149"/>
        </a:xfrm>
        <a:prstGeom prst="blockArc">
          <a:avLst>
            <a:gd name="adj1" fmla="val 7560000"/>
            <a:gd name="adj2" fmla="val 1188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F2FBCD6-08A5-42E4-B40B-A94EC76EF9A3}">
      <dsp:nvSpPr>
        <dsp:cNvPr id="0" name=""/>
        <dsp:cNvSpPr/>
      </dsp:nvSpPr>
      <dsp:spPr>
        <a:xfrm>
          <a:off x="1374925" y="501235"/>
          <a:ext cx="3346149" cy="3346149"/>
        </a:xfrm>
        <a:prstGeom prst="blockArc">
          <a:avLst>
            <a:gd name="adj1" fmla="val 3240000"/>
            <a:gd name="adj2" fmla="val 756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1E41B6D-AEFA-4E3C-B44A-18832C8CA707}">
      <dsp:nvSpPr>
        <dsp:cNvPr id="0" name=""/>
        <dsp:cNvSpPr/>
      </dsp:nvSpPr>
      <dsp:spPr>
        <a:xfrm>
          <a:off x="1374925" y="501235"/>
          <a:ext cx="3346149" cy="3346149"/>
        </a:xfrm>
        <a:prstGeom prst="blockArc">
          <a:avLst>
            <a:gd name="adj1" fmla="val 20520000"/>
            <a:gd name="adj2" fmla="val 324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B7B829-1C3C-4B0A-8185-FB982616D195}">
      <dsp:nvSpPr>
        <dsp:cNvPr id="0" name=""/>
        <dsp:cNvSpPr/>
      </dsp:nvSpPr>
      <dsp:spPr>
        <a:xfrm>
          <a:off x="1374925" y="501235"/>
          <a:ext cx="3346149" cy="3346149"/>
        </a:xfrm>
        <a:prstGeom prst="blockArc">
          <a:avLst>
            <a:gd name="adj1" fmla="val 16200000"/>
            <a:gd name="adj2" fmla="val 20520000"/>
            <a:gd name="adj3" fmla="val 4636"/>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BB7941C-A4BD-4B04-9CA3-6868BAB7CC26}">
      <dsp:nvSpPr>
        <dsp:cNvPr id="0" name=""/>
        <dsp:cNvSpPr/>
      </dsp:nvSpPr>
      <dsp:spPr>
        <a:xfrm>
          <a:off x="2278558" y="1404868"/>
          <a:ext cx="1538882" cy="1538882"/>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CA" sz="2600" kern="1200" dirty="0"/>
            <a:t>Trends of Bank</a:t>
          </a:r>
        </a:p>
      </dsp:txBody>
      <dsp:txXfrm>
        <a:off x="2503922" y="1630232"/>
        <a:ext cx="1088154" cy="1088154"/>
      </dsp:txXfrm>
    </dsp:sp>
    <dsp:sp modelId="{FB3EF8C2-EC73-4E31-B921-75A67A1EAF99}">
      <dsp:nvSpPr>
        <dsp:cNvPr id="0" name=""/>
        <dsp:cNvSpPr/>
      </dsp:nvSpPr>
      <dsp:spPr>
        <a:xfrm>
          <a:off x="2509391" y="1406"/>
          <a:ext cx="1077217" cy="1077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Generation Z is too value</a:t>
          </a:r>
        </a:p>
      </dsp:txBody>
      <dsp:txXfrm>
        <a:off x="2667146" y="159161"/>
        <a:ext cx="761707" cy="761707"/>
      </dsp:txXfrm>
    </dsp:sp>
    <dsp:sp modelId="{F0A82726-CE0D-4100-AFD8-9E8CDBCBF248}">
      <dsp:nvSpPr>
        <dsp:cNvPr id="0" name=""/>
        <dsp:cNvSpPr/>
      </dsp:nvSpPr>
      <dsp:spPr>
        <a:xfrm>
          <a:off x="4063697" y="1130676"/>
          <a:ext cx="1077217" cy="1077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Social media storytelling</a:t>
          </a:r>
        </a:p>
      </dsp:txBody>
      <dsp:txXfrm>
        <a:off x="4221452" y="1288431"/>
        <a:ext cx="761707" cy="761707"/>
      </dsp:txXfrm>
    </dsp:sp>
    <dsp:sp modelId="{730A24E2-75B8-4FD9-BFC6-3CB129FAE82D}">
      <dsp:nvSpPr>
        <dsp:cNvPr id="0" name=""/>
        <dsp:cNvSpPr/>
      </dsp:nvSpPr>
      <dsp:spPr>
        <a:xfrm>
          <a:off x="3470005" y="2957873"/>
          <a:ext cx="1077217" cy="10772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Customer data platform </a:t>
          </a:r>
        </a:p>
      </dsp:txBody>
      <dsp:txXfrm>
        <a:off x="3627760" y="3115628"/>
        <a:ext cx="761707" cy="761707"/>
      </dsp:txXfrm>
    </dsp:sp>
    <dsp:sp modelId="{F5897831-D6AC-483D-AEE1-9655FCCD2194}">
      <dsp:nvSpPr>
        <dsp:cNvPr id="0" name=""/>
        <dsp:cNvSpPr/>
      </dsp:nvSpPr>
      <dsp:spPr>
        <a:xfrm>
          <a:off x="1548776" y="2957873"/>
          <a:ext cx="1077217" cy="1077217"/>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Artificial Intelligent</a:t>
          </a:r>
        </a:p>
      </dsp:txBody>
      <dsp:txXfrm>
        <a:off x="1706531" y="3115628"/>
        <a:ext cx="761707" cy="761707"/>
      </dsp:txXfrm>
    </dsp:sp>
    <dsp:sp modelId="{E97E564C-4F25-416F-93A1-60E58B712B36}">
      <dsp:nvSpPr>
        <dsp:cNvPr id="0" name=""/>
        <dsp:cNvSpPr/>
      </dsp:nvSpPr>
      <dsp:spPr>
        <a:xfrm>
          <a:off x="955084" y="1130676"/>
          <a:ext cx="1077217" cy="1077217"/>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CA" sz="1200" kern="1200" dirty="0"/>
            <a:t>The demand for self-service</a:t>
          </a:r>
        </a:p>
      </dsp:txBody>
      <dsp:txXfrm>
        <a:off x="1112839" y="1288431"/>
        <a:ext cx="761707" cy="76170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9DB4B3-B4F9-44AC-8FF4-123859E8DE58}" type="datetimeFigureOut">
              <a:rPr lang="en-CA" smtClean="0"/>
              <a:t>2021-10-10</a:t>
            </a:fld>
            <a:endParaRPr lang="en-CA"/>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398EE5-D325-4A12-ADE7-FBB35FAC0A7E}" type="slidenum">
              <a:rPr lang="en-CA" smtClean="0"/>
              <a:t>‹#›</a:t>
            </a:fld>
            <a:endParaRPr lang="en-CA"/>
          </a:p>
        </p:txBody>
      </p:sp>
    </p:spTree>
    <p:extLst>
      <p:ext uri="{BB962C8B-B14F-4D97-AF65-F5344CB8AC3E}">
        <p14:creationId xmlns:p14="http://schemas.microsoft.com/office/powerpoint/2010/main" val="627317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B9CF80-5866-4AF5-8A43-4A1E3836C077}" type="datetime1">
              <a:rPr lang="en-CA" smtClean="0"/>
              <a:t>2021-10-10</a:t>
            </a:fld>
            <a:endParaRPr lang="en-CA"/>
          </a:p>
        </p:txBody>
      </p:sp>
      <p:sp>
        <p:nvSpPr>
          <p:cNvPr id="5" name="Footer Placeholder 4"/>
          <p:cNvSpPr>
            <a:spLocks noGrp="1"/>
          </p:cNvSpPr>
          <p:nvPr>
            <p:ph type="ftr" sz="quarter" idx="11"/>
          </p:nvPr>
        </p:nvSpPr>
        <p:spPr/>
        <p:txBody>
          <a:bodyPr/>
          <a:lstStyle/>
          <a:p>
            <a:r>
              <a:rPr lang="en-CA" dirty="0"/>
              <a:t>Smart Banking Dialogue System</a:t>
            </a:r>
          </a:p>
        </p:txBody>
      </p:sp>
      <p:sp>
        <p:nvSpPr>
          <p:cNvPr id="6" name="Slide Number Placeholder 5"/>
          <p:cNvSpPr>
            <a:spLocks noGrp="1"/>
          </p:cNvSpPr>
          <p:nvPr>
            <p:ph type="sldNum" sz="quarter" idx="12"/>
          </p:nvPr>
        </p:nvSpPr>
        <p:spPr/>
        <p:txBody>
          <a:bodyPr/>
          <a:lstStyle/>
          <a:p>
            <a:fld id="{A8A4B7C2-E3E0-4AE0-A432-22C1893E90CE}" type="slidenum">
              <a:rPr lang="en-CA" smtClean="0"/>
              <a:t>‹#›</a:t>
            </a:fld>
            <a:endParaRPr lang="en-CA" dirty="0"/>
          </a:p>
        </p:txBody>
      </p:sp>
      <p:pic>
        <p:nvPicPr>
          <p:cNvPr id="2050" name="Picture 2" descr="Logos and other symbols | Desjardins">
            <a:extLst>
              <a:ext uri="{FF2B5EF4-FFF2-40B4-BE49-F238E27FC236}">
                <a16:creationId xmlns:a16="http://schemas.microsoft.com/office/drawing/2014/main" id="{0AB5DFA4-A7D3-48D0-A9F1-627B436EAFD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169083" y="530585"/>
            <a:ext cx="2289117" cy="499703"/>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A picture containing icon&#10;&#10;Description automatically generated">
            <a:extLst>
              <a:ext uri="{FF2B5EF4-FFF2-40B4-BE49-F238E27FC236}">
                <a16:creationId xmlns:a16="http://schemas.microsoft.com/office/drawing/2014/main" id="{8FCB20FE-54AF-46BE-905C-4F36716B626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36171" y="279670"/>
            <a:ext cx="2651759" cy="1001532"/>
          </a:xfrm>
          <a:prstGeom prst="rect">
            <a:avLst/>
          </a:prstGeom>
        </p:spPr>
      </p:pic>
    </p:spTree>
    <p:extLst>
      <p:ext uri="{BB962C8B-B14F-4D97-AF65-F5344CB8AC3E}">
        <p14:creationId xmlns:p14="http://schemas.microsoft.com/office/powerpoint/2010/main" val="2198338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0423F5-6067-477E-ADBC-339B619FA3E8}" type="datetime1">
              <a:rPr lang="en-CA" smtClean="0"/>
              <a:t>2021-10-10</a:t>
            </a:fld>
            <a:endParaRPr lang="en-CA"/>
          </a:p>
        </p:txBody>
      </p:sp>
      <p:sp>
        <p:nvSpPr>
          <p:cNvPr id="5" name="Footer Placeholder 4"/>
          <p:cNvSpPr>
            <a:spLocks noGrp="1"/>
          </p:cNvSpPr>
          <p:nvPr>
            <p:ph type="ftr" sz="quarter" idx="11"/>
          </p:nvPr>
        </p:nvSpPr>
        <p:spPr/>
        <p:txBody>
          <a:bodyPr/>
          <a:lstStyle/>
          <a:p>
            <a:r>
              <a:rPr lang="en-CA" dirty="0"/>
              <a:t>Smart Banking Dialogue System</a:t>
            </a:r>
          </a:p>
        </p:txBody>
      </p:sp>
      <p:sp>
        <p:nvSpPr>
          <p:cNvPr id="6" name="Slide Number Placeholder 5"/>
          <p:cNvSpPr>
            <a:spLocks noGrp="1"/>
          </p:cNvSpPr>
          <p:nvPr>
            <p:ph type="sldNum" sz="quarter" idx="12"/>
          </p:nvPr>
        </p:nvSpPr>
        <p:spPr/>
        <p:txBody>
          <a:bodyPr/>
          <a:lstStyle/>
          <a:p>
            <a:fld id="{A8A4B7C2-E3E0-4AE0-A432-22C1893E90CE}" type="slidenum">
              <a:rPr lang="en-CA" smtClean="0"/>
              <a:t>‹#›</a:t>
            </a:fld>
            <a:endParaRPr lang="en-CA"/>
          </a:p>
        </p:txBody>
      </p:sp>
    </p:spTree>
    <p:extLst>
      <p:ext uri="{BB962C8B-B14F-4D97-AF65-F5344CB8AC3E}">
        <p14:creationId xmlns:p14="http://schemas.microsoft.com/office/powerpoint/2010/main" val="1983199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897091" y="365125"/>
            <a:ext cx="618259"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701906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D976BE0-2649-4D82-838C-CBA864615A15}" type="datetime1">
              <a:rPr lang="en-CA" smtClean="0"/>
              <a:t>2021-10-10</a:t>
            </a:fld>
            <a:endParaRPr lang="en-CA"/>
          </a:p>
        </p:txBody>
      </p:sp>
      <p:sp>
        <p:nvSpPr>
          <p:cNvPr id="5" name="Footer Placeholder 4"/>
          <p:cNvSpPr>
            <a:spLocks noGrp="1"/>
          </p:cNvSpPr>
          <p:nvPr>
            <p:ph type="ftr" sz="quarter" idx="11"/>
          </p:nvPr>
        </p:nvSpPr>
        <p:spPr/>
        <p:txBody>
          <a:bodyPr/>
          <a:lstStyle/>
          <a:p>
            <a:r>
              <a:rPr lang="en-CA" dirty="0"/>
              <a:t>Smart Banking Dialogue System</a:t>
            </a:r>
          </a:p>
        </p:txBody>
      </p:sp>
      <p:sp>
        <p:nvSpPr>
          <p:cNvPr id="6" name="Slide Number Placeholder 5"/>
          <p:cNvSpPr>
            <a:spLocks noGrp="1"/>
          </p:cNvSpPr>
          <p:nvPr>
            <p:ph type="sldNum" sz="quarter" idx="12"/>
          </p:nvPr>
        </p:nvSpPr>
        <p:spPr/>
        <p:txBody>
          <a:bodyPr/>
          <a:lstStyle/>
          <a:p>
            <a:fld id="{A8A4B7C2-E3E0-4AE0-A432-22C1893E90CE}" type="slidenum">
              <a:rPr lang="en-CA" smtClean="0"/>
              <a:t>‹#›</a:t>
            </a:fld>
            <a:endParaRPr lang="en-CA"/>
          </a:p>
        </p:txBody>
      </p:sp>
      <p:cxnSp>
        <p:nvCxnSpPr>
          <p:cNvPr id="7" name="Straight Connector 6">
            <a:extLst>
              <a:ext uri="{FF2B5EF4-FFF2-40B4-BE49-F238E27FC236}">
                <a16:creationId xmlns:a16="http://schemas.microsoft.com/office/drawing/2014/main" id="{F136A059-7AFF-4322-86C1-52C0476157B6}"/>
              </a:ext>
            </a:extLst>
          </p:cNvPr>
          <p:cNvCxnSpPr>
            <a:cxnSpLocks/>
          </p:cNvCxnSpPr>
          <p:nvPr userDrawn="1"/>
        </p:nvCxnSpPr>
        <p:spPr>
          <a:xfrm>
            <a:off x="7772400" y="365125"/>
            <a:ext cx="0" cy="581183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132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590838"/>
          </a:xfrm>
        </p:spPr>
        <p:txBody>
          <a:bodyPr/>
          <a:lstStyle/>
          <a:p>
            <a:r>
              <a:rPr lang="en-US"/>
              <a:t>Click to edit Master title style</a:t>
            </a:r>
            <a:endParaRPr lang="en-US" dirty="0"/>
          </a:p>
        </p:txBody>
      </p:sp>
      <p:sp>
        <p:nvSpPr>
          <p:cNvPr id="3" name="Content Placeholder 2"/>
          <p:cNvSpPr>
            <a:spLocks noGrp="1"/>
          </p:cNvSpPr>
          <p:nvPr>
            <p:ph idx="1"/>
          </p:nvPr>
        </p:nvSpPr>
        <p:spPr>
          <a:xfrm>
            <a:off x="628650" y="1213658"/>
            <a:ext cx="7886700" cy="496330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p:cNvSpPr>
            <a:spLocks noGrp="1"/>
          </p:cNvSpPr>
          <p:nvPr>
            <p:ph type="ftr" sz="quarter" idx="11"/>
          </p:nvPr>
        </p:nvSpPr>
        <p:spPr/>
        <p:txBody>
          <a:bodyPr/>
          <a:lstStyle/>
          <a:p>
            <a:r>
              <a:rPr lang="en-CA" dirty="0"/>
              <a:t>Smart Banking Dialogue System</a:t>
            </a:r>
          </a:p>
        </p:txBody>
      </p:sp>
      <p:sp>
        <p:nvSpPr>
          <p:cNvPr id="6" name="Slide Number Placeholder 5"/>
          <p:cNvSpPr>
            <a:spLocks noGrp="1"/>
          </p:cNvSpPr>
          <p:nvPr>
            <p:ph type="sldNum" sz="quarter" idx="12"/>
          </p:nvPr>
        </p:nvSpPr>
        <p:spPr/>
        <p:txBody>
          <a:bodyPr/>
          <a:lstStyle>
            <a:lvl1pPr>
              <a:defRPr/>
            </a:lvl1pPr>
          </a:lstStyle>
          <a:p>
            <a:fld id="{A8A4B7C2-E3E0-4AE0-A432-22C1893E90CE}" type="slidenum">
              <a:rPr lang="en-CA" smtClean="0"/>
              <a:pPr/>
              <a:t>‹#›</a:t>
            </a:fld>
            <a:endParaRPr lang="en-CA" dirty="0"/>
          </a:p>
        </p:txBody>
      </p:sp>
      <p:cxnSp>
        <p:nvCxnSpPr>
          <p:cNvPr id="11" name="Straight Connector 10">
            <a:extLst>
              <a:ext uri="{FF2B5EF4-FFF2-40B4-BE49-F238E27FC236}">
                <a16:creationId xmlns:a16="http://schemas.microsoft.com/office/drawing/2014/main" id="{E310E6E2-171B-4AD7-87C3-EC297B9ED6E6}"/>
              </a:ext>
            </a:extLst>
          </p:cNvPr>
          <p:cNvCxnSpPr/>
          <p:nvPr userDrawn="1"/>
        </p:nvCxnSpPr>
        <p:spPr>
          <a:xfrm>
            <a:off x="628650" y="1055716"/>
            <a:ext cx="78867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54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422F2D-C70E-4A5A-AC8F-891791805506}" type="datetime1">
              <a:rPr lang="en-CA" smtClean="0"/>
              <a:t>2021-10-10</a:t>
            </a:fld>
            <a:endParaRPr lang="en-CA"/>
          </a:p>
        </p:txBody>
      </p:sp>
      <p:sp>
        <p:nvSpPr>
          <p:cNvPr id="5" name="Footer Placeholder 4"/>
          <p:cNvSpPr>
            <a:spLocks noGrp="1"/>
          </p:cNvSpPr>
          <p:nvPr>
            <p:ph type="ftr" sz="quarter" idx="11"/>
          </p:nvPr>
        </p:nvSpPr>
        <p:spPr/>
        <p:txBody>
          <a:bodyPr/>
          <a:lstStyle/>
          <a:p>
            <a:r>
              <a:rPr lang="en-CA" dirty="0"/>
              <a:t>Smart Banking Dialogue System</a:t>
            </a:r>
          </a:p>
        </p:txBody>
      </p:sp>
      <p:sp>
        <p:nvSpPr>
          <p:cNvPr id="6" name="Slide Number Placeholder 5"/>
          <p:cNvSpPr>
            <a:spLocks noGrp="1"/>
          </p:cNvSpPr>
          <p:nvPr>
            <p:ph type="sldNum" sz="quarter" idx="12"/>
          </p:nvPr>
        </p:nvSpPr>
        <p:spPr/>
        <p:txBody>
          <a:bodyPr/>
          <a:lstStyle/>
          <a:p>
            <a:fld id="{A8A4B7C2-E3E0-4AE0-A432-22C1893E90CE}" type="slidenum">
              <a:rPr lang="en-CA" smtClean="0"/>
              <a:t>‹#›</a:t>
            </a:fld>
            <a:endParaRPr lang="en-CA"/>
          </a:p>
        </p:txBody>
      </p:sp>
    </p:spTree>
    <p:extLst>
      <p:ext uri="{BB962C8B-B14F-4D97-AF65-F5344CB8AC3E}">
        <p14:creationId xmlns:p14="http://schemas.microsoft.com/office/powerpoint/2010/main" val="416663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557587"/>
          </a:xfrm>
        </p:spPr>
        <p:txBody>
          <a:bodyPr/>
          <a:lstStyle/>
          <a:p>
            <a:r>
              <a:rPr lang="en-US" dirty="0"/>
              <a:t>Click to edit Master title style</a:t>
            </a:r>
          </a:p>
        </p:txBody>
      </p:sp>
      <p:sp>
        <p:nvSpPr>
          <p:cNvPr id="3" name="Content Placeholder 2"/>
          <p:cNvSpPr>
            <a:spLocks noGrp="1"/>
          </p:cNvSpPr>
          <p:nvPr>
            <p:ph sz="half" idx="1"/>
          </p:nvPr>
        </p:nvSpPr>
        <p:spPr>
          <a:xfrm>
            <a:off x="628650" y="1296785"/>
            <a:ext cx="3886200" cy="4880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29150" y="1296785"/>
            <a:ext cx="3886200" cy="488017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8A6DBC0-19C6-4FE6-A78B-831B1EE7DE57}" type="datetime1">
              <a:rPr lang="en-CA" smtClean="0"/>
              <a:t>2021-10-10</a:t>
            </a:fld>
            <a:endParaRPr lang="en-CA"/>
          </a:p>
        </p:txBody>
      </p:sp>
      <p:sp>
        <p:nvSpPr>
          <p:cNvPr id="6" name="Footer Placeholder 5"/>
          <p:cNvSpPr>
            <a:spLocks noGrp="1"/>
          </p:cNvSpPr>
          <p:nvPr>
            <p:ph type="ftr" sz="quarter" idx="11"/>
          </p:nvPr>
        </p:nvSpPr>
        <p:spPr/>
        <p:txBody>
          <a:bodyPr/>
          <a:lstStyle/>
          <a:p>
            <a:r>
              <a:rPr lang="en-CA" dirty="0"/>
              <a:t>Smart Banking Dialogue System</a:t>
            </a:r>
          </a:p>
        </p:txBody>
      </p:sp>
      <p:sp>
        <p:nvSpPr>
          <p:cNvPr id="7" name="Slide Number Placeholder 6"/>
          <p:cNvSpPr>
            <a:spLocks noGrp="1"/>
          </p:cNvSpPr>
          <p:nvPr>
            <p:ph type="sldNum" sz="quarter" idx="12"/>
          </p:nvPr>
        </p:nvSpPr>
        <p:spPr/>
        <p:txBody>
          <a:bodyPr/>
          <a:lstStyle/>
          <a:p>
            <a:fld id="{A8A4B7C2-E3E0-4AE0-A432-22C1893E90CE}" type="slidenum">
              <a:rPr lang="en-CA" smtClean="0"/>
              <a:t>‹#›</a:t>
            </a:fld>
            <a:endParaRPr lang="en-CA"/>
          </a:p>
        </p:txBody>
      </p:sp>
      <p:cxnSp>
        <p:nvCxnSpPr>
          <p:cNvPr id="8" name="Straight Connector 7">
            <a:extLst>
              <a:ext uri="{FF2B5EF4-FFF2-40B4-BE49-F238E27FC236}">
                <a16:creationId xmlns:a16="http://schemas.microsoft.com/office/drawing/2014/main" id="{2F1233AD-6BCF-42C3-A061-62A8C41A43D3}"/>
              </a:ext>
            </a:extLst>
          </p:cNvPr>
          <p:cNvCxnSpPr/>
          <p:nvPr userDrawn="1"/>
        </p:nvCxnSpPr>
        <p:spPr>
          <a:xfrm>
            <a:off x="628650" y="1055716"/>
            <a:ext cx="78867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7423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7"/>
            <a:ext cx="7886700" cy="590838"/>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7459" y="1222405"/>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136371"/>
            <a:ext cx="3868340" cy="40532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8203" y="1222405"/>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136371"/>
            <a:ext cx="3887391" cy="405329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6920A86-5869-44DA-891F-1C9FC6E07A35}" type="datetime1">
              <a:rPr lang="en-CA" smtClean="0"/>
              <a:t>2021-10-10</a:t>
            </a:fld>
            <a:endParaRPr lang="en-CA"/>
          </a:p>
        </p:txBody>
      </p:sp>
      <p:sp>
        <p:nvSpPr>
          <p:cNvPr id="8" name="Footer Placeholder 7"/>
          <p:cNvSpPr>
            <a:spLocks noGrp="1"/>
          </p:cNvSpPr>
          <p:nvPr>
            <p:ph type="ftr" sz="quarter" idx="11"/>
          </p:nvPr>
        </p:nvSpPr>
        <p:spPr/>
        <p:txBody>
          <a:bodyPr/>
          <a:lstStyle/>
          <a:p>
            <a:r>
              <a:rPr lang="en-CA" dirty="0"/>
              <a:t>Smart Banking Dialogue System</a:t>
            </a:r>
          </a:p>
        </p:txBody>
      </p:sp>
      <p:sp>
        <p:nvSpPr>
          <p:cNvPr id="9" name="Slide Number Placeholder 8"/>
          <p:cNvSpPr>
            <a:spLocks noGrp="1"/>
          </p:cNvSpPr>
          <p:nvPr>
            <p:ph type="sldNum" sz="quarter" idx="12"/>
          </p:nvPr>
        </p:nvSpPr>
        <p:spPr/>
        <p:txBody>
          <a:bodyPr/>
          <a:lstStyle/>
          <a:p>
            <a:fld id="{A8A4B7C2-E3E0-4AE0-A432-22C1893E90CE}" type="slidenum">
              <a:rPr lang="en-CA" smtClean="0"/>
              <a:t>‹#›</a:t>
            </a:fld>
            <a:endParaRPr lang="en-CA"/>
          </a:p>
        </p:txBody>
      </p:sp>
      <p:cxnSp>
        <p:nvCxnSpPr>
          <p:cNvPr id="10" name="Straight Connector 9">
            <a:extLst>
              <a:ext uri="{FF2B5EF4-FFF2-40B4-BE49-F238E27FC236}">
                <a16:creationId xmlns:a16="http://schemas.microsoft.com/office/drawing/2014/main" id="{1C835415-983D-445C-97F0-A4CCF345CFEF}"/>
              </a:ext>
            </a:extLst>
          </p:cNvPr>
          <p:cNvCxnSpPr/>
          <p:nvPr userDrawn="1"/>
        </p:nvCxnSpPr>
        <p:spPr>
          <a:xfrm>
            <a:off x="628650" y="1055716"/>
            <a:ext cx="78867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49202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5529"/>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A7332C-69BB-499D-AB35-17897098D1F6}" type="datetime1">
              <a:rPr lang="en-CA" smtClean="0"/>
              <a:t>2021-10-10</a:t>
            </a:fld>
            <a:endParaRPr lang="en-CA"/>
          </a:p>
        </p:txBody>
      </p:sp>
      <p:sp>
        <p:nvSpPr>
          <p:cNvPr id="4" name="Footer Placeholder 3"/>
          <p:cNvSpPr>
            <a:spLocks noGrp="1"/>
          </p:cNvSpPr>
          <p:nvPr>
            <p:ph type="ftr" sz="quarter" idx="11"/>
          </p:nvPr>
        </p:nvSpPr>
        <p:spPr/>
        <p:txBody>
          <a:bodyPr/>
          <a:lstStyle/>
          <a:p>
            <a:r>
              <a:rPr lang="en-CA" dirty="0"/>
              <a:t>Smart Banking Dialogue System</a:t>
            </a:r>
          </a:p>
        </p:txBody>
      </p:sp>
      <p:sp>
        <p:nvSpPr>
          <p:cNvPr id="5" name="Slide Number Placeholder 4"/>
          <p:cNvSpPr>
            <a:spLocks noGrp="1"/>
          </p:cNvSpPr>
          <p:nvPr>
            <p:ph type="sldNum" sz="quarter" idx="12"/>
          </p:nvPr>
        </p:nvSpPr>
        <p:spPr/>
        <p:txBody>
          <a:bodyPr/>
          <a:lstStyle/>
          <a:p>
            <a:fld id="{A8A4B7C2-E3E0-4AE0-A432-22C1893E90CE}" type="slidenum">
              <a:rPr lang="en-CA" smtClean="0"/>
              <a:t>‹#›</a:t>
            </a:fld>
            <a:endParaRPr lang="en-CA"/>
          </a:p>
        </p:txBody>
      </p:sp>
      <p:cxnSp>
        <p:nvCxnSpPr>
          <p:cNvPr id="6" name="Straight Connector 5">
            <a:extLst>
              <a:ext uri="{FF2B5EF4-FFF2-40B4-BE49-F238E27FC236}">
                <a16:creationId xmlns:a16="http://schemas.microsoft.com/office/drawing/2014/main" id="{32070ECE-0AAC-45ED-B8E7-D77B20796856}"/>
              </a:ext>
            </a:extLst>
          </p:cNvPr>
          <p:cNvCxnSpPr/>
          <p:nvPr userDrawn="1"/>
        </p:nvCxnSpPr>
        <p:spPr>
          <a:xfrm>
            <a:off x="628650" y="1238596"/>
            <a:ext cx="7886700"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80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A7AA0F-68CE-458E-BEFD-A68856DCCA4E}" type="datetime1">
              <a:rPr lang="en-CA" smtClean="0"/>
              <a:t>2021-10-10</a:t>
            </a:fld>
            <a:endParaRPr lang="en-CA"/>
          </a:p>
        </p:txBody>
      </p:sp>
      <p:sp>
        <p:nvSpPr>
          <p:cNvPr id="3" name="Footer Placeholder 2"/>
          <p:cNvSpPr>
            <a:spLocks noGrp="1"/>
          </p:cNvSpPr>
          <p:nvPr>
            <p:ph type="ftr" sz="quarter" idx="11"/>
          </p:nvPr>
        </p:nvSpPr>
        <p:spPr/>
        <p:txBody>
          <a:bodyPr/>
          <a:lstStyle/>
          <a:p>
            <a:r>
              <a:rPr lang="en-CA" dirty="0"/>
              <a:t>Smart Banking Dialogue System</a:t>
            </a:r>
          </a:p>
        </p:txBody>
      </p:sp>
      <p:sp>
        <p:nvSpPr>
          <p:cNvPr id="4" name="Slide Number Placeholder 3"/>
          <p:cNvSpPr>
            <a:spLocks noGrp="1"/>
          </p:cNvSpPr>
          <p:nvPr>
            <p:ph type="sldNum" sz="quarter" idx="12"/>
          </p:nvPr>
        </p:nvSpPr>
        <p:spPr/>
        <p:txBody>
          <a:bodyPr/>
          <a:lstStyle/>
          <a:p>
            <a:fld id="{A8A4B7C2-E3E0-4AE0-A432-22C1893E90CE}" type="slidenum">
              <a:rPr lang="en-CA" smtClean="0"/>
              <a:t>‹#›</a:t>
            </a:fld>
            <a:endParaRPr lang="en-CA"/>
          </a:p>
        </p:txBody>
      </p:sp>
    </p:spTree>
    <p:extLst>
      <p:ext uri="{BB962C8B-B14F-4D97-AF65-F5344CB8AC3E}">
        <p14:creationId xmlns:p14="http://schemas.microsoft.com/office/powerpoint/2010/main" val="11787772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756458"/>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3887391" y="457200"/>
            <a:ext cx="4629150" cy="54038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29841" y="1529543"/>
            <a:ext cx="2949178" cy="433944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E5BECF-210F-460F-BD35-5E1E2924C421}" type="datetime1">
              <a:rPr lang="en-CA" smtClean="0"/>
              <a:t>2021-10-10</a:t>
            </a:fld>
            <a:endParaRPr lang="en-CA"/>
          </a:p>
        </p:txBody>
      </p:sp>
      <p:sp>
        <p:nvSpPr>
          <p:cNvPr id="6" name="Footer Placeholder 5"/>
          <p:cNvSpPr>
            <a:spLocks noGrp="1"/>
          </p:cNvSpPr>
          <p:nvPr>
            <p:ph type="ftr" sz="quarter" idx="11"/>
          </p:nvPr>
        </p:nvSpPr>
        <p:spPr/>
        <p:txBody>
          <a:bodyPr/>
          <a:lstStyle/>
          <a:p>
            <a:r>
              <a:rPr lang="en-CA" dirty="0"/>
              <a:t>Smart Banking Dialogue System</a:t>
            </a:r>
          </a:p>
        </p:txBody>
      </p:sp>
      <p:sp>
        <p:nvSpPr>
          <p:cNvPr id="7" name="Slide Number Placeholder 6"/>
          <p:cNvSpPr>
            <a:spLocks noGrp="1"/>
          </p:cNvSpPr>
          <p:nvPr>
            <p:ph type="sldNum" sz="quarter" idx="12"/>
          </p:nvPr>
        </p:nvSpPr>
        <p:spPr/>
        <p:txBody>
          <a:bodyPr/>
          <a:lstStyle/>
          <a:p>
            <a:fld id="{A8A4B7C2-E3E0-4AE0-A432-22C1893E90CE}" type="slidenum">
              <a:rPr lang="en-CA" smtClean="0"/>
              <a:t>‹#›</a:t>
            </a:fld>
            <a:endParaRPr lang="en-CA"/>
          </a:p>
        </p:txBody>
      </p:sp>
      <p:cxnSp>
        <p:nvCxnSpPr>
          <p:cNvPr id="8" name="Straight Connector 7">
            <a:extLst>
              <a:ext uri="{FF2B5EF4-FFF2-40B4-BE49-F238E27FC236}">
                <a16:creationId xmlns:a16="http://schemas.microsoft.com/office/drawing/2014/main" id="{708E04B9-1B38-4524-9B7F-B66F42DD8BBF}"/>
              </a:ext>
            </a:extLst>
          </p:cNvPr>
          <p:cNvCxnSpPr>
            <a:cxnSpLocks/>
          </p:cNvCxnSpPr>
          <p:nvPr userDrawn="1"/>
        </p:nvCxnSpPr>
        <p:spPr>
          <a:xfrm>
            <a:off x="628650" y="1371600"/>
            <a:ext cx="295036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765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889462"/>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457200"/>
            <a:ext cx="4629150" cy="540385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1608512"/>
            <a:ext cx="2949178" cy="42525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CFDC5B-AF90-4A1C-90F9-780D5F0A2DE2}" type="datetime1">
              <a:rPr lang="en-CA" smtClean="0"/>
              <a:t>2021-10-10</a:t>
            </a:fld>
            <a:endParaRPr lang="en-CA"/>
          </a:p>
        </p:txBody>
      </p:sp>
      <p:sp>
        <p:nvSpPr>
          <p:cNvPr id="6" name="Footer Placeholder 5"/>
          <p:cNvSpPr>
            <a:spLocks noGrp="1"/>
          </p:cNvSpPr>
          <p:nvPr>
            <p:ph type="ftr" sz="quarter" idx="11"/>
          </p:nvPr>
        </p:nvSpPr>
        <p:spPr/>
        <p:txBody>
          <a:bodyPr/>
          <a:lstStyle/>
          <a:p>
            <a:r>
              <a:rPr lang="en-CA" dirty="0"/>
              <a:t>Smart Banking Dialogue System</a:t>
            </a:r>
          </a:p>
        </p:txBody>
      </p:sp>
      <p:sp>
        <p:nvSpPr>
          <p:cNvPr id="7" name="Slide Number Placeholder 6"/>
          <p:cNvSpPr>
            <a:spLocks noGrp="1"/>
          </p:cNvSpPr>
          <p:nvPr>
            <p:ph type="sldNum" sz="quarter" idx="12"/>
          </p:nvPr>
        </p:nvSpPr>
        <p:spPr/>
        <p:txBody>
          <a:bodyPr/>
          <a:lstStyle/>
          <a:p>
            <a:fld id="{A8A4B7C2-E3E0-4AE0-A432-22C1893E90CE}" type="slidenum">
              <a:rPr lang="en-CA" smtClean="0"/>
              <a:t>‹#›</a:t>
            </a:fld>
            <a:endParaRPr lang="en-CA"/>
          </a:p>
        </p:txBody>
      </p:sp>
      <p:cxnSp>
        <p:nvCxnSpPr>
          <p:cNvPr id="8" name="Straight Connector 7">
            <a:extLst>
              <a:ext uri="{FF2B5EF4-FFF2-40B4-BE49-F238E27FC236}">
                <a16:creationId xmlns:a16="http://schemas.microsoft.com/office/drawing/2014/main" id="{22D370CD-40EF-40E2-8239-CFACACD8D2D1}"/>
              </a:ext>
            </a:extLst>
          </p:cNvPr>
          <p:cNvCxnSpPr>
            <a:cxnSpLocks/>
          </p:cNvCxnSpPr>
          <p:nvPr userDrawn="1"/>
        </p:nvCxnSpPr>
        <p:spPr>
          <a:xfrm>
            <a:off x="628650" y="1471352"/>
            <a:ext cx="2950369" cy="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94511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7"/>
            <a:ext cx="7886700" cy="59915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413164"/>
            <a:ext cx="7886700" cy="476379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058393-B5C1-492B-9FFF-2BBAA9640A4D}" type="datetime1">
              <a:rPr lang="en-CA" smtClean="0"/>
              <a:t>2021-10-10</a:t>
            </a:fld>
            <a:endParaRPr lang="en-CA"/>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CA" dirty="0"/>
              <a:t>Smart Banking Dialogue System</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A4B7C2-E3E0-4AE0-A432-22C1893E90CE}" type="slidenum">
              <a:rPr lang="en-CA" smtClean="0"/>
              <a:t>‹#›</a:t>
            </a:fld>
            <a:endParaRPr lang="en-CA"/>
          </a:p>
        </p:txBody>
      </p:sp>
    </p:spTree>
    <p:extLst>
      <p:ext uri="{BB962C8B-B14F-4D97-AF65-F5344CB8AC3E}">
        <p14:creationId xmlns:p14="http://schemas.microsoft.com/office/powerpoint/2010/main" val="1798430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ungdovu.github.io/portfolio/" TargetMode="External"/><Relationship Id="rId2" Type="http://schemas.openxmlformats.org/officeDocument/2006/relationships/hyperlink" Target="mailto:vudodung85@gmail.co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4.emf"/></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jpg"/><Relationship Id="rId7" Type="http://schemas.openxmlformats.org/officeDocument/2006/relationships/image" Target="../media/image18.jpg"/><Relationship Id="rId2" Type="http://schemas.openxmlformats.org/officeDocument/2006/relationships/image" Target="../media/image16.jpg"/><Relationship Id="rId1" Type="http://schemas.openxmlformats.org/officeDocument/2006/relationships/slideLayout" Target="../slideLayouts/slideLayout2.xml"/><Relationship Id="rId6" Type="http://schemas.openxmlformats.org/officeDocument/2006/relationships/hyperlink" Target="http://www.uqtr.ca/" TargetMode="External"/><Relationship Id="rId5" Type="http://schemas.openxmlformats.org/officeDocument/2006/relationships/hyperlink" Target="http://www.larideped.org/" TargetMode="External"/><Relationship Id="rId4" Type="http://schemas.openxmlformats.org/officeDocument/2006/relationships/hyperlink" Target="http://www.uqtr.ca/ecoledegestio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B7BC94-03BF-4E17-A6D8-A9CBB45DDA3B}"/>
              </a:ext>
            </a:extLst>
          </p:cNvPr>
          <p:cNvSpPr>
            <a:spLocks noGrp="1"/>
          </p:cNvSpPr>
          <p:nvPr>
            <p:ph type="ctrTitle"/>
          </p:nvPr>
        </p:nvSpPr>
        <p:spPr>
          <a:xfrm>
            <a:off x="956344" y="2172749"/>
            <a:ext cx="7231311" cy="1999944"/>
          </a:xfrm>
        </p:spPr>
        <p:txBody>
          <a:bodyPr>
            <a:noAutofit/>
          </a:bodyPr>
          <a:lstStyle/>
          <a:p>
            <a:r>
              <a:rPr lang="en-US" sz="4800" b="1" dirty="0"/>
              <a:t>Dialogue systems as a smart banking conversational service</a:t>
            </a:r>
            <a:r>
              <a:rPr lang="en-CA" sz="4800" b="1" dirty="0"/>
              <a:t> </a:t>
            </a:r>
          </a:p>
        </p:txBody>
      </p:sp>
      <p:sp>
        <p:nvSpPr>
          <p:cNvPr id="5" name="Subtitle 4">
            <a:extLst>
              <a:ext uri="{FF2B5EF4-FFF2-40B4-BE49-F238E27FC236}">
                <a16:creationId xmlns:a16="http://schemas.microsoft.com/office/drawing/2014/main" id="{F53E4489-F30B-4292-8993-06531569460D}"/>
              </a:ext>
            </a:extLst>
          </p:cNvPr>
          <p:cNvSpPr>
            <a:spLocks noGrp="1"/>
          </p:cNvSpPr>
          <p:nvPr>
            <p:ph type="subTitle" idx="1"/>
          </p:nvPr>
        </p:nvSpPr>
        <p:spPr>
          <a:xfrm>
            <a:off x="1143000" y="4494934"/>
            <a:ext cx="6858000" cy="1655762"/>
          </a:xfrm>
        </p:spPr>
        <p:txBody>
          <a:bodyPr>
            <a:normAutofit fontScale="92500" lnSpcReduction="20000"/>
          </a:bodyPr>
          <a:lstStyle/>
          <a:p>
            <a:r>
              <a:rPr lang="en-CA" b="1" dirty="0"/>
              <a:t>Do Dung Vu</a:t>
            </a:r>
          </a:p>
          <a:p>
            <a:pPr algn="l"/>
            <a:r>
              <a:rPr lang="en-CA" sz="1800" dirty="0">
                <a:hlinkClick r:id="rId2"/>
              </a:rPr>
              <a:t>vudodung85@gmail.com</a:t>
            </a:r>
            <a:endParaRPr lang="en-CA" sz="1800" dirty="0"/>
          </a:p>
          <a:p>
            <a:pPr algn="l"/>
            <a:r>
              <a:rPr lang="en-CA" sz="1800" dirty="0">
                <a:hlinkClick r:id="rId3"/>
              </a:rPr>
              <a:t>https://dungdovu.github.io/portfolio/</a:t>
            </a:r>
            <a:r>
              <a:rPr lang="en-CA" sz="1800" dirty="0"/>
              <a:t> </a:t>
            </a:r>
          </a:p>
          <a:p>
            <a:pPr algn="l"/>
            <a:r>
              <a:rPr lang="en-CA" sz="1800" dirty="0"/>
              <a:t>+1 514 813 6660</a:t>
            </a:r>
          </a:p>
          <a:p>
            <a:pPr algn="l"/>
            <a:r>
              <a:rPr lang="en-CA" sz="1800" dirty="0"/>
              <a:t>Montreal, Quebec, Canada</a:t>
            </a:r>
          </a:p>
        </p:txBody>
      </p:sp>
      <p:sp>
        <p:nvSpPr>
          <p:cNvPr id="9" name="Date Placeholder 8">
            <a:extLst>
              <a:ext uri="{FF2B5EF4-FFF2-40B4-BE49-F238E27FC236}">
                <a16:creationId xmlns:a16="http://schemas.microsoft.com/office/drawing/2014/main" id="{3795AFC4-4B40-416D-9F99-523A23672CF1}"/>
              </a:ext>
            </a:extLst>
          </p:cNvPr>
          <p:cNvSpPr>
            <a:spLocks noGrp="1"/>
          </p:cNvSpPr>
          <p:nvPr>
            <p:ph type="dt" sz="half" idx="10"/>
          </p:nvPr>
        </p:nvSpPr>
        <p:spPr/>
        <p:txBody>
          <a:bodyPr/>
          <a:lstStyle/>
          <a:p>
            <a:fld id="{E5B05E0B-3F6F-4FA3-8CAE-D693AABB1EEB}" type="datetime1">
              <a:rPr lang="en-CA" smtClean="0"/>
              <a:t>2021-10-10</a:t>
            </a:fld>
            <a:endParaRPr lang="en-CA"/>
          </a:p>
        </p:txBody>
      </p:sp>
      <p:sp>
        <p:nvSpPr>
          <p:cNvPr id="10" name="Footer Placeholder 9">
            <a:extLst>
              <a:ext uri="{FF2B5EF4-FFF2-40B4-BE49-F238E27FC236}">
                <a16:creationId xmlns:a16="http://schemas.microsoft.com/office/drawing/2014/main" id="{35C0B2A7-657A-467D-86B9-DC4BC7341971}"/>
              </a:ext>
            </a:extLst>
          </p:cNvPr>
          <p:cNvSpPr>
            <a:spLocks noGrp="1"/>
          </p:cNvSpPr>
          <p:nvPr>
            <p:ph type="ftr" sz="quarter" idx="11"/>
          </p:nvPr>
        </p:nvSpPr>
        <p:spPr/>
        <p:txBody>
          <a:bodyPr/>
          <a:lstStyle/>
          <a:p>
            <a:r>
              <a:rPr lang="en-CA" dirty="0"/>
              <a:t>Smart Banking Dialogue System</a:t>
            </a:r>
          </a:p>
        </p:txBody>
      </p:sp>
      <p:sp>
        <p:nvSpPr>
          <p:cNvPr id="11" name="Slide Number Placeholder 10">
            <a:extLst>
              <a:ext uri="{FF2B5EF4-FFF2-40B4-BE49-F238E27FC236}">
                <a16:creationId xmlns:a16="http://schemas.microsoft.com/office/drawing/2014/main" id="{3960FF7D-8169-4FB3-81EC-642E6B70C56C}"/>
              </a:ext>
            </a:extLst>
          </p:cNvPr>
          <p:cNvSpPr>
            <a:spLocks noGrp="1"/>
          </p:cNvSpPr>
          <p:nvPr>
            <p:ph type="sldNum" sz="quarter" idx="12"/>
          </p:nvPr>
        </p:nvSpPr>
        <p:spPr/>
        <p:txBody>
          <a:bodyPr/>
          <a:lstStyle/>
          <a:p>
            <a:fld id="{A8A4B7C2-E3E0-4AE0-A432-22C1893E90CE}" type="slidenum">
              <a:rPr lang="en-CA" smtClean="0"/>
              <a:t>1</a:t>
            </a:fld>
            <a:endParaRPr lang="en-CA" dirty="0"/>
          </a:p>
        </p:txBody>
      </p:sp>
    </p:spTree>
    <p:extLst>
      <p:ext uri="{BB962C8B-B14F-4D97-AF65-F5344CB8AC3E}">
        <p14:creationId xmlns:p14="http://schemas.microsoft.com/office/powerpoint/2010/main" val="2940099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C5B8-7FE9-4391-A96C-1C2FD0DA1676}"/>
              </a:ext>
            </a:extLst>
          </p:cNvPr>
          <p:cNvSpPr>
            <a:spLocks noGrp="1"/>
          </p:cNvSpPr>
          <p:nvPr>
            <p:ph type="title"/>
          </p:nvPr>
        </p:nvSpPr>
        <p:spPr/>
        <p:txBody>
          <a:bodyPr>
            <a:normAutofit fontScale="90000"/>
          </a:bodyPr>
          <a:lstStyle/>
          <a:p>
            <a:r>
              <a:rPr lang="en-CA" dirty="0"/>
              <a:t>Motivations</a:t>
            </a:r>
          </a:p>
        </p:txBody>
      </p:sp>
      <p:sp>
        <p:nvSpPr>
          <p:cNvPr id="3" name="Content Placeholder 2">
            <a:extLst>
              <a:ext uri="{FF2B5EF4-FFF2-40B4-BE49-F238E27FC236}">
                <a16:creationId xmlns:a16="http://schemas.microsoft.com/office/drawing/2014/main" id="{FE2FA971-3280-4460-A2E9-F21E4387CBE1}"/>
              </a:ext>
            </a:extLst>
          </p:cNvPr>
          <p:cNvSpPr>
            <a:spLocks noGrp="1"/>
          </p:cNvSpPr>
          <p:nvPr>
            <p:ph idx="1"/>
          </p:nvPr>
        </p:nvSpPr>
        <p:spPr/>
        <p:txBody>
          <a:bodyPr>
            <a:normAutofit/>
          </a:bodyPr>
          <a:lstStyle/>
          <a:p>
            <a:pPr marL="457200" algn="just">
              <a:spcAft>
                <a:spcPts val="6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In the case of Canadian banking systems, the conversation can include both asking for information and solve some relevant problems to satisfy certain user’s requirements in both French and English.</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gn="just">
              <a:spcAft>
                <a:spcPts val="6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Most of the companies in the digital age are confronted with both the online and offline world [22] to improve the competitions. </a:t>
            </a:r>
          </a:p>
          <a:p>
            <a:pPr marL="457200" algn="just">
              <a:spcAft>
                <a:spcPts val="6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Consequently, multi-channel management and customer experience have become the main differentiation and have turned into a management priority [23]. </a:t>
            </a:r>
          </a:p>
          <a:p>
            <a:pPr marL="457200" algn="just">
              <a:spcAft>
                <a:spcPts val="600"/>
              </a:spcAft>
            </a:pPr>
            <a:r>
              <a:rPr lang="en-US" sz="1800" dirty="0">
                <a:effectLst/>
                <a:latin typeface="Arial" panose="020B0604020202020204" pitchFamily="34" charset="0"/>
                <a:ea typeface="Times New Roman" panose="02020603050405020304" pitchFamily="18" charset="0"/>
                <a:cs typeface="Times New Roman" panose="02020603050405020304" pitchFamily="18" charset="0"/>
              </a:rPr>
              <a:t>Customer journey management takes a customer perspective and at gaining a better understanding of customer experience is emerging in retail banking [24]. </a:t>
            </a:r>
          </a:p>
          <a:p>
            <a:pPr indent="0" algn="just">
              <a:spcAft>
                <a:spcPts val="600"/>
              </a:spcAft>
              <a:buNone/>
            </a:pPr>
            <a:r>
              <a:rPr lang="en-US" sz="1800" dirty="0">
                <a:effectLst/>
                <a:latin typeface="Arial" panose="020B0604020202020204" pitchFamily="34" charset="0"/>
                <a:ea typeface="Times New Roman" panose="02020603050405020304" pitchFamily="18" charset="0"/>
                <a:cs typeface="Times New Roman" panose="02020603050405020304" pitchFamily="18" charset="0"/>
                <a:sym typeface="Wingdings" panose="05000000000000000000" pitchFamily="2" charset="2"/>
              </a:rPr>
              <a:t> </a:t>
            </a:r>
            <a:r>
              <a:rPr lang="en-US" sz="1800" dirty="0">
                <a:effectLst/>
                <a:latin typeface="Arial" panose="020B0604020202020204" pitchFamily="34" charset="0"/>
                <a:ea typeface="Times New Roman" panose="02020603050405020304" pitchFamily="18" charset="0"/>
                <a:cs typeface="Times New Roman" panose="02020603050405020304" pitchFamily="18" charset="0"/>
              </a:rPr>
              <a:t>Therefore, it is indispensable to conciliate the dialogue system with the customer knowledge management system.</a:t>
            </a:r>
            <a:endParaRPr lang="en-CA" sz="1800" dirty="0">
              <a:effectLst/>
              <a:latin typeface="Arial" panose="020B0604020202020204" pitchFamily="34" charset="0"/>
              <a:ea typeface="Times New Roman" panose="02020603050405020304" pitchFamily="18" charset="0"/>
              <a:cs typeface="Times New Roman" panose="02020603050405020304" pitchFamily="18" charset="0"/>
            </a:endParaRPr>
          </a:p>
          <a:p>
            <a:endParaRPr lang="en-CA" dirty="0"/>
          </a:p>
        </p:txBody>
      </p:sp>
      <p:sp>
        <p:nvSpPr>
          <p:cNvPr id="4" name="Date Placeholder 3">
            <a:extLst>
              <a:ext uri="{FF2B5EF4-FFF2-40B4-BE49-F238E27FC236}">
                <a16:creationId xmlns:a16="http://schemas.microsoft.com/office/drawing/2014/main" id="{82E5DECF-EA57-4C40-B978-38490A051599}"/>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FB209925-0A7F-4D75-B672-E59949FE5C42}"/>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A306955C-04D5-4380-AD7B-307B69BBC7C8}"/>
              </a:ext>
            </a:extLst>
          </p:cNvPr>
          <p:cNvSpPr>
            <a:spLocks noGrp="1"/>
          </p:cNvSpPr>
          <p:nvPr>
            <p:ph type="sldNum" sz="quarter" idx="12"/>
          </p:nvPr>
        </p:nvSpPr>
        <p:spPr/>
        <p:txBody>
          <a:bodyPr/>
          <a:lstStyle/>
          <a:p>
            <a:fld id="{A8A4B7C2-E3E0-4AE0-A432-22C1893E90CE}" type="slidenum">
              <a:rPr lang="en-CA" smtClean="0"/>
              <a:pPr/>
              <a:t>10</a:t>
            </a:fld>
            <a:endParaRPr lang="en-CA" dirty="0"/>
          </a:p>
        </p:txBody>
      </p:sp>
    </p:spTree>
    <p:extLst>
      <p:ext uri="{BB962C8B-B14F-4D97-AF65-F5344CB8AC3E}">
        <p14:creationId xmlns:p14="http://schemas.microsoft.com/office/powerpoint/2010/main" val="2327193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6370B-8131-40F8-877A-CC42621F0813}"/>
              </a:ext>
            </a:extLst>
          </p:cNvPr>
          <p:cNvSpPr>
            <a:spLocks noGrp="1"/>
          </p:cNvSpPr>
          <p:nvPr>
            <p:ph type="title"/>
          </p:nvPr>
        </p:nvSpPr>
        <p:spPr/>
        <p:txBody>
          <a:bodyPr>
            <a:normAutofit fontScale="90000"/>
          </a:bodyPr>
          <a:lstStyle/>
          <a:p>
            <a:r>
              <a:rPr lang="en-CA" dirty="0"/>
              <a:t>Objectives</a:t>
            </a:r>
          </a:p>
        </p:txBody>
      </p:sp>
      <p:sp>
        <p:nvSpPr>
          <p:cNvPr id="4" name="Date Placeholder 3">
            <a:extLst>
              <a:ext uri="{FF2B5EF4-FFF2-40B4-BE49-F238E27FC236}">
                <a16:creationId xmlns:a16="http://schemas.microsoft.com/office/drawing/2014/main" id="{891899D3-A841-4EB7-8744-B16E34673FAD}"/>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9E4E377B-2CDF-48A1-97BB-6E56BB8EB582}"/>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FD4011-0F4F-4555-8215-6FC5D1921502}"/>
              </a:ext>
            </a:extLst>
          </p:cNvPr>
          <p:cNvSpPr>
            <a:spLocks noGrp="1"/>
          </p:cNvSpPr>
          <p:nvPr>
            <p:ph type="sldNum" sz="quarter" idx="12"/>
          </p:nvPr>
        </p:nvSpPr>
        <p:spPr/>
        <p:txBody>
          <a:bodyPr/>
          <a:lstStyle/>
          <a:p>
            <a:fld id="{A8A4B7C2-E3E0-4AE0-A432-22C1893E90CE}" type="slidenum">
              <a:rPr lang="en-CA" smtClean="0"/>
              <a:pPr/>
              <a:t>11</a:t>
            </a:fld>
            <a:endParaRPr lang="en-CA" dirty="0"/>
          </a:p>
        </p:txBody>
      </p:sp>
      <p:sp>
        <p:nvSpPr>
          <p:cNvPr id="7" name="Rectangle 2">
            <a:extLst>
              <a:ext uri="{FF2B5EF4-FFF2-40B4-BE49-F238E27FC236}">
                <a16:creationId xmlns:a16="http://schemas.microsoft.com/office/drawing/2014/main" id="{087EB67C-5331-40C9-8FFD-49444D3DF644}"/>
              </a:ext>
            </a:extLst>
          </p:cNvPr>
          <p:cNvSpPr>
            <a:spLocks noChangeArrowheads="1"/>
          </p:cNvSpPr>
          <p:nvPr/>
        </p:nvSpPr>
        <p:spPr bwMode="auto">
          <a:xfrm>
            <a:off x="1937856" y="1503507"/>
            <a:ext cx="1332243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CA"/>
          </a:p>
        </p:txBody>
      </p:sp>
      <p:graphicFrame>
        <p:nvGraphicFramePr>
          <p:cNvPr id="8" name="Object 7">
            <a:extLst>
              <a:ext uri="{FF2B5EF4-FFF2-40B4-BE49-F238E27FC236}">
                <a16:creationId xmlns:a16="http://schemas.microsoft.com/office/drawing/2014/main" id="{A6334E2A-22CD-444C-8A8F-F7F0C7A2727F}"/>
              </a:ext>
            </a:extLst>
          </p:cNvPr>
          <p:cNvGraphicFramePr>
            <a:graphicFrameLocks noChangeAspect="1"/>
          </p:cNvGraphicFramePr>
          <p:nvPr>
            <p:extLst>
              <p:ext uri="{D42A27DB-BD31-4B8C-83A1-F6EECF244321}">
                <p14:modId xmlns:p14="http://schemas.microsoft.com/office/powerpoint/2010/main" val="2527457191"/>
              </p:ext>
            </p:extLst>
          </p:nvPr>
        </p:nvGraphicFramePr>
        <p:xfrm>
          <a:off x="1153602" y="1415201"/>
          <a:ext cx="5928558" cy="3563442"/>
        </p:xfrm>
        <a:graphic>
          <a:graphicData uri="http://schemas.openxmlformats.org/presentationml/2006/ole">
            <mc:AlternateContent xmlns:mc="http://schemas.openxmlformats.org/markup-compatibility/2006">
              <mc:Choice xmlns:v="urn:schemas-microsoft-com:vml" Requires="v">
                <p:oleObj spid="_x0000_s1120" r:id="rId3" imgW="4600642" imgH="2771742" progId="Visio.Drawing.11">
                  <p:embed/>
                </p:oleObj>
              </mc:Choice>
              <mc:Fallback>
                <p:oleObj r:id="rId3" imgW="4600642" imgH="277174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602" y="1415201"/>
                        <a:ext cx="5928558" cy="3563442"/>
                      </a:xfrm>
                      <a:prstGeom prst="rect">
                        <a:avLst/>
                      </a:prstGeom>
                      <a:noFill/>
                    </p:spPr>
                  </p:pic>
                </p:oleObj>
              </mc:Fallback>
            </mc:AlternateContent>
          </a:graphicData>
        </a:graphic>
      </p:graphicFrame>
      <p:sp>
        <p:nvSpPr>
          <p:cNvPr id="10" name="TextBox 9">
            <a:extLst>
              <a:ext uri="{FF2B5EF4-FFF2-40B4-BE49-F238E27FC236}">
                <a16:creationId xmlns:a16="http://schemas.microsoft.com/office/drawing/2014/main" id="{CD9A981C-B5EE-4D63-90A6-E2F6B61A574A}"/>
              </a:ext>
            </a:extLst>
          </p:cNvPr>
          <p:cNvSpPr txBox="1"/>
          <p:nvPr/>
        </p:nvSpPr>
        <p:spPr>
          <a:xfrm>
            <a:off x="1376363" y="5354493"/>
            <a:ext cx="5795962" cy="369332"/>
          </a:xfrm>
          <a:prstGeom prst="rect">
            <a:avLst/>
          </a:prstGeom>
          <a:noFill/>
        </p:spPr>
        <p:txBody>
          <a:bodyPr wrap="square">
            <a:spAutoFit/>
          </a:bodyPr>
          <a:lstStyle/>
          <a:p>
            <a:r>
              <a:rPr lang="en-US" sz="1800" dirty="0">
                <a:effectLst/>
                <a:latin typeface="Arial" panose="020B0604020202020204" pitchFamily="34" charset="0"/>
                <a:ea typeface="Times New Roman" panose="02020603050405020304" pitchFamily="18" charset="0"/>
                <a:cs typeface="Times New Roman" panose="02020603050405020304" pitchFamily="18" charset="0"/>
              </a:rPr>
              <a:t>A framework for smart banking conversational services</a:t>
            </a:r>
            <a:endParaRPr lang="en-CA" dirty="0"/>
          </a:p>
        </p:txBody>
      </p:sp>
    </p:spTree>
    <p:extLst>
      <p:ext uri="{BB962C8B-B14F-4D97-AF65-F5344CB8AC3E}">
        <p14:creationId xmlns:p14="http://schemas.microsoft.com/office/powerpoint/2010/main" val="3177657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CA509-FF0D-49F4-A12D-C2D47E0B2EF1}"/>
              </a:ext>
            </a:extLst>
          </p:cNvPr>
          <p:cNvSpPr>
            <a:spLocks noGrp="1"/>
          </p:cNvSpPr>
          <p:nvPr>
            <p:ph type="title"/>
          </p:nvPr>
        </p:nvSpPr>
        <p:spPr/>
        <p:txBody>
          <a:bodyPr>
            <a:normAutofit fontScale="90000"/>
          </a:bodyPr>
          <a:lstStyle/>
          <a:p>
            <a:r>
              <a:rPr lang="en-CA" dirty="0"/>
              <a:t>Smart Dialogue System</a:t>
            </a:r>
          </a:p>
        </p:txBody>
      </p:sp>
      <p:sp>
        <p:nvSpPr>
          <p:cNvPr id="3" name="Content Placeholder 2">
            <a:extLst>
              <a:ext uri="{FF2B5EF4-FFF2-40B4-BE49-F238E27FC236}">
                <a16:creationId xmlns:a16="http://schemas.microsoft.com/office/drawing/2014/main" id="{7398C172-8589-49A6-931E-68DBE495E087}"/>
              </a:ext>
            </a:extLst>
          </p:cNvPr>
          <p:cNvSpPr>
            <a:spLocks noGrp="1"/>
          </p:cNvSpPr>
          <p:nvPr>
            <p:ph idx="1"/>
          </p:nvPr>
        </p:nvSpPr>
        <p:spPr>
          <a:xfrm>
            <a:off x="4181474" y="1213658"/>
            <a:ext cx="4333875" cy="4963305"/>
          </a:xfrm>
        </p:spPr>
        <p:txBody>
          <a:bodyPr>
            <a:normAutofit/>
          </a:bodyPr>
          <a:lstStyle/>
          <a:p>
            <a:r>
              <a:rPr lang="en-CA" sz="2400" dirty="0"/>
              <a:t>Multiple Languages (French &amp; English)</a:t>
            </a:r>
          </a:p>
          <a:p>
            <a:r>
              <a:rPr lang="en-CA" sz="2400" dirty="0"/>
              <a:t>Recognize the elements of users’ questions</a:t>
            </a:r>
          </a:p>
          <a:p>
            <a:r>
              <a:rPr lang="en-CA" sz="2400" dirty="0"/>
              <a:t>Determine and process the relationships of these elements</a:t>
            </a:r>
          </a:p>
          <a:p>
            <a:r>
              <a:rPr lang="en-CA" sz="2400" dirty="0"/>
              <a:t>Query the knowledge base</a:t>
            </a:r>
          </a:p>
          <a:p>
            <a:r>
              <a:rPr lang="en-CA" sz="2400" dirty="0"/>
              <a:t>Generate and show the response to users</a:t>
            </a:r>
          </a:p>
        </p:txBody>
      </p:sp>
      <p:sp>
        <p:nvSpPr>
          <p:cNvPr id="4" name="Date Placeholder 3">
            <a:extLst>
              <a:ext uri="{FF2B5EF4-FFF2-40B4-BE49-F238E27FC236}">
                <a16:creationId xmlns:a16="http://schemas.microsoft.com/office/drawing/2014/main" id="{ED5EB9CD-D00E-4BEB-B886-24FA37151007}"/>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55777494-05FB-48EF-9CC5-CD91FE92DD74}"/>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54616826-C64D-41EA-8442-CCA0B2B767AB}"/>
              </a:ext>
            </a:extLst>
          </p:cNvPr>
          <p:cNvSpPr>
            <a:spLocks noGrp="1"/>
          </p:cNvSpPr>
          <p:nvPr>
            <p:ph type="sldNum" sz="quarter" idx="12"/>
          </p:nvPr>
        </p:nvSpPr>
        <p:spPr/>
        <p:txBody>
          <a:bodyPr/>
          <a:lstStyle/>
          <a:p>
            <a:fld id="{A8A4B7C2-E3E0-4AE0-A432-22C1893E90CE}" type="slidenum">
              <a:rPr lang="en-CA" smtClean="0"/>
              <a:pPr/>
              <a:t>12</a:t>
            </a:fld>
            <a:endParaRPr lang="en-CA" dirty="0"/>
          </a:p>
        </p:txBody>
      </p:sp>
      <p:sp>
        <p:nvSpPr>
          <p:cNvPr id="8" name="Rectangle 2">
            <a:extLst>
              <a:ext uri="{FF2B5EF4-FFF2-40B4-BE49-F238E27FC236}">
                <a16:creationId xmlns:a16="http://schemas.microsoft.com/office/drawing/2014/main" id="{B632B3EC-D425-4343-B059-35C9DABCF063}"/>
              </a:ext>
            </a:extLst>
          </p:cNvPr>
          <p:cNvSpPr>
            <a:spLocks noChangeArrowheads="1"/>
          </p:cNvSpPr>
          <p:nvPr/>
        </p:nvSpPr>
        <p:spPr bwMode="auto">
          <a:xfrm>
            <a:off x="381000" y="19812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CA"/>
          </a:p>
        </p:txBody>
      </p:sp>
      <p:graphicFrame>
        <p:nvGraphicFramePr>
          <p:cNvPr id="9" name="Object 8">
            <a:extLst>
              <a:ext uri="{FF2B5EF4-FFF2-40B4-BE49-F238E27FC236}">
                <a16:creationId xmlns:a16="http://schemas.microsoft.com/office/drawing/2014/main" id="{6B597436-4A4C-4D1B-BFF1-E649F1ECD446}"/>
              </a:ext>
            </a:extLst>
          </p:cNvPr>
          <p:cNvGraphicFramePr>
            <a:graphicFrameLocks noChangeAspect="1"/>
          </p:cNvGraphicFramePr>
          <p:nvPr>
            <p:extLst>
              <p:ext uri="{D42A27DB-BD31-4B8C-83A1-F6EECF244321}">
                <p14:modId xmlns:p14="http://schemas.microsoft.com/office/powerpoint/2010/main" val="1077001960"/>
              </p:ext>
            </p:extLst>
          </p:nvPr>
        </p:nvGraphicFramePr>
        <p:xfrm>
          <a:off x="114989" y="1146593"/>
          <a:ext cx="4237242" cy="2548717"/>
        </p:xfrm>
        <a:graphic>
          <a:graphicData uri="http://schemas.openxmlformats.org/presentationml/2006/ole">
            <mc:AlternateContent xmlns:mc="http://schemas.openxmlformats.org/markup-compatibility/2006">
              <mc:Choice xmlns:v="urn:schemas-microsoft-com:vml" Requires="v">
                <p:oleObj spid="_x0000_s3163" r:id="rId3" imgW="4600642" imgH="2771742" progId="Visio.Drawing.11">
                  <p:embed/>
                </p:oleObj>
              </mc:Choice>
              <mc:Fallback>
                <p:oleObj r:id="rId3" imgW="4600642" imgH="277174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989" y="1146593"/>
                        <a:ext cx="4237242" cy="2548717"/>
                      </a:xfrm>
                      <a:prstGeom prst="rect">
                        <a:avLst/>
                      </a:prstGeom>
                      <a:noFill/>
                    </p:spPr>
                  </p:pic>
                </p:oleObj>
              </mc:Fallback>
            </mc:AlternateContent>
          </a:graphicData>
        </a:graphic>
      </p:graphicFrame>
      <p:sp>
        <p:nvSpPr>
          <p:cNvPr id="7" name="TextBox 6">
            <a:extLst>
              <a:ext uri="{FF2B5EF4-FFF2-40B4-BE49-F238E27FC236}">
                <a16:creationId xmlns:a16="http://schemas.microsoft.com/office/drawing/2014/main" id="{F7BCFC98-B4DC-4B2A-AAE2-09B525A9D777}"/>
              </a:ext>
            </a:extLst>
          </p:cNvPr>
          <p:cNvSpPr txBox="1"/>
          <p:nvPr/>
        </p:nvSpPr>
        <p:spPr>
          <a:xfrm>
            <a:off x="713064" y="3871333"/>
            <a:ext cx="2077813" cy="415498"/>
          </a:xfrm>
          <a:prstGeom prst="rect">
            <a:avLst/>
          </a:prstGeom>
          <a:noFill/>
        </p:spPr>
        <p:txBody>
          <a:bodyPr wrap="none" rtlCol="0">
            <a:spAutoFit/>
          </a:bodyPr>
          <a:lstStyle/>
          <a:p>
            <a:r>
              <a:rPr lang="en-CA" sz="1050" dirty="0"/>
              <a:t>Natural Language Processing (NLP)</a:t>
            </a:r>
          </a:p>
          <a:p>
            <a:r>
              <a:rPr lang="en-CA" sz="1050" dirty="0"/>
              <a:t>Dialogue Management (DM)</a:t>
            </a:r>
          </a:p>
        </p:txBody>
      </p:sp>
    </p:spTree>
    <p:extLst>
      <p:ext uri="{BB962C8B-B14F-4D97-AF65-F5344CB8AC3E}">
        <p14:creationId xmlns:p14="http://schemas.microsoft.com/office/powerpoint/2010/main" val="6228689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Alternate Process 10">
            <a:extLst>
              <a:ext uri="{FF2B5EF4-FFF2-40B4-BE49-F238E27FC236}">
                <a16:creationId xmlns:a16="http://schemas.microsoft.com/office/drawing/2014/main" id="{31A9584B-F409-46EA-A492-1B0AB4F81137}"/>
              </a:ext>
            </a:extLst>
          </p:cNvPr>
          <p:cNvSpPr/>
          <p:nvPr/>
        </p:nvSpPr>
        <p:spPr>
          <a:xfrm>
            <a:off x="2900363" y="1066800"/>
            <a:ext cx="2576512" cy="1624013"/>
          </a:xfrm>
          <a:prstGeom prst="flowChartAlternateProcess">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CA"/>
          </a:p>
        </p:txBody>
      </p:sp>
      <p:sp>
        <p:nvSpPr>
          <p:cNvPr id="2" name="Title 1">
            <a:extLst>
              <a:ext uri="{FF2B5EF4-FFF2-40B4-BE49-F238E27FC236}">
                <a16:creationId xmlns:a16="http://schemas.microsoft.com/office/drawing/2014/main" id="{758B295C-EFF4-474C-ADFA-27EBE111CE7C}"/>
              </a:ext>
            </a:extLst>
          </p:cNvPr>
          <p:cNvSpPr>
            <a:spLocks noGrp="1"/>
          </p:cNvSpPr>
          <p:nvPr>
            <p:ph type="title"/>
          </p:nvPr>
        </p:nvSpPr>
        <p:spPr/>
        <p:txBody>
          <a:bodyPr>
            <a:normAutofit fontScale="90000"/>
          </a:bodyPr>
          <a:lstStyle/>
          <a:p>
            <a:r>
              <a:rPr lang="en-CA" dirty="0"/>
              <a:t>System architecture</a:t>
            </a:r>
          </a:p>
        </p:txBody>
      </p:sp>
      <p:sp>
        <p:nvSpPr>
          <p:cNvPr id="4" name="Date Placeholder 3">
            <a:extLst>
              <a:ext uri="{FF2B5EF4-FFF2-40B4-BE49-F238E27FC236}">
                <a16:creationId xmlns:a16="http://schemas.microsoft.com/office/drawing/2014/main" id="{20EF201A-05B5-4CE3-88F1-9CA49B102D10}"/>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B0B7F41D-D639-432B-A8BA-E7FF6F95A7C6}"/>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BC8011BE-703C-4541-929A-D59D7206C811}"/>
              </a:ext>
            </a:extLst>
          </p:cNvPr>
          <p:cNvSpPr>
            <a:spLocks noGrp="1"/>
          </p:cNvSpPr>
          <p:nvPr>
            <p:ph type="sldNum" sz="quarter" idx="12"/>
          </p:nvPr>
        </p:nvSpPr>
        <p:spPr/>
        <p:txBody>
          <a:bodyPr/>
          <a:lstStyle/>
          <a:p>
            <a:fld id="{A8A4B7C2-E3E0-4AE0-A432-22C1893E90CE}" type="slidenum">
              <a:rPr lang="en-CA" smtClean="0"/>
              <a:pPr/>
              <a:t>13</a:t>
            </a:fld>
            <a:endParaRPr lang="en-CA" dirty="0"/>
          </a:p>
        </p:txBody>
      </p:sp>
      <p:sp>
        <p:nvSpPr>
          <p:cNvPr id="9" name="Content Placeholder 8">
            <a:extLst>
              <a:ext uri="{FF2B5EF4-FFF2-40B4-BE49-F238E27FC236}">
                <a16:creationId xmlns:a16="http://schemas.microsoft.com/office/drawing/2014/main" id="{86B0DFE9-A807-4BED-9AC7-11F4CF5A5F1B}"/>
              </a:ext>
            </a:extLst>
          </p:cNvPr>
          <p:cNvSpPr>
            <a:spLocks noGrp="1"/>
          </p:cNvSpPr>
          <p:nvPr>
            <p:ph idx="1"/>
          </p:nvPr>
        </p:nvSpPr>
        <p:spPr>
          <a:xfrm>
            <a:off x="723900" y="3429000"/>
            <a:ext cx="7791449" cy="2747963"/>
          </a:xfrm>
        </p:spPr>
        <p:txBody>
          <a:bodyPr/>
          <a:lstStyle/>
          <a:p>
            <a:r>
              <a:rPr lang="en-CA" sz="1400" b="1" dirty="0"/>
              <a:t>Natural Language Understanding (NLU): </a:t>
            </a:r>
            <a:r>
              <a:rPr lang="en-CA" sz="1400" dirty="0"/>
              <a:t> </a:t>
            </a:r>
            <a:r>
              <a:rPr lang="en-CA" sz="1200" dirty="0">
                <a:effectLst/>
                <a:latin typeface="Arial" panose="020B0604020202020204" pitchFamily="34" charset="0"/>
                <a:ea typeface="Times New Roman" panose="02020603050405020304" pitchFamily="18" charset="0"/>
              </a:rPr>
              <a:t>converts the raw user message into semantic slots, tighter with classification of domain and user intentions with deep learning methods[1][2][3] </a:t>
            </a:r>
          </a:p>
          <a:p>
            <a:r>
              <a:rPr lang="en-CA" sz="1400" b="1" dirty="0"/>
              <a:t>Dialogue Management (DM):  </a:t>
            </a:r>
            <a:r>
              <a:rPr lang="en-CA" sz="1400" dirty="0"/>
              <a:t>contains Dialogue State Tracking (DST) and Policy Learning  (DPL) where  DST iteratively calibrates the states based on current input and history, DPL decides next actions by using supervised and reinforcement learning methods [4][5]</a:t>
            </a:r>
            <a:endParaRPr lang="en-CA" sz="1400" b="1" dirty="0"/>
          </a:p>
          <a:p>
            <a:r>
              <a:rPr lang="en-CA" sz="1400" b="1" dirty="0"/>
              <a:t>Knowledge Base (KB): </a:t>
            </a:r>
            <a:r>
              <a:rPr lang="en-CA" sz="1400" dirty="0"/>
              <a:t>contains the ontology of content, context management, knowledge management, and data management </a:t>
            </a:r>
          </a:p>
          <a:p>
            <a:r>
              <a:rPr lang="en-CA" sz="1400" b="1" dirty="0"/>
              <a:t>Natural Language Generator (NLG): </a:t>
            </a:r>
            <a:r>
              <a:rPr lang="en-CA" sz="1800" dirty="0">
                <a:effectLst/>
                <a:latin typeface="Arial" panose="020B0604020202020204" pitchFamily="34" charset="0"/>
                <a:ea typeface="Times New Roman" panose="02020603050405020304" pitchFamily="18" charset="0"/>
              </a:rPr>
              <a:t> </a:t>
            </a:r>
            <a:r>
              <a:rPr lang="en-CA" sz="1400" dirty="0"/>
              <a:t>convert the selected dialogue actions into surface-level natural language, which is usually ultimate form of response with deep learning methods [6]</a:t>
            </a:r>
          </a:p>
          <a:p>
            <a:r>
              <a:rPr lang="en-CA" sz="1400" b="1" dirty="0"/>
              <a:t>Application</a:t>
            </a:r>
            <a:r>
              <a:rPr lang="en-CA" sz="1400" dirty="0"/>
              <a:t>: the add-in to help admin, consultant, and expert to work with system</a:t>
            </a:r>
            <a:endParaRPr lang="en-CA" sz="1400" b="1" dirty="0"/>
          </a:p>
          <a:p>
            <a:endParaRPr lang="en-CA" dirty="0"/>
          </a:p>
        </p:txBody>
      </p:sp>
      <p:pic>
        <p:nvPicPr>
          <p:cNvPr id="10" name="Picture 9" descr="Graphical user interface, text, application&#10;&#10;Description automatically generated">
            <a:extLst>
              <a:ext uri="{FF2B5EF4-FFF2-40B4-BE49-F238E27FC236}">
                <a16:creationId xmlns:a16="http://schemas.microsoft.com/office/drawing/2014/main" id="{08F5B4A7-4B75-4735-AD85-F800ED39CA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6712" y="1135353"/>
            <a:ext cx="5105824" cy="2203953"/>
          </a:xfrm>
          <a:prstGeom prst="rect">
            <a:avLst/>
          </a:prstGeom>
        </p:spPr>
      </p:pic>
      <p:sp>
        <p:nvSpPr>
          <p:cNvPr id="12" name="TextBox 11">
            <a:extLst>
              <a:ext uri="{FF2B5EF4-FFF2-40B4-BE49-F238E27FC236}">
                <a16:creationId xmlns:a16="http://schemas.microsoft.com/office/drawing/2014/main" id="{1F5BC593-1E7B-4B6D-8801-E4C54F3657E0}"/>
              </a:ext>
            </a:extLst>
          </p:cNvPr>
          <p:cNvSpPr txBox="1"/>
          <p:nvPr/>
        </p:nvSpPr>
        <p:spPr>
          <a:xfrm>
            <a:off x="2962275" y="1024518"/>
            <a:ext cx="550151" cy="369332"/>
          </a:xfrm>
          <a:prstGeom prst="rect">
            <a:avLst/>
          </a:prstGeom>
          <a:noFill/>
        </p:spPr>
        <p:txBody>
          <a:bodyPr wrap="none" rtlCol="0">
            <a:spAutoFit/>
          </a:bodyPr>
          <a:lstStyle/>
          <a:p>
            <a:r>
              <a:rPr lang="en-CA" dirty="0"/>
              <a:t>NLP</a:t>
            </a:r>
          </a:p>
        </p:txBody>
      </p:sp>
    </p:spTree>
    <p:extLst>
      <p:ext uri="{BB962C8B-B14F-4D97-AF65-F5344CB8AC3E}">
        <p14:creationId xmlns:p14="http://schemas.microsoft.com/office/powerpoint/2010/main" val="10954852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9D132457-CAB5-4EB5-BBD5-9570640F77B4}"/>
              </a:ext>
            </a:extLst>
          </p:cNvPr>
          <p:cNvCxnSpPr>
            <a:stCxn id="7" idx="3"/>
          </p:cNvCxnSpPr>
          <p:nvPr/>
        </p:nvCxnSpPr>
        <p:spPr>
          <a:xfrm>
            <a:off x="1762125" y="3429000"/>
            <a:ext cx="5705475" cy="0"/>
          </a:xfrm>
          <a:prstGeom prst="straightConnector1">
            <a:avLst/>
          </a:prstGeom>
          <a:ln w="635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839D1F7D-9264-47C0-B1CF-F275A923ADCB}"/>
              </a:ext>
            </a:extLst>
          </p:cNvPr>
          <p:cNvSpPr>
            <a:spLocks noGrp="1"/>
          </p:cNvSpPr>
          <p:nvPr>
            <p:ph type="title"/>
          </p:nvPr>
        </p:nvSpPr>
        <p:spPr/>
        <p:txBody>
          <a:bodyPr>
            <a:normAutofit fontScale="90000"/>
          </a:bodyPr>
          <a:lstStyle/>
          <a:p>
            <a:r>
              <a:rPr lang="en-CA" dirty="0"/>
              <a:t>Methodologies</a:t>
            </a:r>
          </a:p>
        </p:txBody>
      </p:sp>
      <p:sp>
        <p:nvSpPr>
          <p:cNvPr id="3" name="Content Placeholder 2">
            <a:extLst>
              <a:ext uri="{FF2B5EF4-FFF2-40B4-BE49-F238E27FC236}">
                <a16:creationId xmlns:a16="http://schemas.microsoft.com/office/drawing/2014/main" id="{0FB306B2-23F8-4E43-931B-D6AB445DB50C}"/>
              </a:ext>
            </a:extLst>
          </p:cNvPr>
          <p:cNvSpPr>
            <a:spLocks noGrp="1"/>
          </p:cNvSpPr>
          <p:nvPr>
            <p:ph idx="1"/>
          </p:nvPr>
        </p:nvSpPr>
        <p:spPr/>
        <p:txBody>
          <a:bodyPr/>
          <a:lstStyle/>
          <a:p>
            <a:pPr marL="0" indent="0">
              <a:buNone/>
            </a:pPr>
            <a:r>
              <a:rPr lang="en-CA" dirty="0"/>
              <a:t>Develop and measure artefacts of the smart dialogue systems in smart banking conversational service with DSRP (Design Science Research Process)</a:t>
            </a:r>
          </a:p>
          <a:p>
            <a:pPr marL="0" indent="0">
              <a:buNone/>
            </a:pPr>
            <a:endParaRPr lang="en-CA" dirty="0"/>
          </a:p>
        </p:txBody>
      </p:sp>
      <p:sp>
        <p:nvSpPr>
          <p:cNvPr id="4" name="Date Placeholder 3">
            <a:extLst>
              <a:ext uri="{FF2B5EF4-FFF2-40B4-BE49-F238E27FC236}">
                <a16:creationId xmlns:a16="http://schemas.microsoft.com/office/drawing/2014/main" id="{6B0E7241-2F89-45AE-836A-01ACE038E7C1}"/>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AE015C91-7A28-4893-A6CB-0C51CADE0191}"/>
              </a:ext>
            </a:extLst>
          </p:cNvPr>
          <p:cNvSpPr>
            <a:spLocks noGrp="1"/>
          </p:cNvSpPr>
          <p:nvPr>
            <p:ph type="ftr" sz="quarter" idx="11"/>
          </p:nvPr>
        </p:nvSpPr>
        <p:spPr/>
        <p:txBody>
          <a:bodyPr/>
          <a:lstStyle/>
          <a:p>
            <a:r>
              <a:rPr lang="en-CA" dirty="0"/>
              <a:t>Smart Banking Dialogue System</a:t>
            </a:r>
          </a:p>
        </p:txBody>
      </p:sp>
      <p:sp>
        <p:nvSpPr>
          <p:cNvPr id="6" name="Slide Number Placeholder 5">
            <a:extLst>
              <a:ext uri="{FF2B5EF4-FFF2-40B4-BE49-F238E27FC236}">
                <a16:creationId xmlns:a16="http://schemas.microsoft.com/office/drawing/2014/main" id="{46025A7A-73DD-43B5-99B8-46381CC367EB}"/>
              </a:ext>
            </a:extLst>
          </p:cNvPr>
          <p:cNvSpPr>
            <a:spLocks noGrp="1"/>
          </p:cNvSpPr>
          <p:nvPr>
            <p:ph type="sldNum" sz="quarter" idx="12"/>
          </p:nvPr>
        </p:nvSpPr>
        <p:spPr/>
        <p:txBody>
          <a:bodyPr/>
          <a:lstStyle/>
          <a:p>
            <a:fld id="{A8A4B7C2-E3E0-4AE0-A432-22C1893E90CE}" type="slidenum">
              <a:rPr lang="en-CA" smtClean="0"/>
              <a:pPr/>
              <a:t>14</a:t>
            </a:fld>
            <a:endParaRPr lang="en-CA" dirty="0"/>
          </a:p>
        </p:txBody>
      </p:sp>
      <p:sp>
        <p:nvSpPr>
          <p:cNvPr id="7" name="Rectangle 6">
            <a:extLst>
              <a:ext uri="{FF2B5EF4-FFF2-40B4-BE49-F238E27FC236}">
                <a16:creationId xmlns:a16="http://schemas.microsoft.com/office/drawing/2014/main" id="{5F360A08-A6A6-4896-999E-E6B6BDA38264}"/>
              </a:ext>
            </a:extLst>
          </p:cNvPr>
          <p:cNvSpPr/>
          <p:nvPr/>
        </p:nvSpPr>
        <p:spPr>
          <a:xfrm>
            <a:off x="714375" y="2752725"/>
            <a:ext cx="1047750" cy="1352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Problem Identification &amp; Motivation</a:t>
            </a:r>
          </a:p>
        </p:txBody>
      </p:sp>
      <p:sp>
        <p:nvSpPr>
          <p:cNvPr id="8" name="Rectangle 7">
            <a:extLst>
              <a:ext uri="{FF2B5EF4-FFF2-40B4-BE49-F238E27FC236}">
                <a16:creationId xmlns:a16="http://schemas.microsoft.com/office/drawing/2014/main" id="{439CC412-FD3B-4F7F-B9D7-04F715C02689}"/>
              </a:ext>
            </a:extLst>
          </p:cNvPr>
          <p:cNvSpPr/>
          <p:nvPr/>
        </p:nvSpPr>
        <p:spPr>
          <a:xfrm>
            <a:off x="2085975" y="2752725"/>
            <a:ext cx="1047750" cy="1352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Objectives of a solution</a:t>
            </a:r>
            <a:endParaRPr lang="en-CA" sz="1200" dirty="0"/>
          </a:p>
        </p:txBody>
      </p:sp>
      <p:sp>
        <p:nvSpPr>
          <p:cNvPr id="9" name="Rectangle 8">
            <a:extLst>
              <a:ext uri="{FF2B5EF4-FFF2-40B4-BE49-F238E27FC236}">
                <a16:creationId xmlns:a16="http://schemas.microsoft.com/office/drawing/2014/main" id="{E1CB4804-61AE-403F-8415-16CE3D9C04D9}"/>
              </a:ext>
            </a:extLst>
          </p:cNvPr>
          <p:cNvSpPr/>
          <p:nvPr/>
        </p:nvSpPr>
        <p:spPr>
          <a:xfrm>
            <a:off x="3324225" y="2752725"/>
            <a:ext cx="1047750" cy="1352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Design &amp; Development</a:t>
            </a:r>
          </a:p>
        </p:txBody>
      </p:sp>
      <p:sp>
        <p:nvSpPr>
          <p:cNvPr id="10" name="Rectangle 9">
            <a:extLst>
              <a:ext uri="{FF2B5EF4-FFF2-40B4-BE49-F238E27FC236}">
                <a16:creationId xmlns:a16="http://schemas.microsoft.com/office/drawing/2014/main" id="{E2F439F2-BD84-4414-878C-E51DB90FAEBE}"/>
              </a:ext>
            </a:extLst>
          </p:cNvPr>
          <p:cNvSpPr/>
          <p:nvPr/>
        </p:nvSpPr>
        <p:spPr>
          <a:xfrm>
            <a:off x="4695825" y="2752725"/>
            <a:ext cx="1139826" cy="1352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Demonstration</a:t>
            </a:r>
          </a:p>
        </p:txBody>
      </p:sp>
      <p:sp>
        <p:nvSpPr>
          <p:cNvPr id="11" name="Rectangle 10">
            <a:extLst>
              <a:ext uri="{FF2B5EF4-FFF2-40B4-BE49-F238E27FC236}">
                <a16:creationId xmlns:a16="http://schemas.microsoft.com/office/drawing/2014/main" id="{63D4BA5B-78AD-4C41-B600-2AE7501C2FF5}"/>
              </a:ext>
            </a:extLst>
          </p:cNvPr>
          <p:cNvSpPr/>
          <p:nvPr/>
        </p:nvSpPr>
        <p:spPr>
          <a:xfrm>
            <a:off x="6096000" y="2752725"/>
            <a:ext cx="1047750" cy="1352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Evaluation</a:t>
            </a:r>
          </a:p>
        </p:txBody>
      </p:sp>
      <p:sp>
        <p:nvSpPr>
          <p:cNvPr id="12" name="Rectangle 11">
            <a:extLst>
              <a:ext uri="{FF2B5EF4-FFF2-40B4-BE49-F238E27FC236}">
                <a16:creationId xmlns:a16="http://schemas.microsoft.com/office/drawing/2014/main" id="{EF1CC929-D704-4EAF-8467-BF8A2E2E3AD8}"/>
              </a:ext>
            </a:extLst>
          </p:cNvPr>
          <p:cNvSpPr/>
          <p:nvPr/>
        </p:nvSpPr>
        <p:spPr>
          <a:xfrm>
            <a:off x="7467600" y="2752725"/>
            <a:ext cx="1238250" cy="135255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Communication</a:t>
            </a:r>
          </a:p>
        </p:txBody>
      </p:sp>
      <p:sp>
        <p:nvSpPr>
          <p:cNvPr id="13" name="Rectangle 12">
            <a:extLst>
              <a:ext uri="{FF2B5EF4-FFF2-40B4-BE49-F238E27FC236}">
                <a16:creationId xmlns:a16="http://schemas.microsoft.com/office/drawing/2014/main" id="{53BD8CA8-1D75-4C91-9523-D671945AB94F}"/>
              </a:ext>
            </a:extLst>
          </p:cNvPr>
          <p:cNvSpPr/>
          <p:nvPr/>
        </p:nvSpPr>
        <p:spPr>
          <a:xfrm>
            <a:off x="714375" y="4610100"/>
            <a:ext cx="8763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Problem centered approach</a:t>
            </a:r>
          </a:p>
        </p:txBody>
      </p:sp>
      <p:sp>
        <p:nvSpPr>
          <p:cNvPr id="14" name="Rectangle 13">
            <a:extLst>
              <a:ext uri="{FF2B5EF4-FFF2-40B4-BE49-F238E27FC236}">
                <a16:creationId xmlns:a16="http://schemas.microsoft.com/office/drawing/2014/main" id="{D01670A5-C35B-4C42-9EF1-022A483CA789}"/>
              </a:ext>
            </a:extLst>
          </p:cNvPr>
          <p:cNvSpPr/>
          <p:nvPr/>
        </p:nvSpPr>
        <p:spPr>
          <a:xfrm>
            <a:off x="2085975" y="4610100"/>
            <a:ext cx="8763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Objective centered solution</a:t>
            </a:r>
          </a:p>
        </p:txBody>
      </p:sp>
      <p:sp>
        <p:nvSpPr>
          <p:cNvPr id="15" name="Rectangle 14">
            <a:extLst>
              <a:ext uri="{FF2B5EF4-FFF2-40B4-BE49-F238E27FC236}">
                <a16:creationId xmlns:a16="http://schemas.microsoft.com/office/drawing/2014/main" id="{17405918-9198-434F-BD88-7A5534873DE7}"/>
              </a:ext>
            </a:extLst>
          </p:cNvPr>
          <p:cNvSpPr/>
          <p:nvPr/>
        </p:nvSpPr>
        <p:spPr>
          <a:xfrm>
            <a:off x="3324225" y="4610100"/>
            <a:ext cx="8763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100" b="1" dirty="0"/>
              <a:t>Design &amp; Development centered approach</a:t>
            </a:r>
          </a:p>
        </p:txBody>
      </p:sp>
      <p:sp>
        <p:nvSpPr>
          <p:cNvPr id="16" name="Rectangle 15">
            <a:extLst>
              <a:ext uri="{FF2B5EF4-FFF2-40B4-BE49-F238E27FC236}">
                <a16:creationId xmlns:a16="http://schemas.microsoft.com/office/drawing/2014/main" id="{6905616B-C181-4CD3-B7AA-9D5AF375A6BA}"/>
              </a:ext>
            </a:extLst>
          </p:cNvPr>
          <p:cNvSpPr/>
          <p:nvPr/>
        </p:nvSpPr>
        <p:spPr>
          <a:xfrm>
            <a:off x="4695825" y="4610100"/>
            <a:ext cx="876300" cy="7620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CA" sz="1200" b="1" dirty="0"/>
              <a:t>Observing a solution</a:t>
            </a:r>
          </a:p>
        </p:txBody>
      </p:sp>
      <p:cxnSp>
        <p:nvCxnSpPr>
          <p:cNvPr id="20" name="Connector: Elbow 19">
            <a:extLst>
              <a:ext uri="{FF2B5EF4-FFF2-40B4-BE49-F238E27FC236}">
                <a16:creationId xmlns:a16="http://schemas.microsoft.com/office/drawing/2014/main" id="{9FEA8450-DEA1-4B19-8A5A-6436FB38DF3D}"/>
              </a:ext>
            </a:extLst>
          </p:cNvPr>
          <p:cNvCxnSpPr>
            <a:cxnSpLocks/>
            <a:stCxn id="12" idx="0"/>
            <a:endCxn id="8" idx="0"/>
          </p:cNvCxnSpPr>
          <p:nvPr/>
        </p:nvCxnSpPr>
        <p:spPr>
          <a:xfrm rot="16200000" flipV="1">
            <a:off x="5348288" y="14287"/>
            <a:ext cx="12700" cy="5476875"/>
          </a:xfrm>
          <a:prstGeom prst="bentConnector3">
            <a:avLst>
              <a:gd name="adj1" fmla="val 18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id="{C1C353CE-3343-4A2E-82BD-520B3A1585EB}"/>
              </a:ext>
            </a:extLst>
          </p:cNvPr>
          <p:cNvCxnSpPr>
            <a:cxnSpLocks/>
            <a:stCxn id="12" idx="0"/>
            <a:endCxn id="9" idx="0"/>
          </p:cNvCxnSpPr>
          <p:nvPr/>
        </p:nvCxnSpPr>
        <p:spPr>
          <a:xfrm rot="16200000" flipV="1">
            <a:off x="5967413" y="633412"/>
            <a:ext cx="12700" cy="4238625"/>
          </a:xfrm>
          <a:prstGeom prst="bentConnector3">
            <a:avLst>
              <a:gd name="adj1" fmla="val 180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7" name="Connector: Elbow 26">
            <a:extLst>
              <a:ext uri="{FF2B5EF4-FFF2-40B4-BE49-F238E27FC236}">
                <a16:creationId xmlns:a16="http://schemas.microsoft.com/office/drawing/2014/main" id="{3F507F22-EF1B-4EF3-B1E6-CB2DA2811BE3}"/>
              </a:ext>
            </a:extLst>
          </p:cNvPr>
          <p:cNvCxnSpPr>
            <a:cxnSpLocks/>
            <a:stCxn id="12" idx="0"/>
          </p:cNvCxnSpPr>
          <p:nvPr/>
        </p:nvCxnSpPr>
        <p:spPr>
          <a:xfrm rot="16200000" flipH="1" flipV="1">
            <a:off x="7360444" y="2039146"/>
            <a:ext cx="12702" cy="1439860"/>
          </a:xfrm>
          <a:prstGeom prst="bentConnector4">
            <a:avLst>
              <a:gd name="adj1" fmla="val -1799717"/>
              <a:gd name="adj2" fmla="val 100630"/>
            </a:avLst>
          </a:prstGeom>
          <a:ln w="25400">
            <a:headEnd w="sm" len="sm"/>
            <a:tailEnd type="non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DB07E5F-2971-4C8D-8CF5-FF4B1287C1A9}"/>
              </a:ext>
            </a:extLst>
          </p:cNvPr>
          <p:cNvCxnSpPr>
            <a:stCxn id="13" idx="0"/>
          </p:cNvCxnSpPr>
          <p:nvPr/>
        </p:nvCxnSpPr>
        <p:spPr>
          <a:xfrm flipV="1">
            <a:off x="1152525" y="4105275"/>
            <a:ext cx="0" cy="504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C6E90DE-7DCF-4740-9429-5139FE490441}"/>
              </a:ext>
            </a:extLst>
          </p:cNvPr>
          <p:cNvCxnSpPr/>
          <p:nvPr/>
        </p:nvCxnSpPr>
        <p:spPr>
          <a:xfrm flipV="1">
            <a:off x="2562225" y="4100512"/>
            <a:ext cx="0" cy="504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F1228AA-77B1-4BBB-80A0-AE5F39C4AE77}"/>
              </a:ext>
            </a:extLst>
          </p:cNvPr>
          <p:cNvCxnSpPr/>
          <p:nvPr/>
        </p:nvCxnSpPr>
        <p:spPr>
          <a:xfrm flipV="1">
            <a:off x="3848100" y="4100512"/>
            <a:ext cx="0" cy="504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166FE0D-211E-400A-9DA4-06E7AB715DB0}"/>
              </a:ext>
            </a:extLst>
          </p:cNvPr>
          <p:cNvCxnSpPr/>
          <p:nvPr/>
        </p:nvCxnSpPr>
        <p:spPr>
          <a:xfrm flipV="1">
            <a:off x="5210175" y="4100511"/>
            <a:ext cx="0" cy="50482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35" name="Rectangle 1">
            <a:extLst>
              <a:ext uri="{FF2B5EF4-FFF2-40B4-BE49-F238E27FC236}">
                <a16:creationId xmlns:a16="http://schemas.microsoft.com/office/drawing/2014/main" id="{E38AB018-A9A6-42C2-A73B-47502B8161D9}"/>
              </a:ext>
            </a:extLst>
          </p:cNvPr>
          <p:cNvSpPr>
            <a:spLocks noChangeArrowheads="1"/>
          </p:cNvSpPr>
          <p:nvPr/>
        </p:nvSpPr>
        <p:spPr bwMode="auto">
          <a:xfrm>
            <a:off x="219075" y="5729385"/>
            <a:ext cx="5321183" cy="507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457056"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000" dirty="0"/>
              <a:t>Ken   </a:t>
            </a:r>
            <a:r>
              <a:rPr lang="en-US" sz="1000" dirty="0" err="1"/>
              <a:t>Peffers</a:t>
            </a:r>
            <a:r>
              <a:rPr lang="en-US" sz="1000" dirty="0"/>
              <a:t>  and  </a:t>
            </a:r>
            <a:r>
              <a:rPr lang="en-US" sz="1000" dirty="0" err="1"/>
              <a:t>Tuure</a:t>
            </a:r>
            <a:r>
              <a:rPr lang="en-US" sz="1000" dirty="0"/>
              <a:t>   </a:t>
            </a:r>
            <a:r>
              <a:rPr lang="en-US" sz="1000" dirty="0" err="1"/>
              <a:t>Tuunanen</a:t>
            </a:r>
            <a:r>
              <a:rPr lang="en-US" sz="1000" dirty="0"/>
              <a:t>  and  Marcus A.   </a:t>
            </a:r>
            <a:r>
              <a:rPr lang="en-US" sz="1000" dirty="0" err="1"/>
              <a:t>Rothenberger</a:t>
            </a:r>
            <a:r>
              <a:rPr lang="en-US" sz="1000" dirty="0"/>
              <a:t>  and  Samir   Chatterjee</a:t>
            </a: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t>“A design science research methodology for information systems research,” </a:t>
            </a:r>
          </a:p>
          <a:p>
            <a:pPr marL="0" marR="0" lvl="0" indent="0" algn="l" defTabSz="914400" rtl="0" eaLnBrk="0" fontAlgn="base" latinLnBrk="0" hangingPunct="0">
              <a:lnSpc>
                <a:spcPct val="100000"/>
              </a:lnSpc>
              <a:spcBef>
                <a:spcPct val="0"/>
              </a:spcBef>
              <a:spcAft>
                <a:spcPct val="0"/>
              </a:spcAft>
              <a:buClrTx/>
              <a:buSzTx/>
              <a:buFontTx/>
              <a:buNone/>
              <a:tabLst/>
            </a:pPr>
            <a:r>
              <a:rPr lang="en-US" sz="1000" dirty="0"/>
              <a:t>Journal of Management Information Systems, vol. 24, 3, pp. 45–77, Dec. 2007.</a:t>
            </a:r>
            <a:r>
              <a:rPr kumimoji="0" lang="en-CA" altLang="en-US" sz="600" b="0" i="0" u="none" strike="noStrike" cap="none" normalizeH="0" baseline="0" dirty="0">
                <a:ln>
                  <a:noFill/>
                </a:ln>
                <a:solidFill>
                  <a:schemeClr val="tx1"/>
                </a:solidFill>
                <a:effectLst/>
              </a:rPr>
              <a:t> </a:t>
            </a:r>
            <a:endParaRPr kumimoji="0" lang="en-CA"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45089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3576-A415-4A43-B550-2ACCDAEA44A4}"/>
              </a:ext>
            </a:extLst>
          </p:cNvPr>
          <p:cNvSpPr>
            <a:spLocks noGrp="1"/>
          </p:cNvSpPr>
          <p:nvPr>
            <p:ph type="title"/>
          </p:nvPr>
        </p:nvSpPr>
        <p:spPr/>
        <p:txBody>
          <a:bodyPr>
            <a:normAutofit fontScale="90000"/>
          </a:bodyPr>
          <a:lstStyle/>
          <a:p>
            <a:r>
              <a:rPr lang="en-CA" dirty="0"/>
              <a:t>Methodologies</a:t>
            </a:r>
          </a:p>
        </p:txBody>
      </p:sp>
      <p:sp>
        <p:nvSpPr>
          <p:cNvPr id="3" name="Content Placeholder 2">
            <a:extLst>
              <a:ext uri="{FF2B5EF4-FFF2-40B4-BE49-F238E27FC236}">
                <a16:creationId xmlns:a16="http://schemas.microsoft.com/office/drawing/2014/main" id="{55F2ABC5-BCB6-4D87-AAE2-C810E5B53C80}"/>
              </a:ext>
            </a:extLst>
          </p:cNvPr>
          <p:cNvSpPr>
            <a:spLocks noGrp="1"/>
          </p:cNvSpPr>
          <p:nvPr>
            <p:ph idx="1"/>
          </p:nvPr>
        </p:nvSpPr>
        <p:spPr/>
        <p:txBody>
          <a:bodyPr>
            <a:normAutofit lnSpcReduction="10000"/>
          </a:bodyPr>
          <a:lstStyle/>
          <a:p>
            <a:r>
              <a:rPr lang="en-CA" sz="2000" b="1" dirty="0"/>
              <a:t>Problem Identification &amp; Motivation:</a:t>
            </a:r>
            <a:r>
              <a:rPr lang="en-CA" sz="2000" dirty="0"/>
              <a:t> Literature review will be performed with relevance topics: Dialogue system for finance and bank, Natural Language generation models, Chatbot,  Question taxonomies.  Data analysis will also need to be conducted to clarify the problem</a:t>
            </a:r>
            <a:endParaRPr lang="en-CA" sz="2000" b="1" dirty="0"/>
          </a:p>
          <a:p>
            <a:r>
              <a:rPr lang="en-CA" sz="2000" b="1" dirty="0"/>
              <a:t>Objectives of a solution: </a:t>
            </a:r>
            <a:r>
              <a:rPr lang="en-CA" sz="2000" dirty="0"/>
              <a:t>Create the system architecture which is inferred rationally from the problem banking conversation specification</a:t>
            </a:r>
          </a:p>
          <a:p>
            <a:r>
              <a:rPr lang="en-CA" sz="2000" b="1" dirty="0"/>
              <a:t>Design &amp; Development: </a:t>
            </a:r>
            <a:r>
              <a:rPr lang="en-CA" sz="2000" dirty="0"/>
              <a:t>Create the artifacts such are potentially constructs, models, methods</a:t>
            </a:r>
          </a:p>
          <a:p>
            <a:pPr lvl="1"/>
            <a:r>
              <a:rPr lang="en-CA" sz="1600" b="1" dirty="0"/>
              <a:t>NLU:  </a:t>
            </a:r>
            <a:r>
              <a:rPr lang="en-US" sz="1600" dirty="0"/>
              <a:t>The NLU module manages three tasks: Domain Classification, Intent Detection, and Slot Filling based on Deep learning methods [7], Restricted Boltzmann Machine and Deep Belief Network [8], RNN [9], CNN [10],  BERT [11], LSTM [12]</a:t>
            </a:r>
            <a:endParaRPr lang="en-CA" sz="1600" dirty="0"/>
          </a:p>
          <a:p>
            <a:pPr lvl="1"/>
            <a:r>
              <a:rPr lang="en-CA" sz="1600" b="1" dirty="0"/>
              <a:t>NLG: </a:t>
            </a:r>
            <a:r>
              <a:rPr lang="en-CA" sz="1600" dirty="0"/>
              <a:t> The NLG modules contains: Content Determination, Ordering and Structuring, Sentence Planning, and Surface Realisation based on LSTM [13], [14], or by jointing control of semantic correctness and language style [14]. To avoid the mistakes such as </a:t>
            </a:r>
            <a:r>
              <a:rPr lang="en-US" sz="1600" dirty="0"/>
              <a:t>slot value missing or redundancy, </a:t>
            </a:r>
            <a:r>
              <a:rPr lang="en-CA" sz="1200" dirty="0"/>
              <a:t> </a:t>
            </a:r>
            <a:r>
              <a:rPr lang="en-CA" sz="1600" dirty="0"/>
              <a:t>Iterative Rectification Network (IRN) is applied [15]</a:t>
            </a:r>
          </a:p>
          <a:p>
            <a:pPr lvl="1"/>
            <a:r>
              <a:rPr lang="en-CA" sz="1600" b="1" dirty="0"/>
              <a:t>DM: </a:t>
            </a:r>
            <a:r>
              <a:rPr lang="en-CA" sz="1600" dirty="0"/>
              <a:t>DM contains: Dialogue State Tracking by using user message to track the state [16][17] based on (Bidirectional Encoder Representations from Transformers ) BERT for slot valued prediction. Dialogue Policy Learning in [18][19] is based on supervised learning and </a:t>
            </a:r>
            <a:r>
              <a:rPr lang="en-CA" sz="1600" dirty="0" err="1"/>
              <a:t>reinforcemance</a:t>
            </a:r>
            <a:r>
              <a:rPr lang="en-CA" sz="1600" dirty="0"/>
              <a:t> learning. </a:t>
            </a:r>
            <a:endParaRPr lang="en-CA" sz="1600" b="1" dirty="0"/>
          </a:p>
          <a:p>
            <a:endParaRPr lang="en-CA" sz="2000" dirty="0"/>
          </a:p>
        </p:txBody>
      </p:sp>
      <p:sp>
        <p:nvSpPr>
          <p:cNvPr id="4" name="Date Placeholder 3">
            <a:extLst>
              <a:ext uri="{FF2B5EF4-FFF2-40B4-BE49-F238E27FC236}">
                <a16:creationId xmlns:a16="http://schemas.microsoft.com/office/drawing/2014/main" id="{DD2873B0-35E6-4364-B745-45169B22536B}"/>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C51D0A62-119F-4DD3-97C7-3A7A1B2A2062}"/>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A27CAA06-D476-4368-8CAD-C483DFE764BC}"/>
              </a:ext>
            </a:extLst>
          </p:cNvPr>
          <p:cNvSpPr>
            <a:spLocks noGrp="1"/>
          </p:cNvSpPr>
          <p:nvPr>
            <p:ph type="sldNum" sz="quarter" idx="12"/>
          </p:nvPr>
        </p:nvSpPr>
        <p:spPr/>
        <p:txBody>
          <a:bodyPr/>
          <a:lstStyle/>
          <a:p>
            <a:fld id="{A8A4B7C2-E3E0-4AE0-A432-22C1893E90CE}" type="slidenum">
              <a:rPr lang="en-CA" smtClean="0"/>
              <a:pPr/>
              <a:t>15</a:t>
            </a:fld>
            <a:endParaRPr lang="en-CA" dirty="0"/>
          </a:p>
        </p:txBody>
      </p:sp>
    </p:spTree>
    <p:extLst>
      <p:ext uri="{BB962C8B-B14F-4D97-AF65-F5344CB8AC3E}">
        <p14:creationId xmlns:p14="http://schemas.microsoft.com/office/powerpoint/2010/main" val="37541315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BF99C-67A8-4D72-A735-64A1054E2288}"/>
              </a:ext>
            </a:extLst>
          </p:cNvPr>
          <p:cNvSpPr>
            <a:spLocks noGrp="1"/>
          </p:cNvSpPr>
          <p:nvPr>
            <p:ph type="title"/>
          </p:nvPr>
        </p:nvSpPr>
        <p:spPr/>
        <p:txBody>
          <a:bodyPr>
            <a:normAutofit fontScale="90000"/>
          </a:bodyPr>
          <a:lstStyle/>
          <a:p>
            <a:r>
              <a:rPr lang="en-CA" dirty="0"/>
              <a:t>Methodologies	</a:t>
            </a:r>
          </a:p>
        </p:txBody>
      </p:sp>
      <p:sp>
        <p:nvSpPr>
          <p:cNvPr id="3" name="Content Placeholder 2">
            <a:extLst>
              <a:ext uri="{FF2B5EF4-FFF2-40B4-BE49-F238E27FC236}">
                <a16:creationId xmlns:a16="http://schemas.microsoft.com/office/drawing/2014/main" id="{5321DF72-5D4E-4E55-8F9E-92D9C5960A63}"/>
              </a:ext>
            </a:extLst>
          </p:cNvPr>
          <p:cNvSpPr>
            <a:spLocks noGrp="1"/>
          </p:cNvSpPr>
          <p:nvPr>
            <p:ph idx="1"/>
          </p:nvPr>
        </p:nvSpPr>
        <p:spPr/>
        <p:txBody>
          <a:bodyPr>
            <a:normAutofit/>
          </a:bodyPr>
          <a:lstStyle/>
          <a:p>
            <a:r>
              <a:rPr lang="en-CA" sz="2000" b="1" dirty="0"/>
              <a:t>Demonstration:</a:t>
            </a:r>
            <a:r>
              <a:rPr lang="en-CA" sz="2000" dirty="0"/>
              <a:t> Experimentation, simulation, case study, proof, and testing, and feedback analysis</a:t>
            </a:r>
            <a:endParaRPr lang="en-CA" sz="2000" b="1" dirty="0"/>
          </a:p>
          <a:p>
            <a:r>
              <a:rPr lang="en-CA" sz="2000" b="1" dirty="0"/>
              <a:t>Evaluation: </a:t>
            </a:r>
            <a:r>
              <a:rPr lang="en-CA" sz="2000" dirty="0"/>
              <a:t>Comparing the objectives of a solution to actual observed results from use of the artifacts in the demonstration or pilot campaign. Analysis the quantifiable measure of system performance, accuracy with relevance metrics and analysis techniques. </a:t>
            </a:r>
            <a:endParaRPr lang="en-CA" sz="2000" b="1" dirty="0"/>
          </a:p>
          <a:p>
            <a:r>
              <a:rPr lang="en-CA" sz="2000" b="1" dirty="0"/>
              <a:t>Communication:</a:t>
            </a:r>
            <a:r>
              <a:rPr lang="en-CA" sz="2000" dirty="0"/>
              <a:t> Research  publications with problem definition,  literature review, hypothesis, data, analysis, result, discussion, and conclusion. Moreover, the technical and transformation documents are required. </a:t>
            </a:r>
            <a:endParaRPr lang="en-CA" sz="2000" b="1" dirty="0"/>
          </a:p>
          <a:p>
            <a:endParaRPr lang="en-CA" sz="2000" dirty="0"/>
          </a:p>
        </p:txBody>
      </p:sp>
      <p:sp>
        <p:nvSpPr>
          <p:cNvPr id="4" name="Date Placeholder 3">
            <a:extLst>
              <a:ext uri="{FF2B5EF4-FFF2-40B4-BE49-F238E27FC236}">
                <a16:creationId xmlns:a16="http://schemas.microsoft.com/office/drawing/2014/main" id="{D48BE4F5-B210-4F41-BD3C-05B452F0D13A}"/>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67102BD7-1FCF-4A36-BCA3-96C7D0F9B00C}"/>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86B3DA80-6C36-4EA4-90D9-93707FFD9690}"/>
              </a:ext>
            </a:extLst>
          </p:cNvPr>
          <p:cNvSpPr>
            <a:spLocks noGrp="1"/>
          </p:cNvSpPr>
          <p:nvPr>
            <p:ph type="sldNum" sz="quarter" idx="12"/>
          </p:nvPr>
        </p:nvSpPr>
        <p:spPr/>
        <p:txBody>
          <a:bodyPr/>
          <a:lstStyle/>
          <a:p>
            <a:fld id="{A8A4B7C2-E3E0-4AE0-A432-22C1893E90CE}" type="slidenum">
              <a:rPr lang="en-CA" smtClean="0"/>
              <a:pPr/>
              <a:t>16</a:t>
            </a:fld>
            <a:endParaRPr lang="en-CA" dirty="0"/>
          </a:p>
        </p:txBody>
      </p:sp>
    </p:spTree>
    <p:extLst>
      <p:ext uri="{BB962C8B-B14F-4D97-AF65-F5344CB8AC3E}">
        <p14:creationId xmlns:p14="http://schemas.microsoft.com/office/powerpoint/2010/main" val="36346422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C4C20-BCEC-466A-AF81-A2A8B92AABBB}"/>
              </a:ext>
            </a:extLst>
          </p:cNvPr>
          <p:cNvSpPr>
            <a:spLocks noGrp="1"/>
          </p:cNvSpPr>
          <p:nvPr>
            <p:ph type="title"/>
          </p:nvPr>
        </p:nvSpPr>
        <p:spPr/>
        <p:txBody>
          <a:bodyPr>
            <a:normAutofit fontScale="90000"/>
          </a:bodyPr>
          <a:lstStyle/>
          <a:p>
            <a:r>
              <a:rPr lang="en-CA" dirty="0"/>
              <a:t>Research Team</a:t>
            </a:r>
          </a:p>
        </p:txBody>
      </p:sp>
      <p:sp>
        <p:nvSpPr>
          <p:cNvPr id="4" name="Date Placeholder 3">
            <a:extLst>
              <a:ext uri="{FF2B5EF4-FFF2-40B4-BE49-F238E27FC236}">
                <a16:creationId xmlns:a16="http://schemas.microsoft.com/office/drawing/2014/main" id="{F5B0B83E-024F-4C37-97A9-890CF2C12E74}"/>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F278104C-E43F-4273-AAF6-86AA2E42EF9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685604C-D2A8-469E-85E9-26EE9FE0DE90}"/>
              </a:ext>
            </a:extLst>
          </p:cNvPr>
          <p:cNvSpPr>
            <a:spLocks noGrp="1"/>
          </p:cNvSpPr>
          <p:nvPr>
            <p:ph type="sldNum" sz="quarter" idx="12"/>
          </p:nvPr>
        </p:nvSpPr>
        <p:spPr/>
        <p:txBody>
          <a:bodyPr/>
          <a:lstStyle/>
          <a:p>
            <a:fld id="{A8A4B7C2-E3E0-4AE0-A432-22C1893E90CE}" type="slidenum">
              <a:rPr lang="en-CA" smtClean="0"/>
              <a:pPr/>
              <a:t>17</a:t>
            </a:fld>
            <a:endParaRPr lang="en-CA" dirty="0"/>
          </a:p>
        </p:txBody>
      </p:sp>
      <p:pic>
        <p:nvPicPr>
          <p:cNvPr id="7" name="Google Shape;275;p27" descr="A person sitting next to a body of water&#10;&#10;Description automatically generated">
            <a:extLst>
              <a:ext uri="{FF2B5EF4-FFF2-40B4-BE49-F238E27FC236}">
                <a16:creationId xmlns:a16="http://schemas.microsoft.com/office/drawing/2014/main" id="{874BFF9A-DDD4-4A07-A611-ECA80AEDD681}"/>
              </a:ext>
            </a:extLst>
          </p:cNvPr>
          <p:cNvPicPr preferRelativeResize="0"/>
          <p:nvPr/>
        </p:nvPicPr>
        <p:blipFill rotWithShape="1">
          <a:blip r:embed="rId2">
            <a:alphaModFix/>
          </a:blip>
          <a:srcRect l="21764" t="28066" r="19963" b="19454"/>
          <a:stretch/>
        </p:blipFill>
        <p:spPr>
          <a:xfrm>
            <a:off x="475302" y="1238757"/>
            <a:ext cx="1984245" cy="1768579"/>
          </a:xfrm>
          <a:prstGeom prst="ellipse">
            <a:avLst/>
          </a:prstGeom>
          <a:noFill/>
          <a:ln>
            <a:solidFill>
              <a:schemeClr val="tx1"/>
            </a:solidFill>
          </a:ln>
        </p:spPr>
      </p:pic>
      <p:sp>
        <p:nvSpPr>
          <p:cNvPr id="8" name="Google Shape;276;p27">
            <a:extLst>
              <a:ext uri="{FF2B5EF4-FFF2-40B4-BE49-F238E27FC236}">
                <a16:creationId xmlns:a16="http://schemas.microsoft.com/office/drawing/2014/main" id="{EB1C1B1B-5623-4C5F-9AC0-FD636AA2E25D}"/>
              </a:ext>
            </a:extLst>
          </p:cNvPr>
          <p:cNvSpPr txBox="1"/>
          <p:nvPr/>
        </p:nvSpPr>
        <p:spPr>
          <a:xfrm>
            <a:off x="402672" y="3007336"/>
            <a:ext cx="2626278" cy="3294404"/>
          </a:xfrm>
          <a:prstGeom prst="rect">
            <a:avLst/>
          </a:prstGeom>
          <a:noFill/>
          <a:ln>
            <a:noFill/>
          </a:ln>
        </p:spPr>
        <p:txBody>
          <a:bodyPr spcFirstLastPara="1" wrap="square" lIns="91400" tIns="91400" rIns="91400" bIns="91400" anchor="t" anchorCtr="0">
            <a:noAutofit/>
          </a:bodyPr>
          <a:lstStyle/>
          <a:p>
            <a:pPr marL="0" marR="0" lvl="0" indent="0" rtl="0">
              <a:lnSpc>
                <a:spcPct val="115000"/>
              </a:lnSpc>
              <a:spcBef>
                <a:spcPts val="0"/>
              </a:spcBef>
              <a:spcAft>
                <a:spcPts val="0"/>
              </a:spcAft>
              <a:buNone/>
            </a:pPr>
            <a:r>
              <a:rPr lang="en-US" sz="1400" b="1" dirty="0">
                <a:solidFill>
                  <a:srgbClr val="585858"/>
                </a:solidFill>
              </a:rPr>
              <a:t>Do Dung </a:t>
            </a:r>
            <a:r>
              <a:rPr lang="en-US" sz="1400" b="1" i="0" u="none" strike="noStrike" cap="none" dirty="0">
                <a:solidFill>
                  <a:srgbClr val="585858"/>
                </a:solidFill>
              </a:rPr>
              <a:t>Vu </a:t>
            </a:r>
            <a:endParaRPr sz="1400" b="1" dirty="0">
              <a:solidFill>
                <a:srgbClr val="585858"/>
              </a:solidFill>
            </a:endParaRPr>
          </a:p>
          <a:p>
            <a:pPr>
              <a:lnSpc>
                <a:spcPct val="115000"/>
              </a:lnSpc>
            </a:pPr>
            <a:r>
              <a:rPr lang="en-US" sz="1200" dirty="0">
                <a:sym typeface="Arial"/>
              </a:rPr>
              <a:t>Ph.D. Candidate at ETS</a:t>
            </a:r>
            <a:endParaRPr lang="en-US" sz="1200" dirty="0"/>
          </a:p>
          <a:p>
            <a:pPr marL="0" marR="0" lvl="0" indent="0" rtl="0">
              <a:lnSpc>
                <a:spcPct val="115000"/>
              </a:lnSpc>
              <a:spcBef>
                <a:spcPts val="0"/>
              </a:spcBef>
              <a:spcAft>
                <a:spcPts val="0"/>
              </a:spcAft>
              <a:buNone/>
            </a:pPr>
            <a:r>
              <a:rPr lang="en-US" sz="1200" dirty="0"/>
              <a:t>5y+ experienced AI &amp; </a:t>
            </a:r>
            <a:r>
              <a:rPr lang="en-US" sz="1200" dirty="0">
                <a:sym typeface="Arial"/>
              </a:rPr>
              <a:t>M</a:t>
            </a:r>
            <a:r>
              <a:rPr lang="en-US" sz="1200" dirty="0"/>
              <a:t>L application Research and D</a:t>
            </a:r>
            <a:r>
              <a:rPr lang="en-US" sz="1200" dirty="0">
                <a:sym typeface="Arial"/>
              </a:rPr>
              <a:t>evelopment</a:t>
            </a:r>
            <a:endParaRPr sz="1200" dirty="0"/>
          </a:p>
          <a:p>
            <a:pPr marL="0" marR="0" lvl="0" indent="0" rtl="0">
              <a:lnSpc>
                <a:spcPct val="115000"/>
              </a:lnSpc>
              <a:spcBef>
                <a:spcPts val="0"/>
              </a:spcBef>
              <a:spcAft>
                <a:spcPts val="0"/>
              </a:spcAft>
              <a:buNone/>
            </a:pPr>
            <a:r>
              <a:rPr lang="en-US" sz="1200" dirty="0">
                <a:sym typeface="Arial"/>
              </a:rPr>
              <a:t>2y+ B2B Project Manager &amp; Coordinator at Korbit.ai, Canada </a:t>
            </a:r>
          </a:p>
          <a:p>
            <a:pPr marL="0" marR="0" lvl="0" indent="0" rtl="0">
              <a:lnSpc>
                <a:spcPct val="115000"/>
              </a:lnSpc>
              <a:spcBef>
                <a:spcPts val="0"/>
              </a:spcBef>
              <a:spcAft>
                <a:spcPts val="0"/>
              </a:spcAft>
              <a:buNone/>
            </a:pPr>
            <a:r>
              <a:rPr lang="en-US" sz="1200" dirty="0">
                <a:sym typeface="Arial"/>
              </a:rPr>
              <a:t>2y Big Data Analysis at </a:t>
            </a:r>
            <a:r>
              <a:rPr lang="en-US" sz="1200" dirty="0" err="1">
                <a:sym typeface="Arial"/>
              </a:rPr>
              <a:t>Dankook</a:t>
            </a:r>
            <a:r>
              <a:rPr lang="en-US" sz="1200" dirty="0">
                <a:sym typeface="Arial"/>
              </a:rPr>
              <a:t> University, Korea</a:t>
            </a:r>
          </a:p>
          <a:p>
            <a:pPr>
              <a:lnSpc>
                <a:spcPct val="115000"/>
              </a:lnSpc>
            </a:pPr>
            <a:r>
              <a:rPr lang="en-US" sz="1200" dirty="0"/>
              <a:t>1y+ Civil Infrastructure Platform </a:t>
            </a:r>
            <a:r>
              <a:rPr lang="en-US" sz="1200" dirty="0">
                <a:sym typeface="Arial"/>
              </a:rPr>
              <a:t>Project </a:t>
            </a:r>
            <a:r>
              <a:rPr lang="en-US" sz="1200" dirty="0"/>
              <a:t>Leader at Renesas Inc, Vietnam</a:t>
            </a:r>
          </a:p>
          <a:p>
            <a:pPr>
              <a:lnSpc>
                <a:spcPct val="115000"/>
              </a:lnSpc>
            </a:pPr>
            <a:r>
              <a:rPr lang="en-US" sz="1200" dirty="0"/>
              <a:t>2y+ Information Technology Internal Audit leader at Tien </a:t>
            </a:r>
            <a:r>
              <a:rPr lang="en-US" sz="1200" dirty="0" err="1"/>
              <a:t>Phong</a:t>
            </a:r>
            <a:r>
              <a:rPr lang="en-US" sz="1200" dirty="0"/>
              <a:t> Bank, Vietnam</a:t>
            </a:r>
          </a:p>
          <a:p>
            <a:pPr marL="0" marR="0" lvl="0" indent="0" rtl="0">
              <a:lnSpc>
                <a:spcPct val="115000"/>
              </a:lnSpc>
              <a:spcBef>
                <a:spcPts val="0"/>
              </a:spcBef>
              <a:spcAft>
                <a:spcPts val="0"/>
              </a:spcAft>
              <a:buNone/>
            </a:pPr>
            <a:endParaRPr lang="en-US" sz="1200" dirty="0">
              <a:sym typeface="Arial"/>
            </a:endParaRPr>
          </a:p>
          <a:p>
            <a:pPr marL="0" marR="0" lvl="0" indent="0" rtl="0">
              <a:lnSpc>
                <a:spcPct val="115000"/>
              </a:lnSpc>
              <a:spcBef>
                <a:spcPts val="0"/>
              </a:spcBef>
              <a:spcAft>
                <a:spcPts val="0"/>
              </a:spcAft>
              <a:buNone/>
            </a:pPr>
            <a:endParaRPr sz="1200" dirty="0">
              <a:sym typeface="Arial"/>
            </a:endParaRPr>
          </a:p>
          <a:p>
            <a:pPr marL="285750" marR="0" lvl="0" indent="-171450" rtl="0">
              <a:lnSpc>
                <a:spcPct val="115000"/>
              </a:lnSpc>
              <a:spcBef>
                <a:spcPts val="0"/>
              </a:spcBef>
              <a:spcAft>
                <a:spcPts val="0"/>
              </a:spcAft>
              <a:buClr>
                <a:srgbClr val="585858"/>
              </a:buClr>
              <a:buSzPts val="1800"/>
              <a:buFont typeface="Arial"/>
              <a:buNone/>
            </a:pPr>
            <a:endParaRPr sz="1400" b="0" i="0" u="none" strike="noStrike" cap="none" dirty="0">
              <a:solidFill>
                <a:srgbClr val="585858"/>
              </a:solidFill>
              <a:latin typeface="Arial"/>
              <a:ea typeface="Arial"/>
              <a:cs typeface="Arial"/>
              <a:sym typeface="Arial"/>
            </a:endParaRPr>
          </a:p>
        </p:txBody>
      </p:sp>
      <p:pic>
        <p:nvPicPr>
          <p:cNvPr id="12" name="Picture 11" descr="A person wearing glasses and a suit&#10;&#10;Description automatically generated with medium confidence">
            <a:extLst>
              <a:ext uri="{FF2B5EF4-FFF2-40B4-BE49-F238E27FC236}">
                <a16:creationId xmlns:a16="http://schemas.microsoft.com/office/drawing/2014/main" id="{1901F3D7-0D39-42B8-981C-8FE24B1122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8072" y="1181924"/>
            <a:ext cx="1756365" cy="1768579"/>
          </a:xfrm>
          <a:prstGeom prst="ellipse">
            <a:avLst/>
          </a:prstGeom>
          <a:noFill/>
          <a:ln w="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
        <p:nvSpPr>
          <p:cNvPr id="14" name="TextBox 13">
            <a:extLst>
              <a:ext uri="{FF2B5EF4-FFF2-40B4-BE49-F238E27FC236}">
                <a16:creationId xmlns:a16="http://schemas.microsoft.com/office/drawing/2014/main" id="{A4D09668-10CD-4886-B116-EF7136E06075}"/>
              </a:ext>
            </a:extLst>
          </p:cNvPr>
          <p:cNvSpPr txBox="1"/>
          <p:nvPr/>
        </p:nvSpPr>
        <p:spPr>
          <a:xfrm>
            <a:off x="3119529" y="3027864"/>
            <a:ext cx="2769543" cy="1969770"/>
          </a:xfrm>
          <a:prstGeom prst="rect">
            <a:avLst/>
          </a:prstGeom>
          <a:noFill/>
        </p:spPr>
        <p:txBody>
          <a:bodyPr wrap="square">
            <a:spAutoFit/>
          </a:bodyPr>
          <a:lstStyle/>
          <a:p>
            <a:r>
              <a:rPr lang="fr-FR" sz="1400" b="1" dirty="0" err="1">
                <a:solidFill>
                  <a:srgbClr val="585858"/>
                </a:solidFill>
              </a:rPr>
              <a:t>Thang</a:t>
            </a:r>
            <a:r>
              <a:rPr lang="fr-FR" sz="1400" b="1" dirty="0">
                <a:solidFill>
                  <a:srgbClr val="585858"/>
                </a:solidFill>
              </a:rPr>
              <a:t> LE DINH, </a:t>
            </a:r>
            <a:r>
              <a:rPr lang="fr-FR" sz="1400" b="1" dirty="0" err="1">
                <a:solidFill>
                  <a:srgbClr val="585858"/>
                </a:solidFill>
              </a:rPr>
              <a:t>Ph.D</a:t>
            </a:r>
            <a:r>
              <a:rPr lang="fr-FR" sz="1400" b="1" dirty="0">
                <a:solidFill>
                  <a:srgbClr val="585858"/>
                </a:solidFill>
              </a:rPr>
              <a:t>., PMP</a:t>
            </a:r>
          </a:p>
          <a:p>
            <a:r>
              <a:rPr lang="fr-FR" sz="1200" dirty="0"/>
              <a:t>Professeur  agrégé en systèmes d'information</a:t>
            </a:r>
          </a:p>
          <a:p>
            <a:r>
              <a:rPr lang="fr-FR" sz="1200" dirty="0"/>
              <a:t>Département </a:t>
            </a:r>
            <a:r>
              <a:rPr lang="fr-FR" sz="1200" dirty="0">
                <a:hlinkClick r:id="rId4">
                  <a:extLst>
                    <a:ext uri="{A12FA001-AC4F-418D-AE19-62706E023703}">
                      <ahyp:hlinkClr xmlns:ahyp="http://schemas.microsoft.com/office/drawing/2018/hyperlinkcolor" val="tx"/>
                    </a:ext>
                  </a:extLst>
                </a:hlinkClick>
              </a:rPr>
              <a:t>Marketing et systèmes</a:t>
            </a:r>
            <a:r>
              <a:rPr lang="fr-FR" sz="1200" dirty="0"/>
              <a:t> d'information</a:t>
            </a:r>
          </a:p>
          <a:p>
            <a:r>
              <a:rPr lang="fr-FR" sz="1200" dirty="0"/>
              <a:t>Coresponsable du PC de 2e en marketing numérique Codirecteur du LARIDEPED (</a:t>
            </a:r>
            <a:r>
              <a:rPr lang="fr-FR" sz="1200" dirty="0">
                <a:hlinkClick r:id="rId5">
                  <a:extLst>
                    <a:ext uri="{A12FA001-AC4F-418D-AE19-62706E023703}">
                      <ahyp:hlinkClr xmlns:ahyp="http://schemas.microsoft.com/office/drawing/2018/hyperlinkcolor" val="tx"/>
                    </a:ext>
                  </a:extLst>
                </a:hlinkClick>
              </a:rPr>
              <a:t>larideped.org</a:t>
            </a:r>
            <a:r>
              <a:rPr lang="fr-FR" sz="1200" dirty="0"/>
              <a:t>)</a:t>
            </a:r>
          </a:p>
          <a:p>
            <a:r>
              <a:rPr lang="fr-FR" sz="1200" dirty="0">
                <a:hlinkClick r:id="rId6">
                  <a:extLst>
                    <a:ext uri="{A12FA001-AC4F-418D-AE19-62706E023703}">
                      <ahyp:hlinkClr xmlns:ahyp="http://schemas.microsoft.com/office/drawing/2018/hyperlinkcolor" val="tx"/>
                    </a:ext>
                  </a:extLst>
                </a:hlinkClick>
              </a:rPr>
              <a:t>Université du Québec à Trois-Rivières</a:t>
            </a:r>
            <a:r>
              <a:rPr lang="fr-FR" sz="1200" dirty="0"/>
              <a:t>, Canada</a:t>
            </a:r>
          </a:p>
        </p:txBody>
      </p:sp>
      <p:sp>
        <p:nvSpPr>
          <p:cNvPr id="15" name="TextBox 14">
            <a:extLst>
              <a:ext uri="{FF2B5EF4-FFF2-40B4-BE49-F238E27FC236}">
                <a16:creationId xmlns:a16="http://schemas.microsoft.com/office/drawing/2014/main" id="{978C0972-CADD-48E7-9B18-E103F8173435}"/>
              </a:ext>
            </a:extLst>
          </p:cNvPr>
          <p:cNvSpPr txBox="1"/>
          <p:nvPr/>
        </p:nvSpPr>
        <p:spPr>
          <a:xfrm>
            <a:off x="5889072" y="3007336"/>
            <a:ext cx="2769543" cy="1231106"/>
          </a:xfrm>
          <a:prstGeom prst="rect">
            <a:avLst/>
          </a:prstGeom>
          <a:noFill/>
        </p:spPr>
        <p:txBody>
          <a:bodyPr wrap="square">
            <a:spAutoFit/>
          </a:bodyPr>
          <a:lstStyle/>
          <a:p>
            <a:r>
              <a:rPr lang="fr-FR" sz="1400" b="1" dirty="0">
                <a:solidFill>
                  <a:srgbClr val="585858"/>
                </a:solidFill>
              </a:rPr>
              <a:t>VU-Thi </a:t>
            </a:r>
            <a:r>
              <a:rPr lang="fr-FR" sz="1400" b="1" dirty="0" err="1">
                <a:solidFill>
                  <a:srgbClr val="585858"/>
                </a:solidFill>
              </a:rPr>
              <a:t>My</a:t>
            </a:r>
            <a:r>
              <a:rPr lang="fr-FR" sz="1400" b="1" dirty="0">
                <a:solidFill>
                  <a:srgbClr val="585858"/>
                </a:solidFill>
              </a:rPr>
              <a:t> Hang, Ph. D</a:t>
            </a:r>
          </a:p>
          <a:p>
            <a:r>
              <a:rPr lang="en-US" sz="1200" dirty="0" err="1">
                <a:sym typeface="Arial"/>
              </a:rPr>
              <a:t>Ph.D</a:t>
            </a:r>
            <a:r>
              <a:rPr lang="en-US" sz="1200" dirty="0">
                <a:sym typeface="Arial"/>
              </a:rPr>
              <a:t> Computer Science,  University</a:t>
            </a:r>
          </a:p>
          <a:p>
            <a:r>
              <a:rPr lang="en-US" sz="1200" dirty="0">
                <a:sym typeface="Arial"/>
              </a:rPr>
              <a:t>Grenoble Alpes, France</a:t>
            </a:r>
          </a:p>
          <a:p>
            <a:r>
              <a:rPr lang="en-US" sz="1200" dirty="0">
                <a:sym typeface="Arial"/>
              </a:rPr>
              <a:t>7y+ Lecturer-Researcher, University of Sciences, Ho Chi Minh City, Vietnam</a:t>
            </a:r>
          </a:p>
          <a:p>
            <a:endParaRPr lang="fr-FR" sz="1200" b="1" dirty="0">
              <a:solidFill>
                <a:srgbClr val="585858"/>
              </a:solidFill>
            </a:endParaRPr>
          </a:p>
        </p:txBody>
      </p:sp>
      <p:pic>
        <p:nvPicPr>
          <p:cNvPr id="18" name="Picture 17" descr="A picture containing outdoor, tree, grass, ground&#10;&#10;Description automatically generated">
            <a:extLst>
              <a:ext uri="{FF2B5EF4-FFF2-40B4-BE49-F238E27FC236}">
                <a16:creationId xmlns:a16="http://schemas.microsoft.com/office/drawing/2014/main" id="{63B91705-B861-455F-BD93-4EC21C24B034}"/>
              </a:ext>
            </a:extLst>
          </p:cNvPr>
          <p:cNvPicPr>
            <a:picLocks noChangeAspect="1"/>
          </p:cNvPicPr>
          <p:nvPr/>
        </p:nvPicPr>
        <p:blipFill rotWithShape="1">
          <a:blip r:embed="rId7">
            <a:extLst>
              <a:ext uri="{28A0092B-C50C-407E-A947-70E740481C1C}">
                <a14:useLocalDpi xmlns:a14="http://schemas.microsoft.com/office/drawing/2010/main" val="0"/>
              </a:ext>
            </a:extLst>
          </a:blip>
          <a:srcRect l="17461" t="15535" r="48654" b="52538"/>
          <a:stretch/>
        </p:blipFill>
        <p:spPr>
          <a:xfrm>
            <a:off x="5972963" y="1295589"/>
            <a:ext cx="1756366" cy="1654914"/>
          </a:xfrm>
          <a:prstGeom prst="ellipse">
            <a:avLst/>
          </a:prstGeom>
          <a:ln w="63500" cap="rnd">
            <a:noFill/>
          </a:ln>
          <a:effectLst>
            <a:outerShdw blurRad="381000" dist="292100" dir="5400000" sx="-80000" sy="-18000" rotWithShape="0">
              <a:schemeClr val="bg1">
                <a:alpha val="22000"/>
              </a:scheme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0984042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FB99F-4434-45CF-A70E-C39015DEDA07}"/>
              </a:ext>
            </a:extLst>
          </p:cNvPr>
          <p:cNvSpPr>
            <a:spLocks noGrp="1"/>
          </p:cNvSpPr>
          <p:nvPr>
            <p:ph type="title"/>
          </p:nvPr>
        </p:nvSpPr>
        <p:spPr/>
        <p:txBody>
          <a:bodyPr>
            <a:normAutofit fontScale="90000"/>
          </a:bodyPr>
          <a:lstStyle/>
          <a:p>
            <a:r>
              <a:rPr lang="en-CA" dirty="0"/>
              <a:t>Strategies and Plan</a:t>
            </a:r>
          </a:p>
        </p:txBody>
      </p:sp>
      <p:sp>
        <p:nvSpPr>
          <p:cNvPr id="4" name="Date Placeholder 3">
            <a:extLst>
              <a:ext uri="{FF2B5EF4-FFF2-40B4-BE49-F238E27FC236}">
                <a16:creationId xmlns:a16="http://schemas.microsoft.com/office/drawing/2014/main" id="{8811A823-4F52-45B2-9501-D6DC76E8F1F3}"/>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9F9498F9-B23B-4AC1-8235-627A1B857728}"/>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06C7AD35-C9FF-4BFA-87A3-3FE4F2846E14}"/>
              </a:ext>
            </a:extLst>
          </p:cNvPr>
          <p:cNvSpPr>
            <a:spLocks noGrp="1"/>
          </p:cNvSpPr>
          <p:nvPr>
            <p:ph type="sldNum" sz="quarter" idx="12"/>
          </p:nvPr>
        </p:nvSpPr>
        <p:spPr/>
        <p:txBody>
          <a:bodyPr/>
          <a:lstStyle/>
          <a:p>
            <a:fld id="{A8A4B7C2-E3E0-4AE0-A432-22C1893E90CE}" type="slidenum">
              <a:rPr lang="en-CA" smtClean="0"/>
              <a:pPr/>
              <a:t>18</a:t>
            </a:fld>
            <a:endParaRPr lang="en-CA" dirty="0"/>
          </a:p>
        </p:txBody>
      </p:sp>
      <p:sp>
        <p:nvSpPr>
          <p:cNvPr id="7" name="Google Shape;167;p21">
            <a:extLst>
              <a:ext uri="{FF2B5EF4-FFF2-40B4-BE49-F238E27FC236}">
                <a16:creationId xmlns:a16="http://schemas.microsoft.com/office/drawing/2014/main" id="{D945BD4F-F371-4719-BEE8-A3523733988F}"/>
              </a:ext>
            </a:extLst>
          </p:cNvPr>
          <p:cNvSpPr txBox="1"/>
          <p:nvPr/>
        </p:nvSpPr>
        <p:spPr>
          <a:xfrm>
            <a:off x="877957" y="2213321"/>
            <a:ext cx="1178700" cy="3156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US" sz="1100" b="0" i="0" u="none" strike="noStrike" cap="none" dirty="0">
                <a:solidFill>
                  <a:srgbClr val="3F3F3F"/>
                </a:solidFill>
                <a:latin typeface="Comfortaa"/>
                <a:ea typeface="Comfortaa"/>
                <a:cs typeface="Comfortaa"/>
                <a:sym typeface="Comfortaa"/>
              </a:rPr>
              <a:t>Proposal </a:t>
            </a:r>
            <a:endParaRPr sz="1100" b="0" i="0" u="none" strike="noStrike" cap="none" dirty="0">
              <a:solidFill>
                <a:srgbClr val="000000"/>
              </a:solidFill>
              <a:latin typeface="Comfortaa"/>
              <a:ea typeface="Comfortaa"/>
              <a:cs typeface="Comfortaa"/>
              <a:sym typeface="Comfortaa"/>
            </a:endParaRPr>
          </a:p>
        </p:txBody>
      </p:sp>
      <p:sp>
        <p:nvSpPr>
          <p:cNvPr id="8" name="Google Shape;168;p21">
            <a:extLst>
              <a:ext uri="{FF2B5EF4-FFF2-40B4-BE49-F238E27FC236}">
                <a16:creationId xmlns:a16="http://schemas.microsoft.com/office/drawing/2014/main" id="{5D4BAC0E-D145-4823-87F0-0C41AC8C363F}"/>
              </a:ext>
            </a:extLst>
          </p:cNvPr>
          <p:cNvSpPr txBox="1"/>
          <p:nvPr/>
        </p:nvSpPr>
        <p:spPr>
          <a:xfrm>
            <a:off x="3600542" y="2190204"/>
            <a:ext cx="1370036" cy="377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US" sz="1100" b="0" i="0" u="none" strike="noStrike" cap="none" dirty="0">
                <a:solidFill>
                  <a:srgbClr val="3F3F3F"/>
                </a:solidFill>
                <a:latin typeface="Comfortaa"/>
                <a:ea typeface="Comfortaa"/>
                <a:cs typeface="Comfortaa"/>
                <a:sym typeface="Comfortaa"/>
              </a:rPr>
              <a:t>Integrate Modules</a:t>
            </a:r>
            <a:endParaRPr sz="1100" b="0" i="0" u="none" strike="noStrike" cap="none" dirty="0">
              <a:solidFill>
                <a:srgbClr val="3F3F3F"/>
              </a:solidFill>
              <a:latin typeface="Comfortaa"/>
              <a:ea typeface="Comfortaa"/>
              <a:cs typeface="Comfortaa"/>
              <a:sym typeface="Comfortaa"/>
            </a:endParaRPr>
          </a:p>
        </p:txBody>
      </p:sp>
      <p:sp>
        <p:nvSpPr>
          <p:cNvPr id="9" name="Google Shape;169;p21">
            <a:extLst>
              <a:ext uri="{FF2B5EF4-FFF2-40B4-BE49-F238E27FC236}">
                <a16:creationId xmlns:a16="http://schemas.microsoft.com/office/drawing/2014/main" id="{3A4F981B-6AC3-4F3E-972B-5FFFB8A1BD9F}"/>
              </a:ext>
            </a:extLst>
          </p:cNvPr>
          <p:cNvSpPr txBox="1"/>
          <p:nvPr/>
        </p:nvSpPr>
        <p:spPr>
          <a:xfrm>
            <a:off x="6718738" y="1822036"/>
            <a:ext cx="1811645" cy="731612"/>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US" sz="1100" b="0" i="0" u="none" strike="noStrike" cap="none" dirty="0">
                <a:solidFill>
                  <a:srgbClr val="3F3F3F"/>
                </a:solidFill>
                <a:latin typeface="Comfortaa"/>
                <a:ea typeface="Comfortaa"/>
                <a:cs typeface="Comfortaa"/>
                <a:sym typeface="Comfortaa"/>
              </a:rPr>
              <a:t>Publish papers and Transform Technologies</a:t>
            </a:r>
            <a:endParaRPr sz="1100" b="0" i="0" u="none" strike="noStrike" cap="none" dirty="0">
              <a:solidFill>
                <a:srgbClr val="3F3F3F"/>
              </a:solidFill>
              <a:latin typeface="Comfortaa"/>
              <a:ea typeface="Comfortaa"/>
              <a:cs typeface="Comfortaa"/>
              <a:sym typeface="Comfortaa"/>
            </a:endParaRPr>
          </a:p>
        </p:txBody>
      </p:sp>
      <p:sp>
        <p:nvSpPr>
          <p:cNvPr id="10" name="Google Shape;170;p21">
            <a:extLst>
              <a:ext uri="{FF2B5EF4-FFF2-40B4-BE49-F238E27FC236}">
                <a16:creationId xmlns:a16="http://schemas.microsoft.com/office/drawing/2014/main" id="{FC10F6A7-D84E-4148-BAA7-96767F90AB31}"/>
              </a:ext>
            </a:extLst>
          </p:cNvPr>
          <p:cNvSpPr txBox="1"/>
          <p:nvPr/>
        </p:nvSpPr>
        <p:spPr>
          <a:xfrm>
            <a:off x="2438314" y="4307387"/>
            <a:ext cx="1590000" cy="5568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US" sz="1100" b="0" i="0" u="none" strike="noStrike" cap="none" dirty="0">
                <a:solidFill>
                  <a:srgbClr val="3F3F3F"/>
                </a:solidFill>
                <a:latin typeface="Comfortaa"/>
                <a:ea typeface="Comfortaa"/>
                <a:cs typeface="Comfortaa"/>
                <a:sym typeface="Comfortaa"/>
              </a:rPr>
              <a:t>R&amp;D</a:t>
            </a:r>
            <a:endParaRPr sz="1100" b="0" i="0" u="none" strike="noStrike" cap="none" dirty="0">
              <a:solidFill>
                <a:srgbClr val="3F3F3F"/>
              </a:solidFill>
              <a:latin typeface="Comfortaa"/>
              <a:ea typeface="Comfortaa"/>
              <a:cs typeface="Comfortaa"/>
              <a:sym typeface="Comfortaa"/>
            </a:endParaRPr>
          </a:p>
        </p:txBody>
      </p:sp>
      <p:sp>
        <p:nvSpPr>
          <p:cNvPr id="11" name="Google Shape;171;p21">
            <a:extLst>
              <a:ext uri="{FF2B5EF4-FFF2-40B4-BE49-F238E27FC236}">
                <a16:creationId xmlns:a16="http://schemas.microsoft.com/office/drawing/2014/main" id="{EF9A8E3B-2FF6-435C-91FE-2EFF4F073BB7}"/>
              </a:ext>
            </a:extLst>
          </p:cNvPr>
          <p:cNvSpPr/>
          <p:nvPr/>
        </p:nvSpPr>
        <p:spPr>
          <a:xfrm rot="8100000">
            <a:off x="1150797" y="2498516"/>
            <a:ext cx="627062" cy="627062"/>
          </a:xfrm>
          <a:prstGeom prst="teardrop">
            <a:avLst>
              <a:gd name="adj" fmla="val 100000"/>
            </a:avLst>
          </a:prstGeom>
          <a:solidFill>
            <a:srgbClr val="6AA84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2" name="Google Shape;172;p21">
            <a:extLst>
              <a:ext uri="{FF2B5EF4-FFF2-40B4-BE49-F238E27FC236}">
                <a16:creationId xmlns:a16="http://schemas.microsoft.com/office/drawing/2014/main" id="{B24EC0AC-BAF5-4D14-ACF4-474D9E946C8A}"/>
              </a:ext>
            </a:extLst>
          </p:cNvPr>
          <p:cNvSpPr/>
          <p:nvPr/>
        </p:nvSpPr>
        <p:spPr>
          <a:xfrm rot="8100000">
            <a:off x="3945164" y="2496577"/>
            <a:ext cx="627062" cy="627062"/>
          </a:xfrm>
          <a:prstGeom prst="teardrop">
            <a:avLst>
              <a:gd name="adj" fmla="val 100000"/>
            </a:avLst>
          </a:prstGeom>
          <a:solidFill>
            <a:srgbClr val="6AA84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chemeClr val="lt1"/>
              </a:solidFill>
              <a:latin typeface="Calibri"/>
              <a:ea typeface="Calibri"/>
              <a:cs typeface="Calibri"/>
              <a:sym typeface="Calibri"/>
            </a:endParaRPr>
          </a:p>
        </p:txBody>
      </p:sp>
      <p:sp>
        <p:nvSpPr>
          <p:cNvPr id="13" name="Google Shape;173;p21">
            <a:extLst>
              <a:ext uri="{FF2B5EF4-FFF2-40B4-BE49-F238E27FC236}">
                <a16:creationId xmlns:a16="http://schemas.microsoft.com/office/drawing/2014/main" id="{09E35338-A701-47AE-8B2F-77203F3A2319}"/>
              </a:ext>
            </a:extLst>
          </p:cNvPr>
          <p:cNvSpPr/>
          <p:nvPr/>
        </p:nvSpPr>
        <p:spPr>
          <a:xfrm rot="8100000">
            <a:off x="7311030" y="2489865"/>
            <a:ext cx="627062" cy="627062"/>
          </a:xfrm>
          <a:prstGeom prst="teardrop">
            <a:avLst>
              <a:gd name="adj" fmla="val 100000"/>
            </a:avLst>
          </a:prstGeom>
          <a:solidFill>
            <a:srgbClr val="6AA84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chemeClr val="lt1"/>
              </a:solidFill>
              <a:latin typeface="Calibri"/>
              <a:ea typeface="Calibri"/>
              <a:cs typeface="Calibri"/>
              <a:sym typeface="Calibri"/>
            </a:endParaRPr>
          </a:p>
        </p:txBody>
      </p:sp>
      <p:sp>
        <p:nvSpPr>
          <p:cNvPr id="14" name="Google Shape;174;p21">
            <a:extLst>
              <a:ext uri="{FF2B5EF4-FFF2-40B4-BE49-F238E27FC236}">
                <a16:creationId xmlns:a16="http://schemas.microsoft.com/office/drawing/2014/main" id="{D771137F-21BC-4B81-B698-2E2FD5942CB6}"/>
              </a:ext>
            </a:extLst>
          </p:cNvPr>
          <p:cNvSpPr/>
          <p:nvPr/>
        </p:nvSpPr>
        <p:spPr>
          <a:xfrm rot="2700000" flipH="1">
            <a:off x="3116065" y="3656451"/>
            <a:ext cx="627062" cy="627062"/>
          </a:xfrm>
          <a:prstGeom prst="teardrop">
            <a:avLst>
              <a:gd name="adj" fmla="val 100000"/>
            </a:avLst>
          </a:prstGeom>
          <a:solidFill>
            <a:srgbClr val="6AA84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chemeClr val="lt1"/>
              </a:solidFill>
              <a:latin typeface="Calibri"/>
              <a:ea typeface="Calibri"/>
              <a:cs typeface="Calibri"/>
              <a:sym typeface="Calibri"/>
            </a:endParaRPr>
          </a:p>
        </p:txBody>
      </p:sp>
      <p:sp>
        <p:nvSpPr>
          <p:cNvPr id="15" name="Google Shape;175;p21">
            <a:extLst>
              <a:ext uri="{FF2B5EF4-FFF2-40B4-BE49-F238E27FC236}">
                <a16:creationId xmlns:a16="http://schemas.microsoft.com/office/drawing/2014/main" id="{048E8898-6D36-41CC-8F28-79A5335F0495}"/>
              </a:ext>
            </a:extLst>
          </p:cNvPr>
          <p:cNvSpPr/>
          <p:nvPr/>
        </p:nvSpPr>
        <p:spPr>
          <a:xfrm rot="2700000" flipH="1">
            <a:off x="5799548" y="3656450"/>
            <a:ext cx="627062" cy="627062"/>
          </a:xfrm>
          <a:prstGeom prst="teardrop">
            <a:avLst>
              <a:gd name="adj" fmla="val 100000"/>
            </a:avLst>
          </a:prstGeom>
          <a:solidFill>
            <a:srgbClr val="6AA84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chemeClr val="lt1"/>
              </a:solidFill>
              <a:latin typeface="Calibri"/>
              <a:ea typeface="Calibri"/>
              <a:cs typeface="Calibri"/>
              <a:sym typeface="Calibri"/>
            </a:endParaRPr>
          </a:p>
        </p:txBody>
      </p:sp>
      <p:cxnSp>
        <p:nvCxnSpPr>
          <p:cNvPr id="16" name="Google Shape;176;p21">
            <a:extLst>
              <a:ext uri="{FF2B5EF4-FFF2-40B4-BE49-F238E27FC236}">
                <a16:creationId xmlns:a16="http://schemas.microsoft.com/office/drawing/2014/main" id="{9047E3BB-06A3-4352-8F17-4A720C73616C}"/>
              </a:ext>
            </a:extLst>
          </p:cNvPr>
          <p:cNvCxnSpPr>
            <a:cxnSpLocks/>
          </p:cNvCxnSpPr>
          <p:nvPr/>
        </p:nvCxnSpPr>
        <p:spPr>
          <a:xfrm flipV="1">
            <a:off x="576928" y="3383599"/>
            <a:ext cx="8085871" cy="18725"/>
          </a:xfrm>
          <a:prstGeom prst="straightConnector1">
            <a:avLst/>
          </a:prstGeom>
          <a:noFill/>
          <a:ln w="38100" cap="flat" cmpd="sng">
            <a:solidFill>
              <a:srgbClr val="0688A4"/>
            </a:solidFill>
            <a:prstDash val="solid"/>
            <a:miter lim="800000"/>
            <a:headEnd type="none" w="sm" len="sm"/>
            <a:tailEnd type="none" w="sm" len="sm"/>
          </a:ln>
        </p:spPr>
      </p:cxnSp>
      <p:sp>
        <p:nvSpPr>
          <p:cNvPr id="17" name="Google Shape;177;p21">
            <a:extLst>
              <a:ext uri="{FF2B5EF4-FFF2-40B4-BE49-F238E27FC236}">
                <a16:creationId xmlns:a16="http://schemas.microsoft.com/office/drawing/2014/main" id="{61A15DE5-FEBA-4140-BF58-4718EE333F59}"/>
              </a:ext>
            </a:extLst>
          </p:cNvPr>
          <p:cNvSpPr/>
          <p:nvPr/>
        </p:nvSpPr>
        <p:spPr>
          <a:xfrm>
            <a:off x="1391305" y="3319770"/>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8" name="Google Shape;178;p21">
            <a:extLst>
              <a:ext uri="{FF2B5EF4-FFF2-40B4-BE49-F238E27FC236}">
                <a16:creationId xmlns:a16="http://schemas.microsoft.com/office/drawing/2014/main" id="{28879038-C45A-4EBC-BE2A-FA41D4C7CEF2}"/>
              </a:ext>
            </a:extLst>
          </p:cNvPr>
          <p:cNvSpPr/>
          <p:nvPr/>
        </p:nvSpPr>
        <p:spPr>
          <a:xfrm>
            <a:off x="3354723" y="3319770"/>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19" name="Google Shape;179;p21">
            <a:extLst>
              <a:ext uri="{FF2B5EF4-FFF2-40B4-BE49-F238E27FC236}">
                <a16:creationId xmlns:a16="http://schemas.microsoft.com/office/drawing/2014/main" id="{5D3542C0-7BA3-49C7-878A-A111B58CC3FF}"/>
              </a:ext>
            </a:extLst>
          </p:cNvPr>
          <p:cNvSpPr/>
          <p:nvPr/>
        </p:nvSpPr>
        <p:spPr>
          <a:xfrm>
            <a:off x="4188961" y="3319770"/>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0" name="Google Shape;180;p21">
            <a:extLst>
              <a:ext uri="{FF2B5EF4-FFF2-40B4-BE49-F238E27FC236}">
                <a16:creationId xmlns:a16="http://schemas.microsoft.com/office/drawing/2014/main" id="{5B132C05-CA3C-42A9-AA77-E2025CBB7C7A}"/>
              </a:ext>
            </a:extLst>
          </p:cNvPr>
          <p:cNvSpPr/>
          <p:nvPr/>
        </p:nvSpPr>
        <p:spPr>
          <a:xfrm>
            <a:off x="6037905" y="3319771"/>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1" name="Google Shape;181;p21">
            <a:extLst>
              <a:ext uri="{FF2B5EF4-FFF2-40B4-BE49-F238E27FC236}">
                <a16:creationId xmlns:a16="http://schemas.microsoft.com/office/drawing/2014/main" id="{5581A4B8-9832-43FD-BAB3-DC2D72EA3343}"/>
              </a:ext>
            </a:extLst>
          </p:cNvPr>
          <p:cNvSpPr/>
          <p:nvPr/>
        </p:nvSpPr>
        <p:spPr>
          <a:xfrm>
            <a:off x="7553742" y="3319771"/>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2" name="Google Shape;182;p21">
            <a:extLst>
              <a:ext uri="{FF2B5EF4-FFF2-40B4-BE49-F238E27FC236}">
                <a16:creationId xmlns:a16="http://schemas.microsoft.com/office/drawing/2014/main" id="{6A7D80C7-9E5A-4742-9AC4-1E7223EB19E0}"/>
              </a:ext>
            </a:extLst>
          </p:cNvPr>
          <p:cNvSpPr/>
          <p:nvPr/>
        </p:nvSpPr>
        <p:spPr>
          <a:xfrm>
            <a:off x="1363609" y="2714040"/>
            <a:ext cx="207251" cy="208270"/>
          </a:xfrm>
          <a:custGeom>
            <a:avLst/>
            <a:gdLst/>
            <a:ahLst/>
            <a:cxnLst/>
            <a:rect l="l" t="t" r="r" b="b"/>
            <a:pathLst>
              <a:path w="86" h="86" extrusionOk="0">
                <a:moveTo>
                  <a:pt x="84" y="78"/>
                </a:moveTo>
                <a:cubicBezTo>
                  <a:pt x="79" y="84"/>
                  <a:pt x="79" y="84"/>
                  <a:pt x="79" y="84"/>
                </a:cubicBezTo>
                <a:cubicBezTo>
                  <a:pt x="77" y="86"/>
                  <a:pt x="74" y="86"/>
                  <a:pt x="72" y="84"/>
                </a:cubicBezTo>
                <a:cubicBezTo>
                  <a:pt x="51" y="63"/>
                  <a:pt x="51" y="63"/>
                  <a:pt x="51" y="63"/>
                </a:cubicBezTo>
                <a:cubicBezTo>
                  <a:pt x="46" y="66"/>
                  <a:pt x="41" y="68"/>
                  <a:pt x="34" y="68"/>
                </a:cubicBezTo>
                <a:cubicBezTo>
                  <a:pt x="16" y="68"/>
                  <a:pt x="0" y="52"/>
                  <a:pt x="0" y="33"/>
                </a:cubicBezTo>
                <a:cubicBezTo>
                  <a:pt x="0" y="15"/>
                  <a:pt x="15" y="0"/>
                  <a:pt x="34" y="0"/>
                </a:cubicBezTo>
                <a:cubicBezTo>
                  <a:pt x="52" y="0"/>
                  <a:pt x="68" y="16"/>
                  <a:pt x="68" y="34"/>
                </a:cubicBezTo>
                <a:cubicBezTo>
                  <a:pt x="68" y="40"/>
                  <a:pt x="66" y="47"/>
                  <a:pt x="63" y="51"/>
                </a:cubicBezTo>
                <a:cubicBezTo>
                  <a:pt x="83" y="72"/>
                  <a:pt x="83" y="72"/>
                  <a:pt x="83" y="72"/>
                </a:cubicBezTo>
                <a:cubicBezTo>
                  <a:pt x="85" y="74"/>
                  <a:pt x="86" y="77"/>
                  <a:pt x="84" y="78"/>
                </a:cubicBezTo>
                <a:close/>
                <a:moveTo>
                  <a:pt x="34" y="57"/>
                </a:moveTo>
                <a:cubicBezTo>
                  <a:pt x="47" y="57"/>
                  <a:pt x="58" y="47"/>
                  <a:pt x="58" y="34"/>
                </a:cubicBezTo>
                <a:cubicBezTo>
                  <a:pt x="58" y="21"/>
                  <a:pt x="46" y="10"/>
                  <a:pt x="34" y="10"/>
                </a:cubicBezTo>
                <a:cubicBezTo>
                  <a:pt x="21" y="10"/>
                  <a:pt x="10" y="20"/>
                  <a:pt x="10" y="33"/>
                </a:cubicBezTo>
                <a:cubicBezTo>
                  <a:pt x="10" y="46"/>
                  <a:pt x="22" y="57"/>
                  <a:pt x="34" y="57"/>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3" name="Google Shape;183;p21">
            <a:extLst>
              <a:ext uri="{FF2B5EF4-FFF2-40B4-BE49-F238E27FC236}">
                <a16:creationId xmlns:a16="http://schemas.microsoft.com/office/drawing/2014/main" id="{83D304F0-BBBC-41B5-A68F-869D4BC28DFE}"/>
              </a:ext>
            </a:extLst>
          </p:cNvPr>
          <p:cNvSpPr/>
          <p:nvPr/>
        </p:nvSpPr>
        <p:spPr>
          <a:xfrm>
            <a:off x="3327515" y="3881750"/>
            <a:ext cx="207249" cy="176485"/>
          </a:xfrm>
          <a:custGeom>
            <a:avLst/>
            <a:gdLst/>
            <a:ahLst/>
            <a:cxnLst/>
            <a:rect l="l" t="t" r="r" b="b"/>
            <a:pathLst>
              <a:path w="108" h="92" extrusionOk="0">
                <a:moveTo>
                  <a:pt x="75" y="78"/>
                </a:moveTo>
                <a:cubicBezTo>
                  <a:pt x="75" y="81"/>
                  <a:pt x="75" y="92"/>
                  <a:pt x="75" y="92"/>
                </a:cubicBezTo>
                <a:cubicBezTo>
                  <a:pt x="0" y="92"/>
                  <a:pt x="0" y="92"/>
                  <a:pt x="0" y="92"/>
                </a:cubicBezTo>
                <a:cubicBezTo>
                  <a:pt x="0" y="73"/>
                  <a:pt x="0" y="73"/>
                  <a:pt x="0" y="73"/>
                </a:cubicBezTo>
                <a:cubicBezTo>
                  <a:pt x="0" y="68"/>
                  <a:pt x="6" y="66"/>
                  <a:pt x="9" y="64"/>
                </a:cubicBezTo>
                <a:cubicBezTo>
                  <a:pt x="20" y="60"/>
                  <a:pt x="23" y="57"/>
                  <a:pt x="23" y="49"/>
                </a:cubicBezTo>
                <a:cubicBezTo>
                  <a:pt x="23" y="44"/>
                  <a:pt x="20" y="46"/>
                  <a:pt x="18" y="37"/>
                </a:cubicBezTo>
                <a:cubicBezTo>
                  <a:pt x="18" y="34"/>
                  <a:pt x="15" y="37"/>
                  <a:pt x="14" y="29"/>
                </a:cubicBezTo>
                <a:cubicBezTo>
                  <a:pt x="14" y="26"/>
                  <a:pt x="16" y="25"/>
                  <a:pt x="16" y="25"/>
                </a:cubicBezTo>
                <a:cubicBezTo>
                  <a:pt x="16" y="25"/>
                  <a:pt x="15" y="20"/>
                  <a:pt x="15" y="16"/>
                </a:cubicBezTo>
                <a:cubicBezTo>
                  <a:pt x="15" y="12"/>
                  <a:pt x="17" y="0"/>
                  <a:pt x="32" y="0"/>
                </a:cubicBezTo>
                <a:cubicBezTo>
                  <a:pt x="47" y="0"/>
                  <a:pt x="50" y="12"/>
                  <a:pt x="49" y="16"/>
                </a:cubicBezTo>
                <a:cubicBezTo>
                  <a:pt x="49" y="20"/>
                  <a:pt x="48" y="25"/>
                  <a:pt x="48" y="25"/>
                </a:cubicBezTo>
                <a:cubicBezTo>
                  <a:pt x="48" y="25"/>
                  <a:pt x="50" y="26"/>
                  <a:pt x="50" y="29"/>
                </a:cubicBezTo>
                <a:cubicBezTo>
                  <a:pt x="49" y="37"/>
                  <a:pt x="46" y="34"/>
                  <a:pt x="46" y="37"/>
                </a:cubicBezTo>
                <a:cubicBezTo>
                  <a:pt x="44" y="46"/>
                  <a:pt x="41" y="44"/>
                  <a:pt x="41" y="49"/>
                </a:cubicBezTo>
                <a:cubicBezTo>
                  <a:pt x="41" y="57"/>
                  <a:pt x="45" y="60"/>
                  <a:pt x="55" y="64"/>
                </a:cubicBezTo>
                <a:cubicBezTo>
                  <a:pt x="66" y="69"/>
                  <a:pt x="75" y="73"/>
                  <a:pt x="75" y="78"/>
                </a:cubicBezTo>
                <a:close/>
                <a:moveTo>
                  <a:pt x="84" y="92"/>
                </a:moveTo>
                <a:cubicBezTo>
                  <a:pt x="84" y="76"/>
                  <a:pt x="84" y="76"/>
                  <a:pt x="84" y="76"/>
                </a:cubicBezTo>
                <a:cubicBezTo>
                  <a:pt x="84" y="69"/>
                  <a:pt x="81" y="67"/>
                  <a:pt x="64" y="59"/>
                </a:cubicBezTo>
                <a:cubicBezTo>
                  <a:pt x="67" y="56"/>
                  <a:pt x="68" y="54"/>
                  <a:pt x="68" y="50"/>
                </a:cubicBezTo>
                <a:cubicBezTo>
                  <a:pt x="68" y="46"/>
                  <a:pt x="66" y="47"/>
                  <a:pt x="65" y="41"/>
                </a:cubicBezTo>
                <a:cubicBezTo>
                  <a:pt x="64" y="38"/>
                  <a:pt x="62" y="41"/>
                  <a:pt x="62" y="35"/>
                </a:cubicBezTo>
                <a:cubicBezTo>
                  <a:pt x="62" y="32"/>
                  <a:pt x="63" y="32"/>
                  <a:pt x="63" y="32"/>
                </a:cubicBezTo>
                <a:cubicBezTo>
                  <a:pt x="63" y="32"/>
                  <a:pt x="62" y="28"/>
                  <a:pt x="62" y="26"/>
                </a:cubicBezTo>
                <a:cubicBezTo>
                  <a:pt x="62" y="22"/>
                  <a:pt x="64" y="13"/>
                  <a:pt x="75" y="13"/>
                </a:cubicBezTo>
                <a:cubicBezTo>
                  <a:pt x="86" y="13"/>
                  <a:pt x="88" y="22"/>
                  <a:pt x="88" y="26"/>
                </a:cubicBezTo>
                <a:cubicBezTo>
                  <a:pt x="88" y="28"/>
                  <a:pt x="87" y="32"/>
                  <a:pt x="87" y="32"/>
                </a:cubicBezTo>
                <a:cubicBezTo>
                  <a:pt x="87" y="32"/>
                  <a:pt x="88" y="32"/>
                  <a:pt x="88" y="35"/>
                </a:cubicBezTo>
                <a:cubicBezTo>
                  <a:pt x="88" y="41"/>
                  <a:pt x="86" y="38"/>
                  <a:pt x="85" y="41"/>
                </a:cubicBezTo>
                <a:cubicBezTo>
                  <a:pt x="84" y="47"/>
                  <a:pt x="82" y="46"/>
                  <a:pt x="82" y="50"/>
                </a:cubicBezTo>
                <a:cubicBezTo>
                  <a:pt x="82" y="56"/>
                  <a:pt x="84" y="58"/>
                  <a:pt x="92" y="62"/>
                </a:cubicBezTo>
                <a:cubicBezTo>
                  <a:pt x="100" y="65"/>
                  <a:pt x="105" y="67"/>
                  <a:pt x="107" y="70"/>
                </a:cubicBezTo>
                <a:cubicBezTo>
                  <a:pt x="108" y="72"/>
                  <a:pt x="108" y="92"/>
                  <a:pt x="108" y="92"/>
                </a:cubicBezTo>
                <a:lnTo>
                  <a:pt x="84" y="92"/>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4" name="Google Shape;184;p21">
            <a:extLst>
              <a:ext uri="{FF2B5EF4-FFF2-40B4-BE49-F238E27FC236}">
                <a16:creationId xmlns:a16="http://schemas.microsoft.com/office/drawing/2014/main" id="{24B42CB3-2E53-4CAD-94DD-BE6B3BE92D69}"/>
              </a:ext>
            </a:extLst>
          </p:cNvPr>
          <p:cNvSpPr/>
          <p:nvPr/>
        </p:nvSpPr>
        <p:spPr>
          <a:xfrm>
            <a:off x="7531614" y="2725104"/>
            <a:ext cx="185335" cy="186145"/>
          </a:xfrm>
          <a:custGeom>
            <a:avLst/>
            <a:gdLst/>
            <a:ahLst/>
            <a:cxnLst/>
            <a:rect l="l" t="t" r="r" b="b"/>
            <a:pathLst>
              <a:path w="97" h="97" extrusionOk="0">
                <a:moveTo>
                  <a:pt x="97" y="22"/>
                </a:moveTo>
                <a:cubicBezTo>
                  <a:pt x="97" y="86"/>
                  <a:pt x="97" y="86"/>
                  <a:pt x="97" y="86"/>
                </a:cubicBezTo>
                <a:cubicBezTo>
                  <a:pt x="97" y="92"/>
                  <a:pt x="92" y="97"/>
                  <a:pt x="86" y="97"/>
                </a:cubicBezTo>
                <a:cubicBezTo>
                  <a:pt x="11" y="97"/>
                  <a:pt x="11" y="97"/>
                  <a:pt x="11" y="97"/>
                </a:cubicBezTo>
                <a:cubicBezTo>
                  <a:pt x="5" y="97"/>
                  <a:pt x="0" y="92"/>
                  <a:pt x="0" y="86"/>
                </a:cubicBezTo>
                <a:cubicBezTo>
                  <a:pt x="0" y="22"/>
                  <a:pt x="0" y="22"/>
                  <a:pt x="0" y="22"/>
                </a:cubicBezTo>
                <a:cubicBezTo>
                  <a:pt x="0" y="16"/>
                  <a:pt x="5" y="11"/>
                  <a:pt x="11" y="11"/>
                </a:cubicBezTo>
                <a:cubicBezTo>
                  <a:pt x="15" y="11"/>
                  <a:pt x="15" y="11"/>
                  <a:pt x="15" y="11"/>
                </a:cubicBezTo>
                <a:cubicBezTo>
                  <a:pt x="15" y="22"/>
                  <a:pt x="15" y="22"/>
                  <a:pt x="15" y="22"/>
                </a:cubicBezTo>
                <a:cubicBezTo>
                  <a:pt x="33" y="22"/>
                  <a:pt x="33" y="22"/>
                  <a:pt x="33" y="22"/>
                </a:cubicBezTo>
                <a:cubicBezTo>
                  <a:pt x="33" y="11"/>
                  <a:pt x="33" y="11"/>
                  <a:pt x="33" y="11"/>
                </a:cubicBezTo>
                <a:cubicBezTo>
                  <a:pt x="64" y="11"/>
                  <a:pt x="64" y="11"/>
                  <a:pt x="64" y="11"/>
                </a:cubicBezTo>
                <a:cubicBezTo>
                  <a:pt x="64" y="22"/>
                  <a:pt x="64" y="22"/>
                  <a:pt x="64" y="22"/>
                </a:cubicBezTo>
                <a:cubicBezTo>
                  <a:pt x="81" y="22"/>
                  <a:pt x="81" y="22"/>
                  <a:pt x="81" y="22"/>
                </a:cubicBezTo>
                <a:cubicBezTo>
                  <a:pt x="81" y="11"/>
                  <a:pt x="81" y="11"/>
                  <a:pt x="81" y="11"/>
                </a:cubicBezTo>
                <a:cubicBezTo>
                  <a:pt x="86" y="11"/>
                  <a:pt x="86" y="11"/>
                  <a:pt x="86" y="11"/>
                </a:cubicBezTo>
                <a:cubicBezTo>
                  <a:pt x="92" y="11"/>
                  <a:pt x="97" y="16"/>
                  <a:pt x="97" y="22"/>
                </a:cubicBezTo>
                <a:close/>
                <a:moveTo>
                  <a:pt x="86" y="43"/>
                </a:moveTo>
                <a:cubicBezTo>
                  <a:pt x="11" y="43"/>
                  <a:pt x="11" y="43"/>
                  <a:pt x="11" y="43"/>
                </a:cubicBezTo>
                <a:cubicBezTo>
                  <a:pt x="11" y="86"/>
                  <a:pt x="11" y="86"/>
                  <a:pt x="11" y="86"/>
                </a:cubicBezTo>
                <a:cubicBezTo>
                  <a:pt x="86" y="86"/>
                  <a:pt x="86" y="86"/>
                  <a:pt x="86" y="86"/>
                </a:cubicBezTo>
                <a:lnTo>
                  <a:pt x="86" y="43"/>
                </a:lnTo>
                <a:close/>
                <a:moveTo>
                  <a:pt x="28" y="18"/>
                </a:moveTo>
                <a:cubicBezTo>
                  <a:pt x="20" y="18"/>
                  <a:pt x="20" y="18"/>
                  <a:pt x="20" y="18"/>
                </a:cubicBezTo>
                <a:cubicBezTo>
                  <a:pt x="20" y="0"/>
                  <a:pt x="20" y="0"/>
                  <a:pt x="20" y="0"/>
                </a:cubicBezTo>
                <a:cubicBezTo>
                  <a:pt x="28" y="0"/>
                  <a:pt x="28" y="0"/>
                  <a:pt x="28" y="0"/>
                </a:cubicBezTo>
                <a:lnTo>
                  <a:pt x="28" y="18"/>
                </a:lnTo>
                <a:close/>
                <a:moveTo>
                  <a:pt x="76" y="18"/>
                </a:moveTo>
                <a:cubicBezTo>
                  <a:pt x="69" y="18"/>
                  <a:pt x="69" y="18"/>
                  <a:pt x="69" y="18"/>
                </a:cubicBezTo>
                <a:cubicBezTo>
                  <a:pt x="69" y="0"/>
                  <a:pt x="69" y="0"/>
                  <a:pt x="69" y="0"/>
                </a:cubicBezTo>
                <a:cubicBezTo>
                  <a:pt x="76" y="0"/>
                  <a:pt x="76" y="0"/>
                  <a:pt x="76" y="0"/>
                </a:cubicBezTo>
                <a:lnTo>
                  <a:pt x="76" y="18"/>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5" name="Google Shape;185;p21">
            <a:extLst>
              <a:ext uri="{FF2B5EF4-FFF2-40B4-BE49-F238E27FC236}">
                <a16:creationId xmlns:a16="http://schemas.microsoft.com/office/drawing/2014/main" id="{ABC3FA45-D233-4ADD-AFD2-86FC773F2CC5}"/>
              </a:ext>
            </a:extLst>
          </p:cNvPr>
          <p:cNvSpPr/>
          <p:nvPr/>
        </p:nvSpPr>
        <p:spPr>
          <a:xfrm>
            <a:off x="6027245" y="3879206"/>
            <a:ext cx="231305" cy="181553"/>
          </a:xfrm>
          <a:custGeom>
            <a:avLst/>
            <a:gdLst/>
            <a:ahLst/>
            <a:cxnLst/>
            <a:rect l="l" t="t" r="r" b="b"/>
            <a:pathLst>
              <a:path w="112" h="88" extrusionOk="0">
                <a:moveTo>
                  <a:pt x="88" y="32"/>
                </a:moveTo>
                <a:cubicBezTo>
                  <a:pt x="88" y="49"/>
                  <a:pt x="68" y="64"/>
                  <a:pt x="44" y="64"/>
                </a:cubicBezTo>
                <a:cubicBezTo>
                  <a:pt x="40" y="64"/>
                  <a:pt x="36" y="63"/>
                  <a:pt x="33" y="63"/>
                </a:cubicBezTo>
                <a:cubicBezTo>
                  <a:pt x="28" y="66"/>
                  <a:pt x="22" y="69"/>
                  <a:pt x="15" y="71"/>
                </a:cubicBezTo>
                <a:cubicBezTo>
                  <a:pt x="14" y="71"/>
                  <a:pt x="12" y="71"/>
                  <a:pt x="10" y="72"/>
                </a:cubicBezTo>
                <a:cubicBezTo>
                  <a:pt x="10" y="72"/>
                  <a:pt x="10" y="72"/>
                  <a:pt x="10" y="72"/>
                </a:cubicBezTo>
                <a:cubicBezTo>
                  <a:pt x="9" y="72"/>
                  <a:pt x="8" y="71"/>
                  <a:pt x="8" y="70"/>
                </a:cubicBezTo>
                <a:cubicBezTo>
                  <a:pt x="8" y="69"/>
                  <a:pt x="8" y="68"/>
                  <a:pt x="9" y="67"/>
                </a:cubicBezTo>
                <a:cubicBezTo>
                  <a:pt x="12" y="64"/>
                  <a:pt x="14" y="62"/>
                  <a:pt x="16" y="57"/>
                </a:cubicBezTo>
                <a:cubicBezTo>
                  <a:pt x="6" y="51"/>
                  <a:pt x="0" y="42"/>
                  <a:pt x="0" y="32"/>
                </a:cubicBezTo>
                <a:cubicBezTo>
                  <a:pt x="0" y="14"/>
                  <a:pt x="20" y="0"/>
                  <a:pt x="44" y="0"/>
                </a:cubicBezTo>
                <a:cubicBezTo>
                  <a:pt x="68" y="0"/>
                  <a:pt x="88" y="14"/>
                  <a:pt x="88" y="32"/>
                </a:cubicBezTo>
                <a:close/>
                <a:moveTo>
                  <a:pt x="8" y="32"/>
                </a:moveTo>
                <a:cubicBezTo>
                  <a:pt x="8" y="38"/>
                  <a:pt x="12" y="45"/>
                  <a:pt x="20" y="50"/>
                </a:cubicBezTo>
                <a:cubicBezTo>
                  <a:pt x="27" y="53"/>
                  <a:pt x="27" y="53"/>
                  <a:pt x="27" y="53"/>
                </a:cubicBezTo>
                <a:cubicBezTo>
                  <a:pt x="24" y="58"/>
                  <a:pt x="24" y="58"/>
                  <a:pt x="24" y="58"/>
                </a:cubicBezTo>
                <a:cubicBezTo>
                  <a:pt x="26" y="58"/>
                  <a:pt x="27" y="57"/>
                  <a:pt x="28" y="56"/>
                </a:cubicBezTo>
                <a:cubicBezTo>
                  <a:pt x="31" y="54"/>
                  <a:pt x="31" y="54"/>
                  <a:pt x="31" y="54"/>
                </a:cubicBezTo>
                <a:cubicBezTo>
                  <a:pt x="34" y="55"/>
                  <a:pt x="34" y="55"/>
                  <a:pt x="34" y="55"/>
                </a:cubicBezTo>
                <a:cubicBezTo>
                  <a:pt x="37" y="55"/>
                  <a:pt x="41" y="56"/>
                  <a:pt x="44" y="56"/>
                </a:cubicBezTo>
                <a:cubicBezTo>
                  <a:pt x="63" y="56"/>
                  <a:pt x="80" y="45"/>
                  <a:pt x="80" y="32"/>
                </a:cubicBezTo>
                <a:cubicBezTo>
                  <a:pt x="80" y="19"/>
                  <a:pt x="63" y="8"/>
                  <a:pt x="44" y="8"/>
                </a:cubicBezTo>
                <a:cubicBezTo>
                  <a:pt x="24" y="8"/>
                  <a:pt x="8" y="19"/>
                  <a:pt x="8" y="32"/>
                </a:cubicBezTo>
                <a:close/>
                <a:moveTo>
                  <a:pt x="102" y="83"/>
                </a:moveTo>
                <a:cubicBezTo>
                  <a:pt x="103" y="84"/>
                  <a:pt x="104" y="84"/>
                  <a:pt x="104" y="86"/>
                </a:cubicBezTo>
                <a:cubicBezTo>
                  <a:pt x="103" y="87"/>
                  <a:pt x="103" y="88"/>
                  <a:pt x="102" y="87"/>
                </a:cubicBezTo>
                <a:cubicBezTo>
                  <a:pt x="100" y="87"/>
                  <a:pt x="98" y="87"/>
                  <a:pt x="96" y="86"/>
                </a:cubicBezTo>
                <a:cubicBezTo>
                  <a:pt x="90" y="85"/>
                  <a:pt x="84" y="82"/>
                  <a:pt x="79" y="79"/>
                </a:cubicBezTo>
                <a:cubicBezTo>
                  <a:pt x="75" y="79"/>
                  <a:pt x="72" y="80"/>
                  <a:pt x="68" y="80"/>
                </a:cubicBezTo>
                <a:cubicBezTo>
                  <a:pt x="56" y="80"/>
                  <a:pt x="46" y="76"/>
                  <a:pt x="38" y="71"/>
                </a:cubicBezTo>
                <a:cubicBezTo>
                  <a:pt x="40" y="71"/>
                  <a:pt x="42" y="72"/>
                  <a:pt x="44" y="72"/>
                </a:cubicBezTo>
                <a:cubicBezTo>
                  <a:pt x="57" y="72"/>
                  <a:pt x="70" y="68"/>
                  <a:pt x="80" y="61"/>
                </a:cubicBezTo>
                <a:cubicBezTo>
                  <a:pt x="90" y="53"/>
                  <a:pt x="96" y="43"/>
                  <a:pt x="96" y="32"/>
                </a:cubicBezTo>
                <a:cubicBezTo>
                  <a:pt x="96" y="28"/>
                  <a:pt x="95" y="25"/>
                  <a:pt x="94" y="22"/>
                </a:cubicBezTo>
                <a:cubicBezTo>
                  <a:pt x="105" y="28"/>
                  <a:pt x="112" y="37"/>
                  <a:pt x="112" y="48"/>
                </a:cubicBezTo>
                <a:cubicBezTo>
                  <a:pt x="112" y="58"/>
                  <a:pt x="105" y="67"/>
                  <a:pt x="95" y="73"/>
                </a:cubicBezTo>
                <a:cubicBezTo>
                  <a:pt x="97" y="78"/>
                  <a:pt x="100" y="80"/>
                  <a:pt x="102" y="83"/>
                </a:cubicBez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6" name="Google Shape;186;p21">
            <a:extLst>
              <a:ext uri="{FF2B5EF4-FFF2-40B4-BE49-F238E27FC236}">
                <a16:creationId xmlns:a16="http://schemas.microsoft.com/office/drawing/2014/main" id="{9F664715-2DCB-486F-B224-90570290F07E}"/>
              </a:ext>
            </a:extLst>
          </p:cNvPr>
          <p:cNvSpPr/>
          <p:nvPr/>
        </p:nvSpPr>
        <p:spPr>
          <a:xfrm>
            <a:off x="4155403" y="2730667"/>
            <a:ext cx="206640" cy="164212"/>
          </a:xfrm>
          <a:custGeom>
            <a:avLst/>
            <a:gdLst/>
            <a:ahLst/>
            <a:cxnLst/>
            <a:rect l="l" t="t" r="r" b="b"/>
            <a:pathLst>
              <a:path w="111" h="88" extrusionOk="0">
                <a:moveTo>
                  <a:pt x="111" y="78"/>
                </a:moveTo>
                <a:cubicBezTo>
                  <a:pt x="111" y="84"/>
                  <a:pt x="107" y="88"/>
                  <a:pt x="101" y="88"/>
                </a:cubicBezTo>
                <a:cubicBezTo>
                  <a:pt x="10" y="88"/>
                  <a:pt x="10" y="88"/>
                  <a:pt x="10" y="88"/>
                </a:cubicBezTo>
                <a:cubicBezTo>
                  <a:pt x="4" y="88"/>
                  <a:pt x="0" y="84"/>
                  <a:pt x="0" y="78"/>
                </a:cubicBezTo>
                <a:cubicBezTo>
                  <a:pt x="0" y="10"/>
                  <a:pt x="0" y="10"/>
                  <a:pt x="0" y="10"/>
                </a:cubicBezTo>
                <a:cubicBezTo>
                  <a:pt x="0" y="5"/>
                  <a:pt x="4" y="0"/>
                  <a:pt x="10" y="0"/>
                </a:cubicBezTo>
                <a:cubicBezTo>
                  <a:pt x="101" y="0"/>
                  <a:pt x="101" y="0"/>
                  <a:pt x="101" y="0"/>
                </a:cubicBezTo>
                <a:cubicBezTo>
                  <a:pt x="107" y="0"/>
                  <a:pt x="111" y="5"/>
                  <a:pt x="111" y="10"/>
                </a:cubicBezTo>
                <a:lnTo>
                  <a:pt x="111" y="78"/>
                </a:lnTo>
                <a:close/>
                <a:moveTo>
                  <a:pt x="103" y="26"/>
                </a:moveTo>
                <a:cubicBezTo>
                  <a:pt x="103" y="25"/>
                  <a:pt x="103" y="24"/>
                  <a:pt x="101" y="24"/>
                </a:cubicBezTo>
                <a:cubicBezTo>
                  <a:pt x="10" y="24"/>
                  <a:pt x="10" y="24"/>
                  <a:pt x="10" y="24"/>
                </a:cubicBezTo>
                <a:cubicBezTo>
                  <a:pt x="8" y="24"/>
                  <a:pt x="8" y="25"/>
                  <a:pt x="8" y="26"/>
                </a:cubicBezTo>
                <a:cubicBezTo>
                  <a:pt x="8" y="78"/>
                  <a:pt x="8" y="78"/>
                  <a:pt x="8" y="78"/>
                </a:cubicBezTo>
                <a:cubicBezTo>
                  <a:pt x="8" y="79"/>
                  <a:pt x="8" y="80"/>
                  <a:pt x="10" y="80"/>
                </a:cubicBezTo>
                <a:cubicBezTo>
                  <a:pt x="101" y="80"/>
                  <a:pt x="101" y="80"/>
                  <a:pt x="101" y="80"/>
                </a:cubicBezTo>
                <a:cubicBezTo>
                  <a:pt x="103" y="80"/>
                  <a:pt x="103" y="79"/>
                  <a:pt x="103" y="78"/>
                </a:cubicBezTo>
                <a:lnTo>
                  <a:pt x="103" y="26"/>
                </a:lnTo>
                <a:close/>
                <a:moveTo>
                  <a:pt x="24" y="38"/>
                </a:moveTo>
                <a:cubicBezTo>
                  <a:pt x="24" y="39"/>
                  <a:pt x="23" y="40"/>
                  <a:pt x="22" y="40"/>
                </a:cubicBezTo>
                <a:cubicBezTo>
                  <a:pt x="18" y="40"/>
                  <a:pt x="18" y="40"/>
                  <a:pt x="18" y="40"/>
                </a:cubicBezTo>
                <a:cubicBezTo>
                  <a:pt x="16" y="40"/>
                  <a:pt x="16" y="39"/>
                  <a:pt x="16" y="38"/>
                </a:cubicBezTo>
                <a:cubicBezTo>
                  <a:pt x="16" y="34"/>
                  <a:pt x="16" y="34"/>
                  <a:pt x="16" y="34"/>
                </a:cubicBezTo>
                <a:cubicBezTo>
                  <a:pt x="16" y="33"/>
                  <a:pt x="16" y="32"/>
                  <a:pt x="18" y="32"/>
                </a:cubicBezTo>
                <a:cubicBezTo>
                  <a:pt x="22" y="32"/>
                  <a:pt x="22" y="32"/>
                  <a:pt x="22" y="32"/>
                </a:cubicBezTo>
                <a:cubicBezTo>
                  <a:pt x="23" y="32"/>
                  <a:pt x="24" y="33"/>
                  <a:pt x="24" y="34"/>
                </a:cubicBezTo>
                <a:lnTo>
                  <a:pt x="24" y="38"/>
                </a:lnTo>
                <a:close/>
                <a:moveTo>
                  <a:pt x="24" y="54"/>
                </a:moveTo>
                <a:cubicBezTo>
                  <a:pt x="24" y="55"/>
                  <a:pt x="23" y="56"/>
                  <a:pt x="22" y="56"/>
                </a:cubicBezTo>
                <a:cubicBezTo>
                  <a:pt x="18" y="56"/>
                  <a:pt x="18" y="56"/>
                  <a:pt x="18" y="56"/>
                </a:cubicBezTo>
                <a:cubicBezTo>
                  <a:pt x="16" y="56"/>
                  <a:pt x="16" y="55"/>
                  <a:pt x="16" y="54"/>
                </a:cubicBezTo>
                <a:cubicBezTo>
                  <a:pt x="16" y="50"/>
                  <a:pt x="16" y="50"/>
                  <a:pt x="16" y="50"/>
                </a:cubicBezTo>
                <a:cubicBezTo>
                  <a:pt x="16" y="49"/>
                  <a:pt x="16" y="48"/>
                  <a:pt x="18" y="48"/>
                </a:cubicBezTo>
                <a:cubicBezTo>
                  <a:pt x="22" y="48"/>
                  <a:pt x="22" y="48"/>
                  <a:pt x="22" y="48"/>
                </a:cubicBezTo>
                <a:cubicBezTo>
                  <a:pt x="23" y="48"/>
                  <a:pt x="24" y="49"/>
                  <a:pt x="24" y="50"/>
                </a:cubicBezTo>
                <a:lnTo>
                  <a:pt x="24" y="54"/>
                </a:lnTo>
                <a:close/>
                <a:moveTo>
                  <a:pt x="24" y="70"/>
                </a:moveTo>
                <a:cubicBezTo>
                  <a:pt x="24" y="71"/>
                  <a:pt x="23" y="72"/>
                  <a:pt x="22" y="72"/>
                </a:cubicBezTo>
                <a:cubicBezTo>
                  <a:pt x="18" y="72"/>
                  <a:pt x="18" y="72"/>
                  <a:pt x="18" y="72"/>
                </a:cubicBezTo>
                <a:cubicBezTo>
                  <a:pt x="16" y="72"/>
                  <a:pt x="16" y="71"/>
                  <a:pt x="16" y="70"/>
                </a:cubicBezTo>
                <a:cubicBezTo>
                  <a:pt x="16" y="66"/>
                  <a:pt x="16" y="66"/>
                  <a:pt x="16" y="66"/>
                </a:cubicBezTo>
                <a:cubicBezTo>
                  <a:pt x="16" y="65"/>
                  <a:pt x="16" y="64"/>
                  <a:pt x="18" y="64"/>
                </a:cubicBezTo>
                <a:cubicBezTo>
                  <a:pt x="22" y="64"/>
                  <a:pt x="22" y="64"/>
                  <a:pt x="22" y="64"/>
                </a:cubicBezTo>
                <a:cubicBezTo>
                  <a:pt x="23" y="64"/>
                  <a:pt x="24" y="65"/>
                  <a:pt x="24" y="66"/>
                </a:cubicBezTo>
                <a:lnTo>
                  <a:pt x="24" y="70"/>
                </a:lnTo>
                <a:close/>
                <a:moveTo>
                  <a:pt x="95" y="38"/>
                </a:moveTo>
                <a:cubicBezTo>
                  <a:pt x="95" y="39"/>
                  <a:pt x="95" y="40"/>
                  <a:pt x="93" y="40"/>
                </a:cubicBezTo>
                <a:cubicBezTo>
                  <a:pt x="34" y="40"/>
                  <a:pt x="34" y="40"/>
                  <a:pt x="34" y="40"/>
                </a:cubicBezTo>
                <a:cubicBezTo>
                  <a:pt x="32" y="40"/>
                  <a:pt x="32" y="39"/>
                  <a:pt x="32" y="38"/>
                </a:cubicBezTo>
                <a:cubicBezTo>
                  <a:pt x="32" y="34"/>
                  <a:pt x="32" y="34"/>
                  <a:pt x="32" y="34"/>
                </a:cubicBezTo>
                <a:cubicBezTo>
                  <a:pt x="32" y="33"/>
                  <a:pt x="32" y="32"/>
                  <a:pt x="34" y="32"/>
                </a:cubicBezTo>
                <a:cubicBezTo>
                  <a:pt x="93" y="32"/>
                  <a:pt x="93" y="32"/>
                  <a:pt x="93" y="32"/>
                </a:cubicBezTo>
                <a:cubicBezTo>
                  <a:pt x="95" y="32"/>
                  <a:pt x="95" y="33"/>
                  <a:pt x="95" y="34"/>
                </a:cubicBezTo>
                <a:lnTo>
                  <a:pt x="95" y="38"/>
                </a:lnTo>
                <a:close/>
                <a:moveTo>
                  <a:pt x="95" y="54"/>
                </a:moveTo>
                <a:cubicBezTo>
                  <a:pt x="95" y="55"/>
                  <a:pt x="95" y="56"/>
                  <a:pt x="93" y="56"/>
                </a:cubicBezTo>
                <a:cubicBezTo>
                  <a:pt x="34" y="56"/>
                  <a:pt x="34" y="56"/>
                  <a:pt x="34" y="56"/>
                </a:cubicBezTo>
                <a:cubicBezTo>
                  <a:pt x="32" y="56"/>
                  <a:pt x="32" y="55"/>
                  <a:pt x="32" y="54"/>
                </a:cubicBezTo>
                <a:cubicBezTo>
                  <a:pt x="32" y="50"/>
                  <a:pt x="32" y="50"/>
                  <a:pt x="32" y="50"/>
                </a:cubicBezTo>
                <a:cubicBezTo>
                  <a:pt x="32" y="49"/>
                  <a:pt x="32" y="48"/>
                  <a:pt x="34" y="48"/>
                </a:cubicBezTo>
                <a:cubicBezTo>
                  <a:pt x="93" y="48"/>
                  <a:pt x="93" y="48"/>
                  <a:pt x="93" y="48"/>
                </a:cubicBezTo>
                <a:cubicBezTo>
                  <a:pt x="95" y="48"/>
                  <a:pt x="95" y="49"/>
                  <a:pt x="95" y="50"/>
                </a:cubicBezTo>
                <a:lnTo>
                  <a:pt x="95" y="54"/>
                </a:lnTo>
                <a:close/>
                <a:moveTo>
                  <a:pt x="95" y="70"/>
                </a:moveTo>
                <a:cubicBezTo>
                  <a:pt x="95" y="71"/>
                  <a:pt x="95" y="72"/>
                  <a:pt x="93" y="72"/>
                </a:cubicBezTo>
                <a:cubicBezTo>
                  <a:pt x="34" y="72"/>
                  <a:pt x="34" y="72"/>
                  <a:pt x="34" y="72"/>
                </a:cubicBezTo>
                <a:cubicBezTo>
                  <a:pt x="32" y="72"/>
                  <a:pt x="32" y="71"/>
                  <a:pt x="32" y="70"/>
                </a:cubicBezTo>
                <a:cubicBezTo>
                  <a:pt x="32" y="66"/>
                  <a:pt x="32" y="66"/>
                  <a:pt x="32" y="66"/>
                </a:cubicBezTo>
                <a:cubicBezTo>
                  <a:pt x="32" y="65"/>
                  <a:pt x="32" y="64"/>
                  <a:pt x="34" y="64"/>
                </a:cubicBezTo>
                <a:cubicBezTo>
                  <a:pt x="93" y="64"/>
                  <a:pt x="93" y="64"/>
                  <a:pt x="93" y="64"/>
                </a:cubicBezTo>
                <a:cubicBezTo>
                  <a:pt x="95" y="64"/>
                  <a:pt x="95" y="65"/>
                  <a:pt x="95" y="66"/>
                </a:cubicBezTo>
                <a:lnTo>
                  <a:pt x="95" y="70"/>
                </a:lnTo>
                <a:close/>
              </a:path>
            </a:pathLst>
          </a:custGeom>
          <a:solidFill>
            <a:schemeClr val="lt1"/>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7" name="Google Shape;187;p21">
            <a:extLst>
              <a:ext uri="{FF2B5EF4-FFF2-40B4-BE49-F238E27FC236}">
                <a16:creationId xmlns:a16="http://schemas.microsoft.com/office/drawing/2014/main" id="{625E4FE2-1B6D-43F6-971E-D421BE2D95E1}"/>
              </a:ext>
            </a:extLst>
          </p:cNvPr>
          <p:cNvSpPr/>
          <p:nvPr/>
        </p:nvSpPr>
        <p:spPr>
          <a:xfrm>
            <a:off x="7384669" y="2563477"/>
            <a:ext cx="481200" cy="481200"/>
          </a:xfrm>
          <a:prstGeom prst="ellipse">
            <a:avLst/>
          </a:prstGeom>
          <a:noFill/>
          <a:ln w="2857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8" name="Google Shape;188;p21">
            <a:extLst>
              <a:ext uri="{FF2B5EF4-FFF2-40B4-BE49-F238E27FC236}">
                <a16:creationId xmlns:a16="http://schemas.microsoft.com/office/drawing/2014/main" id="{19431710-DC79-48F4-8372-2CDD00AB54A5}"/>
              </a:ext>
            </a:extLst>
          </p:cNvPr>
          <p:cNvSpPr/>
          <p:nvPr/>
        </p:nvSpPr>
        <p:spPr>
          <a:xfrm>
            <a:off x="4018034" y="2566347"/>
            <a:ext cx="481200" cy="481200"/>
          </a:xfrm>
          <a:prstGeom prst="ellipse">
            <a:avLst/>
          </a:prstGeom>
          <a:noFill/>
          <a:ln w="2857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29" name="Google Shape;189;p21">
            <a:extLst>
              <a:ext uri="{FF2B5EF4-FFF2-40B4-BE49-F238E27FC236}">
                <a16:creationId xmlns:a16="http://schemas.microsoft.com/office/drawing/2014/main" id="{546A4DC3-0E1E-4C15-8B05-2C8ED4BE867E}"/>
              </a:ext>
            </a:extLst>
          </p:cNvPr>
          <p:cNvSpPr/>
          <p:nvPr/>
        </p:nvSpPr>
        <p:spPr>
          <a:xfrm>
            <a:off x="1219747" y="2568599"/>
            <a:ext cx="481200" cy="481200"/>
          </a:xfrm>
          <a:prstGeom prst="ellipse">
            <a:avLst/>
          </a:prstGeom>
          <a:noFill/>
          <a:ln w="2857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0" name="Google Shape;190;p21">
            <a:extLst>
              <a:ext uri="{FF2B5EF4-FFF2-40B4-BE49-F238E27FC236}">
                <a16:creationId xmlns:a16="http://schemas.microsoft.com/office/drawing/2014/main" id="{90CED607-9A33-4F40-985F-DBE76DC12377}"/>
              </a:ext>
            </a:extLst>
          </p:cNvPr>
          <p:cNvSpPr/>
          <p:nvPr/>
        </p:nvSpPr>
        <p:spPr>
          <a:xfrm>
            <a:off x="5872583" y="3725552"/>
            <a:ext cx="481200" cy="481200"/>
          </a:xfrm>
          <a:prstGeom prst="ellipse">
            <a:avLst/>
          </a:prstGeom>
          <a:noFill/>
          <a:ln w="2857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1" name="Google Shape;191;p21">
            <a:extLst>
              <a:ext uri="{FF2B5EF4-FFF2-40B4-BE49-F238E27FC236}">
                <a16:creationId xmlns:a16="http://schemas.microsoft.com/office/drawing/2014/main" id="{4BB040FA-2A29-466D-8EAC-490259F14428}"/>
              </a:ext>
            </a:extLst>
          </p:cNvPr>
          <p:cNvSpPr/>
          <p:nvPr/>
        </p:nvSpPr>
        <p:spPr>
          <a:xfrm>
            <a:off x="3184627" y="3725545"/>
            <a:ext cx="481200" cy="481200"/>
          </a:xfrm>
          <a:prstGeom prst="ellipse">
            <a:avLst/>
          </a:prstGeom>
          <a:noFill/>
          <a:ln w="2857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2" name="Google Shape;192;p21">
            <a:extLst>
              <a:ext uri="{FF2B5EF4-FFF2-40B4-BE49-F238E27FC236}">
                <a16:creationId xmlns:a16="http://schemas.microsoft.com/office/drawing/2014/main" id="{6DD3E73A-9886-460E-921C-E01400CF0A4E}"/>
              </a:ext>
            </a:extLst>
          </p:cNvPr>
          <p:cNvSpPr txBox="1"/>
          <p:nvPr/>
        </p:nvSpPr>
        <p:spPr>
          <a:xfrm>
            <a:off x="1997892" y="2096558"/>
            <a:ext cx="1178700" cy="3777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CA" sz="1100" b="0" i="0" u="none" strike="noStrike" cap="none" dirty="0">
                <a:solidFill>
                  <a:srgbClr val="3F3F3F"/>
                </a:solidFill>
                <a:latin typeface="Comfortaa"/>
                <a:ea typeface="Comfortaa"/>
                <a:cs typeface="Comfortaa"/>
                <a:sym typeface="Comfortaa"/>
              </a:rPr>
              <a:t>Mitacs Fund</a:t>
            </a:r>
            <a:endParaRPr sz="1100" b="0" i="0" u="none" strike="noStrike" cap="none" dirty="0">
              <a:solidFill>
                <a:srgbClr val="3F3F3F"/>
              </a:solidFill>
              <a:latin typeface="Comfortaa"/>
              <a:ea typeface="Comfortaa"/>
              <a:cs typeface="Comfortaa"/>
              <a:sym typeface="Comfortaa"/>
            </a:endParaRPr>
          </a:p>
          <a:p>
            <a:pPr marL="0" marR="0" lvl="0" indent="0" algn="ctr" rtl="0">
              <a:lnSpc>
                <a:spcPct val="150000"/>
              </a:lnSpc>
              <a:spcBef>
                <a:spcPts val="0"/>
              </a:spcBef>
              <a:spcAft>
                <a:spcPts val="0"/>
              </a:spcAft>
              <a:buClr>
                <a:srgbClr val="000000"/>
              </a:buClr>
              <a:buSzPts val="1100"/>
              <a:buFont typeface="Arial"/>
              <a:buNone/>
            </a:pPr>
            <a:endParaRPr sz="1100" b="0" i="0" u="none" strike="noStrike" cap="none" dirty="0">
              <a:solidFill>
                <a:srgbClr val="3F3F3F"/>
              </a:solidFill>
              <a:latin typeface="Comfortaa"/>
              <a:ea typeface="Comfortaa"/>
              <a:cs typeface="Comfortaa"/>
              <a:sym typeface="Comfortaa"/>
            </a:endParaRPr>
          </a:p>
        </p:txBody>
      </p:sp>
      <p:sp>
        <p:nvSpPr>
          <p:cNvPr id="33" name="Google Shape;193;p21">
            <a:extLst>
              <a:ext uri="{FF2B5EF4-FFF2-40B4-BE49-F238E27FC236}">
                <a16:creationId xmlns:a16="http://schemas.microsoft.com/office/drawing/2014/main" id="{E7FDBE9C-2C86-433F-9997-85F9738DF2B3}"/>
              </a:ext>
            </a:extLst>
          </p:cNvPr>
          <p:cNvSpPr/>
          <p:nvPr/>
        </p:nvSpPr>
        <p:spPr>
          <a:xfrm>
            <a:off x="2495879" y="3319770"/>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4" name="Google Shape;194;p21">
            <a:extLst>
              <a:ext uri="{FF2B5EF4-FFF2-40B4-BE49-F238E27FC236}">
                <a16:creationId xmlns:a16="http://schemas.microsoft.com/office/drawing/2014/main" id="{0B669AA9-C26F-4810-9E6B-7B21962EB37F}"/>
              </a:ext>
            </a:extLst>
          </p:cNvPr>
          <p:cNvSpPr/>
          <p:nvPr/>
        </p:nvSpPr>
        <p:spPr>
          <a:xfrm>
            <a:off x="5029145" y="3314801"/>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5" name="Google Shape;195;p21">
            <a:extLst>
              <a:ext uri="{FF2B5EF4-FFF2-40B4-BE49-F238E27FC236}">
                <a16:creationId xmlns:a16="http://schemas.microsoft.com/office/drawing/2014/main" id="{A2405495-51FF-40BF-8550-8F4C7D72E780}"/>
              </a:ext>
            </a:extLst>
          </p:cNvPr>
          <p:cNvSpPr txBox="1"/>
          <p:nvPr/>
        </p:nvSpPr>
        <p:spPr>
          <a:xfrm>
            <a:off x="4510090" y="3578411"/>
            <a:ext cx="1293600" cy="4812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1100"/>
              <a:buFont typeface="Arial"/>
              <a:buNone/>
            </a:pPr>
            <a:r>
              <a:rPr lang="en-US" sz="1100" b="0" i="0" u="none" strike="noStrike" cap="none" dirty="0">
                <a:solidFill>
                  <a:srgbClr val="3F3F3F"/>
                </a:solidFill>
                <a:latin typeface="Comfortaa"/>
                <a:ea typeface="Comfortaa"/>
                <a:cs typeface="Comfortaa"/>
                <a:sym typeface="Comfortaa"/>
              </a:rPr>
              <a:t>Experiment</a:t>
            </a:r>
            <a:endParaRPr sz="1100" b="0" i="0" u="none" strike="noStrike" cap="none" dirty="0">
              <a:solidFill>
                <a:srgbClr val="3F3F3F"/>
              </a:solidFill>
              <a:latin typeface="Comfortaa"/>
              <a:ea typeface="Comfortaa"/>
              <a:cs typeface="Comfortaa"/>
              <a:sym typeface="Comfortaa"/>
            </a:endParaRPr>
          </a:p>
        </p:txBody>
      </p:sp>
      <p:sp>
        <p:nvSpPr>
          <p:cNvPr id="36" name="Google Shape;196;p21">
            <a:extLst>
              <a:ext uri="{FF2B5EF4-FFF2-40B4-BE49-F238E27FC236}">
                <a16:creationId xmlns:a16="http://schemas.microsoft.com/office/drawing/2014/main" id="{0F8D0183-040F-4D19-B7F7-AFA38D6E26AF}"/>
              </a:ext>
            </a:extLst>
          </p:cNvPr>
          <p:cNvSpPr/>
          <p:nvPr/>
        </p:nvSpPr>
        <p:spPr>
          <a:xfrm rot="8100000">
            <a:off x="2246336" y="2485194"/>
            <a:ext cx="627062" cy="627062"/>
          </a:xfrm>
          <a:prstGeom prst="teardrop">
            <a:avLst>
              <a:gd name="adj" fmla="val 100000"/>
            </a:avLst>
          </a:prstGeom>
          <a:solidFill>
            <a:srgbClr val="6AA84F"/>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a:solidFill>
                <a:schemeClr val="lt1"/>
              </a:solidFill>
              <a:latin typeface="Calibri"/>
              <a:ea typeface="Calibri"/>
              <a:cs typeface="Calibri"/>
              <a:sym typeface="Calibri"/>
            </a:endParaRPr>
          </a:p>
        </p:txBody>
      </p:sp>
      <p:sp>
        <p:nvSpPr>
          <p:cNvPr id="37" name="Google Shape;197;p21">
            <a:extLst>
              <a:ext uri="{FF2B5EF4-FFF2-40B4-BE49-F238E27FC236}">
                <a16:creationId xmlns:a16="http://schemas.microsoft.com/office/drawing/2014/main" id="{E328C4E0-32DD-422B-883F-7157F412FD92}"/>
              </a:ext>
            </a:extLst>
          </p:cNvPr>
          <p:cNvSpPr/>
          <p:nvPr/>
        </p:nvSpPr>
        <p:spPr>
          <a:xfrm>
            <a:off x="2319149" y="2558090"/>
            <a:ext cx="481200" cy="481200"/>
          </a:xfrm>
          <a:prstGeom prst="ellipse">
            <a:avLst/>
          </a:prstGeom>
          <a:noFill/>
          <a:ln w="28575" cap="flat" cmpd="sng">
            <a:solidFill>
              <a:schemeClr val="lt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38" name="Google Shape;198;p21">
            <a:extLst>
              <a:ext uri="{FF2B5EF4-FFF2-40B4-BE49-F238E27FC236}">
                <a16:creationId xmlns:a16="http://schemas.microsoft.com/office/drawing/2014/main" id="{6D1CFEE6-F7B6-4B6C-8F5C-EC95188E41CA}"/>
              </a:ext>
            </a:extLst>
          </p:cNvPr>
          <p:cNvSpPr/>
          <p:nvPr/>
        </p:nvSpPr>
        <p:spPr>
          <a:xfrm>
            <a:off x="2444143" y="2652059"/>
            <a:ext cx="231300" cy="293328"/>
          </a:xfrm>
          <a:custGeom>
            <a:avLst/>
            <a:gdLst/>
            <a:ahLst/>
            <a:cxnLst/>
            <a:rect l="l" t="t" r="r" b="b"/>
            <a:pathLst>
              <a:path w="76" h="96" extrusionOk="0">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
        <p:nvSpPr>
          <p:cNvPr id="39" name="Google Shape;199;p21">
            <a:extLst>
              <a:ext uri="{FF2B5EF4-FFF2-40B4-BE49-F238E27FC236}">
                <a16:creationId xmlns:a16="http://schemas.microsoft.com/office/drawing/2014/main" id="{43E59DC4-655C-4248-A0D2-B43A175A57B9}"/>
              </a:ext>
            </a:extLst>
          </p:cNvPr>
          <p:cNvSpPr/>
          <p:nvPr/>
        </p:nvSpPr>
        <p:spPr>
          <a:xfrm>
            <a:off x="5856382" y="3319771"/>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0" name="Google Shape;200;p21">
            <a:extLst>
              <a:ext uri="{FF2B5EF4-FFF2-40B4-BE49-F238E27FC236}">
                <a16:creationId xmlns:a16="http://schemas.microsoft.com/office/drawing/2014/main" id="{CFA1B56B-CC0D-4CEA-82B9-778162F87AC2}"/>
              </a:ext>
            </a:extLst>
          </p:cNvPr>
          <p:cNvSpPr/>
          <p:nvPr/>
        </p:nvSpPr>
        <p:spPr>
          <a:xfrm>
            <a:off x="5662802" y="3314802"/>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1" name="Google Shape;201;p21">
            <a:extLst>
              <a:ext uri="{FF2B5EF4-FFF2-40B4-BE49-F238E27FC236}">
                <a16:creationId xmlns:a16="http://schemas.microsoft.com/office/drawing/2014/main" id="{4D83DF11-FA95-42B1-A266-5D4F3B2A80AE}"/>
              </a:ext>
            </a:extLst>
          </p:cNvPr>
          <p:cNvSpPr/>
          <p:nvPr/>
        </p:nvSpPr>
        <p:spPr>
          <a:xfrm>
            <a:off x="6219420" y="3319771"/>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42" name="Google Shape;202;p21">
            <a:extLst>
              <a:ext uri="{FF2B5EF4-FFF2-40B4-BE49-F238E27FC236}">
                <a16:creationId xmlns:a16="http://schemas.microsoft.com/office/drawing/2014/main" id="{3F2D0B90-B262-4412-90F6-9533BA828743}"/>
              </a:ext>
            </a:extLst>
          </p:cNvPr>
          <p:cNvSpPr txBox="1"/>
          <p:nvPr/>
        </p:nvSpPr>
        <p:spPr>
          <a:xfrm>
            <a:off x="1977135" y="3467929"/>
            <a:ext cx="1178700" cy="3156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800"/>
              <a:buFont typeface="Arial"/>
              <a:buNone/>
            </a:pPr>
            <a:r>
              <a:rPr lang="en-US" sz="800" b="0" i="0" u="none" strike="noStrike" cap="none" dirty="0">
                <a:solidFill>
                  <a:srgbClr val="3F3F3F"/>
                </a:solidFill>
                <a:latin typeface="Comfortaa"/>
                <a:ea typeface="Comfortaa"/>
                <a:cs typeface="Comfortaa"/>
                <a:sym typeface="Comfortaa"/>
              </a:rPr>
              <a:t>Jan 2022</a:t>
            </a:r>
            <a:endParaRPr sz="800" b="0" i="0" u="none" strike="noStrike" cap="none" dirty="0">
              <a:solidFill>
                <a:srgbClr val="3F3F3F"/>
              </a:solidFill>
              <a:latin typeface="Comfortaa"/>
              <a:ea typeface="Comfortaa"/>
              <a:cs typeface="Comfortaa"/>
              <a:sym typeface="Comfortaa"/>
            </a:endParaRPr>
          </a:p>
        </p:txBody>
      </p:sp>
      <p:sp>
        <p:nvSpPr>
          <p:cNvPr id="43" name="Google Shape;203;p21">
            <a:extLst>
              <a:ext uri="{FF2B5EF4-FFF2-40B4-BE49-F238E27FC236}">
                <a16:creationId xmlns:a16="http://schemas.microsoft.com/office/drawing/2014/main" id="{12FBBCAE-82D7-49A2-8FD4-30CB9AEC89AF}"/>
              </a:ext>
            </a:extLst>
          </p:cNvPr>
          <p:cNvSpPr txBox="1"/>
          <p:nvPr/>
        </p:nvSpPr>
        <p:spPr>
          <a:xfrm>
            <a:off x="2841871" y="3125762"/>
            <a:ext cx="1178700" cy="2721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800"/>
              <a:buFont typeface="Arial"/>
              <a:buNone/>
            </a:pPr>
            <a:r>
              <a:rPr lang="en-US" sz="800" b="0" i="0" u="none" strike="noStrike" cap="none" dirty="0">
                <a:solidFill>
                  <a:srgbClr val="3F3F3F"/>
                </a:solidFill>
                <a:latin typeface="Comfortaa"/>
                <a:ea typeface="Comfortaa"/>
                <a:cs typeface="Comfortaa"/>
                <a:sym typeface="Comfortaa"/>
              </a:rPr>
              <a:t>Feb, 2022</a:t>
            </a:r>
            <a:endParaRPr sz="800" b="0" i="0" u="none" strike="noStrike" cap="none" dirty="0">
              <a:solidFill>
                <a:srgbClr val="3F3F3F"/>
              </a:solidFill>
              <a:latin typeface="Comfortaa"/>
              <a:ea typeface="Comfortaa"/>
              <a:cs typeface="Comfortaa"/>
              <a:sym typeface="Comfortaa"/>
            </a:endParaRPr>
          </a:p>
        </p:txBody>
      </p:sp>
      <p:sp>
        <p:nvSpPr>
          <p:cNvPr id="44" name="Google Shape;204;p21">
            <a:extLst>
              <a:ext uri="{FF2B5EF4-FFF2-40B4-BE49-F238E27FC236}">
                <a16:creationId xmlns:a16="http://schemas.microsoft.com/office/drawing/2014/main" id="{5D218CD7-9D07-4A34-8411-DCCC3D176948}"/>
              </a:ext>
            </a:extLst>
          </p:cNvPr>
          <p:cNvSpPr txBox="1"/>
          <p:nvPr/>
        </p:nvSpPr>
        <p:spPr>
          <a:xfrm>
            <a:off x="4517250" y="3123483"/>
            <a:ext cx="1178700" cy="3156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800"/>
              <a:buFont typeface="Arial"/>
              <a:buNone/>
            </a:pPr>
            <a:r>
              <a:rPr lang="en-US" sz="800" b="0" i="0" u="none" strike="noStrike" cap="none" dirty="0">
                <a:solidFill>
                  <a:srgbClr val="3F3F3F"/>
                </a:solidFill>
                <a:latin typeface="Comfortaa"/>
                <a:ea typeface="Comfortaa"/>
                <a:cs typeface="Comfortaa"/>
                <a:sym typeface="Comfortaa"/>
              </a:rPr>
              <a:t>Oct, 2022</a:t>
            </a:r>
            <a:endParaRPr sz="800" b="0" i="0" u="none" strike="noStrike" cap="none" dirty="0">
              <a:solidFill>
                <a:srgbClr val="3F3F3F"/>
              </a:solidFill>
              <a:latin typeface="Comfortaa"/>
              <a:ea typeface="Comfortaa"/>
              <a:cs typeface="Comfortaa"/>
              <a:sym typeface="Comfortaa"/>
            </a:endParaRPr>
          </a:p>
        </p:txBody>
      </p:sp>
      <p:sp>
        <p:nvSpPr>
          <p:cNvPr id="45" name="Google Shape;205;p21">
            <a:extLst>
              <a:ext uri="{FF2B5EF4-FFF2-40B4-BE49-F238E27FC236}">
                <a16:creationId xmlns:a16="http://schemas.microsoft.com/office/drawing/2014/main" id="{7C14F9D0-1D41-4E06-839F-9B45EC2FD996}"/>
              </a:ext>
            </a:extLst>
          </p:cNvPr>
          <p:cNvSpPr txBox="1"/>
          <p:nvPr/>
        </p:nvSpPr>
        <p:spPr>
          <a:xfrm>
            <a:off x="877954" y="3467929"/>
            <a:ext cx="1178700" cy="331346"/>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800"/>
              <a:buFont typeface="Arial"/>
              <a:buNone/>
            </a:pPr>
            <a:r>
              <a:rPr lang="en-US" sz="800" b="0" i="0" u="none" strike="noStrike" cap="none" dirty="0">
                <a:solidFill>
                  <a:srgbClr val="3F3F3F"/>
                </a:solidFill>
                <a:latin typeface="Comfortaa"/>
                <a:ea typeface="Comfortaa"/>
                <a:cs typeface="Comfortaa"/>
                <a:sym typeface="Comfortaa"/>
              </a:rPr>
              <a:t>Before December 2021</a:t>
            </a:r>
            <a:endParaRPr sz="800" b="0" i="0" u="none" strike="noStrike" cap="none" dirty="0">
              <a:solidFill>
                <a:srgbClr val="3F3F3F"/>
              </a:solidFill>
              <a:latin typeface="Comfortaa"/>
              <a:ea typeface="Comfortaa"/>
              <a:cs typeface="Comfortaa"/>
              <a:sym typeface="Comfortaa"/>
            </a:endParaRPr>
          </a:p>
        </p:txBody>
      </p:sp>
      <p:sp>
        <p:nvSpPr>
          <p:cNvPr id="46" name="Google Shape;206;p21">
            <a:extLst>
              <a:ext uri="{FF2B5EF4-FFF2-40B4-BE49-F238E27FC236}">
                <a16:creationId xmlns:a16="http://schemas.microsoft.com/office/drawing/2014/main" id="{5F56FB96-C8E9-4F39-B749-01B7344A3012}"/>
              </a:ext>
            </a:extLst>
          </p:cNvPr>
          <p:cNvSpPr txBox="1"/>
          <p:nvPr/>
        </p:nvSpPr>
        <p:spPr>
          <a:xfrm>
            <a:off x="3687842" y="3477769"/>
            <a:ext cx="1178700" cy="3156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800"/>
              <a:buFont typeface="Arial"/>
              <a:buNone/>
            </a:pPr>
            <a:r>
              <a:rPr lang="en-US" sz="800" dirty="0">
                <a:solidFill>
                  <a:srgbClr val="3F3F3F"/>
                </a:solidFill>
                <a:latin typeface="Comfortaa"/>
                <a:ea typeface="Comfortaa"/>
                <a:cs typeface="Comfortaa"/>
                <a:sym typeface="Comfortaa"/>
              </a:rPr>
              <a:t>Sept</a:t>
            </a:r>
            <a:r>
              <a:rPr lang="en-US" sz="800" b="0" i="0" u="none" strike="noStrike" cap="none" dirty="0">
                <a:solidFill>
                  <a:srgbClr val="3F3F3F"/>
                </a:solidFill>
                <a:latin typeface="Comfortaa"/>
                <a:ea typeface="Comfortaa"/>
                <a:cs typeface="Comfortaa"/>
                <a:sym typeface="Comfortaa"/>
              </a:rPr>
              <a:t>, 2022</a:t>
            </a:r>
            <a:endParaRPr sz="800" b="0" i="0" u="none" strike="noStrike" cap="none" dirty="0">
              <a:solidFill>
                <a:srgbClr val="3F3F3F"/>
              </a:solidFill>
              <a:latin typeface="Comfortaa"/>
              <a:ea typeface="Comfortaa"/>
              <a:cs typeface="Comfortaa"/>
              <a:sym typeface="Comfortaa"/>
            </a:endParaRPr>
          </a:p>
        </p:txBody>
      </p:sp>
      <p:sp>
        <p:nvSpPr>
          <p:cNvPr id="47" name="Google Shape;207;p21">
            <a:extLst>
              <a:ext uri="{FF2B5EF4-FFF2-40B4-BE49-F238E27FC236}">
                <a16:creationId xmlns:a16="http://schemas.microsoft.com/office/drawing/2014/main" id="{B59B6B34-ED2F-424E-87EB-0B9109CD088E}"/>
              </a:ext>
            </a:extLst>
          </p:cNvPr>
          <p:cNvSpPr txBox="1"/>
          <p:nvPr/>
        </p:nvSpPr>
        <p:spPr>
          <a:xfrm>
            <a:off x="5538752" y="2661889"/>
            <a:ext cx="1178700" cy="506919"/>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800"/>
              <a:buFont typeface="Arial"/>
              <a:buNone/>
            </a:pPr>
            <a:r>
              <a:rPr lang="en-CA" sz="1000" dirty="0">
                <a:solidFill>
                  <a:srgbClr val="3F3F3F"/>
                </a:solidFill>
                <a:latin typeface="Comfortaa"/>
                <a:ea typeface="Comfortaa"/>
                <a:cs typeface="Comfortaa"/>
                <a:sym typeface="Comfortaa"/>
              </a:rPr>
              <a:t>Improve and Upgrade System</a:t>
            </a:r>
            <a:endParaRPr sz="1000" b="0" i="0" u="none" strike="noStrike" cap="none" dirty="0">
              <a:solidFill>
                <a:srgbClr val="3F3F3F"/>
              </a:solidFill>
              <a:latin typeface="Comfortaa"/>
              <a:ea typeface="Comfortaa"/>
              <a:cs typeface="Comfortaa"/>
              <a:sym typeface="Comfortaa"/>
            </a:endParaRPr>
          </a:p>
        </p:txBody>
      </p:sp>
      <p:sp>
        <p:nvSpPr>
          <p:cNvPr id="48" name="Google Shape;208;p21">
            <a:extLst>
              <a:ext uri="{FF2B5EF4-FFF2-40B4-BE49-F238E27FC236}">
                <a16:creationId xmlns:a16="http://schemas.microsoft.com/office/drawing/2014/main" id="{FE810E1C-87C3-4456-98BE-0C5066C26026}"/>
              </a:ext>
            </a:extLst>
          </p:cNvPr>
          <p:cNvSpPr txBox="1"/>
          <p:nvPr/>
        </p:nvSpPr>
        <p:spPr>
          <a:xfrm>
            <a:off x="7028975" y="3466123"/>
            <a:ext cx="1178700" cy="315600"/>
          </a:xfrm>
          <a:prstGeom prst="rect">
            <a:avLst/>
          </a:prstGeom>
          <a:noFill/>
          <a:ln>
            <a:noFill/>
          </a:ln>
        </p:spPr>
        <p:txBody>
          <a:bodyPr spcFirstLastPara="1" wrap="square" lIns="68575" tIns="34275" rIns="68575" bIns="34275" anchor="t" anchorCtr="0">
            <a:noAutofit/>
          </a:bodyPr>
          <a:lstStyle/>
          <a:p>
            <a:pPr marL="0" marR="0" lvl="0" indent="0" algn="ctr" rtl="0">
              <a:lnSpc>
                <a:spcPct val="150000"/>
              </a:lnSpc>
              <a:spcBef>
                <a:spcPts val="0"/>
              </a:spcBef>
              <a:spcAft>
                <a:spcPts val="0"/>
              </a:spcAft>
              <a:buClr>
                <a:srgbClr val="000000"/>
              </a:buClr>
              <a:buSzPts val="800"/>
              <a:buFont typeface="Arial"/>
              <a:buNone/>
            </a:pPr>
            <a:r>
              <a:rPr lang="en-US" sz="800" dirty="0">
                <a:solidFill>
                  <a:srgbClr val="3F3F3F"/>
                </a:solidFill>
                <a:latin typeface="Comfortaa"/>
                <a:ea typeface="Comfortaa"/>
                <a:cs typeface="Comfortaa"/>
                <a:sym typeface="Comfortaa"/>
              </a:rPr>
              <a:t>December</a:t>
            </a:r>
            <a:r>
              <a:rPr lang="en-US" sz="800" b="0" i="0" u="none" strike="noStrike" cap="none" dirty="0">
                <a:solidFill>
                  <a:srgbClr val="3F3F3F"/>
                </a:solidFill>
                <a:latin typeface="Comfortaa"/>
                <a:ea typeface="Comfortaa"/>
                <a:cs typeface="Comfortaa"/>
                <a:sym typeface="Comfortaa"/>
              </a:rPr>
              <a:t> 2023</a:t>
            </a:r>
            <a:endParaRPr sz="800" b="0" i="0" u="none" strike="noStrike" cap="none" dirty="0">
              <a:solidFill>
                <a:srgbClr val="3F3F3F"/>
              </a:solidFill>
              <a:latin typeface="Comfortaa"/>
              <a:ea typeface="Comfortaa"/>
              <a:cs typeface="Comfortaa"/>
              <a:sym typeface="Comfortaa"/>
            </a:endParaRPr>
          </a:p>
        </p:txBody>
      </p:sp>
      <p:sp>
        <p:nvSpPr>
          <p:cNvPr id="49" name="Google Shape;209;p21">
            <a:extLst>
              <a:ext uri="{FF2B5EF4-FFF2-40B4-BE49-F238E27FC236}">
                <a16:creationId xmlns:a16="http://schemas.microsoft.com/office/drawing/2014/main" id="{FEFE2D14-A45F-4500-98DF-0469048E4D92}"/>
              </a:ext>
            </a:extLst>
          </p:cNvPr>
          <p:cNvSpPr/>
          <p:nvPr/>
        </p:nvSpPr>
        <p:spPr>
          <a:xfrm>
            <a:off x="6390870" y="3319771"/>
            <a:ext cx="141000" cy="141000"/>
          </a:xfrm>
          <a:prstGeom prst="ellipse">
            <a:avLst/>
          </a:prstGeom>
          <a:solidFill>
            <a:schemeClr val="lt1"/>
          </a:solidFill>
          <a:ln w="38100" cap="flat" cmpd="sng">
            <a:solidFill>
              <a:srgbClr val="0688A4"/>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Calibri"/>
              <a:ea typeface="Calibri"/>
              <a:cs typeface="Calibri"/>
              <a:sym typeface="Calibri"/>
            </a:endParaRPr>
          </a:p>
        </p:txBody>
      </p:sp>
      <p:sp>
        <p:nvSpPr>
          <p:cNvPr id="54" name="Google Shape;214;p21">
            <a:extLst>
              <a:ext uri="{FF2B5EF4-FFF2-40B4-BE49-F238E27FC236}">
                <a16:creationId xmlns:a16="http://schemas.microsoft.com/office/drawing/2014/main" id="{DD743B50-53DF-49E0-9303-6EE7379E58B2}"/>
              </a:ext>
            </a:extLst>
          </p:cNvPr>
          <p:cNvSpPr/>
          <p:nvPr/>
        </p:nvSpPr>
        <p:spPr>
          <a:xfrm>
            <a:off x="8787793" y="2652059"/>
            <a:ext cx="231300" cy="293328"/>
          </a:xfrm>
          <a:custGeom>
            <a:avLst/>
            <a:gdLst/>
            <a:ahLst/>
            <a:cxnLst/>
            <a:rect l="l" t="t" r="r" b="b"/>
            <a:pathLst>
              <a:path w="76" h="96" extrusionOk="0">
                <a:moveTo>
                  <a:pt x="76" y="58"/>
                </a:moveTo>
                <a:cubicBezTo>
                  <a:pt x="76" y="79"/>
                  <a:pt x="59" y="96"/>
                  <a:pt x="38" y="96"/>
                </a:cubicBezTo>
                <a:cubicBezTo>
                  <a:pt x="17" y="96"/>
                  <a:pt x="0" y="79"/>
                  <a:pt x="0" y="58"/>
                </a:cubicBezTo>
                <a:cubicBezTo>
                  <a:pt x="0" y="43"/>
                  <a:pt x="10" y="29"/>
                  <a:pt x="23" y="24"/>
                </a:cubicBezTo>
                <a:cubicBezTo>
                  <a:pt x="14" y="3"/>
                  <a:pt x="14" y="3"/>
                  <a:pt x="14" y="3"/>
                </a:cubicBezTo>
                <a:cubicBezTo>
                  <a:pt x="14" y="1"/>
                  <a:pt x="15" y="0"/>
                  <a:pt x="17" y="0"/>
                </a:cubicBezTo>
                <a:cubicBezTo>
                  <a:pt x="59" y="0"/>
                  <a:pt x="59" y="0"/>
                  <a:pt x="59" y="0"/>
                </a:cubicBezTo>
                <a:cubicBezTo>
                  <a:pt x="61" y="0"/>
                  <a:pt x="62" y="1"/>
                  <a:pt x="62" y="3"/>
                </a:cubicBezTo>
                <a:cubicBezTo>
                  <a:pt x="53" y="24"/>
                  <a:pt x="53" y="24"/>
                  <a:pt x="53" y="24"/>
                </a:cubicBezTo>
                <a:cubicBezTo>
                  <a:pt x="66" y="29"/>
                  <a:pt x="76" y="43"/>
                  <a:pt x="76" y="58"/>
                </a:cubicBezTo>
                <a:close/>
                <a:moveTo>
                  <a:pt x="52" y="49"/>
                </a:moveTo>
                <a:cubicBezTo>
                  <a:pt x="53" y="49"/>
                  <a:pt x="53" y="49"/>
                  <a:pt x="53" y="49"/>
                </a:cubicBezTo>
                <a:cubicBezTo>
                  <a:pt x="58" y="39"/>
                  <a:pt x="58" y="39"/>
                  <a:pt x="58" y="39"/>
                </a:cubicBezTo>
                <a:cubicBezTo>
                  <a:pt x="58" y="38"/>
                  <a:pt x="58" y="38"/>
                  <a:pt x="58" y="38"/>
                </a:cubicBezTo>
                <a:cubicBezTo>
                  <a:pt x="57" y="39"/>
                  <a:pt x="57" y="39"/>
                  <a:pt x="56" y="39"/>
                </a:cubicBezTo>
                <a:cubicBezTo>
                  <a:pt x="56" y="39"/>
                  <a:pt x="55" y="39"/>
                  <a:pt x="55" y="39"/>
                </a:cubicBezTo>
                <a:cubicBezTo>
                  <a:pt x="48" y="36"/>
                  <a:pt x="44" y="35"/>
                  <a:pt x="40" y="35"/>
                </a:cubicBezTo>
                <a:cubicBezTo>
                  <a:pt x="40" y="33"/>
                  <a:pt x="40" y="33"/>
                  <a:pt x="40" y="33"/>
                </a:cubicBezTo>
                <a:cubicBezTo>
                  <a:pt x="40" y="32"/>
                  <a:pt x="41" y="31"/>
                  <a:pt x="42" y="31"/>
                </a:cubicBezTo>
                <a:cubicBezTo>
                  <a:pt x="42" y="30"/>
                  <a:pt x="42" y="30"/>
                  <a:pt x="42" y="30"/>
                </a:cubicBezTo>
                <a:cubicBezTo>
                  <a:pt x="33" y="30"/>
                  <a:pt x="33" y="30"/>
                  <a:pt x="33" y="30"/>
                </a:cubicBezTo>
                <a:cubicBezTo>
                  <a:pt x="33" y="31"/>
                  <a:pt x="33" y="31"/>
                  <a:pt x="33" y="31"/>
                </a:cubicBezTo>
                <a:cubicBezTo>
                  <a:pt x="35" y="31"/>
                  <a:pt x="35" y="32"/>
                  <a:pt x="35" y="33"/>
                </a:cubicBezTo>
                <a:cubicBezTo>
                  <a:pt x="35" y="34"/>
                  <a:pt x="35" y="34"/>
                  <a:pt x="35" y="34"/>
                </a:cubicBezTo>
                <a:cubicBezTo>
                  <a:pt x="24" y="35"/>
                  <a:pt x="18" y="40"/>
                  <a:pt x="18" y="49"/>
                </a:cubicBezTo>
                <a:cubicBezTo>
                  <a:pt x="18" y="57"/>
                  <a:pt x="22" y="60"/>
                  <a:pt x="35" y="61"/>
                </a:cubicBezTo>
                <a:cubicBezTo>
                  <a:pt x="35" y="72"/>
                  <a:pt x="35" y="72"/>
                  <a:pt x="35" y="72"/>
                </a:cubicBezTo>
                <a:cubicBezTo>
                  <a:pt x="26" y="71"/>
                  <a:pt x="22" y="68"/>
                  <a:pt x="22" y="65"/>
                </a:cubicBezTo>
                <a:cubicBezTo>
                  <a:pt x="21" y="65"/>
                  <a:pt x="21" y="65"/>
                  <a:pt x="21" y="65"/>
                </a:cubicBezTo>
                <a:cubicBezTo>
                  <a:pt x="16" y="75"/>
                  <a:pt x="16" y="75"/>
                  <a:pt x="16" y="75"/>
                </a:cubicBezTo>
                <a:cubicBezTo>
                  <a:pt x="17" y="76"/>
                  <a:pt x="17" y="76"/>
                  <a:pt x="17" y="76"/>
                </a:cubicBezTo>
                <a:cubicBezTo>
                  <a:pt x="18" y="75"/>
                  <a:pt x="18" y="75"/>
                  <a:pt x="18" y="75"/>
                </a:cubicBezTo>
                <a:cubicBezTo>
                  <a:pt x="19" y="75"/>
                  <a:pt x="19" y="75"/>
                  <a:pt x="19" y="75"/>
                </a:cubicBezTo>
                <a:cubicBezTo>
                  <a:pt x="25" y="78"/>
                  <a:pt x="30" y="80"/>
                  <a:pt x="35" y="80"/>
                </a:cubicBezTo>
                <a:cubicBezTo>
                  <a:pt x="35" y="82"/>
                  <a:pt x="35" y="82"/>
                  <a:pt x="35" y="82"/>
                </a:cubicBezTo>
                <a:cubicBezTo>
                  <a:pt x="35" y="83"/>
                  <a:pt x="35" y="84"/>
                  <a:pt x="33" y="85"/>
                </a:cubicBezTo>
                <a:cubicBezTo>
                  <a:pt x="33" y="86"/>
                  <a:pt x="33" y="86"/>
                  <a:pt x="33" y="86"/>
                </a:cubicBezTo>
                <a:cubicBezTo>
                  <a:pt x="42" y="86"/>
                  <a:pt x="42" y="86"/>
                  <a:pt x="42" y="86"/>
                </a:cubicBezTo>
                <a:cubicBezTo>
                  <a:pt x="42" y="85"/>
                  <a:pt x="42" y="85"/>
                  <a:pt x="42" y="85"/>
                </a:cubicBezTo>
                <a:cubicBezTo>
                  <a:pt x="41" y="84"/>
                  <a:pt x="40" y="84"/>
                  <a:pt x="40" y="82"/>
                </a:cubicBezTo>
                <a:cubicBezTo>
                  <a:pt x="40" y="80"/>
                  <a:pt x="40" y="80"/>
                  <a:pt x="40" y="80"/>
                </a:cubicBezTo>
                <a:cubicBezTo>
                  <a:pt x="51" y="79"/>
                  <a:pt x="58" y="74"/>
                  <a:pt x="58" y="66"/>
                </a:cubicBezTo>
                <a:cubicBezTo>
                  <a:pt x="58" y="57"/>
                  <a:pt x="52" y="53"/>
                  <a:pt x="41" y="52"/>
                </a:cubicBezTo>
                <a:cubicBezTo>
                  <a:pt x="40" y="52"/>
                  <a:pt x="40" y="52"/>
                  <a:pt x="40" y="52"/>
                </a:cubicBezTo>
                <a:cubicBezTo>
                  <a:pt x="40" y="42"/>
                  <a:pt x="40" y="42"/>
                  <a:pt x="40" y="42"/>
                </a:cubicBezTo>
                <a:cubicBezTo>
                  <a:pt x="43" y="42"/>
                  <a:pt x="46" y="43"/>
                  <a:pt x="48" y="44"/>
                </a:cubicBezTo>
                <a:cubicBezTo>
                  <a:pt x="52" y="46"/>
                  <a:pt x="52" y="47"/>
                  <a:pt x="52" y="49"/>
                </a:cubicBezTo>
                <a:close/>
                <a:moveTo>
                  <a:pt x="35" y="42"/>
                </a:moveTo>
                <a:cubicBezTo>
                  <a:pt x="35" y="52"/>
                  <a:pt x="35" y="52"/>
                  <a:pt x="35" y="52"/>
                </a:cubicBezTo>
                <a:cubicBezTo>
                  <a:pt x="30" y="51"/>
                  <a:pt x="27" y="51"/>
                  <a:pt x="27" y="47"/>
                </a:cubicBezTo>
                <a:cubicBezTo>
                  <a:pt x="27" y="47"/>
                  <a:pt x="27" y="46"/>
                  <a:pt x="28" y="45"/>
                </a:cubicBezTo>
                <a:cubicBezTo>
                  <a:pt x="29" y="43"/>
                  <a:pt x="32" y="42"/>
                  <a:pt x="35" y="42"/>
                </a:cubicBezTo>
                <a:close/>
                <a:moveTo>
                  <a:pt x="40" y="62"/>
                </a:moveTo>
                <a:cubicBezTo>
                  <a:pt x="47" y="63"/>
                  <a:pt x="49" y="63"/>
                  <a:pt x="49" y="66"/>
                </a:cubicBezTo>
                <a:cubicBezTo>
                  <a:pt x="49" y="70"/>
                  <a:pt x="46" y="72"/>
                  <a:pt x="40" y="73"/>
                </a:cubicBezTo>
                <a:lnTo>
                  <a:pt x="40" y="62"/>
                </a:lnTo>
                <a:close/>
              </a:path>
            </a:pathLst>
          </a:custGeom>
          <a:solidFill>
            <a:srgbClr val="FFFFFF"/>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a:ea typeface="Roboto"/>
              <a:cs typeface="Roboto"/>
              <a:sym typeface="Roboto"/>
            </a:endParaRPr>
          </a:p>
        </p:txBody>
      </p:sp>
    </p:spTree>
    <p:extLst>
      <p:ext uri="{BB962C8B-B14F-4D97-AF65-F5344CB8AC3E}">
        <p14:creationId xmlns:p14="http://schemas.microsoft.com/office/powerpoint/2010/main" val="14872668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D9F3E-5178-4F8B-AE06-EA31C92A6E5E}"/>
              </a:ext>
            </a:extLst>
          </p:cNvPr>
          <p:cNvSpPr>
            <a:spLocks noGrp="1"/>
          </p:cNvSpPr>
          <p:nvPr>
            <p:ph type="title"/>
          </p:nvPr>
        </p:nvSpPr>
        <p:spPr/>
        <p:txBody>
          <a:bodyPr>
            <a:normAutofit fontScale="90000"/>
          </a:bodyPr>
          <a:lstStyle/>
          <a:p>
            <a:r>
              <a:rPr lang="en-CA" dirty="0"/>
              <a:t>Strategies and Plan</a:t>
            </a:r>
          </a:p>
        </p:txBody>
      </p:sp>
      <p:sp>
        <p:nvSpPr>
          <p:cNvPr id="4" name="Date Placeholder 3">
            <a:extLst>
              <a:ext uri="{FF2B5EF4-FFF2-40B4-BE49-F238E27FC236}">
                <a16:creationId xmlns:a16="http://schemas.microsoft.com/office/drawing/2014/main" id="{AF4EE261-D769-460F-9B2B-F741A3E20082}"/>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A61687C0-521A-42FD-89D4-117A2587AB1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9B49DE41-12B2-4791-8603-56154A1531D5}"/>
              </a:ext>
            </a:extLst>
          </p:cNvPr>
          <p:cNvSpPr>
            <a:spLocks noGrp="1"/>
          </p:cNvSpPr>
          <p:nvPr>
            <p:ph type="sldNum" sz="quarter" idx="12"/>
          </p:nvPr>
        </p:nvSpPr>
        <p:spPr/>
        <p:txBody>
          <a:bodyPr/>
          <a:lstStyle/>
          <a:p>
            <a:fld id="{A8A4B7C2-E3E0-4AE0-A432-22C1893E90CE}" type="slidenum">
              <a:rPr lang="en-CA" smtClean="0"/>
              <a:pPr/>
              <a:t>19</a:t>
            </a:fld>
            <a:endParaRPr lang="en-CA" dirty="0"/>
          </a:p>
        </p:txBody>
      </p:sp>
      <p:pic>
        <p:nvPicPr>
          <p:cNvPr id="8" name="Image 1">
            <a:extLst>
              <a:ext uri="{FF2B5EF4-FFF2-40B4-BE49-F238E27FC236}">
                <a16:creationId xmlns:a16="http://schemas.microsoft.com/office/drawing/2014/main" id="{015809C4-14AB-4F2B-A39B-8509E9E13382}"/>
              </a:ext>
            </a:extLst>
          </p:cNvPr>
          <p:cNvPicPr>
            <a:picLocks noGrp="1" noChangeAspect="1"/>
          </p:cNvPicPr>
          <p:nvPr>
            <p:ph idx="1"/>
          </p:nvPr>
        </p:nvPicPr>
        <p:blipFill rotWithShape="1">
          <a:blip r:embed="rId2"/>
          <a:srcRect l="-1" r="69"/>
          <a:stretch/>
        </p:blipFill>
        <p:spPr>
          <a:xfrm>
            <a:off x="1138237" y="1408258"/>
            <a:ext cx="6862763" cy="4495800"/>
          </a:xfrm>
          <a:prstGeom prst="rect">
            <a:avLst/>
          </a:prstGeom>
          <a:ln w="12700">
            <a:solidFill>
              <a:schemeClr val="accent6"/>
            </a:solidFill>
          </a:ln>
        </p:spPr>
      </p:pic>
    </p:spTree>
    <p:extLst>
      <p:ext uri="{BB962C8B-B14F-4D97-AF65-F5344CB8AC3E}">
        <p14:creationId xmlns:p14="http://schemas.microsoft.com/office/powerpoint/2010/main" val="3867912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5A36-F062-436B-A160-A23D7AA1C12D}"/>
              </a:ext>
            </a:extLst>
          </p:cNvPr>
          <p:cNvSpPr>
            <a:spLocks noGrp="1"/>
          </p:cNvSpPr>
          <p:nvPr>
            <p:ph type="title"/>
          </p:nvPr>
        </p:nvSpPr>
        <p:spPr/>
        <p:txBody>
          <a:bodyPr>
            <a:normAutofit fontScale="90000"/>
          </a:bodyPr>
          <a:lstStyle/>
          <a:p>
            <a:r>
              <a:rPr lang="en-CA" dirty="0"/>
              <a:t>Content</a:t>
            </a:r>
          </a:p>
        </p:txBody>
      </p:sp>
      <p:sp>
        <p:nvSpPr>
          <p:cNvPr id="3" name="Content Placeholder 2">
            <a:extLst>
              <a:ext uri="{FF2B5EF4-FFF2-40B4-BE49-F238E27FC236}">
                <a16:creationId xmlns:a16="http://schemas.microsoft.com/office/drawing/2014/main" id="{26AEAB37-2F71-42A1-BC90-0E47ED13B7D1}"/>
              </a:ext>
            </a:extLst>
          </p:cNvPr>
          <p:cNvSpPr>
            <a:spLocks noGrp="1"/>
          </p:cNvSpPr>
          <p:nvPr>
            <p:ph idx="1"/>
          </p:nvPr>
        </p:nvSpPr>
        <p:spPr/>
        <p:txBody>
          <a:bodyPr/>
          <a:lstStyle/>
          <a:p>
            <a:r>
              <a:rPr lang="en-CA" dirty="0"/>
              <a:t>Introduction</a:t>
            </a:r>
          </a:p>
          <a:p>
            <a:r>
              <a:rPr lang="en-CA" dirty="0"/>
              <a:t>Challenges</a:t>
            </a:r>
          </a:p>
          <a:p>
            <a:r>
              <a:rPr lang="en-CA" dirty="0"/>
              <a:t>Motivations</a:t>
            </a:r>
          </a:p>
          <a:p>
            <a:r>
              <a:rPr lang="en-CA" dirty="0"/>
              <a:t>Objectives</a:t>
            </a:r>
          </a:p>
          <a:p>
            <a:r>
              <a:rPr lang="en-CA" dirty="0"/>
              <a:t>Methodologies</a:t>
            </a:r>
          </a:p>
          <a:p>
            <a:r>
              <a:rPr lang="en-CA" dirty="0"/>
              <a:t>Strategies and Plan</a:t>
            </a:r>
          </a:p>
          <a:p>
            <a:r>
              <a:rPr lang="en-CA" dirty="0"/>
              <a:t>Conclusion</a:t>
            </a:r>
          </a:p>
          <a:p>
            <a:pPr marL="0" indent="0">
              <a:buNone/>
            </a:pPr>
            <a:endParaRPr lang="en-CA" dirty="0"/>
          </a:p>
          <a:p>
            <a:endParaRPr lang="en-CA" dirty="0"/>
          </a:p>
        </p:txBody>
      </p:sp>
      <p:sp>
        <p:nvSpPr>
          <p:cNvPr id="4" name="Date Placeholder 3">
            <a:extLst>
              <a:ext uri="{FF2B5EF4-FFF2-40B4-BE49-F238E27FC236}">
                <a16:creationId xmlns:a16="http://schemas.microsoft.com/office/drawing/2014/main" id="{C9CF28F0-2468-4159-B786-A8F3D1BD21C9}"/>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A1625DD6-15BA-4A7D-8290-A4D51E04B184}"/>
              </a:ext>
            </a:extLst>
          </p:cNvPr>
          <p:cNvSpPr>
            <a:spLocks noGrp="1"/>
          </p:cNvSpPr>
          <p:nvPr>
            <p:ph type="ftr" sz="quarter" idx="11"/>
          </p:nvPr>
        </p:nvSpPr>
        <p:spPr/>
        <p:txBody>
          <a:bodyPr/>
          <a:lstStyle/>
          <a:p>
            <a:r>
              <a:rPr lang="en-CA" dirty="0"/>
              <a:t>Smart Banking Dialogue System</a:t>
            </a:r>
          </a:p>
        </p:txBody>
      </p:sp>
      <p:sp>
        <p:nvSpPr>
          <p:cNvPr id="6" name="Slide Number Placeholder 5">
            <a:extLst>
              <a:ext uri="{FF2B5EF4-FFF2-40B4-BE49-F238E27FC236}">
                <a16:creationId xmlns:a16="http://schemas.microsoft.com/office/drawing/2014/main" id="{BE5A7901-7FCC-41C5-B018-C79A2556D4B7}"/>
              </a:ext>
            </a:extLst>
          </p:cNvPr>
          <p:cNvSpPr>
            <a:spLocks noGrp="1"/>
          </p:cNvSpPr>
          <p:nvPr>
            <p:ph type="sldNum" sz="quarter" idx="12"/>
          </p:nvPr>
        </p:nvSpPr>
        <p:spPr/>
        <p:txBody>
          <a:bodyPr/>
          <a:lstStyle/>
          <a:p>
            <a:fld id="{A8A4B7C2-E3E0-4AE0-A432-22C1893E90CE}" type="slidenum">
              <a:rPr lang="en-CA" smtClean="0"/>
              <a:pPr/>
              <a:t>2</a:t>
            </a:fld>
            <a:endParaRPr lang="en-CA" dirty="0"/>
          </a:p>
        </p:txBody>
      </p:sp>
    </p:spTree>
    <p:extLst>
      <p:ext uri="{BB962C8B-B14F-4D97-AF65-F5344CB8AC3E}">
        <p14:creationId xmlns:p14="http://schemas.microsoft.com/office/powerpoint/2010/main" val="27138784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748C-A495-4CAA-909C-7D150E4E4458}"/>
              </a:ext>
            </a:extLst>
          </p:cNvPr>
          <p:cNvSpPr>
            <a:spLocks noGrp="1"/>
          </p:cNvSpPr>
          <p:nvPr>
            <p:ph type="title"/>
          </p:nvPr>
        </p:nvSpPr>
        <p:spPr/>
        <p:txBody>
          <a:bodyPr>
            <a:normAutofit fontScale="90000"/>
          </a:bodyPr>
          <a:lstStyle/>
          <a:p>
            <a:r>
              <a:rPr lang="en-CA" dirty="0"/>
              <a:t>Strategies and Plan</a:t>
            </a:r>
          </a:p>
        </p:txBody>
      </p:sp>
      <p:sp>
        <p:nvSpPr>
          <p:cNvPr id="4" name="Date Placeholder 3">
            <a:extLst>
              <a:ext uri="{FF2B5EF4-FFF2-40B4-BE49-F238E27FC236}">
                <a16:creationId xmlns:a16="http://schemas.microsoft.com/office/drawing/2014/main" id="{E86C3B55-FED9-401E-9270-C225D1235219}"/>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EEF40B82-C98B-459A-8DF5-786BB3826117}"/>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1F93B499-32FC-4757-A2EB-CCBABA8B1DD0}"/>
              </a:ext>
            </a:extLst>
          </p:cNvPr>
          <p:cNvSpPr>
            <a:spLocks noGrp="1"/>
          </p:cNvSpPr>
          <p:nvPr>
            <p:ph type="sldNum" sz="quarter" idx="12"/>
          </p:nvPr>
        </p:nvSpPr>
        <p:spPr/>
        <p:txBody>
          <a:bodyPr/>
          <a:lstStyle/>
          <a:p>
            <a:fld id="{A8A4B7C2-E3E0-4AE0-A432-22C1893E90CE}" type="slidenum">
              <a:rPr lang="en-CA" smtClean="0"/>
              <a:pPr/>
              <a:t>20</a:t>
            </a:fld>
            <a:endParaRPr lang="en-CA" dirty="0"/>
          </a:p>
        </p:txBody>
      </p:sp>
      <p:pic>
        <p:nvPicPr>
          <p:cNvPr id="7" name="Image 2">
            <a:extLst>
              <a:ext uri="{FF2B5EF4-FFF2-40B4-BE49-F238E27FC236}">
                <a16:creationId xmlns:a16="http://schemas.microsoft.com/office/drawing/2014/main" id="{1430A8C2-4AE1-421D-B11A-36E2B2116E47}"/>
              </a:ext>
            </a:extLst>
          </p:cNvPr>
          <p:cNvPicPr>
            <a:picLocks noGrp="1" noChangeAspect="1"/>
          </p:cNvPicPr>
          <p:nvPr>
            <p:ph idx="1"/>
          </p:nvPr>
        </p:nvPicPr>
        <p:blipFill>
          <a:blip r:embed="rId2"/>
          <a:stretch>
            <a:fillRect/>
          </a:stretch>
        </p:blipFill>
        <p:spPr>
          <a:xfrm>
            <a:off x="990600" y="1671638"/>
            <a:ext cx="6858000" cy="3286125"/>
          </a:xfrm>
          <a:prstGeom prst="rect">
            <a:avLst/>
          </a:prstGeom>
          <a:ln w="12700">
            <a:solidFill>
              <a:schemeClr val="accent5"/>
            </a:solidFill>
          </a:ln>
        </p:spPr>
      </p:pic>
    </p:spTree>
    <p:extLst>
      <p:ext uri="{BB962C8B-B14F-4D97-AF65-F5344CB8AC3E}">
        <p14:creationId xmlns:p14="http://schemas.microsoft.com/office/powerpoint/2010/main" val="2787986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3D77D-72E8-44B6-9009-B008F05CF2EA}"/>
              </a:ext>
            </a:extLst>
          </p:cNvPr>
          <p:cNvSpPr>
            <a:spLocks noGrp="1"/>
          </p:cNvSpPr>
          <p:nvPr>
            <p:ph type="title"/>
          </p:nvPr>
        </p:nvSpPr>
        <p:spPr/>
        <p:txBody>
          <a:bodyPr>
            <a:normAutofit fontScale="90000"/>
          </a:bodyPr>
          <a:lstStyle/>
          <a:p>
            <a:r>
              <a:rPr lang="en-CA" dirty="0"/>
              <a:t>Expected deliverables</a:t>
            </a:r>
          </a:p>
        </p:txBody>
      </p:sp>
      <p:sp>
        <p:nvSpPr>
          <p:cNvPr id="3" name="Content Placeholder 2">
            <a:extLst>
              <a:ext uri="{FF2B5EF4-FFF2-40B4-BE49-F238E27FC236}">
                <a16:creationId xmlns:a16="http://schemas.microsoft.com/office/drawing/2014/main" id="{FA76D8CE-254A-416D-818B-C5F6521AB64A}"/>
              </a:ext>
            </a:extLst>
          </p:cNvPr>
          <p:cNvSpPr>
            <a:spLocks noGrp="1"/>
          </p:cNvSpPr>
          <p:nvPr>
            <p:ph idx="1"/>
          </p:nvPr>
        </p:nvSpPr>
        <p:spPr/>
        <p:txBody>
          <a:bodyPr>
            <a:normAutofit/>
          </a:bodyPr>
          <a:lstStyle/>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literature review report about dialogue systems for the retail banking business</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literature review report about customer knowledge management in the finance and banking business</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framework for the Smart  banking dialogue system with its’ components</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system architecture proposal for smart banking conversational services</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software prototype for the smart banking conversational service</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report on the evaluation of the framework qualitatively</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report on the evaluation of the framework quantitatively with regards to user tests </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a:spcAft>
                <a:spcPts val="600"/>
              </a:spcAft>
              <a:buFont typeface="Symbol" panose="05050102010706020507" pitchFamily="18" charset="2"/>
              <a:buChar char=""/>
            </a:pPr>
            <a:r>
              <a:rPr lang="en-US" sz="1600" dirty="0">
                <a:effectLst/>
                <a:latin typeface="Arial" panose="020B0604020202020204" pitchFamily="34" charset="0"/>
                <a:ea typeface="Times New Roman" panose="02020603050405020304" pitchFamily="18" charset="0"/>
                <a:cs typeface="Arial" panose="020B0604020202020204" pitchFamily="34" charset="0"/>
              </a:rPr>
              <a:t>Peer-reviewed conference or journal publications.</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a:p>
            <a:pPr marL="342900" lvl="0" indent="-342900" fontAlgn="base">
              <a:spcAft>
                <a:spcPts val="600"/>
              </a:spcAft>
              <a:buFont typeface="Symbol" panose="05050102010706020507" pitchFamily="18" charset="2"/>
              <a:buChar char=""/>
            </a:pPr>
            <a:r>
              <a:rPr lang="en-US" sz="16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A workshop about smart banking conversational services for Desjardins </a:t>
            </a:r>
            <a:endParaRPr lang="en-CA" sz="1600" dirty="0">
              <a:effectLst/>
              <a:latin typeface="Arial" panose="020B0604020202020204" pitchFamily="34" charset="0"/>
              <a:ea typeface="Times New Roman" panose="02020603050405020304" pitchFamily="18" charset="0"/>
              <a:cs typeface="Symbol" panose="05050102010706020507" pitchFamily="18" charset="2"/>
            </a:endParaRPr>
          </a:p>
        </p:txBody>
      </p:sp>
      <p:sp>
        <p:nvSpPr>
          <p:cNvPr id="4" name="Date Placeholder 3">
            <a:extLst>
              <a:ext uri="{FF2B5EF4-FFF2-40B4-BE49-F238E27FC236}">
                <a16:creationId xmlns:a16="http://schemas.microsoft.com/office/drawing/2014/main" id="{42732313-7CE4-48E7-B592-7C6ED67EFDE7}"/>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F0ED20CB-CE3F-45F7-9907-5F0CC9232CC6}"/>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3A1ADF3C-6B4F-4B37-89C5-DD3B9AB57970}"/>
              </a:ext>
            </a:extLst>
          </p:cNvPr>
          <p:cNvSpPr>
            <a:spLocks noGrp="1"/>
          </p:cNvSpPr>
          <p:nvPr>
            <p:ph type="sldNum" sz="quarter" idx="12"/>
          </p:nvPr>
        </p:nvSpPr>
        <p:spPr/>
        <p:txBody>
          <a:bodyPr/>
          <a:lstStyle/>
          <a:p>
            <a:fld id="{A8A4B7C2-E3E0-4AE0-A432-22C1893E90CE}" type="slidenum">
              <a:rPr lang="en-CA" smtClean="0"/>
              <a:pPr/>
              <a:t>21</a:t>
            </a:fld>
            <a:endParaRPr lang="en-CA" dirty="0"/>
          </a:p>
        </p:txBody>
      </p:sp>
    </p:spTree>
    <p:extLst>
      <p:ext uri="{BB962C8B-B14F-4D97-AF65-F5344CB8AC3E}">
        <p14:creationId xmlns:p14="http://schemas.microsoft.com/office/powerpoint/2010/main" val="529916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C7A29-9B71-4F46-9E25-BD77AB8330DB}"/>
              </a:ext>
            </a:extLst>
          </p:cNvPr>
          <p:cNvSpPr>
            <a:spLocks noGrp="1"/>
          </p:cNvSpPr>
          <p:nvPr>
            <p:ph type="title"/>
          </p:nvPr>
        </p:nvSpPr>
        <p:spPr/>
        <p:txBody>
          <a:bodyPr>
            <a:normAutofit fontScale="90000"/>
          </a:bodyPr>
          <a:lstStyle/>
          <a:p>
            <a:r>
              <a:rPr lang="en-CA" dirty="0"/>
              <a:t>Project Risk Analysis</a:t>
            </a:r>
          </a:p>
        </p:txBody>
      </p:sp>
      <p:sp>
        <p:nvSpPr>
          <p:cNvPr id="4" name="Date Placeholder 3">
            <a:extLst>
              <a:ext uri="{FF2B5EF4-FFF2-40B4-BE49-F238E27FC236}">
                <a16:creationId xmlns:a16="http://schemas.microsoft.com/office/drawing/2014/main" id="{3EAB95D3-8965-46C5-8BDA-9791F30D7745}"/>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C603A082-5A53-4281-BE35-04906FA1C577}"/>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1BD20C5E-A6F9-4AC5-BDA2-5716B48E709C}"/>
              </a:ext>
            </a:extLst>
          </p:cNvPr>
          <p:cNvSpPr>
            <a:spLocks noGrp="1"/>
          </p:cNvSpPr>
          <p:nvPr>
            <p:ph type="sldNum" sz="quarter" idx="12"/>
          </p:nvPr>
        </p:nvSpPr>
        <p:spPr/>
        <p:txBody>
          <a:bodyPr/>
          <a:lstStyle/>
          <a:p>
            <a:fld id="{A8A4B7C2-E3E0-4AE0-A432-22C1893E90CE}" type="slidenum">
              <a:rPr lang="en-CA" smtClean="0"/>
              <a:pPr/>
              <a:t>22</a:t>
            </a:fld>
            <a:endParaRPr lang="en-CA" dirty="0"/>
          </a:p>
        </p:txBody>
      </p:sp>
      <p:graphicFrame>
        <p:nvGraphicFramePr>
          <p:cNvPr id="7" name="Google Shape;263;p26">
            <a:extLst>
              <a:ext uri="{FF2B5EF4-FFF2-40B4-BE49-F238E27FC236}">
                <a16:creationId xmlns:a16="http://schemas.microsoft.com/office/drawing/2014/main" id="{86898AC5-684D-42DD-9793-CCCD2E089906}"/>
              </a:ext>
            </a:extLst>
          </p:cNvPr>
          <p:cNvGraphicFramePr/>
          <p:nvPr>
            <p:extLst>
              <p:ext uri="{D42A27DB-BD31-4B8C-83A1-F6EECF244321}">
                <p14:modId xmlns:p14="http://schemas.microsoft.com/office/powerpoint/2010/main" val="891199809"/>
              </p:ext>
            </p:extLst>
          </p:nvPr>
        </p:nvGraphicFramePr>
        <p:xfrm>
          <a:off x="710362" y="1212581"/>
          <a:ext cx="7427400" cy="2910750"/>
        </p:xfrm>
        <a:graphic>
          <a:graphicData uri="http://schemas.openxmlformats.org/drawingml/2006/table">
            <a:tbl>
              <a:tblPr>
                <a:noFill/>
              </a:tblPr>
              <a:tblGrid>
                <a:gridCol w="900000">
                  <a:extLst>
                    <a:ext uri="{9D8B030D-6E8A-4147-A177-3AD203B41FA5}">
                      <a16:colId xmlns:a16="http://schemas.microsoft.com/office/drawing/2014/main" val="20000"/>
                    </a:ext>
                  </a:extLst>
                </a:gridCol>
                <a:gridCol w="937900">
                  <a:extLst>
                    <a:ext uri="{9D8B030D-6E8A-4147-A177-3AD203B41FA5}">
                      <a16:colId xmlns:a16="http://schemas.microsoft.com/office/drawing/2014/main" val="20001"/>
                    </a:ext>
                  </a:extLst>
                </a:gridCol>
                <a:gridCol w="1165250">
                  <a:extLst>
                    <a:ext uri="{9D8B030D-6E8A-4147-A177-3AD203B41FA5}">
                      <a16:colId xmlns:a16="http://schemas.microsoft.com/office/drawing/2014/main" val="20002"/>
                    </a:ext>
                  </a:extLst>
                </a:gridCol>
                <a:gridCol w="1278925">
                  <a:extLst>
                    <a:ext uri="{9D8B030D-6E8A-4147-A177-3AD203B41FA5}">
                      <a16:colId xmlns:a16="http://schemas.microsoft.com/office/drawing/2014/main" val="20003"/>
                    </a:ext>
                  </a:extLst>
                </a:gridCol>
                <a:gridCol w="1042150">
                  <a:extLst>
                    <a:ext uri="{9D8B030D-6E8A-4147-A177-3AD203B41FA5}">
                      <a16:colId xmlns:a16="http://schemas.microsoft.com/office/drawing/2014/main" val="20004"/>
                    </a:ext>
                  </a:extLst>
                </a:gridCol>
                <a:gridCol w="862125">
                  <a:extLst>
                    <a:ext uri="{9D8B030D-6E8A-4147-A177-3AD203B41FA5}">
                      <a16:colId xmlns:a16="http://schemas.microsoft.com/office/drawing/2014/main" val="20005"/>
                    </a:ext>
                  </a:extLst>
                </a:gridCol>
                <a:gridCol w="1241050">
                  <a:extLst>
                    <a:ext uri="{9D8B030D-6E8A-4147-A177-3AD203B41FA5}">
                      <a16:colId xmlns:a16="http://schemas.microsoft.com/office/drawing/2014/main" val="20006"/>
                    </a:ext>
                  </a:extLst>
                </a:gridCol>
              </a:tblGrid>
              <a:tr h="0">
                <a:tc>
                  <a:txBody>
                    <a:bodyPr/>
                    <a:lstStyle/>
                    <a:p>
                      <a:pPr marL="0" lvl="0" indent="0" algn="l" rtl="0">
                        <a:spcBef>
                          <a:spcPts val="0"/>
                        </a:spcBef>
                        <a:spcAft>
                          <a:spcPts val="0"/>
                        </a:spcAft>
                        <a:buNone/>
                      </a:pPr>
                      <a:endParaRPr sz="1100" dirty="0"/>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endParaRPr sz="1100" dirty="0"/>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gridSpan="5">
                  <a:txBody>
                    <a:bodyPr/>
                    <a:lstStyle/>
                    <a:p>
                      <a:pPr marL="0" lvl="0" indent="0" algn="ctr" rtl="0">
                        <a:spcBef>
                          <a:spcPts val="0"/>
                        </a:spcBef>
                        <a:spcAft>
                          <a:spcPts val="0"/>
                        </a:spcAft>
                        <a:buNone/>
                      </a:pPr>
                      <a:r>
                        <a:rPr lang="en-US" sz="1100" b="1" dirty="0"/>
                        <a:t>Consequence</a:t>
                      </a:r>
                      <a:endParaRPr sz="1100" b="1" dirty="0"/>
                    </a:p>
                  </a:txBody>
                  <a:tcPr marL="91425" marR="91425" marT="91425" marB="91425">
                    <a:lnL w="12700" cap="flat" cmpd="sng" algn="ctr">
                      <a:solidFill>
                        <a:schemeClr val="tx1"/>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endParaRPr sz="1100"/>
                    </a:p>
                  </a:txBody>
                  <a:tcPr marL="91425" marR="91425" marT="91425" marB="91425">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endParaRPr sz="1100" dirty="0"/>
                    </a:p>
                  </a:txBody>
                  <a:tcPr marL="91425" marR="91425" marT="91425" marB="91425">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lvl="0" indent="0" algn="l" rtl="0">
                        <a:spcBef>
                          <a:spcPts val="0"/>
                        </a:spcBef>
                        <a:spcAft>
                          <a:spcPts val="0"/>
                        </a:spcAft>
                        <a:buNone/>
                      </a:pPr>
                      <a:r>
                        <a:rPr lang="en-US" sz="1100" dirty="0"/>
                        <a:t>negligible </a:t>
                      </a:r>
                      <a:endParaRPr sz="1100" dirty="0"/>
                    </a:p>
                  </a:txBody>
                  <a:tcPr marL="91425" marR="91425" marT="91425" marB="91425">
                    <a:lnL w="12700" cap="flat" cmpd="sng" algn="ctr">
                      <a:solidFill>
                        <a:schemeClr val="tx1"/>
                      </a:solidFill>
                      <a:prstDash val="solid"/>
                      <a:round/>
                      <a:headEnd type="none" w="med" len="med"/>
                      <a:tailEnd type="none" w="med" len="med"/>
                    </a:lnL>
                  </a:tcPr>
                </a:tc>
                <a:tc>
                  <a:txBody>
                    <a:bodyPr/>
                    <a:lstStyle/>
                    <a:p>
                      <a:pPr marL="0" lvl="0" indent="0" algn="l" rtl="0">
                        <a:spcBef>
                          <a:spcPts val="0"/>
                        </a:spcBef>
                        <a:spcAft>
                          <a:spcPts val="0"/>
                        </a:spcAft>
                        <a:buClr>
                          <a:schemeClr val="dk1"/>
                        </a:buClr>
                        <a:buSzPts val="1100"/>
                        <a:buFont typeface="Arial"/>
                        <a:buNone/>
                      </a:pPr>
                      <a:r>
                        <a:rPr lang="en-US" sz="1100">
                          <a:solidFill>
                            <a:schemeClr val="dk1"/>
                          </a:solidFill>
                        </a:rPr>
                        <a:t>minor </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100">
                          <a:solidFill>
                            <a:schemeClr val="dk1"/>
                          </a:solidFill>
                        </a:rPr>
                        <a:t>moderate </a:t>
                      </a: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100">
                          <a:solidFill>
                            <a:schemeClr val="dk1"/>
                          </a:solidFill>
                        </a:rPr>
                        <a:t>major </a:t>
                      </a:r>
                      <a:endParaRPr sz="1100">
                        <a:solidFill>
                          <a:schemeClr val="dk1"/>
                        </a:solidFill>
                      </a:endParaRPr>
                    </a:p>
                    <a:p>
                      <a:pPr marL="0" lvl="0" indent="0" algn="l" rtl="0">
                        <a:spcBef>
                          <a:spcPts val="0"/>
                        </a:spcBef>
                        <a:spcAft>
                          <a:spcPts val="0"/>
                        </a:spcAft>
                        <a:buNone/>
                      </a:pPr>
                      <a:endParaRPr sz="1100"/>
                    </a:p>
                  </a:txBody>
                  <a:tcPr marL="91425" marR="91425" marT="91425" marB="91425"/>
                </a:tc>
                <a:tc>
                  <a:txBody>
                    <a:bodyPr/>
                    <a:lstStyle/>
                    <a:p>
                      <a:pPr marL="0" lvl="0" indent="0" algn="l" rtl="0">
                        <a:spcBef>
                          <a:spcPts val="0"/>
                        </a:spcBef>
                        <a:spcAft>
                          <a:spcPts val="0"/>
                        </a:spcAft>
                        <a:buClr>
                          <a:schemeClr val="dk1"/>
                        </a:buClr>
                        <a:buSzPts val="1100"/>
                        <a:buFont typeface="Arial"/>
                        <a:buNone/>
                      </a:pPr>
                      <a:r>
                        <a:rPr lang="en-US" sz="1100">
                          <a:solidFill>
                            <a:schemeClr val="dk1"/>
                          </a:solidFill>
                        </a:rPr>
                        <a:t>catastrophic</a:t>
                      </a:r>
                      <a:endParaRPr sz="1100"/>
                    </a:p>
                  </a:txBody>
                  <a:tcPr marL="91425" marR="91425" marT="91425" marB="91425"/>
                </a:tc>
                <a:extLst>
                  <a:ext uri="{0D108BD9-81ED-4DB2-BD59-A6C34878D82A}">
                    <a16:rowId xmlns:a16="http://schemas.microsoft.com/office/drawing/2014/main" val="10001"/>
                  </a:ext>
                </a:extLst>
              </a:tr>
              <a:tr h="381000">
                <a:tc rowSpan="5">
                  <a:txBody>
                    <a:bodyPr/>
                    <a:lstStyle/>
                    <a:p>
                      <a:pPr marL="0" lvl="0" indent="0" algn="ctr" rtl="0">
                        <a:spcBef>
                          <a:spcPts val="0"/>
                        </a:spcBef>
                        <a:spcAft>
                          <a:spcPts val="0"/>
                        </a:spcAft>
                        <a:buNone/>
                      </a:pPr>
                      <a:r>
                        <a:rPr lang="en-US" sz="1100" b="1" dirty="0">
                          <a:solidFill>
                            <a:schemeClr val="dk1"/>
                          </a:solidFill>
                        </a:rPr>
                        <a:t>Likelihood</a:t>
                      </a:r>
                      <a:endParaRPr sz="1100" b="1" dirty="0"/>
                    </a:p>
                  </a:txBody>
                  <a:tcPr marL="91425" marR="91425" marT="91425" marB="9142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100" dirty="0"/>
                        <a:t>almost certain</a:t>
                      </a:r>
                      <a:endParaRPr sz="1100" dirty="0"/>
                    </a:p>
                  </a:txBody>
                  <a:tcPr marL="91425" marR="91425" marT="91425" marB="91425">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lvl="0" indent="0" algn="l" rtl="0">
                        <a:spcBef>
                          <a:spcPts val="0"/>
                        </a:spcBef>
                        <a:spcAft>
                          <a:spcPts val="0"/>
                        </a:spcAft>
                        <a:buNone/>
                      </a:pPr>
                      <a:r>
                        <a:rPr lang="en-US" sz="1100"/>
                        <a:t>Internal training</a:t>
                      </a:r>
                      <a:endParaRPr sz="1100"/>
                    </a:p>
                  </a:txBody>
                  <a:tcPr marL="91425" marR="91425" marT="91425" marB="91425">
                    <a:lnL w="12700" cap="flat" cmpd="sng" algn="ctr">
                      <a:solidFill>
                        <a:schemeClr val="tx1"/>
                      </a:solidFill>
                      <a:prstDash val="solid"/>
                      <a:round/>
                      <a:headEnd type="none" w="med" len="med"/>
                      <a:tailEnd type="none" w="med" len="med"/>
                    </a:lnL>
                    <a:solidFill>
                      <a:srgbClr val="FFFF00"/>
                    </a:solidFill>
                  </a:tcPr>
                </a:tc>
                <a:tc>
                  <a:txBody>
                    <a:bodyPr/>
                    <a:lstStyle/>
                    <a:p>
                      <a:pPr marL="0" lvl="0" indent="0" algn="l" rtl="0">
                        <a:spcBef>
                          <a:spcPts val="0"/>
                        </a:spcBef>
                        <a:spcAft>
                          <a:spcPts val="0"/>
                        </a:spcAft>
                        <a:buNone/>
                      </a:pPr>
                      <a:r>
                        <a:rPr lang="en-US" sz="1100"/>
                        <a:t>Pattern</a:t>
                      </a:r>
                      <a:endParaRPr sz="1100"/>
                    </a:p>
                  </a:txBody>
                  <a:tcPr marL="91425" marR="91425" marT="91425" marB="91425">
                    <a:solidFill>
                      <a:srgbClr val="FF9900"/>
                    </a:solidFill>
                  </a:tcPr>
                </a:tc>
                <a:tc>
                  <a:txBody>
                    <a:bodyPr/>
                    <a:lstStyle/>
                    <a:p>
                      <a:pPr marL="0" lvl="0" indent="0" algn="l" rtl="0">
                        <a:spcBef>
                          <a:spcPts val="0"/>
                        </a:spcBef>
                        <a:spcAft>
                          <a:spcPts val="0"/>
                        </a:spcAft>
                        <a:buNone/>
                      </a:pPr>
                      <a:r>
                        <a:rPr lang="en-US" sz="1100"/>
                        <a:t>Resource</a:t>
                      </a:r>
                      <a:endParaRPr sz="1100"/>
                    </a:p>
                  </a:txBody>
                  <a:tcPr marL="91425" marR="91425" marT="91425" marB="91425">
                    <a:solidFill>
                      <a:srgbClr val="FF0000"/>
                    </a:solidFill>
                  </a:tcPr>
                </a:tc>
                <a:tc>
                  <a:txBody>
                    <a:bodyPr/>
                    <a:lstStyle/>
                    <a:p>
                      <a:pPr marL="0" lvl="0" indent="0" algn="l" rtl="0">
                        <a:spcBef>
                          <a:spcPts val="0"/>
                        </a:spcBef>
                        <a:spcAft>
                          <a:spcPts val="0"/>
                        </a:spcAft>
                        <a:buNone/>
                      </a:pPr>
                      <a:r>
                        <a:rPr lang="en-US" sz="1100"/>
                        <a:t>Pandemic</a:t>
                      </a:r>
                      <a:endParaRPr sz="1100"/>
                    </a:p>
                  </a:txBody>
                  <a:tcPr marL="91425" marR="91425" marT="91425" marB="91425">
                    <a:solidFill>
                      <a:srgbClr val="FF0000"/>
                    </a:solidFill>
                  </a:tcPr>
                </a:tc>
                <a:tc>
                  <a:txBody>
                    <a:bodyPr/>
                    <a:lstStyle/>
                    <a:p>
                      <a:pPr marL="0" lvl="0" indent="0" algn="l" rtl="0">
                        <a:spcBef>
                          <a:spcPts val="0"/>
                        </a:spcBef>
                        <a:spcAft>
                          <a:spcPts val="0"/>
                        </a:spcAft>
                        <a:buNone/>
                      </a:pPr>
                      <a:r>
                        <a:rPr lang="en-US" sz="1100"/>
                        <a:t>Funding</a:t>
                      </a:r>
                      <a:endParaRPr sz="1100"/>
                    </a:p>
                  </a:txBody>
                  <a:tcPr marL="91425" marR="91425" marT="91425" marB="91425">
                    <a:solidFill>
                      <a:srgbClr val="FF0000"/>
                    </a:solidFill>
                  </a:tcPr>
                </a:tc>
                <a:extLst>
                  <a:ext uri="{0D108BD9-81ED-4DB2-BD59-A6C34878D82A}">
                    <a16:rowId xmlns:a16="http://schemas.microsoft.com/office/drawing/2014/main" val="10002"/>
                  </a:ext>
                </a:extLst>
              </a:tr>
              <a:tr h="381000">
                <a:tc vMerge="1">
                  <a:txBody>
                    <a:bodyPr/>
                    <a:lstStyle/>
                    <a:p>
                      <a:endParaRPr lang="en-US"/>
                    </a:p>
                  </a:txBody>
                  <a:tcPr/>
                </a:tc>
                <a:tc>
                  <a:txBody>
                    <a:bodyPr/>
                    <a:lstStyle/>
                    <a:p>
                      <a:pPr marL="0" lvl="0" indent="0" algn="l" rtl="0">
                        <a:spcBef>
                          <a:spcPts val="0"/>
                        </a:spcBef>
                        <a:spcAft>
                          <a:spcPts val="0"/>
                        </a:spcAft>
                        <a:buNone/>
                      </a:pPr>
                      <a:r>
                        <a:rPr lang="en-US" sz="1100"/>
                        <a:t>likely</a:t>
                      </a:r>
                      <a:endParaRPr sz="1100"/>
                    </a:p>
                  </a:txBody>
                  <a:tcPr marL="91425" marR="91425" marT="91425" marB="91425">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marL="0" lvl="0" indent="0" algn="l" rtl="0">
                        <a:spcBef>
                          <a:spcPts val="0"/>
                        </a:spcBef>
                        <a:spcAft>
                          <a:spcPts val="0"/>
                        </a:spcAft>
                        <a:buNone/>
                      </a:pPr>
                      <a:r>
                        <a:rPr lang="en-US" sz="1100"/>
                        <a:t>Economic</a:t>
                      </a:r>
                      <a:endParaRPr sz="1100"/>
                    </a:p>
                  </a:txBody>
                  <a:tcPr marL="91425" marR="91425" marT="91425" marB="91425">
                    <a:solidFill>
                      <a:srgbClr val="FF9900"/>
                    </a:solidFill>
                  </a:tcPr>
                </a:tc>
                <a:tc>
                  <a:txBody>
                    <a:bodyPr/>
                    <a:lstStyle/>
                    <a:p>
                      <a:pPr marL="0" lvl="0" indent="0" algn="l" rtl="0">
                        <a:spcBef>
                          <a:spcPts val="0"/>
                        </a:spcBef>
                        <a:spcAft>
                          <a:spcPts val="0"/>
                        </a:spcAft>
                        <a:buNone/>
                      </a:pPr>
                      <a:r>
                        <a:rPr lang="en-US" sz="1100"/>
                        <a:t>Infrastructure</a:t>
                      </a:r>
                      <a:endParaRPr sz="1100"/>
                    </a:p>
                  </a:txBody>
                  <a:tcPr marL="91425" marR="91425" marT="91425" marB="91425">
                    <a:solidFill>
                      <a:srgbClr val="FFFF00"/>
                    </a:solidFill>
                  </a:tcPr>
                </a:tc>
                <a:tc>
                  <a:txBody>
                    <a:bodyPr/>
                    <a:lstStyle/>
                    <a:p>
                      <a:pPr marL="0" lvl="0" indent="0" algn="l" rtl="0">
                        <a:spcBef>
                          <a:spcPts val="0"/>
                        </a:spcBef>
                        <a:spcAft>
                          <a:spcPts val="0"/>
                        </a:spcAft>
                        <a:buNone/>
                      </a:pPr>
                      <a:r>
                        <a:rPr lang="en-US" sz="1100"/>
                        <a:t>Marketing</a:t>
                      </a:r>
                      <a:endParaRPr sz="1100"/>
                    </a:p>
                  </a:txBody>
                  <a:tcPr marL="91425" marR="91425" marT="91425" marB="91425">
                    <a:solidFill>
                      <a:srgbClr val="FF9900"/>
                    </a:solidFill>
                  </a:tcPr>
                </a:tc>
                <a:tc>
                  <a:txBody>
                    <a:bodyPr/>
                    <a:lstStyle/>
                    <a:p>
                      <a:pPr marL="0" lvl="0" indent="0" algn="l" rtl="0">
                        <a:spcBef>
                          <a:spcPts val="0"/>
                        </a:spcBef>
                        <a:spcAft>
                          <a:spcPts val="0"/>
                        </a:spcAft>
                        <a:buClr>
                          <a:schemeClr val="dk1"/>
                        </a:buClr>
                        <a:buSzPts val="1100"/>
                        <a:buFont typeface="Arial"/>
                        <a:buNone/>
                      </a:pPr>
                      <a:r>
                        <a:rPr lang="en-US" sz="1100" dirty="0">
                          <a:solidFill>
                            <a:schemeClr val="dk1"/>
                          </a:solidFill>
                        </a:rPr>
                        <a:t>Maintain</a:t>
                      </a:r>
                      <a:endParaRPr sz="1100" dirty="0"/>
                    </a:p>
                  </a:txBody>
                  <a:tcPr marL="91425" marR="91425" marT="91425" marB="91425">
                    <a:solidFill>
                      <a:srgbClr val="FF0000"/>
                    </a:solidFill>
                  </a:tcPr>
                </a:tc>
                <a:tc>
                  <a:txBody>
                    <a:bodyPr/>
                    <a:lstStyle/>
                    <a:p>
                      <a:pPr marL="0" lvl="0" indent="0" algn="l" rtl="0">
                        <a:spcBef>
                          <a:spcPts val="0"/>
                        </a:spcBef>
                        <a:spcAft>
                          <a:spcPts val="0"/>
                        </a:spcAft>
                        <a:buClr>
                          <a:schemeClr val="dk1"/>
                        </a:buClr>
                        <a:buSzPts val="1100"/>
                        <a:buFont typeface="Arial"/>
                        <a:buNone/>
                      </a:pPr>
                      <a:r>
                        <a:rPr lang="en-US" sz="1100">
                          <a:solidFill>
                            <a:schemeClr val="dk1"/>
                          </a:solidFill>
                        </a:rPr>
                        <a:t>Management</a:t>
                      </a:r>
                      <a:endParaRPr sz="1100"/>
                    </a:p>
                  </a:txBody>
                  <a:tcPr marL="91425" marR="91425" marT="91425" marB="91425">
                    <a:solidFill>
                      <a:srgbClr val="FF0000"/>
                    </a:solidFill>
                  </a:tcPr>
                </a:tc>
                <a:extLst>
                  <a:ext uri="{0D108BD9-81ED-4DB2-BD59-A6C34878D82A}">
                    <a16:rowId xmlns:a16="http://schemas.microsoft.com/office/drawing/2014/main" val="10003"/>
                  </a:ext>
                </a:extLst>
              </a:tr>
              <a:tr h="381000">
                <a:tc vMerge="1">
                  <a:txBody>
                    <a:bodyPr/>
                    <a:lstStyle/>
                    <a:p>
                      <a:endParaRPr lang="en-US"/>
                    </a:p>
                  </a:txBody>
                  <a:tcPr/>
                </a:tc>
                <a:tc>
                  <a:txBody>
                    <a:bodyPr/>
                    <a:lstStyle/>
                    <a:p>
                      <a:pPr marL="0" lvl="0" indent="0" algn="l" rtl="0">
                        <a:spcBef>
                          <a:spcPts val="0"/>
                        </a:spcBef>
                        <a:spcAft>
                          <a:spcPts val="0"/>
                        </a:spcAft>
                        <a:buNone/>
                      </a:pPr>
                      <a:r>
                        <a:rPr lang="en-US" sz="1100"/>
                        <a:t>possible</a:t>
                      </a:r>
                      <a:endParaRPr sz="1100"/>
                    </a:p>
                  </a:txBody>
                  <a:tcPr marL="91425" marR="91425" marT="91425" marB="91425">
                    <a:lnL w="12700" cap="flat" cmpd="sng" algn="ctr">
                      <a:solidFill>
                        <a:schemeClr val="tx1"/>
                      </a:solidFill>
                      <a:prstDash val="solid"/>
                      <a:round/>
                      <a:headEnd type="none" w="med" len="med"/>
                      <a:tailEnd type="none" w="med" len="med"/>
                    </a:lnL>
                  </a:tcPr>
                </a:tc>
                <a:tc>
                  <a:txBody>
                    <a:bodyPr/>
                    <a:lstStyle/>
                    <a:p>
                      <a:pPr marL="0" lvl="0" indent="0" algn="l" rtl="0">
                        <a:spcBef>
                          <a:spcPts val="0"/>
                        </a:spcBef>
                        <a:spcAft>
                          <a:spcPts val="0"/>
                        </a:spcAft>
                        <a:buNone/>
                      </a:pPr>
                      <a:r>
                        <a:rPr lang="en-US" sz="1100"/>
                        <a:t>Public Relation</a:t>
                      </a:r>
                      <a:endParaRPr sz="1100"/>
                    </a:p>
                  </a:txBody>
                  <a:tcPr marL="91425" marR="91425" marT="91425" marB="91425">
                    <a:solidFill>
                      <a:srgbClr val="00FF00"/>
                    </a:solidFill>
                  </a:tcPr>
                </a:tc>
                <a:tc>
                  <a:txBody>
                    <a:bodyPr/>
                    <a:lstStyle/>
                    <a:p>
                      <a:pPr marL="0" lvl="0" indent="0" algn="l" rtl="0">
                        <a:spcBef>
                          <a:spcPts val="0"/>
                        </a:spcBef>
                        <a:spcAft>
                          <a:spcPts val="0"/>
                        </a:spcAft>
                        <a:buNone/>
                      </a:pPr>
                      <a:r>
                        <a:rPr lang="en-US" sz="1100"/>
                        <a:t>Security</a:t>
                      </a:r>
                      <a:endParaRPr sz="1100"/>
                    </a:p>
                  </a:txBody>
                  <a:tcPr marL="91425" marR="91425" marT="91425" marB="91425">
                    <a:solidFill>
                      <a:srgbClr val="FF9900"/>
                    </a:solidFill>
                  </a:tcPr>
                </a:tc>
                <a:tc>
                  <a:txBody>
                    <a:bodyPr/>
                    <a:lstStyle/>
                    <a:p>
                      <a:pPr marL="0" lvl="0" indent="0" algn="l" rtl="0">
                        <a:spcBef>
                          <a:spcPts val="0"/>
                        </a:spcBef>
                        <a:spcAft>
                          <a:spcPts val="0"/>
                        </a:spcAft>
                        <a:buNone/>
                      </a:pPr>
                      <a:r>
                        <a:rPr lang="en-US" sz="1100"/>
                        <a:t>Technology</a:t>
                      </a:r>
                      <a:endParaRPr sz="1100"/>
                    </a:p>
                  </a:txBody>
                  <a:tcPr marL="91425" marR="91425" marT="91425" marB="91425">
                    <a:solidFill>
                      <a:srgbClr val="FFFF00"/>
                    </a:solidFill>
                  </a:tcPr>
                </a:tc>
                <a:tc>
                  <a:txBody>
                    <a:bodyPr/>
                    <a:lstStyle/>
                    <a:p>
                      <a:pPr marL="0" lvl="0" indent="0" algn="l" rtl="0">
                        <a:spcBef>
                          <a:spcPts val="0"/>
                        </a:spcBef>
                        <a:spcAft>
                          <a:spcPts val="0"/>
                        </a:spcAft>
                        <a:buNone/>
                      </a:pPr>
                      <a:r>
                        <a:rPr lang="en-US" sz="1100" dirty="0"/>
                        <a:t>Habit</a:t>
                      </a:r>
                      <a:endParaRPr sz="1100" dirty="0"/>
                    </a:p>
                  </a:txBody>
                  <a:tcPr marL="91425" marR="91425" marT="91425" marB="91425">
                    <a:solidFill>
                      <a:srgbClr val="FF9900"/>
                    </a:solidFill>
                  </a:tcPr>
                </a:tc>
                <a:tc>
                  <a:txBody>
                    <a:bodyPr/>
                    <a:lstStyle/>
                    <a:p>
                      <a:pPr marL="0" lvl="0" indent="0" algn="l" rtl="0">
                        <a:spcBef>
                          <a:spcPts val="0"/>
                        </a:spcBef>
                        <a:spcAft>
                          <a:spcPts val="0"/>
                        </a:spcAft>
                        <a:buNone/>
                      </a:pPr>
                      <a:r>
                        <a:rPr lang="en-US" sz="1100" dirty="0"/>
                        <a:t>Scale up</a:t>
                      </a:r>
                      <a:endParaRPr sz="1100" dirty="0"/>
                    </a:p>
                  </a:txBody>
                  <a:tcPr marL="91425" marR="91425" marT="91425" marB="91425">
                    <a:solidFill>
                      <a:srgbClr val="FF0000"/>
                    </a:solidFill>
                  </a:tcPr>
                </a:tc>
                <a:extLst>
                  <a:ext uri="{0D108BD9-81ED-4DB2-BD59-A6C34878D82A}">
                    <a16:rowId xmlns:a16="http://schemas.microsoft.com/office/drawing/2014/main" val="10004"/>
                  </a:ext>
                </a:extLst>
              </a:tr>
              <a:tr h="381000">
                <a:tc vMerge="1">
                  <a:txBody>
                    <a:bodyPr/>
                    <a:lstStyle/>
                    <a:p>
                      <a:endParaRPr lang="en-US"/>
                    </a:p>
                  </a:txBody>
                  <a:tcPr/>
                </a:tc>
                <a:tc>
                  <a:txBody>
                    <a:bodyPr/>
                    <a:lstStyle/>
                    <a:p>
                      <a:pPr marL="0" lvl="0" indent="0" algn="l" rtl="0">
                        <a:spcBef>
                          <a:spcPts val="0"/>
                        </a:spcBef>
                        <a:spcAft>
                          <a:spcPts val="0"/>
                        </a:spcAft>
                        <a:buNone/>
                      </a:pPr>
                      <a:r>
                        <a:rPr lang="en-US" sz="1100"/>
                        <a:t>unlikely</a:t>
                      </a:r>
                      <a:endParaRPr sz="1100"/>
                    </a:p>
                  </a:txBody>
                  <a:tcPr marL="91425" marR="91425" marT="91425" marB="91425">
                    <a:lnL w="12700" cap="flat" cmpd="sng" algn="ctr">
                      <a:solidFill>
                        <a:schemeClr val="tx1"/>
                      </a:solidFill>
                      <a:prstDash val="solid"/>
                      <a:round/>
                      <a:headEnd type="none" w="med" len="med"/>
                      <a:tailEnd type="none" w="med" len="med"/>
                    </a:lnL>
                  </a:tcPr>
                </a:tc>
                <a:tc>
                  <a:txBody>
                    <a:bodyPr/>
                    <a:lstStyle/>
                    <a:p>
                      <a:pPr marL="0" lvl="0" indent="0" algn="l" rtl="0">
                        <a:spcBef>
                          <a:spcPts val="0"/>
                        </a:spcBef>
                        <a:spcAft>
                          <a:spcPts val="0"/>
                        </a:spcAft>
                        <a:buNone/>
                      </a:pPr>
                      <a:r>
                        <a:rPr lang="en-US" sz="1100"/>
                        <a:t>Capability</a:t>
                      </a:r>
                      <a:endParaRPr sz="1100"/>
                    </a:p>
                  </a:txBody>
                  <a:tcPr marL="91425" marR="91425" marT="91425" marB="91425">
                    <a:solidFill>
                      <a:srgbClr val="00FF00"/>
                    </a:solidFill>
                  </a:tcPr>
                </a:tc>
                <a:tc>
                  <a:txBody>
                    <a:bodyPr/>
                    <a:lstStyle/>
                    <a:p>
                      <a:pPr marL="0" lvl="0" indent="0" algn="l" rtl="0">
                        <a:spcBef>
                          <a:spcPts val="0"/>
                        </a:spcBef>
                        <a:spcAft>
                          <a:spcPts val="0"/>
                        </a:spcAft>
                        <a:buNone/>
                      </a:pPr>
                      <a:r>
                        <a:rPr lang="en-US" sz="1100"/>
                        <a:t>Operation</a:t>
                      </a:r>
                      <a:endParaRPr sz="1100"/>
                    </a:p>
                  </a:txBody>
                  <a:tcPr marL="91425" marR="91425" marT="91425" marB="91425">
                    <a:solidFill>
                      <a:srgbClr val="00FF00"/>
                    </a:solidFill>
                  </a:tcPr>
                </a:tc>
                <a:tc>
                  <a:txBody>
                    <a:bodyPr/>
                    <a:lstStyle/>
                    <a:p>
                      <a:pPr marL="0" lvl="0" indent="0" algn="l" rtl="0">
                        <a:spcBef>
                          <a:spcPts val="0"/>
                        </a:spcBef>
                        <a:spcAft>
                          <a:spcPts val="0"/>
                        </a:spcAft>
                        <a:buNone/>
                      </a:pPr>
                      <a:r>
                        <a:rPr lang="en-US" sz="1100" dirty="0"/>
                        <a:t>Policy</a:t>
                      </a:r>
                      <a:endParaRPr sz="1100" dirty="0"/>
                    </a:p>
                  </a:txBody>
                  <a:tcPr marL="91425" marR="91425" marT="91425" marB="91425">
                    <a:solidFill>
                      <a:srgbClr val="FF9900"/>
                    </a:solidFill>
                  </a:tcPr>
                </a:tc>
                <a:tc>
                  <a:txBody>
                    <a:bodyPr/>
                    <a:lstStyle/>
                    <a:p>
                      <a:pPr marL="0" lvl="0" indent="0" algn="l" rtl="0">
                        <a:spcBef>
                          <a:spcPts val="0"/>
                        </a:spcBef>
                        <a:spcAft>
                          <a:spcPts val="0"/>
                        </a:spcAft>
                        <a:buNone/>
                      </a:pPr>
                      <a:r>
                        <a:rPr lang="en-US" sz="1100"/>
                        <a:t>Retention</a:t>
                      </a:r>
                      <a:endParaRPr sz="1100"/>
                    </a:p>
                  </a:txBody>
                  <a:tcPr marL="91425" marR="91425" marT="91425" marB="91425">
                    <a:solidFill>
                      <a:srgbClr val="FFFF00"/>
                    </a:solidFill>
                  </a:tcPr>
                </a:tc>
                <a:tc>
                  <a:txBody>
                    <a:bodyPr/>
                    <a:lstStyle/>
                    <a:p>
                      <a:pPr marL="0" lvl="0" indent="0" algn="l" rtl="0">
                        <a:spcBef>
                          <a:spcPts val="0"/>
                        </a:spcBef>
                        <a:spcAft>
                          <a:spcPts val="0"/>
                        </a:spcAft>
                        <a:buNone/>
                      </a:pPr>
                      <a:r>
                        <a:rPr lang="en-US" sz="1100" dirty="0"/>
                        <a:t>Data</a:t>
                      </a:r>
                      <a:endParaRPr sz="1100" dirty="0"/>
                    </a:p>
                  </a:txBody>
                  <a:tcPr marL="91425" marR="91425" marT="91425" marB="91425">
                    <a:solidFill>
                      <a:srgbClr val="FF9900"/>
                    </a:solidFill>
                  </a:tcPr>
                </a:tc>
                <a:extLst>
                  <a:ext uri="{0D108BD9-81ED-4DB2-BD59-A6C34878D82A}">
                    <a16:rowId xmlns:a16="http://schemas.microsoft.com/office/drawing/2014/main" val="10005"/>
                  </a:ext>
                </a:extLst>
              </a:tr>
              <a:tr h="381000">
                <a:tc vMerge="1">
                  <a:txBody>
                    <a:bodyPr/>
                    <a:lstStyle/>
                    <a:p>
                      <a:endParaRPr lang="en-US"/>
                    </a:p>
                  </a:txBody>
                  <a:tcPr/>
                </a:tc>
                <a:tc>
                  <a:txBody>
                    <a:bodyPr/>
                    <a:lstStyle/>
                    <a:p>
                      <a:pPr marL="0" lvl="0" indent="0" algn="l" rtl="0">
                        <a:spcBef>
                          <a:spcPts val="0"/>
                        </a:spcBef>
                        <a:spcAft>
                          <a:spcPts val="0"/>
                        </a:spcAft>
                        <a:buNone/>
                      </a:pPr>
                      <a:r>
                        <a:rPr lang="en-US" sz="1100"/>
                        <a:t>rare</a:t>
                      </a:r>
                      <a:endParaRPr sz="1100"/>
                    </a:p>
                  </a:txBody>
                  <a:tcPr marL="91425" marR="91425" marT="91425" marB="91425">
                    <a:lnL w="12700" cap="flat" cmpd="sng" algn="ctr">
                      <a:solidFill>
                        <a:schemeClr val="tx1"/>
                      </a:solidFill>
                      <a:prstDash val="solid"/>
                      <a:round/>
                      <a:headEnd type="none" w="med" len="med"/>
                      <a:tailEnd type="none" w="med" len="med"/>
                    </a:lnL>
                  </a:tcPr>
                </a:tc>
                <a:tc>
                  <a:txBody>
                    <a:bodyPr/>
                    <a:lstStyle/>
                    <a:p>
                      <a:pPr marL="0" lvl="0" indent="0" algn="l" rtl="0">
                        <a:spcBef>
                          <a:spcPts val="0"/>
                        </a:spcBef>
                        <a:spcAft>
                          <a:spcPts val="0"/>
                        </a:spcAft>
                        <a:buNone/>
                      </a:pPr>
                      <a:r>
                        <a:rPr lang="en-US" sz="1100"/>
                        <a:t>Research</a:t>
                      </a:r>
                      <a:endParaRPr sz="1100"/>
                    </a:p>
                  </a:txBody>
                  <a:tcPr marL="91425" marR="91425" marT="91425" marB="91425">
                    <a:solidFill>
                      <a:srgbClr val="00FF00"/>
                    </a:solidFill>
                  </a:tcPr>
                </a:tc>
                <a:tc>
                  <a:txBody>
                    <a:bodyPr/>
                    <a:lstStyle/>
                    <a:p>
                      <a:pPr marL="0" lvl="0" indent="0" algn="l" rtl="0">
                        <a:spcBef>
                          <a:spcPts val="0"/>
                        </a:spcBef>
                        <a:spcAft>
                          <a:spcPts val="0"/>
                        </a:spcAft>
                        <a:buNone/>
                      </a:pPr>
                      <a:r>
                        <a:rPr lang="en-US" sz="1100"/>
                        <a:t>Volume</a:t>
                      </a:r>
                      <a:endParaRPr sz="1100"/>
                    </a:p>
                  </a:txBody>
                  <a:tcPr marL="91425" marR="91425" marT="91425" marB="91425">
                    <a:solidFill>
                      <a:srgbClr val="00FF00"/>
                    </a:solidFill>
                  </a:tcPr>
                </a:tc>
                <a:tc>
                  <a:txBody>
                    <a:bodyPr/>
                    <a:lstStyle/>
                    <a:p>
                      <a:pPr marL="0" lvl="0" indent="0" algn="l" rtl="0">
                        <a:spcBef>
                          <a:spcPts val="0"/>
                        </a:spcBef>
                        <a:spcAft>
                          <a:spcPts val="0"/>
                        </a:spcAft>
                        <a:buNone/>
                      </a:pPr>
                      <a:r>
                        <a:rPr lang="en-US" sz="1100"/>
                        <a:t>Procurement</a:t>
                      </a:r>
                      <a:endParaRPr sz="1100"/>
                    </a:p>
                  </a:txBody>
                  <a:tcPr marL="91425" marR="91425" marT="91425" marB="91425">
                    <a:solidFill>
                      <a:srgbClr val="00FF00"/>
                    </a:solidFill>
                  </a:tcPr>
                </a:tc>
                <a:tc>
                  <a:txBody>
                    <a:bodyPr/>
                    <a:lstStyle/>
                    <a:p>
                      <a:pPr marL="0" lvl="0" indent="0" algn="l" rtl="0">
                        <a:spcBef>
                          <a:spcPts val="0"/>
                        </a:spcBef>
                        <a:spcAft>
                          <a:spcPts val="0"/>
                        </a:spcAft>
                        <a:buNone/>
                      </a:pPr>
                      <a:r>
                        <a:rPr lang="en-US" sz="1100"/>
                        <a:t>Design</a:t>
                      </a:r>
                      <a:endParaRPr sz="1100"/>
                    </a:p>
                  </a:txBody>
                  <a:tcPr marL="91425" marR="91425" marT="91425" marB="91425">
                    <a:solidFill>
                      <a:srgbClr val="FF9900"/>
                    </a:solidFill>
                  </a:tcPr>
                </a:tc>
                <a:tc>
                  <a:txBody>
                    <a:bodyPr/>
                    <a:lstStyle/>
                    <a:p>
                      <a:pPr marL="0" lvl="0" indent="0" algn="l" rtl="0">
                        <a:spcBef>
                          <a:spcPts val="0"/>
                        </a:spcBef>
                        <a:spcAft>
                          <a:spcPts val="0"/>
                        </a:spcAft>
                        <a:buClr>
                          <a:schemeClr val="dk1"/>
                        </a:buClr>
                        <a:buSzPts val="1100"/>
                        <a:buFont typeface="Arial"/>
                        <a:buNone/>
                      </a:pPr>
                      <a:r>
                        <a:rPr lang="en-US" sz="1100" dirty="0">
                          <a:solidFill>
                            <a:schemeClr val="dk1"/>
                          </a:solidFill>
                        </a:rPr>
                        <a:t>Development</a:t>
                      </a:r>
                      <a:endParaRPr sz="1100" dirty="0"/>
                    </a:p>
                  </a:txBody>
                  <a:tcPr marL="91425" marR="91425" marT="91425" marB="91425">
                    <a:solidFill>
                      <a:srgbClr val="FFFF00"/>
                    </a:solidFill>
                  </a:tcPr>
                </a:tc>
                <a:extLst>
                  <a:ext uri="{0D108BD9-81ED-4DB2-BD59-A6C34878D82A}">
                    <a16:rowId xmlns:a16="http://schemas.microsoft.com/office/drawing/2014/main" val="10006"/>
                  </a:ext>
                </a:extLst>
              </a:tr>
            </a:tbl>
          </a:graphicData>
        </a:graphic>
      </p:graphicFrame>
      <p:sp>
        <p:nvSpPr>
          <p:cNvPr id="8" name="Google Shape;264;p26">
            <a:extLst>
              <a:ext uri="{FF2B5EF4-FFF2-40B4-BE49-F238E27FC236}">
                <a16:creationId xmlns:a16="http://schemas.microsoft.com/office/drawing/2014/main" id="{93F7069D-25EE-4AF6-90AC-DF64B7EB3888}"/>
              </a:ext>
            </a:extLst>
          </p:cNvPr>
          <p:cNvSpPr txBox="1"/>
          <p:nvPr/>
        </p:nvSpPr>
        <p:spPr>
          <a:xfrm>
            <a:off x="764150" y="4543750"/>
            <a:ext cx="900000" cy="351000"/>
          </a:xfrm>
          <a:prstGeom prst="rect">
            <a:avLst/>
          </a:prstGeom>
          <a:solidFill>
            <a:srgbClr val="00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Low risk</a:t>
            </a:r>
            <a:endParaRPr sz="1600" dirty="0"/>
          </a:p>
        </p:txBody>
      </p:sp>
      <p:sp>
        <p:nvSpPr>
          <p:cNvPr id="9" name="Google Shape;265;p26">
            <a:extLst>
              <a:ext uri="{FF2B5EF4-FFF2-40B4-BE49-F238E27FC236}">
                <a16:creationId xmlns:a16="http://schemas.microsoft.com/office/drawing/2014/main" id="{BEC433A6-FFAE-4EF3-B771-EB32E47C0DDB}"/>
              </a:ext>
            </a:extLst>
          </p:cNvPr>
          <p:cNvSpPr txBox="1"/>
          <p:nvPr/>
        </p:nvSpPr>
        <p:spPr>
          <a:xfrm>
            <a:off x="1753325" y="4543750"/>
            <a:ext cx="1239600" cy="351000"/>
          </a:xfrm>
          <a:prstGeom prst="rect">
            <a:avLst/>
          </a:prstGeom>
          <a:solidFill>
            <a:srgbClr val="FFFF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Medium risk</a:t>
            </a:r>
            <a:endParaRPr sz="1600" dirty="0"/>
          </a:p>
        </p:txBody>
      </p:sp>
      <p:sp>
        <p:nvSpPr>
          <p:cNvPr id="10" name="Google Shape;266;p26">
            <a:extLst>
              <a:ext uri="{FF2B5EF4-FFF2-40B4-BE49-F238E27FC236}">
                <a16:creationId xmlns:a16="http://schemas.microsoft.com/office/drawing/2014/main" id="{78B568AD-8E06-418C-9F29-B5015A3D4D64}"/>
              </a:ext>
            </a:extLst>
          </p:cNvPr>
          <p:cNvSpPr txBox="1"/>
          <p:nvPr/>
        </p:nvSpPr>
        <p:spPr>
          <a:xfrm>
            <a:off x="3155900" y="4543750"/>
            <a:ext cx="900000" cy="351000"/>
          </a:xfrm>
          <a:prstGeom prst="rect">
            <a:avLst/>
          </a:prstGeom>
          <a:solidFill>
            <a:srgbClr val="FF99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High risk</a:t>
            </a:r>
            <a:endParaRPr sz="1600" dirty="0"/>
          </a:p>
        </p:txBody>
      </p:sp>
      <p:sp>
        <p:nvSpPr>
          <p:cNvPr id="11" name="Google Shape;267;p26">
            <a:extLst>
              <a:ext uri="{FF2B5EF4-FFF2-40B4-BE49-F238E27FC236}">
                <a16:creationId xmlns:a16="http://schemas.microsoft.com/office/drawing/2014/main" id="{259D983D-E41B-4F77-8D06-20D8FF1F3EB4}"/>
              </a:ext>
            </a:extLst>
          </p:cNvPr>
          <p:cNvSpPr txBox="1"/>
          <p:nvPr/>
        </p:nvSpPr>
        <p:spPr>
          <a:xfrm>
            <a:off x="4351775" y="4543750"/>
            <a:ext cx="1060500" cy="351000"/>
          </a:xfrm>
          <a:prstGeom prst="rect">
            <a:avLst/>
          </a:prstGeom>
          <a:solidFill>
            <a:srgbClr val="FF0000"/>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t>Fatal risk</a:t>
            </a:r>
            <a:endParaRPr sz="1600" dirty="0"/>
          </a:p>
        </p:txBody>
      </p:sp>
    </p:spTree>
    <p:extLst>
      <p:ext uri="{BB962C8B-B14F-4D97-AF65-F5344CB8AC3E}">
        <p14:creationId xmlns:p14="http://schemas.microsoft.com/office/powerpoint/2010/main" val="2973506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BEBD4-7498-4166-9DFA-9516EA0D446A}"/>
              </a:ext>
            </a:extLst>
          </p:cNvPr>
          <p:cNvSpPr>
            <a:spLocks noGrp="1"/>
          </p:cNvSpPr>
          <p:nvPr>
            <p:ph type="title"/>
          </p:nvPr>
        </p:nvSpPr>
        <p:spPr/>
        <p:txBody>
          <a:bodyPr>
            <a:normAutofit fontScale="90000"/>
          </a:bodyPr>
          <a:lstStyle/>
          <a:p>
            <a:r>
              <a:rPr lang="en-CA" dirty="0"/>
              <a:t>Reference</a:t>
            </a:r>
          </a:p>
        </p:txBody>
      </p:sp>
      <p:sp>
        <p:nvSpPr>
          <p:cNvPr id="3" name="Content Placeholder 2">
            <a:extLst>
              <a:ext uri="{FF2B5EF4-FFF2-40B4-BE49-F238E27FC236}">
                <a16:creationId xmlns:a16="http://schemas.microsoft.com/office/drawing/2014/main" id="{D341F837-81D8-4554-B069-54FBE23BBD68}"/>
              </a:ext>
            </a:extLst>
          </p:cNvPr>
          <p:cNvSpPr>
            <a:spLocks noGrp="1"/>
          </p:cNvSpPr>
          <p:nvPr>
            <p:ph idx="1"/>
          </p:nvPr>
        </p:nvSpPr>
        <p:spPr/>
        <p:txBody>
          <a:bodyPr>
            <a:normAutofit lnSpcReduction="10000"/>
          </a:bodyPr>
          <a:lstStyle/>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[1] Li X, Chen YN, Li L, Gao J, </a:t>
            </a:r>
            <a:r>
              <a:rPr lang="en-US" sz="1000" dirty="0" err="1">
                <a:effectLst/>
                <a:latin typeface="Arial" panose="020B0604020202020204" pitchFamily="34" charset="0"/>
                <a:ea typeface="Times New Roman" panose="02020603050405020304" pitchFamily="18" charset="0"/>
                <a:cs typeface="Arial" panose="020B0604020202020204" pitchFamily="34" charset="0"/>
              </a:rPr>
              <a:t>Celikyilmaz</a:t>
            </a:r>
            <a:r>
              <a:rPr lang="en-US" sz="1000" dirty="0">
                <a:effectLst/>
                <a:latin typeface="Arial" panose="020B0604020202020204" pitchFamily="34" charset="0"/>
                <a:ea typeface="Times New Roman" panose="02020603050405020304" pitchFamily="18" charset="0"/>
                <a:cs typeface="Arial" panose="020B0604020202020204" pitchFamily="34" charset="0"/>
              </a:rPr>
              <a:t> A (2017b) End-to-end task-completion neural dialogue systems. </a:t>
            </a:r>
            <a:r>
              <a:rPr lang="en-US" sz="1000" dirty="0" err="1">
                <a:effectLst/>
                <a:latin typeface="Arial" panose="020B0604020202020204" pitchFamily="34" charset="0"/>
                <a:ea typeface="Times New Roman" panose="02020603050405020304" pitchFamily="18" charset="0"/>
                <a:cs typeface="Arial" panose="020B0604020202020204" pitchFamily="34" charset="0"/>
              </a:rPr>
              <a:t>arXiv</a:t>
            </a:r>
            <a:r>
              <a:rPr lang="en-US" sz="1000" dirty="0">
                <a:effectLst/>
                <a:latin typeface="Arial" panose="020B0604020202020204" pitchFamily="34" charset="0"/>
                <a:ea typeface="Times New Roman" panose="02020603050405020304" pitchFamily="18" charset="0"/>
                <a:cs typeface="Arial" panose="020B0604020202020204" pitchFamily="34" charset="0"/>
              </a:rPr>
              <a:t> preprint arXiv:170301008</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[2] Deng L, Tur G, He X, </a:t>
            </a:r>
            <a:r>
              <a:rPr lang="en-US" sz="1000" dirty="0" err="1">
                <a:effectLst/>
                <a:latin typeface="Arial" panose="020B0604020202020204" pitchFamily="34" charset="0"/>
                <a:ea typeface="Times New Roman" panose="02020603050405020304" pitchFamily="18" charset="0"/>
                <a:cs typeface="Arial" panose="020B0604020202020204" pitchFamily="34" charset="0"/>
              </a:rPr>
              <a:t>Hakkani</a:t>
            </a:r>
            <a:r>
              <a:rPr lang="en-US" sz="1000" dirty="0">
                <a:effectLst/>
                <a:latin typeface="Arial" panose="020B0604020202020204" pitchFamily="34" charset="0"/>
                <a:ea typeface="Times New Roman" panose="02020603050405020304" pitchFamily="18" charset="0"/>
                <a:cs typeface="Arial" panose="020B0604020202020204" pitchFamily="34" charset="0"/>
              </a:rPr>
              <a:t>-Tur D (2012) Use of kernel deep convex networks and end-</a:t>
            </a:r>
            <a:r>
              <a:rPr lang="en-US" sz="1000" dirty="0" err="1">
                <a:effectLst/>
                <a:latin typeface="Arial" panose="020B0604020202020204" pitchFamily="34" charset="0"/>
                <a:ea typeface="Times New Roman" panose="02020603050405020304" pitchFamily="18" charset="0"/>
                <a:cs typeface="Arial" panose="020B0604020202020204" pitchFamily="34" charset="0"/>
              </a:rPr>
              <a:t>toend</a:t>
            </a:r>
            <a:r>
              <a:rPr lang="en-US" sz="1000" dirty="0">
                <a:effectLst/>
                <a:latin typeface="Arial" panose="020B0604020202020204" pitchFamily="34" charset="0"/>
                <a:ea typeface="Times New Roman" panose="02020603050405020304" pitchFamily="18" charset="0"/>
                <a:cs typeface="Arial" panose="020B0604020202020204" pitchFamily="34" charset="0"/>
              </a:rPr>
              <a:t> learning for spoken language understanding. In: 2012 IEEE Spoken Language Technology Workshop (SLT), IEEE, pp 210–215</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[3] Tur G, Deng L, </a:t>
            </a:r>
            <a:r>
              <a:rPr lang="en-US" sz="1000" dirty="0" err="1">
                <a:effectLst/>
                <a:latin typeface="Arial" panose="020B0604020202020204" pitchFamily="34" charset="0"/>
                <a:ea typeface="Times New Roman" panose="02020603050405020304" pitchFamily="18" charset="0"/>
                <a:cs typeface="Arial" panose="020B0604020202020204" pitchFamily="34" charset="0"/>
              </a:rPr>
              <a:t>Hakkani-Tür</a:t>
            </a:r>
            <a:r>
              <a:rPr lang="en-US" sz="1000" dirty="0">
                <a:effectLst/>
                <a:latin typeface="Arial" panose="020B0604020202020204" pitchFamily="34" charset="0"/>
                <a:ea typeface="Times New Roman" panose="02020603050405020304" pitchFamily="18" charset="0"/>
                <a:cs typeface="Arial" panose="020B0604020202020204" pitchFamily="34" charset="0"/>
              </a:rPr>
              <a:t> D, He X (2012) Towards deeper understanding: Deep convex networks for semantic utterance classification. In: 2012 IEEE international conference on acoustics, speech and signal processing (ICASSP), IEEE, pp 5045–5048</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[4] Henderson M (2015) Machine learning for dialog state tracking: A review. In: Proceedings of The First International Workshop on Machine Learning in Spoken Language Processing</a:t>
            </a:r>
            <a:endParaRPr lang="en-CA" sz="1000" dirty="0">
              <a:effectLst/>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Arial" panose="020B0604020202020204" pitchFamily="34" charset="0"/>
              </a:rPr>
              <a:t>[5] Chen H, Liu X, Yin D, Tang J (2017a) A survey on dialogue systems: Recent advances and new frontiers. </a:t>
            </a:r>
            <a:r>
              <a:rPr lang="en-US" sz="1000" dirty="0" err="1">
                <a:effectLst/>
                <a:latin typeface="Arial" panose="020B0604020202020204" pitchFamily="34" charset="0"/>
                <a:ea typeface="Times New Roman" panose="02020603050405020304" pitchFamily="18" charset="0"/>
                <a:cs typeface="Arial" panose="020B0604020202020204" pitchFamily="34" charset="0"/>
              </a:rPr>
              <a:t>Acm</a:t>
            </a:r>
            <a:r>
              <a:rPr lang="en-US" sz="1000" dirty="0">
                <a:effectLst/>
                <a:latin typeface="Arial" panose="020B0604020202020204" pitchFamily="34" charset="0"/>
                <a:ea typeface="Times New Roman" panose="02020603050405020304" pitchFamily="18" charset="0"/>
                <a:cs typeface="Arial" panose="020B0604020202020204" pitchFamily="34" charset="0"/>
              </a:rPr>
              <a:t> </a:t>
            </a:r>
            <a:r>
              <a:rPr lang="en-US" sz="1000" dirty="0" err="1">
                <a:effectLst/>
                <a:latin typeface="Arial" panose="020B0604020202020204" pitchFamily="34" charset="0"/>
                <a:ea typeface="Times New Roman" panose="02020603050405020304" pitchFamily="18" charset="0"/>
                <a:cs typeface="Arial" panose="020B0604020202020204" pitchFamily="34" charset="0"/>
              </a:rPr>
              <a:t>Sigkdd</a:t>
            </a:r>
            <a:r>
              <a:rPr lang="en-US" sz="1000" dirty="0">
                <a:effectLst/>
                <a:latin typeface="Arial" panose="020B0604020202020204" pitchFamily="34" charset="0"/>
                <a:ea typeface="Times New Roman" panose="02020603050405020304" pitchFamily="18" charset="0"/>
                <a:cs typeface="Arial" panose="020B0604020202020204" pitchFamily="34" charset="0"/>
              </a:rPr>
              <a:t> Explorations Newsletter 19(2):25–35</a:t>
            </a: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rPr>
              <a:t>[6] Wen TH, </a:t>
            </a:r>
            <a:r>
              <a:rPr lang="en-US" sz="1000" dirty="0" err="1">
                <a:effectLst/>
                <a:latin typeface="Arial" panose="020B0604020202020204" pitchFamily="34" charset="0"/>
                <a:ea typeface="Times New Roman" panose="02020603050405020304" pitchFamily="18" charset="0"/>
              </a:rPr>
              <a:t>Gasic</a:t>
            </a:r>
            <a:r>
              <a:rPr lang="en-US" sz="1000" dirty="0">
                <a:effectLst/>
                <a:latin typeface="Arial" panose="020B0604020202020204" pitchFamily="34" charset="0"/>
                <a:ea typeface="Times New Roman" panose="02020603050405020304" pitchFamily="18" charset="0"/>
              </a:rPr>
              <a:t> M, Kim D, </a:t>
            </a:r>
            <a:r>
              <a:rPr lang="en-US" sz="1000" dirty="0" err="1">
                <a:effectLst/>
                <a:latin typeface="Arial" panose="020B0604020202020204" pitchFamily="34" charset="0"/>
                <a:ea typeface="Times New Roman" panose="02020603050405020304" pitchFamily="18" charset="0"/>
              </a:rPr>
              <a:t>Mrksic</a:t>
            </a:r>
            <a:r>
              <a:rPr lang="en-US" sz="1000" dirty="0">
                <a:effectLst/>
                <a:latin typeface="Arial" panose="020B0604020202020204" pitchFamily="34" charset="0"/>
                <a:ea typeface="Times New Roman" panose="02020603050405020304" pitchFamily="18" charset="0"/>
              </a:rPr>
              <a:t> N, </a:t>
            </a:r>
            <a:r>
              <a:rPr lang="en-US" sz="1000" dirty="0" err="1">
                <a:effectLst/>
                <a:latin typeface="Arial" panose="020B0604020202020204" pitchFamily="34" charset="0"/>
                <a:ea typeface="Times New Roman" panose="02020603050405020304" pitchFamily="18" charset="0"/>
              </a:rPr>
              <a:t>Su</a:t>
            </a:r>
            <a:r>
              <a:rPr lang="en-US" sz="1000" dirty="0">
                <a:effectLst/>
                <a:latin typeface="Arial" panose="020B0604020202020204" pitchFamily="34" charset="0"/>
                <a:ea typeface="Times New Roman" panose="02020603050405020304" pitchFamily="18" charset="0"/>
              </a:rPr>
              <a:t> PH, Vandyke D, Young S (2015a) Stochastic language generation in dialogue using recurrent neural networks with convolutional sentence reranking. </a:t>
            </a:r>
            <a:r>
              <a:rPr lang="en-US" sz="1000" dirty="0" err="1">
                <a:effectLst/>
                <a:latin typeface="Arial" panose="020B0604020202020204" pitchFamily="34" charset="0"/>
                <a:ea typeface="Times New Roman" panose="02020603050405020304" pitchFamily="18" charset="0"/>
              </a:rPr>
              <a:t>arXiv</a:t>
            </a:r>
            <a:r>
              <a:rPr lang="en-US" sz="1000" dirty="0">
                <a:effectLst/>
                <a:latin typeface="Arial" panose="020B0604020202020204" pitchFamily="34" charset="0"/>
                <a:ea typeface="Times New Roman" panose="02020603050405020304" pitchFamily="18" charset="0"/>
              </a:rPr>
              <a:t> preprint arXiv:150801755</a:t>
            </a:r>
          </a:p>
          <a:p>
            <a:pPr marL="457200">
              <a:lnSpc>
                <a:spcPct val="115000"/>
              </a:lnSpc>
              <a:spcBef>
                <a:spcPts val="0"/>
              </a:spcBef>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[7] </a:t>
            </a:r>
            <a:r>
              <a:rPr lang="en-US" sz="1000" dirty="0">
                <a:latin typeface="Arial" panose="020B0604020202020204" pitchFamily="34" charset="0"/>
              </a:rPr>
              <a:t>Yann D, Tur G, </a:t>
            </a:r>
            <a:r>
              <a:rPr lang="en-US" sz="1000" dirty="0" err="1">
                <a:latin typeface="Arial" panose="020B0604020202020204" pitchFamily="34" charset="0"/>
              </a:rPr>
              <a:t>Hakkani</a:t>
            </a:r>
            <a:r>
              <a:rPr lang="en-US" sz="1000" dirty="0">
                <a:latin typeface="Arial" panose="020B0604020202020204" pitchFamily="34" charset="0"/>
              </a:rPr>
              <a:t>-Tur D, Heck L (2014) Zero-shot learning and clustering for semantic utterance classification using deep learning. In: International Conference on Learning </a:t>
            </a:r>
            <a:r>
              <a:rPr lang="en-US" sz="1000" dirty="0" err="1">
                <a:latin typeface="Arial" panose="020B0604020202020204" pitchFamily="34" charset="0"/>
              </a:rPr>
              <a:t>Represe</a:t>
            </a:r>
            <a:endParaRPr lang="en-US" sz="1000" dirty="0">
              <a:latin typeface="Arial" panose="020B0604020202020204" pitchFamily="34" charset="0"/>
            </a:endParaRP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[8] </a:t>
            </a:r>
            <a:r>
              <a:rPr lang="en-US" sz="1000" dirty="0" err="1">
                <a:latin typeface="Arial" panose="020B0604020202020204" pitchFamily="34" charset="0"/>
              </a:rPr>
              <a:t>Sarikaya</a:t>
            </a:r>
            <a:r>
              <a:rPr lang="en-US" sz="1000" dirty="0">
                <a:latin typeface="Arial" panose="020B0604020202020204" pitchFamily="34" charset="0"/>
              </a:rPr>
              <a:t> R, Hinton GE, </a:t>
            </a:r>
            <a:r>
              <a:rPr lang="en-US" sz="1000" dirty="0" err="1">
                <a:latin typeface="Arial" panose="020B0604020202020204" pitchFamily="34" charset="0"/>
              </a:rPr>
              <a:t>Deoras</a:t>
            </a:r>
            <a:r>
              <a:rPr lang="en-US" sz="1000" dirty="0">
                <a:latin typeface="Arial" panose="020B0604020202020204" pitchFamily="34" charset="0"/>
              </a:rPr>
              <a:t> A (2014) Application of deep belief networks for natural language understanding. IEEE/ACM Transactions on Audio, Speech, and Language Processing 22(4):778– 784 </a:t>
            </a:r>
          </a:p>
          <a:p>
            <a:pPr marL="457200">
              <a:lnSpc>
                <a:spcPct val="115000"/>
              </a:lnSpc>
              <a:spcBef>
                <a:spcPts val="0"/>
              </a:spcBef>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[9] </a:t>
            </a:r>
            <a:r>
              <a:rPr lang="en-US" sz="1000" dirty="0" err="1">
                <a:latin typeface="Arial" panose="020B0604020202020204" pitchFamily="34" charset="0"/>
              </a:rPr>
              <a:t>Ravuri</a:t>
            </a:r>
            <a:r>
              <a:rPr lang="en-US" sz="1000" dirty="0">
                <a:latin typeface="Arial" panose="020B0604020202020204" pitchFamily="34" charset="0"/>
              </a:rPr>
              <a:t> S, </a:t>
            </a:r>
            <a:r>
              <a:rPr lang="en-US" sz="1000" dirty="0" err="1">
                <a:latin typeface="Arial" panose="020B0604020202020204" pitchFamily="34" charset="0"/>
              </a:rPr>
              <a:t>Stolcke</a:t>
            </a:r>
            <a:r>
              <a:rPr lang="en-US" sz="1000" dirty="0">
                <a:latin typeface="Arial" panose="020B0604020202020204" pitchFamily="34" charset="0"/>
              </a:rPr>
              <a:t> A (2015) Recurrent neural network and </a:t>
            </a:r>
            <a:r>
              <a:rPr lang="en-US" sz="1000" dirty="0" err="1">
                <a:latin typeface="Arial" panose="020B0604020202020204" pitchFamily="34" charset="0"/>
              </a:rPr>
              <a:t>lstm</a:t>
            </a:r>
            <a:r>
              <a:rPr lang="en-US" sz="1000" dirty="0">
                <a:latin typeface="Arial" panose="020B0604020202020204" pitchFamily="34" charset="0"/>
              </a:rPr>
              <a:t> models for lexical utterance classification. In: Sixteenth Annual Conference of the International Speech Communication Association</a:t>
            </a: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[10] </a:t>
            </a:r>
            <a:r>
              <a:rPr lang="en-US" sz="1000" dirty="0">
                <a:latin typeface="Arial" panose="020B0604020202020204" pitchFamily="34" charset="0"/>
              </a:rPr>
              <a:t>Hashemi HB, </a:t>
            </a:r>
            <a:r>
              <a:rPr lang="en-US" sz="1000" dirty="0" err="1">
                <a:latin typeface="Arial" panose="020B0604020202020204" pitchFamily="34" charset="0"/>
              </a:rPr>
              <a:t>Asiaee</a:t>
            </a:r>
            <a:r>
              <a:rPr lang="en-US" sz="1000" dirty="0">
                <a:latin typeface="Arial" panose="020B0604020202020204" pitchFamily="34" charset="0"/>
              </a:rPr>
              <a:t> A, Kraft R (2016) Query intent detection using convolutional neural networks. In: International Conference on Web Search and Data Mining, Workshop on Query Understanding</a:t>
            </a:r>
          </a:p>
          <a:p>
            <a:pPr marL="457200">
              <a:lnSpc>
                <a:spcPct val="115000"/>
              </a:lnSpc>
              <a:spcBef>
                <a:spcPts val="0"/>
              </a:spcBef>
              <a:spcAft>
                <a:spcPts val="600"/>
              </a:spcAft>
            </a:pPr>
            <a:r>
              <a:rPr lang="en-US" sz="1000" dirty="0">
                <a:latin typeface="Arial" panose="020B0604020202020204" pitchFamily="34" charset="0"/>
                <a:ea typeface="Times New Roman" panose="02020603050405020304" pitchFamily="18" charset="0"/>
                <a:cs typeface="Times New Roman" panose="02020603050405020304" pitchFamily="18" charset="0"/>
              </a:rPr>
              <a:t>[11] </a:t>
            </a:r>
            <a:r>
              <a:rPr lang="en-CA" sz="1000" dirty="0">
                <a:latin typeface="Arial" panose="020B0604020202020204" pitchFamily="34" charset="0"/>
              </a:rPr>
              <a:t>Wu CS, Hoi S, </a:t>
            </a:r>
            <a:r>
              <a:rPr lang="en-CA" sz="1000" dirty="0" err="1">
                <a:latin typeface="Arial" panose="020B0604020202020204" pitchFamily="34" charset="0"/>
              </a:rPr>
              <a:t>Socher</a:t>
            </a:r>
            <a:r>
              <a:rPr lang="en-CA" sz="1000" dirty="0">
                <a:latin typeface="Arial" panose="020B0604020202020204" pitchFamily="34" charset="0"/>
              </a:rPr>
              <a:t> R, </a:t>
            </a:r>
            <a:r>
              <a:rPr lang="en-CA" sz="1000" dirty="0" err="1">
                <a:latin typeface="Arial" panose="020B0604020202020204" pitchFamily="34" charset="0"/>
              </a:rPr>
              <a:t>Xiong</a:t>
            </a:r>
            <a:r>
              <a:rPr lang="en-CA" sz="1000" dirty="0">
                <a:latin typeface="Arial" panose="020B0604020202020204" pitchFamily="34" charset="0"/>
              </a:rPr>
              <a:t> C (2020a) Tod-</a:t>
            </a:r>
            <a:r>
              <a:rPr lang="en-CA" sz="1000" dirty="0" err="1">
                <a:latin typeface="Arial" panose="020B0604020202020204" pitchFamily="34" charset="0"/>
              </a:rPr>
              <a:t>bert</a:t>
            </a:r>
            <a:r>
              <a:rPr lang="en-CA" sz="1000" dirty="0">
                <a:latin typeface="Arial" panose="020B0604020202020204" pitchFamily="34" charset="0"/>
              </a:rPr>
              <a:t>: Pre-trained natural language understanding for task-oriented dialogues. </a:t>
            </a:r>
            <a:r>
              <a:rPr lang="en-CA" sz="1000" dirty="0" err="1">
                <a:latin typeface="Arial" panose="020B0604020202020204" pitchFamily="34" charset="0"/>
              </a:rPr>
              <a:t>arXiv</a:t>
            </a:r>
            <a:r>
              <a:rPr lang="en-CA" sz="1000" dirty="0">
                <a:latin typeface="Arial" panose="020B0604020202020204" pitchFamily="34" charset="0"/>
              </a:rPr>
              <a:t> preprint arXiv:200406871</a:t>
            </a:r>
            <a:endParaRPr lang="en-US" sz="1000" dirty="0">
              <a:latin typeface="Arial" panose="020B0604020202020204" pitchFamily="34" charset="0"/>
            </a:endParaRPr>
          </a:p>
          <a:p>
            <a:pPr marL="457200">
              <a:lnSpc>
                <a:spcPct val="115000"/>
              </a:lnSpc>
              <a:spcBef>
                <a:spcPts val="0"/>
              </a:spcBef>
              <a:spcAft>
                <a:spcPts val="600"/>
              </a:spcAft>
            </a:pPr>
            <a:r>
              <a:rPr lang="en-US" sz="1000" dirty="0">
                <a:effectLst/>
                <a:latin typeface="Arial" panose="020B0604020202020204" pitchFamily="34" charset="0"/>
                <a:ea typeface="Times New Roman" panose="02020603050405020304" pitchFamily="18" charset="0"/>
                <a:cs typeface="Times New Roman" panose="02020603050405020304" pitchFamily="18" charset="0"/>
              </a:rPr>
              <a:t>[12] </a:t>
            </a:r>
            <a:r>
              <a:rPr lang="en-CA" sz="1000" dirty="0">
                <a:latin typeface="Arial" panose="020B0604020202020204" pitchFamily="34" charset="0"/>
              </a:rPr>
              <a:t>Yao K, Peng B, Zhang Y, Yu D, Zweig G, Shi Y (2014) Spoken language understanding using long short-term memory neural networks. In: 2014 IEEE Spoken Language Technology Workshop (SLT), IEEE, pp 189–194</a:t>
            </a:r>
          </a:p>
          <a:p>
            <a:pPr>
              <a:spcBef>
                <a:spcPts val="0"/>
              </a:spcBef>
            </a:pPr>
            <a:endParaRPr lang="en-CA" sz="1200" dirty="0"/>
          </a:p>
        </p:txBody>
      </p:sp>
      <p:sp>
        <p:nvSpPr>
          <p:cNvPr id="4" name="Date Placeholder 3">
            <a:extLst>
              <a:ext uri="{FF2B5EF4-FFF2-40B4-BE49-F238E27FC236}">
                <a16:creationId xmlns:a16="http://schemas.microsoft.com/office/drawing/2014/main" id="{5639D113-DE50-4CCB-8944-20A6167D2467}"/>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F91CF45B-F0F3-4975-91B9-81D3E918E1D0}"/>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54555390-A884-4D28-80C9-E56BC801E975}"/>
              </a:ext>
            </a:extLst>
          </p:cNvPr>
          <p:cNvSpPr>
            <a:spLocks noGrp="1"/>
          </p:cNvSpPr>
          <p:nvPr>
            <p:ph type="sldNum" sz="quarter" idx="12"/>
          </p:nvPr>
        </p:nvSpPr>
        <p:spPr/>
        <p:txBody>
          <a:bodyPr/>
          <a:lstStyle/>
          <a:p>
            <a:fld id="{A8A4B7C2-E3E0-4AE0-A432-22C1893E90CE}" type="slidenum">
              <a:rPr lang="en-CA" smtClean="0"/>
              <a:pPr/>
              <a:t>23</a:t>
            </a:fld>
            <a:endParaRPr lang="en-CA" dirty="0"/>
          </a:p>
        </p:txBody>
      </p:sp>
    </p:spTree>
    <p:extLst>
      <p:ext uri="{BB962C8B-B14F-4D97-AF65-F5344CB8AC3E}">
        <p14:creationId xmlns:p14="http://schemas.microsoft.com/office/powerpoint/2010/main" val="1297571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40B7-55A4-429F-9575-4B4EEAC4C304}"/>
              </a:ext>
            </a:extLst>
          </p:cNvPr>
          <p:cNvSpPr>
            <a:spLocks noGrp="1"/>
          </p:cNvSpPr>
          <p:nvPr>
            <p:ph type="title"/>
          </p:nvPr>
        </p:nvSpPr>
        <p:spPr/>
        <p:txBody>
          <a:bodyPr>
            <a:normAutofit fontScale="90000"/>
          </a:bodyPr>
          <a:lstStyle/>
          <a:p>
            <a:r>
              <a:rPr lang="en-CA" dirty="0"/>
              <a:t>Reference</a:t>
            </a:r>
          </a:p>
        </p:txBody>
      </p:sp>
      <p:sp>
        <p:nvSpPr>
          <p:cNvPr id="4" name="Date Placeholder 3">
            <a:extLst>
              <a:ext uri="{FF2B5EF4-FFF2-40B4-BE49-F238E27FC236}">
                <a16:creationId xmlns:a16="http://schemas.microsoft.com/office/drawing/2014/main" id="{7ECADF82-1115-41F2-BAF4-C258E18DB0CB}"/>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1CD29E10-079F-4FDF-A1C2-2EBE82955480}"/>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E95475EA-16B7-43E1-9F16-5F8FF640B5FC}"/>
              </a:ext>
            </a:extLst>
          </p:cNvPr>
          <p:cNvSpPr>
            <a:spLocks noGrp="1"/>
          </p:cNvSpPr>
          <p:nvPr>
            <p:ph type="sldNum" sz="quarter" idx="12"/>
          </p:nvPr>
        </p:nvSpPr>
        <p:spPr/>
        <p:txBody>
          <a:bodyPr/>
          <a:lstStyle/>
          <a:p>
            <a:fld id="{A8A4B7C2-E3E0-4AE0-A432-22C1893E90CE}" type="slidenum">
              <a:rPr lang="en-CA" smtClean="0"/>
              <a:pPr/>
              <a:t>24</a:t>
            </a:fld>
            <a:endParaRPr lang="en-CA" dirty="0"/>
          </a:p>
        </p:txBody>
      </p:sp>
      <p:sp>
        <p:nvSpPr>
          <p:cNvPr id="7" name="Content Placeholder 2">
            <a:extLst>
              <a:ext uri="{FF2B5EF4-FFF2-40B4-BE49-F238E27FC236}">
                <a16:creationId xmlns:a16="http://schemas.microsoft.com/office/drawing/2014/main" id="{D233A42B-900E-41B6-A829-D3CAD49BE462}"/>
              </a:ext>
            </a:extLst>
          </p:cNvPr>
          <p:cNvSpPr txBox="1">
            <a:spLocks/>
          </p:cNvSpPr>
          <p:nvPr/>
        </p:nvSpPr>
        <p:spPr>
          <a:xfrm>
            <a:off x="628650" y="1307335"/>
            <a:ext cx="7886700" cy="4963305"/>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a:lnSpc>
                <a:spcPct val="115000"/>
              </a:lnSpc>
              <a:spcBef>
                <a:spcPts val="0"/>
              </a:spcBef>
              <a:spcAft>
                <a:spcPts val="600"/>
              </a:spcAft>
            </a:pPr>
            <a:r>
              <a:rPr lang="en-US" sz="1000" dirty="0">
                <a:latin typeface="Arial" panose="020B0604020202020204" pitchFamily="34" charset="0"/>
                <a:ea typeface="Times New Roman" panose="02020603050405020304" pitchFamily="18" charset="0"/>
                <a:cs typeface="Arial" panose="020B0604020202020204" pitchFamily="34" charset="0"/>
              </a:rPr>
              <a:t>[13] </a:t>
            </a:r>
            <a:r>
              <a:rPr lang="en-CA" sz="1000" dirty="0">
                <a:latin typeface="Arial" panose="020B0604020202020204" pitchFamily="34" charset="0"/>
                <a:cs typeface="Arial" panose="020B0604020202020204" pitchFamily="34" charset="0"/>
              </a:rPr>
              <a:t>Wen TH, </a:t>
            </a:r>
            <a:r>
              <a:rPr lang="en-CA" sz="1000" dirty="0" err="1">
                <a:latin typeface="Arial" panose="020B0604020202020204" pitchFamily="34" charset="0"/>
                <a:cs typeface="Arial" panose="020B0604020202020204" pitchFamily="34" charset="0"/>
              </a:rPr>
              <a:t>Gasic</a:t>
            </a:r>
            <a:r>
              <a:rPr lang="en-CA" sz="1000" dirty="0">
                <a:latin typeface="Arial" panose="020B0604020202020204" pitchFamily="34" charset="0"/>
                <a:cs typeface="Arial" panose="020B0604020202020204" pitchFamily="34" charset="0"/>
              </a:rPr>
              <a:t> M, </a:t>
            </a:r>
            <a:r>
              <a:rPr lang="en-CA" sz="1000" dirty="0" err="1">
                <a:latin typeface="Arial" panose="020B0604020202020204" pitchFamily="34" charset="0"/>
                <a:cs typeface="Arial" panose="020B0604020202020204" pitchFamily="34" charset="0"/>
              </a:rPr>
              <a:t>Mrksic</a:t>
            </a:r>
            <a:r>
              <a:rPr lang="en-CA" sz="1000" dirty="0">
                <a:latin typeface="Arial" panose="020B0604020202020204" pitchFamily="34" charset="0"/>
                <a:cs typeface="Arial" panose="020B0604020202020204" pitchFamily="34" charset="0"/>
              </a:rPr>
              <a:t> N, Rojas-Barahona LM, </a:t>
            </a:r>
            <a:r>
              <a:rPr lang="en-CA" sz="1000" dirty="0" err="1">
                <a:latin typeface="Arial" panose="020B0604020202020204" pitchFamily="34" charset="0"/>
                <a:cs typeface="Arial" panose="020B0604020202020204" pitchFamily="34" charset="0"/>
              </a:rPr>
              <a:t>Su</a:t>
            </a:r>
            <a:r>
              <a:rPr lang="en-CA" sz="1000" dirty="0">
                <a:latin typeface="Arial" panose="020B0604020202020204" pitchFamily="34" charset="0"/>
                <a:cs typeface="Arial" panose="020B0604020202020204" pitchFamily="34" charset="0"/>
              </a:rPr>
              <a:t> PH, </a:t>
            </a:r>
            <a:r>
              <a:rPr lang="en-CA" sz="1000" dirty="0" err="1">
                <a:latin typeface="Arial" panose="020B0604020202020204" pitchFamily="34" charset="0"/>
                <a:cs typeface="Arial" panose="020B0604020202020204" pitchFamily="34" charset="0"/>
              </a:rPr>
              <a:t>Ultes</a:t>
            </a:r>
            <a:r>
              <a:rPr lang="en-CA" sz="1000" dirty="0">
                <a:latin typeface="Arial" panose="020B0604020202020204" pitchFamily="34" charset="0"/>
                <a:cs typeface="Arial" panose="020B0604020202020204" pitchFamily="34" charset="0"/>
              </a:rPr>
              <a:t> S, Vandyke D, Young S (2016a) Conditional generation and snapshot learning in neural dialogue systems. </a:t>
            </a:r>
            <a:r>
              <a:rPr lang="en-CA" sz="1000" dirty="0" err="1">
                <a:latin typeface="Arial" panose="020B0604020202020204" pitchFamily="34" charset="0"/>
                <a:cs typeface="Arial" panose="020B0604020202020204" pitchFamily="34" charset="0"/>
              </a:rPr>
              <a:t>arXiv</a:t>
            </a:r>
            <a:r>
              <a:rPr lang="en-CA" sz="1000" dirty="0">
                <a:latin typeface="Arial" panose="020B0604020202020204" pitchFamily="34" charset="0"/>
                <a:cs typeface="Arial" panose="020B0604020202020204" pitchFamily="34" charset="0"/>
              </a:rPr>
              <a:t> preprint arXiv:160603352</a:t>
            </a:r>
          </a:p>
          <a:p>
            <a:pPr marL="457200">
              <a:lnSpc>
                <a:spcPct val="115000"/>
              </a:lnSpc>
              <a:spcBef>
                <a:spcPts val="0"/>
              </a:spcBef>
              <a:spcAft>
                <a:spcPts val="600"/>
              </a:spcAft>
            </a:pPr>
            <a:r>
              <a:rPr lang="en-CA" sz="1000" dirty="0">
                <a:latin typeface="Arial" panose="020B0604020202020204" pitchFamily="34" charset="0"/>
                <a:cs typeface="Arial" panose="020B0604020202020204" pitchFamily="34" charset="0"/>
              </a:rPr>
              <a:t>[14] </a:t>
            </a:r>
            <a:r>
              <a:rPr lang="en-US" sz="1000" dirty="0">
                <a:latin typeface="Arial" panose="020B0604020202020204" pitchFamily="34" charset="0"/>
                <a:cs typeface="Arial" panose="020B0604020202020204" pitchFamily="34" charset="0"/>
              </a:rPr>
              <a:t>Elder H, O’Connor A, Foster J (2020) How to make neural natural language generation as reliable as templates in task-oriented dialogue. In: Proceedings of the 2020 Conference on Empirical Methods in Natural Language Processing (EMNLP), pp 2877–2888 </a:t>
            </a:r>
            <a:endParaRPr lang="en-CA" sz="1000" dirty="0">
              <a:latin typeface="Arial" panose="020B0604020202020204" pitchFamily="34" charset="0"/>
              <a:cs typeface="Arial" panose="020B0604020202020204" pitchFamily="34" charset="0"/>
            </a:endParaRPr>
          </a:p>
          <a:p>
            <a:pPr marL="457200">
              <a:lnSpc>
                <a:spcPct val="115000"/>
              </a:lnSpc>
              <a:spcBef>
                <a:spcPts val="0"/>
              </a:spcBef>
              <a:spcAft>
                <a:spcPts val="600"/>
              </a:spcAft>
            </a:pPr>
            <a:r>
              <a:rPr lang="en-CA" sz="1000" dirty="0">
                <a:latin typeface="Arial" panose="020B0604020202020204" pitchFamily="34" charset="0"/>
                <a:cs typeface="Arial" panose="020B0604020202020204" pitchFamily="34" charset="0"/>
              </a:rPr>
              <a:t>[15] </a:t>
            </a:r>
            <a:r>
              <a:rPr lang="en-US" sz="1000" dirty="0">
                <a:latin typeface="Arial" panose="020B0604020202020204" pitchFamily="34" charset="0"/>
                <a:cs typeface="Arial" panose="020B0604020202020204" pitchFamily="34" charset="0"/>
              </a:rPr>
              <a:t>Li Y, Yao K, Qin L, Che W, Li X, Liu T (2020b) Slot-consistent </a:t>
            </a:r>
            <a:r>
              <a:rPr lang="en-US" sz="1000" dirty="0" err="1">
                <a:latin typeface="Arial" panose="020B0604020202020204" pitchFamily="34" charset="0"/>
                <a:cs typeface="Arial" panose="020B0604020202020204" pitchFamily="34" charset="0"/>
              </a:rPr>
              <a:t>nlg</a:t>
            </a:r>
            <a:r>
              <a:rPr lang="en-US" sz="1000" dirty="0">
                <a:latin typeface="Arial" panose="020B0604020202020204" pitchFamily="34" charset="0"/>
                <a:cs typeface="Arial" panose="020B0604020202020204" pitchFamily="34" charset="0"/>
              </a:rPr>
              <a:t> for task-oriented dialogue systems with iterative rectification network. In: Proceedings of the 58th Annual Meeting of the Association for Computational Linguistics, pp 97–106 </a:t>
            </a:r>
            <a:endParaRPr lang="en-CA" sz="1000" dirty="0">
              <a:latin typeface="Arial" panose="020B0604020202020204" pitchFamily="34" charset="0"/>
              <a:cs typeface="Arial" panose="020B0604020202020204" pitchFamily="34" charset="0"/>
            </a:endParaRPr>
          </a:p>
          <a:p>
            <a:pPr marL="457200">
              <a:lnSpc>
                <a:spcPct val="115000"/>
              </a:lnSpc>
              <a:spcBef>
                <a:spcPts val="0"/>
              </a:spcBef>
              <a:spcAft>
                <a:spcPts val="600"/>
              </a:spcAft>
            </a:pPr>
            <a:r>
              <a:rPr lang="en-CA" sz="1000" dirty="0">
                <a:latin typeface="Arial" panose="020B0604020202020204" pitchFamily="34" charset="0"/>
                <a:cs typeface="Arial" panose="020B0604020202020204" pitchFamily="34" charset="0"/>
              </a:rPr>
              <a:t>[16] </a:t>
            </a:r>
            <a:r>
              <a:rPr lang="en-US" sz="1000" dirty="0">
                <a:latin typeface="Arial" panose="020B0604020202020204" pitchFamily="34" charset="0"/>
                <a:cs typeface="Arial" panose="020B0604020202020204" pitchFamily="34" charset="0"/>
              </a:rPr>
              <a:t>Wang Y, Guo Y, Zhu S (2020e) Slot attention with value normalization for multi-domain dialogue state tracking. In: Proceedings of the 2020 Conference on Empirical Methods in Natural Language Processing (EMNLP), pp 3019–3028</a:t>
            </a:r>
            <a:endParaRPr lang="en-CA" sz="1000" dirty="0">
              <a:latin typeface="Arial" panose="020B0604020202020204" pitchFamily="34" charset="0"/>
              <a:cs typeface="Arial" panose="020B0604020202020204" pitchFamily="34" charset="0"/>
            </a:endParaRPr>
          </a:p>
          <a:p>
            <a:pPr marL="457200">
              <a:lnSpc>
                <a:spcPct val="115000"/>
              </a:lnSpc>
              <a:spcBef>
                <a:spcPts val="0"/>
              </a:spcBef>
              <a:spcAft>
                <a:spcPts val="600"/>
              </a:spcAft>
            </a:pPr>
            <a:r>
              <a:rPr lang="en-CA" sz="1000" dirty="0">
                <a:latin typeface="Arial" panose="020B0604020202020204" pitchFamily="34" charset="0"/>
                <a:cs typeface="Arial" panose="020B0604020202020204" pitchFamily="34" charset="0"/>
              </a:rPr>
              <a:t>[17] </a:t>
            </a:r>
            <a:r>
              <a:rPr lang="en-US" sz="1000" dirty="0">
                <a:latin typeface="Arial" panose="020B0604020202020204" pitchFamily="34" charset="0"/>
                <a:cs typeface="Arial" panose="020B0604020202020204" pitchFamily="34" charset="0"/>
              </a:rPr>
              <a:t>Hu J, Yang Y, Chen C, Yu Z, et al. (2020) </a:t>
            </a:r>
            <a:r>
              <a:rPr lang="en-US" sz="1000" dirty="0" err="1">
                <a:latin typeface="Arial" panose="020B0604020202020204" pitchFamily="34" charset="0"/>
                <a:cs typeface="Arial" panose="020B0604020202020204" pitchFamily="34" charset="0"/>
              </a:rPr>
              <a:t>Sas</a:t>
            </a:r>
            <a:r>
              <a:rPr lang="en-US" sz="1000" dirty="0">
                <a:latin typeface="Arial" panose="020B0604020202020204" pitchFamily="34" charset="0"/>
                <a:cs typeface="Arial" panose="020B0604020202020204" pitchFamily="34" charset="0"/>
              </a:rPr>
              <a:t>: Dialogue state tracking via slot attention and slot information sharing. In: Proceedings of the 58th Annual Meeting of the Association for Computational Linguistics, pp 6366–6375</a:t>
            </a:r>
            <a:endParaRPr lang="en-CA" sz="1000" dirty="0">
              <a:latin typeface="Arial" panose="020B0604020202020204" pitchFamily="34" charset="0"/>
              <a:cs typeface="Arial" panose="020B0604020202020204" pitchFamily="34" charset="0"/>
            </a:endParaRPr>
          </a:p>
          <a:p>
            <a:pPr marL="457200">
              <a:lnSpc>
                <a:spcPct val="115000"/>
              </a:lnSpc>
              <a:spcBef>
                <a:spcPts val="0"/>
              </a:spcBef>
              <a:spcAft>
                <a:spcPts val="600"/>
              </a:spcAft>
            </a:pPr>
            <a:r>
              <a:rPr lang="en-CA" sz="1000" dirty="0">
                <a:latin typeface="Arial" panose="020B0604020202020204" pitchFamily="34" charset="0"/>
                <a:cs typeface="Arial" panose="020B0604020202020204" pitchFamily="34" charset="0"/>
              </a:rPr>
              <a:t>[18] </a:t>
            </a:r>
            <a:r>
              <a:rPr lang="en-US" sz="1000" dirty="0">
                <a:latin typeface="Arial" panose="020B0604020202020204" pitchFamily="34" charset="0"/>
                <a:cs typeface="Arial" panose="020B0604020202020204" pitchFamily="34" charset="0"/>
              </a:rPr>
              <a:t>Chen H, Liu X, Yin D, Tang J (2017a) A survey on dialogue systems: Recent advances and new frontiers. </a:t>
            </a:r>
            <a:r>
              <a:rPr lang="en-US" sz="1000" dirty="0" err="1">
                <a:latin typeface="Arial" panose="020B0604020202020204" pitchFamily="34" charset="0"/>
                <a:cs typeface="Arial" panose="020B0604020202020204" pitchFamily="34" charset="0"/>
              </a:rPr>
              <a:t>Acm</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Sigkdd</a:t>
            </a:r>
            <a:r>
              <a:rPr lang="en-US" sz="1000" dirty="0">
                <a:latin typeface="Arial" panose="020B0604020202020204" pitchFamily="34" charset="0"/>
                <a:cs typeface="Arial" panose="020B0604020202020204" pitchFamily="34" charset="0"/>
              </a:rPr>
              <a:t> Explorations Newsletter 19(2):25–35</a:t>
            </a:r>
          </a:p>
          <a:p>
            <a:pPr marL="457200">
              <a:lnSpc>
                <a:spcPct val="115000"/>
              </a:lnSpc>
              <a:spcBef>
                <a:spcPts val="0"/>
              </a:spcBef>
              <a:spcAft>
                <a:spcPts val="600"/>
              </a:spcAft>
            </a:pPr>
            <a:r>
              <a:rPr lang="en-US" sz="1000" dirty="0">
                <a:latin typeface="Arial" panose="020B0604020202020204" pitchFamily="34" charset="0"/>
                <a:cs typeface="Arial" panose="020B0604020202020204" pitchFamily="34" charset="0"/>
              </a:rPr>
              <a:t>[19] </a:t>
            </a:r>
            <a:r>
              <a:rPr lang="en-CA" sz="1000" dirty="0">
                <a:latin typeface="Arial" panose="020B0604020202020204" pitchFamily="34" charset="0"/>
                <a:cs typeface="Arial" panose="020B0604020202020204" pitchFamily="34" charset="0"/>
              </a:rPr>
              <a:t>Takanobu R, Liang R, Huang M (2020) Multi-agent task-oriented dialog policy learning with </a:t>
            </a:r>
            <a:r>
              <a:rPr lang="en-CA" sz="1000" dirty="0" err="1">
                <a:latin typeface="Arial" panose="020B0604020202020204" pitchFamily="34" charset="0"/>
                <a:cs typeface="Arial" panose="020B0604020202020204" pitchFamily="34" charset="0"/>
              </a:rPr>
              <a:t>roleaware</a:t>
            </a:r>
            <a:r>
              <a:rPr lang="en-CA" sz="1000" dirty="0">
                <a:latin typeface="Arial" panose="020B0604020202020204" pitchFamily="34" charset="0"/>
                <a:cs typeface="Arial" panose="020B0604020202020204" pitchFamily="34" charset="0"/>
              </a:rPr>
              <a:t> reward decomposition. </a:t>
            </a:r>
            <a:r>
              <a:rPr lang="en-CA" sz="1000" dirty="0" err="1">
                <a:latin typeface="Arial" panose="020B0604020202020204" pitchFamily="34" charset="0"/>
                <a:cs typeface="Arial" panose="020B0604020202020204" pitchFamily="34" charset="0"/>
              </a:rPr>
              <a:t>arXiv</a:t>
            </a:r>
            <a:r>
              <a:rPr lang="en-CA" sz="1000" dirty="0">
                <a:latin typeface="Arial" panose="020B0604020202020204" pitchFamily="34" charset="0"/>
                <a:cs typeface="Arial" panose="020B0604020202020204" pitchFamily="34" charset="0"/>
              </a:rPr>
              <a:t> preprint arXiv:20040380</a:t>
            </a:r>
          </a:p>
          <a:p>
            <a:pPr marL="457200">
              <a:lnSpc>
                <a:spcPct val="115000"/>
              </a:lnSpc>
              <a:spcAft>
                <a:spcPts val="600"/>
              </a:spcAft>
            </a:pPr>
            <a:r>
              <a:rPr lang="en-CA" sz="1000" dirty="0">
                <a:latin typeface="Arial" panose="020B0604020202020204" pitchFamily="34" charset="0"/>
                <a:cs typeface="Arial" panose="020B0604020202020204" pitchFamily="34" charset="0"/>
              </a:rPr>
              <a:t>[</a:t>
            </a:r>
            <a:r>
              <a:rPr lang="en-US" sz="1000" dirty="0">
                <a:latin typeface="Arial" panose="020B0604020202020204" pitchFamily="34" charset="0"/>
                <a:cs typeface="Arial" panose="020B0604020202020204" pitchFamily="34" charset="0"/>
              </a:rPr>
              <a:t>20] Z. Rahman, “Customer experience management — A case study of an Indian bank,” J. Database Mark. Cust. </a:t>
            </a:r>
            <a:r>
              <a:rPr lang="en-US" sz="1000" dirty="0" err="1">
                <a:latin typeface="Arial" panose="020B0604020202020204" pitchFamily="34" charset="0"/>
                <a:cs typeface="Arial" panose="020B0604020202020204" pitchFamily="34" charset="0"/>
              </a:rPr>
              <a:t>Strateg</a:t>
            </a:r>
            <a:r>
              <a:rPr lang="en-US" sz="1000" dirty="0">
                <a:latin typeface="Arial" panose="020B0604020202020204" pitchFamily="34" charset="0"/>
                <a:cs typeface="Arial" panose="020B0604020202020204" pitchFamily="34" charset="0"/>
              </a:rPr>
              <a:t>. </a:t>
            </a:r>
            <a:r>
              <a:rPr lang="en-US" sz="1000" dirty="0" err="1">
                <a:latin typeface="Arial" panose="020B0604020202020204" pitchFamily="34" charset="0"/>
                <a:cs typeface="Arial" panose="020B0604020202020204" pitchFamily="34" charset="0"/>
              </a:rPr>
              <a:t>Manag</a:t>
            </a:r>
            <a:r>
              <a:rPr lang="en-US" sz="1000" dirty="0">
                <a:latin typeface="Arial" panose="020B0604020202020204" pitchFamily="34" charset="0"/>
                <a:cs typeface="Arial" panose="020B0604020202020204" pitchFamily="34" charset="0"/>
              </a:rPr>
              <a:t>., vol. 13, no. 3, pp. 203–221, 2006</a:t>
            </a:r>
            <a:endParaRPr lang="en-CA" sz="1000" dirty="0">
              <a:latin typeface="Arial" panose="020B0604020202020204" pitchFamily="34" charset="0"/>
              <a:cs typeface="Arial" panose="020B0604020202020204" pitchFamily="34" charset="0"/>
            </a:endParaRPr>
          </a:p>
          <a:p>
            <a:pPr marL="457200">
              <a:lnSpc>
                <a:spcPct val="115000"/>
              </a:lnSpc>
              <a:spcAft>
                <a:spcPts val="600"/>
              </a:spcAft>
            </a:pPr>
            <a:r>
              <a:rPr lang="en-US" sz="1000" dirty="0">
                <a:latin typeface="Arial" panose="020B0604020202020204" pitchFamily="34" charset="0"/>
                <a:cs typeface="Arial" panose="020B0604020202020204" pitchFamily="34" charset="0"/>
              </a:rPr>
              <a:t>[21] K. N. Lemon and P. C. Verhoef, “Understanding Customer Experience Throughout the Customer Journey,” J. Mark., vol. 80, no. 6, pp. 69–96, Nov. 2016.</a:t>
            </a:r>
            <a:endParaRPr lang="en-CA" sz="1000" dirty="0">
              <a:latin typeface="Arial" panose="020B0604020202020204" pitchFamily="34" charset="0"/>
              <a:cs typeface="Arial" panose="020B0604020202020204" pitchFamily="34" charset="0"/>
            </a:endParaRPr>
          </a:p>
          <a:p>
            <a:pPr marL="457200">
              <a:spcBef>
                <a:spcPts val="600"/>
              </a:spcBef>
              <a:spcAft>
                <a:spcPts val="600"/>
              </a:spcAft>
            </a:pPr>
            <a:r>
              <a:rPr lang="en-US" sz="1000" dirty="0">
                <a:latin typeface="Arial" panose="020B0604020202020204" pitchFamily="34" charset="0"/>
                <a:cs typeface="Arial" panose="020B0604020202020204" pitchFamily="34" charset="0"/>
              </a:rPr>
              <a:t>[22] C. Homburg, D. </a:t>
            </a:r>
            <a:r>
              <a:rPr lang="en-US" sz="1000" dirty="0" err="1">
                <a:latin typeface="Arial" panose="020B0604020202020204" pitchFamily="34" charset="0"/>
                <a:cs typeface="Arial" panose="020B0604020202020204" pitchFamily="34" charset="0"/>
              </a:rPr>
              <a:t>Jozić</a:t>
            </a:r>
            <a:r>
              <a:rPr lang="en-US" sz="1000" dirty="0">
                <a:latin typeface="Arial" panose="020B0604020202020204" pitchFamily="34" charset="0"/>
                <a:cs typeface="Arial" panose="020B0604020202020204" pitchFamily="34" charset="0"/>
              </a:rPr>
              <a:t>, and C. </a:t>
            </a:r>
            <a:r>
              <a:rPr lang="en-US" sz="1000" dirty="0" err="1">
                <a:latin typeface="Arial" panose="020B0604020202020204" pitchFamily="34" charset="0"/>
                <a:cs typeface="Arial" panose="020B0604020202020204" pitchFamily="34" charset="0"/>
              </a:rPr>
              <a:t>Kuehnl</a:t>
            </a:r>
            <a:r>
              <a:rPr lang="en-US" sz="1000" dirty="0">
                <a:latin typeface="Arial" panose="020B0604020202020204" pitchFamily="34" charset="0"/>
                <a:cs typeface="Arial" panose="020B0604020202020204" pitchFamily="34" charset="0"/>
              </a:rPr>
              <a:t>, “Customer experience management: toward implementing an evolving marketing concept,” J. Acad. Mark. Sci., vol. 45, no. 3, pp. 377–401, May 2017.</a:t>
            </a:r>
            <a:endParaRPr lang="en-CA" sz="1000" dirty="0">
              <a:latin typeface="Arial" panose="020B0604020202020204" pitchFamily="34" charset="0"/>
              <a:cs typeface="Arial" panose="020B0604020202020204" pitchFamily="34" charset="0"/>
            </a:endParaRPr>
          </a:p>
          <a:p>
            <a:pPr marL="457200">
              <a:lnSpc>
                <a:spcPct val="115000"/>
              </a:lnSpc>
              <a:spcAft>
                <a:spcPts val="1000"/>
              </a:spcAft>
            </a:pPr>
            <a:r>
              <a:rPr lang="en-US" sz="1000" dirty="0">
                <a:latin typeface="Arial" panose="020B0604020202020204" pitchFamily="34" charset="0"/>
                <a:cs typeface="Arial" panose="020B0604020202020204" pitchFamily="34" charset="0"/>
              </a:rPr>
              <a:t>[23] S. </a:t>
            </a:r>
            <a:r>
              <a:rPr lang="en-US" sz="1000" dirty="0" err="1">
                <a:latin typeface="Arial" panose="020B0604020202020204" pitchFamily="34" charset="0"/>
                <a:cs typeface="Arial" panose="020B0604020202020204" pitchFamily="34" charset="0"/>
              </a:rPr>
              <a:t>Holmlid</a:t>
            </a:r>
            <a:r>
              <a:rPr lang="en-US" sz="1000" dirty="0">
                <a:latin typeface="Arial" panose="020B0604020202020204" pitchFamily="34" charset="0"/>
                <a:cs typeface="Arial" panose="020B0604020202020204" pitchFamily="34" charset="0"/>
              </a:rPr>
              <a:t> and S. Evenson, “Bringing Service Design to Service Sciences, Management and Engineering,” 2008, pp. 341–345.</a:t>
            </a:r>
            <a:endParaRPr lang="en-CA" sz="1000" dirty="0">
              <a:latin typeface="Arial" panose="020B0604020202020204" pitchFamily="34" charset="0"/>
              <a:cs typeface="Arial" panose="020B0604020202020204" pitchFamily="34" charset="0"/>
            </a:endParaRPr>
          </a:p>
          <a:p>
            <a:pPr marL="457200">
              <a:lnSpc>
                <a:spcPct val="115000"/>
              </a:lnSpc>
              <a:spcBef>
                <a:spcPts val="0"/>
              </a:spcBef>
              <a:spcAft>
                <a:spcPts val="600"/>
              </a:spcAft>
            </a:pPr>
            <a:endParaRPr lang="en-CA" sz="1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27357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D7F91-402A-4B2C-A0B2-24E043833122}"/>
              </a:ext>
            </a:extLst>
          </p:cNvPr>
          <p:cNvSpPr>
            <a:spLocks noGrp="1"/>
          </p:cNvSpPr>
          <p:nvPr>
            <p:ph type="title"/>
          </p:nvPr>
        </p:nvSpPr>
        <p:spPr/>
        <p:txBody>
          <a:bodyPr>
            <a:normAutofit fontScale="90000"/>
          </a:bodyPr>
          <a:lstStyle/>
          <a:p>
            <a:r>
              <a:rPr lang="en-US" dirty="0"/>
              <a:t>Appendix</a:t>
            </a:r>
            <a:endParaRPr lang="en-CA" dirty="0"/>
          </a:p>
        </p:txBody>
      </p:sp>
      <p:sp>
        <p:nvSpPr>
          <p:cNvPr id="4" name="Date Placeholder 3">
            <a:extLst>
              <a:ext uri="{FF2B5EF4-FFF2-40B4-BE49-F238E27FC236}">
                <a16:creationId xmlns:a16="http://schemas.microsoft.com/office/drawing/2014/main" id="{945BC1C6-A2C8-42C0-AC75-97DF1428ACD7}"/>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58FC2E8A-7C52-421C-9E0E-6F7D9CA7F24E}"/>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84E5979B-84A6-4BB5-B20B-ED7B6F3CDF3E}"/>
              </a:ext>
            </a:extLst>
          </p:cNvPr>
          <p:cNvSpPr>
            <a:spLocks noGrp="1"/>
          </p:cNvSpPr>
          <p:nvPr>
            <p:ph type="sldNum" sz="quarter" idx="12"/>
          </p:nvPr>
        </p:nvSpPr>
        <p:spPr/>
        <p:txBody>
          <a:bodyPr/>
          <a:lstStyle/>
          <a:p>
            <a:fld id="{A8A4B7C2-E3E0-4AE0-A432-22C1893E90CE}" type="slidenum">
              <a:rPr lang="en-CA" smtClean="0"/>
              <a:pPr/>
              <a:t>25</a:t>
            </a:fld>
            <a:endParaRPr lang="en-CA" dirty="0"/>
          </a:p>
        </p:txBody>
      </p:sp>
      <p:pic>
        <p:nvPicPr>
          <p:cNvPr id="7" name="Content Placeholder 6" descr="Text&#10;&#10;Description automatically generated">
            <a:extLst>
              <a:ext uri="{FF2B5EF4-FFF2-40B4-BE49-F238E27FC236}">
                <a16:creationId xmlns:a16="http://schemas.microsoft.com/office/drawing/2014/main" id="{6C1FC783-2504-486D-A427-6253DC56B3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68739" y="1214438"/>
            <a:ext cx="4006521" cy="4962525"/>
          </a:xfrm>
          <a:prstGeom prst="rect">
            <a:avLst/>
          </a:prstGeom>
        </p:spPr>
      </p:pic>
    </p:spTree>
    <p:extLst>
      <p:ext uri="{BB962C8B-B14F-4D97-AF65-F5344CB8AC3E}">
        <p14:creationId xmlns:p14="http://schemas.microsoft.com/office/powerpoint/2010/main" val="2807494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C99DA-C58E-4164-BBFA-5B232FDE1368}"/>
              </a:ext>
            </a:extLst>
          </p:cNvPr>
          <p:cNvSpPr>
            <a:spLocks noGrp="1"/>
          </p:cNvSpPr>
          <p:nvPr>
            <p:ph type="title"/>
          </p:nvPr>
        </p:nvSpPr>
        <p:spPr/>
        <p:txBody>
          <a:bodyPr>
            <a:normAutofit fontScale="90000"/>
          </a:bodyPr>
          <a:lstStyle/>
          <a:p>
            <a:r>
              <a:rPr lang="en-US" dirty="0"/>
              <a:t>Appendix</a:t>
            </a:r>
            <a:endParaRPr lang="en-CA" dirty="0"/>
          </a:p>
        </p:txBody>
      </p:sp>
      <p:sp>
        <p:nvSpPr>
          <p:cNvPr id="4" name="Date Placeholder 3">
            <a:extLst>
              <a:ext uri="{FF2B5EF4-FFF2-40B4-BE49-F238E27FC236}">
                <a16:creationId xmlns:a16="http://schemas.microsoft.com/office/drawing/2014/main" id="{7E1D60A4-5893-4BE4-9464-77631976C9BF}"/>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41FAD5FB-FF23-4F1E-9F42-131F67E3100F}"/>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68358529-DE47-4D7B-A6A0-7881A6996983}"/>
              </a:ext>
            </a:extLst>
          </p:cNvPr>
          <p:cNvSpPr>
            <a:spLocks noGrp="1"/>
          </p:cNvSpPr>
          <p:nvPr>
            <p:ph type="sldNum" sz="quarter" idx="12"/>
          </p:nvPr>
        </p:nvSpPr>
        <p:spPr/>
        <p:txBody>
          <a:bodyPr/>
          <a:lstStyle/>
          <a:p>
            <a:fld id="{A8A4B7C2-E3E0-4AE0-A432-22C1893E90CE}" type="slidenum">
              <a:rPr lang="en-CA" smtClean="0"/>
              <a:pPr/>
              <a:t>26</a:t>
            </a:fld>
            <a:endParaRPr lang="en-CA" dirty="0"/>
          </a:p>
        </p:txBody>
      </p:sp>
      <p:pic>
        <p:nvPicPr>
          <p:cNvPr id="7" name="Content Placeholder 6" descr="Graphical user interface&#10;&#10;Description automatically generated with medium confidence">
            <a:extLst>
              <a:ext uri="{FF2B5EF4-FFF2-40B4-BE49-F238E27FC236}">
                <a16:creationId xmlns:a16="http://schemas.microsoft.com/office/drawing/2014/main" id="{194B31DC-89D9-4E40-B455-988D125AF5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8362" y="1666875"/>
            <a:ext cx="4867275" cy="4057650"/>
          </a:xfrm>
          <a:prstGeom prst="rect">
            <a:avLst/>
          </a:prstGeom>
        </p:spPr>
      </p:pic>
    </p:spTree>
    <p:extLst>
      <p:ext uri="{BB962C8B-B14F-4D97-AF65-F5344CB8AC3E}">
        <p14:creationId xmlns:p14="http://schemas.microsoft.com/office/powerpoint/2010/main" val="2182641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E9384-33DD-4839-AB4C-9E2BBF6B5020}"/>
              </a:ext>
            </a:extLst>
          </p:cNvPr>
          <p:cNvSpPr>
            <a:spLocks noGrp="1"/>
          </p:cNvSpPr>
          <p:nvPr>
            <p:ph type="title"/>
          </p:nvPr>
        </p:nvSpPr>
        <p:spPr/>
        <p:txBody>
          <a:bodyPr>
            <a:normAutofit fontScale="90000"/>
          </a:bodyPr>
          <a:lstStyle/>
          <a:p>
            <a:r>
              <a:rPr lang="en-CA" dirty="0"/>
              <a:t>Introduction</a:t>
            </a:r>
          </a:p>
        </p:txBody>
      </p:sp>
      <p:pic>
        <p:nvPicPr>
          <p:cNvPr id="8" name="Content Placeholder 7" descr="Chart, diagram&#10;&#10;Description automatically generated">
            <a:extLst>
              <a:ext uri="{FF2B5EF4-FFF2-40B4-BE49-F238E27FC236}">
                <a16:creationId xmlns:a16="http://schemas.microsoft.com/office/drawing/2014/main" id="{5B707199-F0E6-4E48-9D81-3BD6D5C41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6488" y="1391131"/>
            <a:ext cx="5572125" cy="4391025"/>
          </a:xfrm>
        </p:spPr>
      </p:pic>
      <p:sp>
        <p:nvSpPr>
          <p:cNvPr id="4" name="Date Placeholder 3">
            <a:extLst>
              <a:ext uri="{FF2B5EF4-FFF2-40B4-BE49-F238E27FC236}">
                <a16:creationId xmlns:a16="http://schemas.microsoft.com/office/drawing/2014/main" id="{A34310E1-007A-4D24-8E83-C10F300AC91B}"/>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CBA83FCA-5BFA-4BBF-9BFC-DEAD9CA70926}"/>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753C1340-CF2A-4273-BAC9-57BB4255F760}"/>
              </a:ext>
            </a:extLst>
          </p:cNvPr>
          <p:cNvSpPr>
            <a:spLocks noGrp="1"/>
          </p:cNvSpPr>
          <p:nvPr>
            <p:ph type="sldNum" sz="quarter" idx="12"/>
          </p:nvPr>
        </p:nvSpPr>
        <p:spPr/>
        <p:txBody>
          <a:bodyPr/>
          <a:lstStyle/>
          <a:p>
            <a:fld id="{A8A4B7C2-E3E0-4AE0-A432-22C1893E90CE}" type="slidenum">
              <a:rPr lang="en-CA" smtClean="0"/>
              <a:pPr/>
              <a:t>3</a:t>
            </a:fld>
            <a:endParaRPr lang="en-CA" dirty="0"/>
          </a:p>
        </p:txBody>
      </p:sp>
    </p:spTree>
    <p:extLst>
      <p:ext uri="{BB962C8B-B14F-4D97-AF65-F5344CB8AC3E}">
        <p14:creationId xmlns:p14="http://schemas.microsoft.com/office/powerpoint/2010/main" val="414845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3E20A-3F30-46F8-9610-76B74CDBD58B}"/>
              </a:ext>
            </a:extLst>
          </p:cNvPr>
          <p:cNvSpPr>
            <a:spLocks noGrp="1"/>
          </p:cNvSpPr>
          <p:nvPr>
            <p:ph type="title"/>
          </p:nvPr>
        </p:nvSpPr>
        <p:spPr/>
        <p:txBody>
          <a:bodyPr>
            <a:normAutofit fontScale="90000"/>
          </a:bodyPr>
          <a:lstStyle/>
          <a:p>
            <a:r>
              <a:rPr lang="en-CA" dirty="0"/>
              <a:t>Introduction</a:t>
            </a:r>
          </a:p>
        </p:txBody>
      </p:sp>
      <p:sp>
        <p:nvSpPr>
          <p:cNvPr id="4" name="Date Placeholder 3">
            <a:extLst>
              <a:ext uri="{FF2B5EF4-FFF2-40B4-BE49-F238E27FC236}">
                <a16:creationId xmlns:a16="http://schemas.microsoft.com/office/drawing/2014/main" id="{528392FD-3168-4F3E-B195-1E2BA782FF74}"/>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BCF3E246-8193-4A8B-90F8-5FC803B70434}"/>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D16382CB-FB91-4575-8FFB-BACB7EDC5062}"/>
              </a:ext>
            </a:extLst>
          </p:cNvPr>
          <p:cNvSpPr>
            <a:spLocks noGrp="1"/>
          </p:cNvSpPr>
          <p:nvPr>
            <p:ph type="sldNum" sz="quarter" idx="12"/>
          </p:nvPr>
        </p:nvSpPr>
        <p:spPr/>
        <p:txBody>
          <a:bodyPr/>
          <a:lstStyle/>
          <a:p>
            <a:fld id="{A8A4B7C2-E3E0-4AE0-A432-22C1893E90CE}" type="slidenum">
              <a:rPr lang="en-CA" smtClean="0"/>
              <a:pPr/>
              <a:t>4</a:t>
            </a:fld>
            <a:endParaRPr lang="en-CA" dirty="0"/>
          </a:p>
        </p:txBody>
      </p:sp>
      <p:pic>
        <p:nvPicPr>
          <p:cNvPr id="8" name="Picture 7" descr="Chart&#10;&#10;Description automatically generated">
            <a:extLst>
              <a:ext uri="{FF2B5EF4-FFF2-40B4-BE49-F238E27FC236}">
                <a16:creationId xmlns:a16="http://schemas.microsoft.com/office/drawing/2014/main" id="{C290DA2E-AAB1-4017-8F67-294F89CFE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5938" y="1029089"/>
            <a:ext cx="5118202" cy="5266936"/>
          </a:xfrm>
          <a:prstGeom prst="rect">
            <a:avLst/>
          </a:prstGeom>
        </p:spPr>
      </p:pic>
    </p:spTree>
    <p:extLst>
      <p:ext uri="{BB962C8B-B14F-4D97-AF65-F5344CB8AC3E}">
        <p14:creationId xmlns:p14="http://schemas.microsoft.com/office/powerpoint/2010/main" val="42591319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818AD-9764-4A83-A23D-6EF75D0B2B36}"/>
              </a:ext>
            </a:extLst>
          </p:cNvPr>
          <p:cNvSpPr>
            <a:spLocks noGrp="1"/>
          </p:cNvSpPr>
          <p:nvPr>
            <p:ph type="title"/>
          </p:nvPr>
        </p:nvSpPr>
        <p:spPr/>
        <p:txBody>
          <a:bodyPr>
            <a:normAutofit fontScale="90000"/>
          </a:bodyPr>
          <a:lstStyle/>
          <a:p>
            <a:r>
              <a:rPr lang="en-CA" dirty="0"/>
              <a:t>Introduction</a:t>
            </a:r>
          </a:p>
        </p:txBody>
      </p:sp>
      <p:sp>
        <p:nvSpPr>
          <p:cNvPr id="3" name="Content Placeholder 2">
            <a:extLst>
              <a:ext uri="{FF2B5EF4-FFF2-40B4-BE49-F238E27FC236}">
                <a16:creationId xmlns:a16="http://schemas.microsoft.com/office/drawing/2014/main" id="{FFAC7A35-BA02-4696-A1EF-21F04165F4E6}"/>
              </a:ext>
            </a:extLst>
          </p:cNvPr>
          <p:cNvSpPr>
            <a:spLocks noGrp="1"/>
          </p:cNvSpPr>
          <p:nvPr>
            <p:ph idx="1"/>
          </p:nvPr>
        </p:nvSpPr>
        <p:spPr>
          <a:xfrm>
            <a:off x="628650" y="1213658"/>
            <a:ext cx="4298950" cy="4963305"/>
          </a:xfrm>
        </p:spPr>
        <p:txBody>
          <a:bodyPr>
            <a:normAutofit/>
          </a:bodyPr>
          <a:lstStyle/>
          <a:p>
            <a:pPr algn="just"/>
            <a:r>
              <a:rPr lang="en-CA" sz="1800" dirty="0"/>
              <a:t>Banking sector has undergone a massive transformation of its services from e-banking to smart  banking</a:t>
            </a:r>
          </a:p>
          <a:p>
            <a:pPr algn="just"/>
            <a:r>
              <a:rPr lang="en-CA" sz="1800" dirty="0"/>
              <a:t>A smart banking conversational service is grounded in a smart dialogue system which includes the components of recognizing, analyzing, generating and recommending based on users’ interactions</a:t>
            </a:r>
          </a:p>
          <a:p>
            <a:pPr algn="just"/>
            <a:r>
              <a:rPr lang="en-CA" sz="1800" dirty="0"/>
              <a:t>Smart banking conversational service is powered by a context-aware knowledge based to provide smart services, </a:t>
            </a:r>
            <a:r>
              <a:rPr lang="en-US" sz="1800" dirty="0"/>
              <a:t>which are capable of actively adapting and responding based on the circumstance of interests and user contexts</a:t>
            </a:r>
            <a:endParaRPr lang="en-CA" sz="1800" dirty="0"/>
          </a:p>
        </p:txBody>
      </p:sp>
      <p:sp>
        <p:nvSpPr>
          <p:cNvPr id="4" name="Date Placeholder 3">
            <a:extLst>
              <a:ext uri="{FF2B5EF4-FFF2-40B4-BE49-F238E27FC236}">
                <a16:creationId xmlns:a16="http://schemas.microsoft.com/office/drawing/2014/main" id="{D33DAB1E-0CDE-46E3-82E7-D0857E90528A}"/>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772F1FC7-86AE-41F1-9335-B42408BABDE4}"/>
              </a:ext>
            </a:extLst>
          </p:cNvPr>
          <p:cNvSpPr>
            <a:spLocks noGrp="1"/>
          </p:cNvSpPr>
          <p:nvPr>
            <p:ph type="ftr" sz="quarter" idx="11"/>
          </p:nvPr>
        </p:nvSpPr>
        <p:spPr/>
        <p:txBody>
          <a:bodyPr/>
          <a:lstStyle/>
          <a:p>
            <a:r>
              <a:rPr lang="en-CA" dirty="0"/>
              <a:t>Smart Banking Dialogue System</a:t>
            </a:r>
          </a:p>
        </p:txBody>
      </p:sp>
      <p:sp>
        <p:nvSpPr>
          <p:cNvPr id="6" name="Slide Number Placeholder 5">
            <a:extLst>
              <a:ext uri="{FF2B5EF4-FFF2-40B4-BE49-F238E27FC236}">
                <a16:creationId xmlns:a16="http://schemas.microsoft.com/office/drawing/2014/main" id="{F68C63B8-E21D-4AA4-A80F-501752CE1304}"/>
              </a:ext>
            </a:extLst>
          </p:cNvPr>
          <p:cNvSpPr>
            <a:spLocks noGrp="1"/>
          </p:cNvSpPr>
          <p:nvPr>
            <p:ph type="sldNum" sz="quarter" idx="12"/>
          </p:nvPr>
        </p:nvSpPr>
        <p:spPr/>
        <p:txBody>
          <a:bodyPr/>
          <a:lstStyle/>
          <a:p>
            <a:fld id="{A8A4B7C2-E3E0-4AE0-A432-22C1893E90CE}" type="slidenum">
              <a:rPr lang="en-CA" smtClean="0"/>
              <a:pPr/>
              <a:t>5</a:t>
            </a:fld>
            <a:endParaRPr lang="en-CA" dirty="0"/>
          </a:p>
        </p:txBody>
      </p:sp>
      <p:pic>
        <p:nvPicPr>
          <p:cNvPr id="8" name="Picture 7" descr="A picture containing text, electronics, hand, cellphone&#10;&#10;Description automatically generated">
            <a:extLst>
              <a:ext uri="{FF2B5EF4-FFF2-40B4-BE49-F238E27FC236}">
                <a16:creationId xmlns:a16="http://schemas.microsoft.com/office/drawing/2014/main" id="{D8BEACF8-4B83-49FF-AB87-0BBCCD5D03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2890" y="1121379"/>
            <a:ext cx="5665719" cy="6858000"/>
          </a:xfrm>
          <a:prstGeom prst="rect">
            <a:avLst/>
          </a:prstGeom>
        </p:spPr>
      </p:pic>
    </p:spTree>
    <p:extLst>
      <p:ext uri="{BB962C8B-B14F-4D97-AF65-F5344CB8AC3E}">
        <p14:creationId xmlns:p14="http://schemas.microsoft.com/office/powerpoint/2010/main" val="2669212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552A1-6BF4-4018-820A-2E1E60704439}"/>
              </a:ext>
            </a:extLst>
          </p:cNvPr>
          <p:cNvSpPr>
            <a:spLocks noGrp="1"/>
          </p:cNvSpPr>
          <p:nvPr>
            <p:ph type="title"/>
          </p:nvPr>
        </p:nvSpPr>
        <p:spPr>
          <a:xfrm>
            <a:off x="628649" y="291090"/>
            <a:ext cx="7886699" cy="719125"/>
          </a:xfrm>
        </p:spPr>
        <p:txBody>
          <a:bodyPr vert="horz" lIns="91440" tIns="45720" rIns="91440" bIns="45720" rtlCol="0" anchor="b">
            <a:normAutofit fontScale="90000"/>
          </a:bodyPr>
          <a:lstStyle/>
          <a:p>
            <a:r>
              <a:rPr lang="en-US" sz="4700" kern="1200" dirty="0">
                <a:solidFill>
                  <a:schemeClr val="tx1"/>
                </a:solidFill>
                <a:latin typeface="+mj-lt"/>
                <a:ea typeface="+mj-ea"/>
                <a:cs typeface="+mj-cs"/>
              </a:rPr>
              <a:t>Challenges</a:t>
            </a:r>
          </a:p>
        </p:txBody>
      </p:sp>
      <p:sp>
        <p:nvSpPr>
          <p:cNvPr id="4" name="Date Placeholder 3">
            <a:extLst>
              <a:ext uri="{FF2B5EF4-FFF2-40B4-BE49-F238E27FC236}">
                <a16:creationId xmlns:a16="http://schemas.microsoft.com/office/drawing/2014/main" id="{CEDE6654-2D66-4B48-A9A0-257829C7D209}"/>
              </a:ext>
            </a:extLst>
          </p:cNvPr>
          <p:cNvSpPr>
            <a:spLocks noGrp="1"/>
          </p:cNvSpPr>
          <p:nvPr>
            <p:ph type="dt" sz="half" idx="10"/>
          </p:nvPr>
        </p:nvSpPr>
        <p:spPr>
          <a:xfrm>
            <a:off x="628650" y="6356350"/>
            <a:ext cx="2057400" cy="365125"/>
          </a:xfrm>
        </p:spPr>
        <p:txBody>
          <a:bodyPr vert="horz" lIns="91440" tIns="45720" rIns="91440" bIns="45720" rtlCol="0" anchor="ctr">
            <a:normAutofit/>
          </a:bodyPr>
          <a:lstStyle/>
          <a:p>
            <a:pPr defTabSz="914400">
              <a:spcAft>
                <a:spcPts val="600"/>
              </a:spcAft>
            </a:pPr>
            <a:fld id="{004AC18D-3583-4EC7-BA0D-1EBC10C58FFF}" type="datetime1">
              <a:rPr lang="en-US" smtClean="0"/>
              <a:pPr defTabSz="914400">
                <a:spcAft>
                  <a:spcPts val="600"/>
                </a:spcAft>
              </a:pPr>
              <a:t>10/10/2021</a:t>
            </a:fld>
            <a:endParaRPr lang="en-US"/>
          </a:p>
        </p:txBody>
      </p:sp>
      <p:sp>
        <p:nvSpPr>
          <p:cNvPr id="5" name="Footer Placeholder 4">
            <a:extLst>
              <a:ext uri="{FF2B5EF4-FFF2-40B4-BE49-F238E27FC236}">
                <a16:creationId xmlns:a16="http://schemas.microsoft.com/office/drawing/2014/main" id="{AB209DCA-AB34-4BBA-B734-B171F53077E1}"/>
              </a:ext>
            </a:extLst>
          </p:cNvPr>
          <p:cNvSpPr>
            <a:spLocks noGrp="1"/>
          </p:cNvSpPr>
          <p:nvPr>
            <p:ph type="ftr" sz="quarter" idx="11"/>
          </p:nvPr>
        </p:nvSpPr>
        <p:spPr>
          <a:xfrm>
            <a:off x="3028950" y="6356350"/>
            <a:ext cx="3086100" cy="365125"/>
          </a:xfrm>
        </p:spPr>
        <p:txBody>
          <a:bodyPr vert="horz" lIns="91440" tIns="45720" rIns="91440" bIns="45720" rtlCol="0" anchor="ctr">
            <a:normAutofit/>
          </a:bodyPr>
          <a:lstStyle/>
          <a:p>
            <a:pPr defTabSz="914400"/>
            <a:r>
              <a:rPr lang="en-CA" dirty="0"/>
              <a:t>Smart Banking Dialogue System</a:t>
            </a:r>
          </a:p>
        </p:txBody>
      </p:sp>
      <p:sp>
        <p:nvSpPr>
          <p:cNvPr id="6" name="Slide Number Placeholder 5">
            <a:extLst>
              <a:ext uri="{FF2B5EF4-FFF2-40B4-BE49-F238E27FC236}">
                <a16:creationId xmlns:a16="http://schemas.microsoft.com/office/drawing/2014/main" id="{40E145A3-6C73-45F4-9A51-4233723A67E1}"/>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pPr>
            <a:fld id="{A8A4B7C2-E3E0-4AE0-A432-22C1893E90CE}" type="slidenum">
              <a:rPr lang="en-US" smtClean="0"/>
              <a:pPr defTabSz="914400">
                <a:spcAft>
                  <a:spcPts val="600"/>
                </a:spcAft>
              </a:pPr>
              <a:t>6</a:t>
            </a:fld>
            <a:endParaRPr lang="en-US" dirty="0"/>
          </a:p>
        </p:txBody>
      </p:sp>
      <p:pic>
        <p:nvPicPr>
          <p:cNvPr id="10" name="Graphic 9" descr="Bank with solid fill">
            <a:extLst>
              <a:ext uri="{FF2B5EF4-FFF2-40B4-BE49-F238E27FC236}">
                <a16:creationId xmlns:a16="http://schemas.microsoft.com/office/drawing/2014/main" id="{57759945-38A6-4C21-99D2-77A878AB0C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83714" y="2403818"/>
            <a:ext cx="2176572" cy="2176572"/>
          </a:xfrm>
          <a:prstGeom prst="rect">
            <a:avLst/>
          </a:prstGeom>
        </p:spPr>
      </p:pic>
      <p:sp>
        <p:nvSpPr>
          <p:cNvPr id="21" name="TextBox 20">
            <a:extLst>
              <a:ext uri="{FF2B5EF4-FFF2-40B4-BE49-F238E27FC236}">
                <a16:creationId xmlns:a16="http://schemas.microsoft.com/office/drawing/2014/main" id="{CC897DA2-85C4-46C0-A587-C670FC6D30C3}"/>
              </a:ext>
            </a:extLst>
          </p:cNvPr>
          <p:cNvSpPr txBox="1"/>
          <p:nvPr/>
        </p:nvSpPr>
        <p:spPr>
          <a:xfrm>
            <a:off x="3728916" y="6019026"/>
            <a:ext cx="4572000" cy="369332"/>
          </a:xfrm>
          <a:prstGeom prst="rect">
            <a:avLst/>
          </a:prstGeom>
          <a:noFill/>
        </p:spPr>
        <p:txBody>
          <a:bodyPr wrap="square">
            <a:spAutoFit/>
          </a:bodyPr>
          <a:lstStyle/>
          <a:p>
            <a:r>
              <a:rPr lang="en-CA" sz="1800" baseline="30000" dirty="0">
                <a:effectLst/>
                <a:latin typeface="Calibri" panose="020F0502020204030204" pitchFamily="34" charset="0"/>
                <a:ea typeface="Calibri" panose="020F0502020204030204" pitchFamily="34" charset="0"/>
                <a:cs typeface="Times New Roman" panose="02020603050405020304" pitchFamily="18" charset="0"/>
              </a:rPr>
              <a:t>https://servisbot.com</a:t>
            </a:r>
            <a:endParaRPr lang="en-CA" dirty="0"/>
          </a:p>
        </p:txBody>
      </p:sp>
      <p:grpSp>
        <p:nvGrpSpPr>
          <p:cNvPr id="28" name="Group 27">
            <a:extLst>
              <a:ext uri="{FF2B5EF4-FFF2-40B4-BE49-F238E27FC236}">
                <a16:creationId xmlns:a16="http://schemas.microsoft.com/office/drawing/2014/main" id="{F56FA2C2-F191-44AF-A4ED-AD45E39AA703}"/>
              </a:ext>
            </a:extLst>
          </p:cNvPr>
          <p:cNvGrpSpPr/>
          <p:nvPr/>
        </p:nvGrpSpPr>
        <p:grpSpPr>
          <a:xfrm>
            <a:off x="525539" y="1233450"/>
            <a:ext cx="3086100" cy="2176572"/>
            <a:chOff x="503339" y="1392572"/>
            <a:chExt cx="3086100" cy="2176572"/>
          </a:xfrm>
        </p:grpSpPr>
        <p:sp>
          <p:nvSpPr>
            <p:cNvPr id="11" name="Flowchart: Alternate Process 10">
              <a:extLst>
                <a:ext uri="{FF2B5EF4-FFF2-40B4-BE49-F238E27FC236}">
                  <a16:creationId xmlns:a16="http://schemas.microsoft.com/office/drawing/2014/main" id="{FC364DDA-3BBB-477E-91CC-F0E83360D92F}"/>
                </a:ext>
              </a:extLst>
            </p:cNvPr>
            <p:cNvSpPr/>
            <p:nvPr/>
          </p:nvSpPr>
          <p:spPr>
            <a:xfrm>
              <a:off x="503339" y="1392572"/>
              <a:ext cx="3086100" cy="217657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r>
                <a:rPr lang="en-CA" sz="1400" dirty="0"/>
                <a:t>+ Helping the application process: loan, credit, debit, etc.,</a:t>
              </a:r>
            </a:p>
            <a:p>
              <a:r>
                <a:rPr lang="en-CA" sz="1400" dirty="0"/>
                <a:t>+ </a:t>
              </a:r>
              <a:r>
                <a:rPr lang="en-CA" sz="1400" b="1" dirty="0"/>
                <a:t>AI/NLP </a:t>
              </a:r>
              <a:r>
                <a:rPr lang="en-CA" sz="1400" dirty="0"/>
                <a:t>takes customer through the process to the approval in a single conversation</a:t>
              </a:r>
            </a:p>
          </p:txBody>
        </p:sp>
        <p:sp>
          <p:nvSpPr>
            <p:cNvPr id="16" name="TextBox 15">
              <a:extLst>
                <a:ext uri="{FF2B5EF4-FFF2-40B4-BE49-F238E27FC236}">
                  <a16:creationId xmlns:a16="http://schemas.microsoft.com/office/drawing/2014/main" id="{FABF0CD6-1617-45F0-B0FA-9E123DCC8D15}"/>
                </a:ext>
              </a:extLst>
            </p:cNvPr>
            <p:cNvSpPr txBox="1"/>
            <p:nvPr/>
          </p:nvSpPr>
          <p:spPr>
            <a:xfrm>
              <a:off x="1094070" y="1392572"/>
              <a:ext cx="1798914" cy="369332"/>
            </a:xfrm>
            <a:prstGeom prst="rect">
              <a:avLst/>
            </a:prstGeom>
            <a:noFill/>
          </p:spPr>
          <p:txBody>
            <a:bodyPr wrap="square" rtlCol="0">
              <a:spAutoFit/>
            </a:bodyPr>
            <a:lstStyle/>
            <a:p>
              <a:r>
                <a:rPr lang="en-CA" b="1" dirty="0"/>
                <a:t>Application Bots</a:t>
              </a:r>
            </a:p>
          </p:txBody>
        </p:sp>
        <p:cxnSp>
          <p:nvCxnSpPr>
            <p:cNvPr id="23" name="Straight Connector 22">
              <a:extLst>
                <a:ext uri="{FF2B5EF4-FFF2-40B4-BE49-F238E27FC236}">
                  <a16:creationId xmlns:a16="http://schemas.microsoft.com/office/drawing/2014/main" id="{92DBF554-915C-4597-A88C-15ED3A2E3408}"/>
                </a:ext>
              </a:extLst>
            </p:cNvPr>
            <p:cNvCxnSpPr/>
            <p:nvPr/>
          </p:nvCxnSpPr>
          <p:spPr>
            <a:xfrm>
              <a:off x="503339" y="1774434"/>
              <a:ext cx="30861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0" name="Group 29">
            <a:extLst>
              <a:ext uri="{FF2B5EF4-FFF2-40B4-BE49-F238E27FC236}">
                <a16:creationId xmlns:a16="http://schemas.microsoft.com/office/drawing/2014/main" id="{262AEDEE-A2BF-4DF3-AE82-A9B1A20F7D0B}"/>
              </a:ext>
            </a:extLst>
          </p:cNvPr>
          <p:cNvGrpSpPr/>
          <p:nvPr/>
        </p:nvGrpSpPr>
        <p:grpSpPr>
          <a:xfrm>
            <a:off x="5554560" y="1166417"/>
            <a:ext cx="3097191" cy="2512865"/>
            <a:chOff x="5554561" y="1360069"/>
            <a:chExt cx="3097191" cy="2209075"/>
          </a:xfrm>
        </p:grpSpPr>
        <p:sp>
          <p:nvSpPr>
            <p:cNvPr id="13" name="Flowchart: Alternate Process 12">
              <a:extLst>
                <a:ext uri="{FF2B5EF4-FFF2-40B4-BE49-F238E27FC236}">
                  <a16:creationId xmlns:a16="http://schemas.microsoft.com/office/drawing/2014/main" id="{1FA7B7C9-BD09-4EF8-9DE0-AA72F9188B70}"/>
                </a:ext>
              </a:extLst>
            </p:cNvPr>
            <p:cNvSpPr/>
            <p:nvPr/>
          </p:nvSpPr>
          <p:spPr>
            <a:xfrm>
              <a:off x="5554561" y="1392572"/>
              <a:ext cx="3086100" cy="217657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r>
                <a:rPr lang="en-CA" sz="1400" dirty="0"/>
                <a:t>+ In-bound request and out-bound request for loyalty programs</a:t>
              </a:r>
            </a:p>
            <a:p>
              <a:r>
                <a:rPr lang="en-CA" sz="1400" dirty="0"/>
                <a:t>+ Up-selling, cross-selling, and building loyalty for different products and services</a:t>
              </a:r>
            </a:p>
            <a:p>
              <a:r>
                <a:rPr lang="en-CA" sz="1400" dirty="0"/>
                <a:t>+ </a:t>
              </a:r>
              <a:r>
                <a:rPr lang="en-CA" sz="1400" b="1" dirty="0"/>
                <a:t>AI/NLP </a:t>
              </a:r>
              <a:r>
                <a:rPr lang="en-CA" sz="1400" dirty="0"/>
                <a:t>targets to the campaign and collect late payment, feedback, or alert fraud activity </a:t>
              </a:r>
            </a:p>
          </p:txBody>
        </p:sp>
        <p:sp>
          <p:nvSpPr>
            <p:cNvPr id="17" name="TextBox 16">
              <a:extLst>
                <a:ext uri="{FF2B5EF4-FFF2-40B4-BE49-F238E27FC236}">
                  <a16:creationId xmlns:a16="http://schemas.microsoft.com/office/drawing/2014/main" id="{0AEEC351-6B4B-47DC-80E5-CAD3EDD5136F}"/>
                </a:ext>
              </a:extLst>
            </p:cNvPr>
            <p:cNvSpPr txBox="1"/>
            <p:nvPr/>
          </p:nvSpPr>
          <p:spPr>
            <a:xfrm>
              <a:off x="6285097" y="1360069"/>
              <a:ext cx="1798914" cy="369332"/>
            </a:xfrm>
            <a:prstGeom prst="rect">
              <a:avLst/>
            </a:prstGeom>
            <a:noFill/>
          </p:spPr>
          <p:txBody>
            <a:bodyPr wrap="square" rtlCol="0">
              <a:spAutoFit/>
            </a:bodyPr>
            <a:lstStyle/>
            <a:p>
              <a:r>
                <a:rPr lang="en-CA" b="1" dirty="0"/>
                <a:t>Campaign Bots</a:t>
              </a:r>
            </a:p>
          </p:txBody>
        </p:sp>
        <p:cxnSp>
          <p:nvCxnSpPr>
            <p:cNvPr id="24" name="Straight Connector 23">
              <a:extLst>
                <a:ext uri="{FF2B5EF4-FFF2-40B4-BE49-F238E27FC236}">
                  <a16:creationId xmlns:a16="http://schemas.microsoft.com/office/drawing/2014/main" id="{57D53935-6915-4B45-9AA0-9AA650FB5CEE}"/>
                </a:ext>
              </a:extLst>
            </p:cNvPr>
            <p:cNvCxnSpPr/>
            <p:nvPr/>
          </p:nvCxnSpPr>
          <p:spPr>
            <a:xfrm>
              <a:off x="5565652" y="1729401"/>
              <a:ext cx="30861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CC4880C-132B-41A4-9FC8-31228AB39343}"/>
              </a:ext>
            </a:extLst>
          </p:cNvPr>
          <p:cNvGrpSpPr/>
          <p:nvPr/>
        </p:nvGrpSpPr>
        <p:grpSpPr>
          <a:xfrm>
            <a:off x="503340" y="3564811"/>
            <a:ext cx="3086100" cy="2517198"/>
            <a:chOff x="503340" y="3683855"/>
            <a:chExt cx="3086100" cy="2395099"/>
          </a:xfrm>
        </p:grpSpPr>
        <p:sp>
          <p:nvSpPr>
            <p:cNvPr id="14" name="Flowchart: Alternate Process 13">
              <a:extLst>
                <a:ext uri="{FF2B5EF4-FFF2-40B4-BE49-F238E27FC236}">
                  <a16:creationId xmlns:a16="http://schemas.microsoft.com/office/drawing/2014/main" id="{7791E4AA-68E1-4B52-AC7F-4A7668FDEA40}"/>
                </a:ext>
              </a:extLst>
            </p:cNvPr>
            <p:cNvSpPr/>
            <p:nvPr/>
          </p:nvSpPr>
          <p:spPr>
            <a:xfrm>
              <a:off x="503340" y="3687978"/>
              <a:ext cx="3086100" cy="2390976"/>
            </a:xfrm>
            <a:prstGeom prst="flowChartAlternateProcess">
              <a:avLst/>
            </a:prstGeom>
            <a:solidFill>
              <a:srgbClr val="00B050"/>
            </a:solidFill>
          </p:spPr>
          <p:style>
            <a:lnRef idx="2">
              <a:schemeClr val="accent6"/>
            </a:lnRef>
            <a:fillRef idx="1">
              <a:schemeClr val="lt1"/>
            </a:fillRef>
            <a:effectRef idx="0">
              <a:schemeClr val="accent6"/>
            </a:effectRef>
            <a:fontRef idx="minor">
              <a:schemeClr val="dk1"/>
            </a:fontRef>
          </p:style>
          <p:txBody>
            <a:bodyPr rtlCol="0" anchor="ctr"/>
            <a:lstStyle/>
            <a:p>
              <a:endParaRPr lang="en-CA" sz="1400" dirty="0">
                <a:solidFill>
                  <a:schemeClr val="bg1"/>
                </a:solidFill>
              </a:endParaRPr>
            </a:p>
            <a:p>
              <a:r>
                <a:rPr lang="en-CA" sz="1400" dirty="0">
                  <a:solidFill>
                    <a:schemeClr val="bg1"/>
                  </a:solidFill>
                </a:rPr>
                <a:t>+ Managing the detail of users’ account: authentication, business tasks, transfer, etc.,</a:t>
              </a:r>
            </a:p>
            <a:p>
              <a:r>
                <a:rPr lang="en-CA" sz="1400" dirty="0">
                  <a:solidFill>
                    <a:schemeClr val="bg1"/>
                  </a:solidFill>
                </a:rPr>
                <a:t>+ Handling FAQ, tracking service, fetching documents, or other information</a:t>
              </a:r>
            </a:p>
            <a:p>
              <a:r>
                <a:rPr lang="en-CA" sz="1400" dirty="0">
                  <a:solidFill>
                    <a:schemeClr val="bg1"/>
                  </a:solidFill>
                </a:rPr>
                <a:t>+ </a:t>
              </a:r>
              <a:r>
                <a:rPr lang="en-CA" sz="1400" b="1" dirty="0">
                  <a:solidFill>
                    <a:schemeClr val="bg1"/>
                  </a:solidFill>
                </a:rPr>
                <a:t>AI/NLP </a:t>
              </a:r>
              <a:r>
                <a:rPr lang="en-CA" sz="1400" dirty="0">
                  <a:solidFill>
                    <a:schemeClr val="bg1"/>
                  </a:solidFill>
                </a:rPr>
                <a:t>helps customers manage their account in  a single frictionless conversation</a:t>
              </a:r>
            </a:p>
          </p:txBody>
        </p:sp>
        <p:sp>
          <p:nvSpPr>
            <p:cNvPr id="18" name="TextBox 17">
              <a:extLst>
                <a:ext uri="{FF2B5EF4-FFF2-40B4-BE49-F238E27FC236}">
                  <a16:creationId xmlns:a16="http://schemas.microsoft.com/office/drawing/2014/main" id="{32858E1B-5A12-496D-974E-2B1C2CA4FCF9}"/>
                </a:ext>
              </a:extLst>
            </p:cNvPr>
            <p:cNvSpPr txBox="1"/>
            <p:nvPr/>
          </p:nvSpPr>
          <p:spPr>
            <a:xfrm>
              <a:off x="826837" y="3683855"/>
              <a:ext cx="2525611" cy="351417"/>
            </a:xfrm>
            <a:prstGeom prst="rect">
              <a:avLst/>
            </a:prstGeom>
            <a:noFill/>
          </p:spPr>
          <p:txBody>
            <a:bodyPr wrap="square" rtlCol="0">
              <a:spAutoFit/>
            </a:bodyPr>
            <a:lstStyle/>
            <a:p>
              <a:r>
                <a:rPr lang="en-CA" b="1" dirty="0">
                  <a:solidFill>
                    <a:schemeClr val="bg1"/>
                  </a:solidFill>
                </a:rPr>
                <a:t>Customer Service Bots</a:t>
              </a:r>
            </a:p>
          </p:txBody>
        </p:sp>
        <p:cxnSp>
          <p:nvCxnSpPr>
            <p:cNvPr id="25" name="Straight Connector 24">
              <a:extLst>
                <a:ext uri="{FF2B5EF4-FFF2-40B4-BE49-F238E27FC236}">
                  <a16:creationId xmlns:a16="http://schemas.microsoft.com/office/drawing/2014/main" id="{4B30308B-96F7-4FA9-AB6C-23EA6548D28D}"/>
                </a:ext>
              </a:extLst>
            </p:cNvPr>
            <p:cNvCxnSpPr/>
            <p:nvPr/>
          </p:nvCxnSpPr>
          <p:spPr>
            <a:xfrm>
              <a:off x="503340" y="4059318"/>
              <a:ext cx="30861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2928F6EB-8C4B-4861-9B91-356916DF518B}"/>
              </a:ext>
            </a:extLst>
          </p:cNvPr>
          <p:cNvGrpSpPr/>
          <p:nvPr/>
        </p:nvGrpSpPr>
        <p:grpSpPr>
          <a:xfrm>
            <a:off x="5607071" y="3833593"/>
            <a:ext cx="3086804" cy="2185433"/>
            <a:chOff x="5660286" y="3788560"/>
            <a:chExt cx="3086804" cy="2185433"/>
          </a:xfrm>
        </p:grpSpPr>
        <p:sp>
          <p:nvSpPr>
            <p:cNvPr id="15" name="Flowchart: Alternate Process 14">
              <a:extLst>
                <a:ext uri="{FF2B5EF4-FFF2-40B4-BE49-F238E27FC236}">
                  <a16:creationId xmlns:a16="http://schemas.microsoft.com/office/drawing/2014/main" id="{E0AF6C39-8287-4622-9590-33F493CB5915}"/>
                </a:ext>
              </a:extLst>
            </p:cNvPr>
            <p:cNvSpPr/>
            <p:nvPr/>
          </p:nvSpPr>
          <p:spPr>
            <a:xfrm>
              <a:off x="5660286" y="3797421"/>
              <a:ext cx="3086100" cy="2176572"/>
            </a:xfrm>
            <a:prstGeom prst="flowChartAlternateProcess">
              <a:avLst/>
            </a:prstGeom>
          </p:spPr>
          <p:style>
            <a:lnRef idx="2">
              <a:schemeClr val="accent6"/>
            </a:lnRef>
            <a:fillRef idx="1">
              <a:schemeClr val="lt1"/>
            </a:fillRef>
            <a:effectRef idx="0">
              <a:schemeClr val="accent6"/>
            </a:effectRef>
            <a:fontRef idx="minor">
              <a:schemeClr val="dk1"/>
            </a:fontRef>
          </p:style>
          <p:txBody>
            <a:bodyPr rtlCol="0" anchor="ctr"/>
            <a:lstStyle/>
            <a:p>
              <a:r>
                <a:rPr lang="en-CA" sz="1400" dirty="0"/>
                <a:t>+ Fraud detections, money laundering risks, etc.,</a:t>
              </a:r>
            </a:p>
            <a:p>
              <a:r>
                <a:rPr lang="en-CA" sz="1400" dirty="0"/>
                <a:t>+ </a:t>
              </a:r>
              <a:r>
                <a:rPr lang="en-CA" sz="1400" b="1" dirty="0"/>
                <a:t>AI/NLP </a:t>
              </a:r>
              <a:r>
                <a:rPr lang="en-CA" sz="1400" dirty="0"/>
                <a:t> prevents and detects risks or compliance failure, at a lower cost</a:t>
              </a:r>
              <a:endParaRPr lang="en-CA" sz="1400" b="1" dirty="0"/>
            </a:p>
          </p:txBody>
        </p:sp>
        <p:sp>
          <p:nvSpPr>
            <p:cNvPr id="19" name="TextBox 18">
              <a:extLst>
                <a:ext uri="{FF2B5EF4-FFF2-40B4-BE49-F238E27FC236}">
                  <a16:creationId xmlns:a16="http://schemas.microsoft.com/office/drawing/2014/main" id="{FBF25422-F076-47EF-8B26-EA28EF891768}"/>
                </a:ext>
              </a:extLst>
            </p:cNvPr>
            <p:cNvSpPr txBox="1"/>
            <p:nvPr/>
          </p:nvSpPr>
          <p:spPr>
            <a:xfrm>
              <a:off x="6179355" y="3788560"/>
              <a:ext cx="2525611" cy="369332"/>
            </a:xfrm>
            <a:prstGeom prst="rect">
              <a:avLst/>
            </a:prstGeom>
            <a:noFill/>
          </p:spPr>
          <p:txBody>
            <a:bodyPr wrap="square" rtlCol="0">
              <a:spAutoFit/>
            </a:bodyPr>
            <a:lstStyle/>
            <a:p>
              <a:r>
                <a:rPr lang="en-CA" b="1" dirty="0"/>
                <a:t>Compliance Bots</a:t>
              </a:r>
            </a:p>
          </p:txBody>
        </p:sp>
        <p:cxnSp>
          <p:nvCxnSpPr>
            <p:cNvPr id="26" name="Straight Connector 25">
              <a:extLst>
                <a:ext uri="{FF2B5EF4-FFF2-40B4-BE49-F238E27FC236}">
                  <a16:creationId xmlns:a16="http://schemas.microsoft.com/office/drawing/2014/main" id="{4F20AD78-C354-44A3-85DD-3C06C2EBAB49}"/>
                </a:ext>
              </a:extLst>
            </p:cNvPr>
            <p:cNvCxnSpPr/>
            <p:nvPr/>
          </p:nvCxnSpPr>
          <p:spPr>
            <a:xfrm>
              <a:off x="5660990" y="4157892"/>
              <a:ext cx="30861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3484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AAE26-E7BC-4D5C-9760-B94C11BC8ACE}"/>
              </a:ext>
            </a:extLst>
          </p:cNvPr>
          <p:cNvSpPr>
            <a:spLocks noGrp="1"/>
          </p:cNvSpPr>
          <p:nvPr>
            <p:ph type="title"/>
          </p:nvPr>
        </p:nvSpPr>
        <p:spPr/>
        <p:txBody>
          <a:bodyPr>
            <a:normAutofit fontScale="90000"/>
          </a:bodyPr>
          <a:lstStyle/>
          <a:p>
            <a:r>
              <a:rPr lang="en-CA" dirty="0"/>
              <a:t>Motivations</a:t>
            </a:r>
          </a:p>
        </p:txBody>
      </p:sp>
      <p:sp>
        <p:nvSpPr>
          <p:cNvPr id="4" name="Date Placeholder 3">
            <a:extLst>
              <a:ext uri="{FF2B5EF4-FFF2-40B4-BE49-F238E27FC236}">
                <a16:creationId xmlns:a16="http://schemas.microsoft.com/office/drawing/2014/main" id="{5065E06E-236B-45D9-9F5A-F6D8562DA90B}"/>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F6694DDC-3601-4877-A59F-5A53E18E6E9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38B0186-FE9E-458F-A886-84CE296B30BE}"/>
              </a:ext>
            </a:extLst>
          </p:cNvPr>
          <p:cNvSpPr>
            <a:spLocks noGrp="1"/>
          </p:cNvSpPr>
          <p:nvPr>
            <p:ph type="sldNum" sz="quarter" idx="12"/>
          </p:nvPr>
        </p:nvSpPr>
        <p:spPr/>
        <p:txBody>
          <a:bodyPr/>
          <a:lstStyle/>
          <a:p>
            <a:fld id="{A8A4B7C2-E3E0-4AE0-A432-22C1893E90CE}" type="slidenum">
              <a:rPr lang="en-CA" smtClean="0"/>
              <a:pPr/>
              <a:t>7</a:t>
            </a:fld>
            <a:endParaRPr lang="en-CA" dirty="0"/>
          </a:p>
        </p:txBody>
      </p:sp>
      <p:pic>
        <p:nvPicPr>
          <p:cNvPr id="7" name="Picture 6">
            <a:extLst>
              <a:ext uri="{FF2B5EF4-FFF2-40B4-BE49-F238E27FC236}">
                <a16:creationId xmlns:a16="http://schemas.microsoft.com/office/drawing/2014/main" id="{32EE05E7-2D10-4B11-BFF7-C466E6A89E7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18551" y="2528119"/>
            <a:ext cx="5547995" cy="2872262"/>
          </a:xfrm>
          <a:prstGeom prst="rect">
            <a:avLst/>
          </a:prstGeom>
          <a:noFill/>
          <a:ln>
            <a:noFill/>
          </a:ln>
        </p:spPr>
      </p:pic>
      <p:pic>
        <p:nvPicPr>
          <p:cNvPr id="8" name="Picture 7">
            <a:extLst>
              <a:ext uri="{FF2B5EF4-FFF2-40B4-BE49-F238E27FC236}">
                <a16:creationId xmlns:a16="http://schemas.microsoft.com/office/drawing/2014/main" id="{F4AF2A10-D29B-4AAE-B186-FD0870F48E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18551" y="1336626"/>
            <a:ext cx="5547995" cy="1008380"/>
          </a:xfrm>
          <a:prstGeom prst="rect">
            <a:avLst/>
          </a:prstGeom>
          <a:noFill/>
          <a:ln>
            <a:noFill/>
          </a:ln>
        </p:spPr>
      </p:pic>
      <p:sp>
        <p:nvSpPr>
          <p:cNvPr id="9" name="TextBox 8">
            <a:extLst>
              <a:ext uri="{FF2B5EF4-FFF2-40B4-BE49-F238E27FC236}">
                <a16:creationId xmlns:a16="http://schemas.microsoft.com/office/drawing/2014/main" id="{224EF205-94F6-4E6F-B354-DCC9736F2D2C}"/>
              </a:ext>
            </a:extLst>
          </p:cNvPr>
          <p:cNvSpPr txBox="1"/>
          <p:nvPr/>
        </p:nvSpPr>
        <p:spPr>
          <a:xfrm>
            <a:off x="1426128" y="5747561"/>
            <a:ext cx="6514925" cy="261610"/>
          </a:xfrm>
          <a:prstGeom prst="rect">
            <a:avLst/>
          </a:prstGeom>
          <a:noFill/>
        </p:spPr>
        <p:txBody>
          <a:bodyPr wrap="none" rtlCol="0">
            <a:spAutoFit/>
          </a:bodyPr>
          <a:lstStyle/>
          <a:p>
            <a:r>
              <a:rPr lang="en-US" sz="1100" i="1" dirty="0"/>
              <a:t>Source: https://www.desjardins.com/ca/about-us/investor-relations/desjardins-group-annual-report/index.jsp</a:t>
            </a:r>
            <a:endParaRPr lang="en-CA" sz="1100" i="1" dirty="0"/>
          </a:p>
        </p:txBody>
      </p:sp>
    </p:spTree>
    <p:extLst>
      <p:ext uri="{BB962C8B-B14F-4D97-AF65-F5344CB8AC3E}">
        <p14:creationId xmlns:p14="http://schemas.microsoft.com/office/powerpoint/2010/main" val="408973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74ACB-1FF0-4C34-91AF-9A1AA9D8B7EE}"/>
              </a:ext>
            </a:extLst>
          </p:cNvPr>
          <p:cNvSpPr>
            <a:spLocks noGrp="1"/>
          </p:cNvSpPr>
          <p:nvPr>
            <p:ph type="title"/>
          </p:nvPr>
        </p:nvSpPr>
        <p:spPr/>
        <p:txBody>
          <a:bodyPr>
            <a:normAutofit fontScale="90000"/>
          </a:bodyPr>
          <a:lstStyle/>
          <a:p>
            <a:r>
              <a:rPr lang="en-CA" dirty="0"/>
              <a:t>Motivations</a:t>
            </a:r>
          </a:p>
        </p:txBody>
      </p:sp>
      <p:sp>
        <p:nvSpPr>
          <p:cNvPr id="3" name="Content Placeholder 2">
            <a:extLst>
              <a:ext uri="{FF2B5EF4-FFF2-40B4-BE49-F238E27FC236}">
                <a16:creationId xmlns:a16="http://schemas.microsoft.com/office/drawing/2014/main" id="{AF9BE7B0-D210-4827-97B4-7EDB5CB3D8FB}"/>
              </a:ext>
            </a:extLst>
          </p:cNvPr>
          <p:cNvSpPr>
            <a:spLocks noGrp="1"/>
          </p:cNvSpPr>
          <p:nvPr>
            <p:ph idx="1"/>
          </p:nvPr>
        </p:nvSpPr>
        <p:spPr/>
        <p:txBody>
          <a:bodyPr>
            <a:normAutofit/>
          </a:bodyPr>
          <a:lstStyle/>
          <a:p>
            <a:r>
              <a:rPr lang="en-US" sz="2400" dirty="0"/>
              <a:t>My Ph. D thesis: Natural Language Generation in Intelligent Tutoring System </a:t>
            </a:r>
          </a:p>
          <a:p>
            <a:r>
              <a:rPr lang="en-US" sz="2400" dirty="0"/>
              <a:t>Work as ML Researcher at Korbit.ai &amp; ETS university in 3 years under </a:t>
            </a:r>
            <a:r>
              <a:rPr lang="en-US" sz="2400" dirty="0" err="1"/>
              <a:t>Mitacs</a:t>
            </a:r>
            <a:r>
              <a:rPr lang="en-US" sz="2400" dirty="0"/>
              <a:t> grant</a:t>
            </a:r>
          </a:p>
          <a:p>
            <a:endParaRPr lang="en-CA" sz="2400" dirty="0"/>
          </a:p>
        </p:txBody>
      </p:sp>
      <p:sp>
        <p:nvSpPr>
          <p:cNvPr id="4" name="Date Placeholder 3">
            <a:extLst>
              <a:ext uri="{FF2B5EF4-FFF2-40B4-BE49-F238E27FC236}">
                <a16:creationId xmlns:a16="http://schemas.microsoft.com/office/drawing/2014/main" id="{E6E31D3B-4D5B-402E-BA75-B075261636DC}"/>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64F5D4AB-7FAC-4CD8-93BC-EC920AE66436}"/>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26D74940-52A7-488C-9CF5-D38AC8E704AE}"/>
              </a:ext>
            </a:extLst>
          </p:cNvPr>
          <p:cNvSpPr>
            <a:spLocks noGrp="1"/>
          </p:cNvSpPr>
          <p:nvPr>
            <p:ph type="sldNum" sz="quarter" idx="12"/>
          </p:nvPr>
        </p:nvSpPr>
        <p:spPr/>
        <p:txBody>
          <a:bodyPr/>
          <a:lstStyle/>
          <a:p>
            <a:fld id="{A8A4B7C2-E3E0-4AE0-A432-22C1893E90CE}" type="slidenum">
              <a:rPr lang="en-CA" smtClean="0"/>
              <a:pPr/>
              <a:t>8</a:t>
            </a:fld>
            <a:endParaRPr lang="en-CA" dirty="0"/>
          </a:p>
        </p:txBody>
      </p:sp>
      <p:pic>
        <p:nvPicPr>
          <p:cNvPr id="8" name="Picture 7">
            <a:extLst>
              <a:ext uri="{FF2B5EF4-FFF2-40B4-BE49-F238E27FC236}">
                <a16:creationId xmlns:a16="http://schemas.microsoft.com/office/drawing/2014/main" id="{90AB65C2-F758-4C0A-B0FD-9684B3449661}"/>
              </a:ext>
            </a:extLst>
          </p:cNvPr>
          <p:cNvPicPr>
            <a:picLocks noChangeAspect="1"/>
          </p:cNvPicPr>
          <p:nvPr/>
        </p:nvPicPr>
        <p:blipFill>
          <a:blip r:embed="rId2"/>
          <a:stretch>
            <a:fillRect/>
          </a:stretch>
        </p:blipFill>
        <p:spPr>
          <a:xfrm>
            <a:off x="0" y="2911434"/>
            <a:ext cx="2810249" cy="328930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0" name="Picture 9">
            <a:extLst>
              <a:ext uri="{FF2B5EF4-FFF2-40B4-BE49-F238E27FC236}">
                <a16:creationId xmlns:a16="http://schemas.microsoft.com/office/drawing/2014/main" id="{80664FA9-D496-4B81-A815-5A0FDAA3B3AA}"/>
              </a:ext>
            </a:extLst>
          </p:cNvPr>
          <p:cNvPicPr>
            <a:picLocks noChangeAspect="1"/>
          </p:cNvPicPr>
          <p:nvPr/>
        </p:nvPicPr>
        <p:blipFill>
          <a:blip r:embed="rId3"/>
          <a:stretch>
            <a:fillRect/>
          </a:stretch>
        </p:blipFill>
        <p:spPr>
          <a:xfrm rot="551900">
            <a:off x="2481792" y="2879408"/>
            <a:ext cx="2217117" cy="32971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12" name="Picture 11" descr="Graphical user interface, application&#10;&#10;Description automatically generated">
            <a:extLst>
              <a:ext uri="{FF2B5EF4-FFF2-40B4-BE49-F238E27FC236}">
                <a16:creationId xmlns:a16="http://schemas.microsoft.com/office/drawing/2014/main" id="{558AB4FE-EE93-4612-B327-DC709CEE6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15533">
            <a:off x="4533657" y="3034570"/>
            <a:ext cx="4396220" cy="3297165"/>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36367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F717E-6346-4DD7-BD53-CB59691CF02B}"/>
              </a:ext>
            </a:extLst>
          </p:cNvPr>
          <p:cNvSpPr>
            <a:spLocks noGrp="1"/>
          </p:cNvSpPr>
          <p:nvPr>
            <p:ph type="title"/>
          </p:nvPr>
        </p:nvSpPr>
        <p:spPr/>
        <p:txBody>
          <a:bodyPr>
            <a:normAutofit fontScale="90000"/>
          </a:bodyPr>
          <a:lstStyle/>
          <a:p>
            <a:r>
              <a:rPr lang="en-CA" dirty="0"/>
              <a:t>Motivations</a:t>
            </a:r>
          </a:p>
        </p:txBody>
      </p:sp>
      <p:sp>
        <p:nvSpPr>
          <p:cNvPr id="4" name="Date Placeholder 3">
            <a:extLst>
              <a:ext uri="{FF2B5EF4-FFF2-40B4-BE49-F238E27FC236}">
                <a16:creationId xmlns:a16="http://schemas.microsoft.com/office/drawing/2014/main" id="{B0A976DD-6C98-45ED-96AA-0799F216F4E0}"/>
              </a:ext>
            </a:extLst>
          </p:cNvPr>
          <p:cNvSpPr>
            <a:spLocks noGrp="1"/>
          </p:cNvSpPr>
          <p:nvPr>
            <p:ph type="dt" sz="half" idx="10"/>
          </p:nvPr>
        </p:nvSpPr>
        <p:spPr/>
        <p:txBody>
          <a:bodyPr/>
          <a:lstStyle/>
          <a:p>
            <a:fld id="{004AC18D-3583-4EC7-BA0D-1EBC10C58FFF}" type="datetime1">
              <a:rPr lang="en-CA" smtClean="0"/>
              <a:t>2021-10-10</a:t>
            </a:fld>
            <a:endParaRPr lang="en-CA"/>
          </a:p>
        </p:txBody>
      </p:sp>
      <p:sp>
        <p:nvSpPr>
          <p:cNvPr id="5" name="Footer Placeholder 4">
            <a:extLst>
              <a:ext uri="{FF2B5EF4-FFF2-40B4-BE49-F238E27FC236}">
                <a16:creationId xmlns:a16="http://schemas.microsoft.com/office/drawing/2014/main" id="{3FC2A0C0-DAA9-4CCE-A084-9F12D07AC756}"/>
              </a:ext>
            </a:extLst>
          </p:cNvPr>
          <p:cNvSpPr>
            <a:spLocks noGrp="1"/>
          </p:cNvSpPr>
          <p:nvPr>
            <p:ph type="ftr" sz="quarter" idx="11"/>
          </p:nvPr>
        </p:nvSpPr>
        <p:spPr/>
        <p:txBody>
          <a:bodyPr/>
          <a:lstStyle/>
          <a:p>
            <a:r>
              <a:rPr lang="en-CA"/>
              <a:t>Smart Banking Dialogue System</a:t>
            </a:r>
            <a:endParaRPr lang="en-CA" dirty="0"/>
          </a:p>
        </p:txBody>
      </p:sp>
      <p:sp>
        <p:nvSpPr>
          <p:cNvPr id="6" name="Slide Number Placeholder 5">
            <a:extLst>
              <a:ext uri="{FF2B5EF4-FFF2-40B4-BE49-F238E27FC236}">
                <a16:creationId xmlns:a16="http://schemas.microsoft.com/office/drawing/2014/main" id="{004EE843-E56A-4254-BD73-CC1E4D734013}"/>
              </a:ext>
            </a:extLst>
          </p:cNvPr>
          <p:cNvSpPr>
            <a:spLocks noGrp="1"/>
          </p:cNvSpPr>
          <p:nvPr>
            <p:ph type="sldNum" sz="quarter" idx="12"/>
          </p:nvPr>
        </p:nvSpPr>
        <p:spPr/>
        <p:txBody>
          <a:bodyPr/>
          <a:lstStyle/>
          <a:p>
            <a:fld id="{A8A4B7C2-E3E0-4AE0-A432-22C1893E90CE}" type="slidenum">
              <a:rPr lang="en-CA" smtClean="0"/>
              <a:pPr/>
              <a:t>9</a:t>
            </a:fld>
            <a:endParaRPr lang="en-CA" dirty="0"/>
          </a:p>
        </p:txBody>
      </p:sp>
      <p:graphicFrame>
        <p:nvGraphicFramePr>
          <p:cNvPr id="7" name="Diagram 6">
            <a:extLst>
              <a:ext uri="{FF2B5EF4-FFF2-40B4-BE49-F238E27FC236}">
                <a16:creationId xmlns:a16="http://schemas.microsoft.com/office/drawing/2014/main" id="{F87A7BC9-4918-4C5D-A470-492CE0B81F0A}"/>
              </a:ext>
            </a:extLst>
          </p:cNvPr>
          <p:cNvGraphicFramePr/>
          <p:nvPr>
            <p:extLst>
              <p:ext uri="{D42A27DB-BD31-4B8C-83A1-F6EECF244321}">
                <p14:modId xmlns:p14="http://schemas.microsoft.com/office/powerpoint/2010/main" val="334182014"/>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3439F75D-3898-412E-A109-93A3F080F5DD}"/>
              </a:ext>
            </a:extLst>
          </p:cNvPr>
          <p:cNvSpPr txBox="1"/>
          <p:nvPr/>
        </p:nvSpPr>
        <p:spPr>
          <a:xfrm>
            <a:off x="965200" y="5943600"/>
            <a:ext cx="3501856" cy="307777"/>
          </a:xfrm>
          <a:prstGeom prst="rect">
            <a:avLst/>
          </a:prstGeom>
          <a:noFill/>
        </p:spPr>
        <p:txBody>
          <a:bodyPr wrap="none" rtlCol="0">
            <a:spAutoFit/>
          </a:bodyPr>
          <a:lstStyle/>
          <a:p>
            <a:r>
              <a:rPr lang="en-CA" sz="1400" dirty="0"/>
              <a:t>Source: https://www.phase2technology.com/</a:t>
            </a:r>
            <a:endParaRPr lang="en-CA" dirty="0"/>
          </a:p>
        </p:txBody>
      </p:sp>
    </p:spTree>
    <p:extLst>
      <p:ext uri="{BB962C8B-B14F-4D97-AF65-F5344CB8AC3E}">
        <p14:creationId xmlns:p14="http://schemas.microsoft.com/office/powerpoint/2010/main" val="28060289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636</TotalTime>
  <Words>2547</Words>
  <Application>Microsoft Office PowerPoint</Application>
  <PresentationFormat>On-screen Show (4:3)</PresentationFormat>
  <Paragraphs>286</Paragraphs>
  <Slides>26</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4" baseType="lpstr">
      <vt:lpstr>Arial</vt:lpstr>
      <vt:lpstr>Calibri</vt:lpstr>
      <vt:lpstr>Calibri Light</vt:lpstr>
      <vt:lpstr>Comfortaa</vt:lpstr>
      <vt:lpstr>Roboto</vt:lpstr>
      <vt:lpstr>Symbol</vt:lpstr>
      <vt:lpstr>Office Theme</vt:lpstr>
      <vt:lpstr>Visio.Drawing.11</vt:lpstr>
      <vt:lpstr>Dialogue systems as a smart banking conversational service </vt:lpstr>
      <vt:lpstr>Content</vt:lpstr>
      <vt:lpstr>Introduction</vt:lpstr>
      <vt:lpstr>Introduction</vt:lpstr>
      <vt:lpstr>Introduction</vt:lpstr>
      <vt:lpstr>Challenges</vt:lpstr>
      <vt:lpstr>Motivations</vt:lpstr>
      <vt:lpstr>Motivations</vt:lpstr>
      <vt:lpstr>Motivations</vt:lpstr>
      <vt:lpstr>Motivations</vt:lpstr>
      <vt:lpstr>Objectives</vt:lpstr>
      <vt:lpstr>Smart Dialogue System</vt:lpstr>
      <vt:lpstr>System architecture</vt:lpstr>
      <vt:lpstr>Methodologies</vt:lpstr>
      <vt:lpstr>Methodologies</vt:lpstr>
      <vt:lpstr>Methodologies </vt:lpstr>
      <vt:lpstr>Research Team</vt:lpstr>
      <vt:lpstr>Strategies and Plan</vt:lpstr>
      <vt:lpstr>Strategies and Plan</vt:lpstr>
      <vt:lpstr>Strategies and Plan</vt:lpstr>
      <vt:lpstr>Expected deliverables</vt:lpstr>
      <vt:lpstr>Project Risk Analysis</vt:lpstr>
      <vt:lpstr>Reference</vt:lpstr>
      <vt:lpstr>Reference</vt:lpstr>
      <vt:lpstr>Appendix</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Vu, Do Dung</dc:creator>
  <cp:lastModifiedBy>Vu, Do Dung</cp:lastModifiedBy>
  <cp:revision>159</cp:revision>
  <dcterms:created xsi:type="dcterms:W3CDTF">2021-10-07T17:27:42Z</dcterms:created>
  <dcterms:modified xsi:type="dcterms:W3CDTF">2021-10-11T03:36:02Z</dcterms:modified>
</cp:coreProperties>
</file>