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9">
  <p:sldMasterIdLst>
    <p:sldMasterId id="2147483660" r:id="rId1"/>
  </p:sldMasterIdLst>
  <p:notesMasterIdLst>
    <p:notesMasterId r:id="rId20"/>
  </p:notesMasterIdLst>
  <p:sldIdLst>
    <p:sldId id="256" r:id="rId2"/>
    <p:sldId id="259" r:id="rId3"/>
    <p:sldId id="260" r:id="rId4"/>
    <p:sldId id="280" r:id="rId5"/>
    <p:sldId id="288" r:id="rId6"/>
    <p:sldId id="261" r:id="rId7"/>
    <p:sldId id="264" r:id="rId8"/>
    <p:sldId id="287" r:id="rId9"/>
    <p:sldId id="286" r:id="rId10"/>
    <p:sldId id="265" r:id="rId11"/>
    <p:sldId id="281" r:id="rId12"/>
    <p:sldId id="266" r:id="rId13"/>
    <p:sldId id="282" r:id="rId14"/>
    <p:sldId id="283" r:id="rId15"/>
    <p:sldId id="290" r:id="rId16"/>
    <p:sldId id="268" r:id="rId17"/>
    <p:sldId id="291" r:id="rId18"/>
    <p:sldId id="275"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402077243@qq.com" initials="4" lastIdx="1" clrIdx="0">
    <p:extLst>
      <p:ext uri="{19B8F6BF-5375-455C-9EA6-DF929625EA0E}">
        <p15:presenceInfo xmlns:p15="http://schemas.microsoft.com/office/powerpoint/2012/main" userId="66c3741a591a1e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7697" autoAdjust="0"/>
  </p:normalViewPr>
  <p:slideViewPr>
    <p:cSldViewPr snapToGrid="0">
      <p:cViewPr varScale="1">
        <p:scale>
          <a:sx n="69" d="100"/>
          <a:sy n="69" d="100"/>
        </p:scale>
        <p:origin x="1858" y="62"/>
      </p:cViewPr>
      <p:guideLst/>
    </p:cSldViewPr>
  </p:slideViewPr>
  <p:outlineViewPr>
    <p:cViewPr>
      <p:scale>
        <a:sx n="33" d="100"/>
        <a:sy n="33" d="100"/>
      </p:scale>
      <p:origin x="0" y="-123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01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XJF\Desktop\PPT\&#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sz="1800" dirty="0"/>
              <a:t>Accuracy in classification of swimmers </a:t>
            </a:r>
            <a:endParaRPr lang="zh-CN" sz="18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zh-CN"/>
        </a:p>
      </c:txPr>
    </c:title>
    <c:autoTitleDeleted val="0"/>
    <c:plotArea>
      <c:layout>
        <c:manualLayout>
          <c:layoutTarget val="inner"/>
          <c:xMode val="edge"/>
          <c:yMode val="edge"/>
          <c:x val="0.19478855534594874"/>
          <c:y val="0.11112570551235579"/>
          <c:w val="0.73823613855654668"/>
          <c:h val="0.6910839882538119"/>
        </c:manualLayout>
      </c:layout>
      <c:barChart>
        <c:barDir val="col"/>
        <c:grouping val="clustered"/>
        <c:varyColors val="0"/>
        <c:ser>
          <c:idx val="0"/>
          <c:order val="0"/>
          <c:tx>
            <c:strRef>
              <c:f>Sheet1!$A$1</c:f>
              <c:strCache>
                <c:ptCount val="1"/>
                <c:pt idx="0">
                  <c:v>ANN</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Sheet1!$A$2</c:f>
              <c:numCache>
                <c:formatCode>0.00%</c:formatCode>
                <c:ptCount val="1"/>
                <c:pt idx="0">
                  <c:v>0.71799999999999997</c:v>
                </c:pt>
              </c:numCache>
            </c:numRef>
          </c:val>
        </c:ser>
        <c:ser>
          <c:idx val="1"/>
          <c:order val="1"/>
          <c:tx>
            <c:strRef>
              <c:f>Sheet1!$B$1</c:f>
              <c:strCache>
                <c:ptCount val="1"/>
                <c:pt idx="0">
                  <c:v>SVM</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Sheet1!$B$2</c:f>
              <c:numCache>
                <c:formatCode>0.00%</c:formatCode>
                <c:ptCount val="1"/>
                <c:pt idx="0">
                  <c:v>0.77300000000000002</c:v>
                </c:pt>
              </c:numCache>
            </c:numRef>
          </c:val>
        </c:ser>
        <c:dLbls>
          <c:dLblPos val="outEnd"/>
          <c:showLegendKey val="0"/>
          <c:showVal val="1"/>
          <c:showCatName val="0"/>
          <c:showSerName val="0"/>
          <c:showPercent val="0"/>
          <c:showBubbleSize val="0"/>
        </c:dLbls>
        <c:gapWidth val="219"/>
        <c:overlap val="-27"/>
        <c:axId val="305089360"/>
        <c:axId val="305087792"/>
      </c:barChart>
      <c:catAx>
        <c:axId val="305089360"/>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dk1"/>
                    </a:solidFill>
                    <a:latin typeface="+mn-lt"/>
                    <a:ea typeface="+mn-ea"/>
                    <a:cs typeface="+mn-cs"/>
                  </a:defRPr>
                </a:pPr>
                <a:r>
                  <a:rPr lang="en-US" sz="1800"/>
                  <a:t>Classifier</a:t>
                </a:r>
                <a:endParaRPr lang="zh-CN" sz="1800"/>
              </a:p>
            </c:rich>
          </c:tx>
          <c:layout>
            <c:manualLayout>
              <c:xMode val="edge"/>
              <c:yMode val="edge"/>
              <c:x val="0.5187484833571635"/>
              <c:y val="0.79033239305585179"/>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dk1"/>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zh-CN"/>
          </a:p>
        </c:txPr>
        <c:crossAx val="305087792"/>
        <c:crosses val="autoZero"/>
        <c:auto val="1"/>
        <c:lblAlgn val="ctr"/>
        <c:lblOffset val="100"/>
        <c:noMultiLvlLbl val="0"/>
      </c:catAx>
      <c:valAx>
        <c:axId val="3050877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sz="1800" dirty="0"/>
                  <a:t>Accuracy</a:t>
                </a:r>
                <a:endParaRPr lang="zh-CN" sz="1800"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zh-CN"/>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zh-CN"/>
          </a:p>
        </c:txPr>
        <c:crossAx val="305089360"/>
        <c:crossesAt val="1"/>
        <c:crossBetween val="between"/>
      </c:valAx>
      <c:spPr>
        <a:noFill/>
        <a:ln>
          <a:noFill/>
        </a:ln>
        <a:effectLst/>
      </c:spPr>
    </c:plotArea>
    <c:legend>
      <c:legendPos val="b"/>
      <c:layout>
        <c:manualLayout>
          <c:xMode val="edge"/>
          <c:yMode val="edge"/>
          <c:x val="0.41940385228176563"/>
          <c:y val="0.90860774807544942"/>
          <c:w val="0.34264713774161121"/>
          <c:h val="4.9509178575506685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dk1"/>
              </a:solidFill>
              <a:latin typeface="+mn-lt"/>
              <a:ea typeface="+mn-ea"/>
              <a:cs typeface="+mn-cs"/>
            </a:defRPr>
          </a:pPr>
          <a:endParaRPr lang="zh-CN"/>
        </a:p>
      </c:txPr>
    </c:legend>
    <c:plotVisOnly val="1"/>
    <c:dispBlanksAs val="gap"/>
    <c:showDLblsOverMax val="0"/>
  </c:chart>
  <c:spPr>
    <a:solidFill>
      <a:schemeClr val="lt1"/>
    </a:solidFill>
    <a:ln w="12700" cap="flat" cmpd="sng" algn="ctr">
      <a:solidFill>
        <a:schemeClr val="accent5"/>
      </a:solidFill>
      <a:prstDash val="solid"/>
      <a:miter lim="800000"/>
    </a:ln>
    <a:effectLst/>
  </c:spPr>
  <c:txPr>
    <a:bodyPr/>
    <a:lstStyle/>
    <a:p>
      <a:pPr>
        <a:defRPr>
          <a:solidFill>
            <a:schemeClr val="dk1"/>
          </a:solidFill>
          <a:latin typeface="+mn-lt"/>
          <a:ea typeface="+mn-ea"/>
          <a:cs typeface="+mn-cs"/>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5C568C-6834-4622-B6ED-41C94668465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D87947CF-B3E0-4E3C-9022-F5DB81FF817A}">
      <dgm:prSet phldrT="[文本]" custT="1"/>
      <dgm:spPr/>
      <dgm:t>
        <a:bodyPr/>
        <a:lstStyle/>
        <a:p>
          <a:r>
            <a:rPr lang="en-US" altLang="zh-CN" sz="2400" dirty="0" smtClean="0"/>
            <a:t>Machine Learning </a:t>
          </a:r>
          <a:endParaRPr lang="zh-CN" altLang="en-US" sz="2400" dirty="0"/>
        </a:p>
      </dgm:t>
    </dgm:pt>
    <dgm:pt modelId="{4F920B5F-E401-434D-A409-4B8B2F86E80F}" type="parTrans" cxnId="{EA9E95DB-9E40-419C-8F8F-D9940B4F2EB5}">
      <dgm:prSet/>
      <dgm:spPr/>
      <dgm:t>
        <a:bodyPr/>
        <a:lstStyle/>
        <a:p>
          <a:endParaRPr lang="zh-CN" altLang="en-US" sz="2400"/>
        </a:p>
      </dgm:t>
    </dgm:pt>
    <dgm:pt modelId="{9906CCDA-F596-4654-867A-A15E3946BBDD}" type="sibTrans" cxnId="{EA9E95DB-9E40-419C-8F8F-D9940B4F2EB5}">
      <dgm:prSet/>
      <dgm:spPr/>
      <dgm:t>
        <a:bodyPr/>
        <a:lstStyle/>
        <a:p>
          <a:endParaRPr lang="zh-CN" altLang="en-US" sz="2400"/>
        </a:p>
      </dgm:t>
    </dgm:pt>
    <dgm:pt modelId="{A2F43A89-562E-4E42-BDC0-46CBE8445224}">
      <dgm:prSet phldrT="[文本]" custT="1"/>
      <dgm:spPr/>
      <dgm:t>
        <a:bodyPr/>
        <a:lstStyle/>
        <a:p>
          <a:r>
            <a:rPr lang="en-US" altLang="zh-CN" sz="2400" dirty="0" smtClean="0"/>
            <a:t>Summary And Outlook</a:t>
          </a:r>
          <a:endParaRPr lang="zh-CN" altLang="en-US" sz="2400" dirty="0"/>
        </a:p>
      </dgm:t>
    </dgm:pt>
    <dgm:pt modelId="{DD747DFA-FC96-403A-B911-3E3FCE3C0DFD}" type="parTrans" cxnId="{CE6E3B2D-0A61-4D7D-B167-9A335BFE8244}">
      <dgm:prSet/>
      <dgm:spPr/>
      <dgm:t>
        <a:bodyPr/>
        <a:lstStyle/>
        <a:p>
          <a:endParaRPr lang="zh-CN" altLang="en-US" sz="2400"/>
        </a:p>
      </dgm:t>
    </dgm:pt>
    <dgm:pt modelId="{5C901580-EFBC-4A38-9FBD-36B293A45A66}" type="sibTrans" cxnId="{CE6E3B2D-0A61-4D7D-B167-9A335BFE8244}">
      <dgm:prSet/>
      <dgm:spPr/>
      <dgm:t>
        <a:bodyPr/>
        <a:lstStyle/>
        <a:p>
          <a:endParaRPr lang="zh-CN" altLang="en-US" sz="2400"/>
        </a:p>
      </dgm:t>
    </dgm:pt>
    <dgm:pt modelId="{1A4198DB-95E6-49DD-934F-CC9C13A2A79E}">
      <dgm:prSet phldrT="[文本]" custT="1"/>
      <dgm:spPr/>
      <dgm:t>
        <a:bodyPr/>
        <a:lstStyle/>
        <a:p>
          <a:r>
            <a:rPr lang="en-US" altLang="zh-CN" sz="2400" dirty="0" smtClean="0"/>
            <a:t>Data Set Description And Representation</a:t>
          </a:r>
          <a:endParaRPr lang="zh-CN" altLang="en-US" sz="2400" dirty="0"/>
        </a:p>
      </dgm:t>
    </dgm:pt>
    <dgm:pt modelId="{ED16EAC8-AF4B-4682-BDB9-9D8F2DBDBE24}" type="parTrans" cxnId="{1713492A-95CB-4E4F-9C24-CAD76DEC58F8}">
      <dgm:prSet/>
      <dgm:spPr/>
      <dgm:t>
        <a:bodyPr/>
        <a:lstStyle/>
        <a:p>
          <a:endParaRPr lang="zh-CN" altLang="en-US" sz="2400"/>
        </a:p>
      </dgm:t>
    </dgm:pt>
    <dgm:pt modelId="{6D0C86A1-BDF9-4282-907B-0EB789F403B4}" type="sibTrans" cxnId="{1713492A-95CB-4E4F-9C24-CAD76DEC58F8}">
      <dgm:prSet/>
      <dgm:spPr/>
      <dgm:t>
        <a:bodyPr/>
        <a:lstStyle/>
        <a:p>
          <a:endParaRPr lang="zh-CN" altLang="en-US" sz="2400"/>
        </a:p>
      </dgm:t>
    </dgm:pt>
    <dgm:pt modelId="{9B103B2B-1DB6-4096-B55D-4DB6A1E5733C}">
      <dgm:prSet phldrT="[文本]" custT="1"/>
      <dgm:spPr/>
      <dgm:t>
        <a:bodyPr/>
        <a:lstStyle/>
        <a:p>
          <a:r>
            <a:rPr lang="en-US" altLang="zh-CN" sz="2400" dirty="0" smtClean="0"/>
            <a:t>Statistical Analysis</a:t>
          </a:r>
          <a:endParaRPr lang="zh-CN" altLang="en-US" sz="2400" dirty="0"/>
        </a:p>
      </dgm:t>
    </dgm:pt>
    <dgm:pt modelId="{97252B81-5323-4517-96BE-A8053B67716D}" type="parTrans" cxnId="{CA5683D0-FEF5-42A6-AF59-49E5B56435E6}">
      <dgm:prSet/>
      <dgm:spPr/>
      <dgm:t>
        <a:bodyPr/>
        <a:lstStyle/>
        <a:p>
          <a:endParaRPr lang="zh-CN" altLang="en-US" sz="2400"/>
        </a:p>
      </dgm:t>
    </dgm:pt>
    <dgm:pt modelId="{0A8D0EAD-0F75-46F2-9CD3-7CFFB6C1D770}" type="sibTrans" cxnId="{CA5683D0-FEF5-42A6-AF59-49E5B56435E6}">
      <dgm:prSet/>
      <dgm:spPr/>
      <dgm:t>
        <a:bodyPr/>
        <a:lstStyle/>
        <a:p>
          <a:endParaRPr lang="zh-CN" altLang="en-US" sz="2400"/>
        </a:p>
      </dgm:t>
    </dgm:pt>
    <dgm:pt modelId="{F2245D44-A187-4B05-918D-9C86110D5F53}" type="pres">
      <dgm:prSet presAssocID="{DD5C568C-6834-4622-B6ED-41C946684650}" presName="linear" presStyleCnt="0">
        <dgm:presLayoutVars>
          <dgm:dir/>
          <dgm:animLvl val="lvl"/>
          <dgm:resizeHandles val="exact"/>
        </dgm:presLayoutVars>
      </dgm:prSet>
      <dgm:spPr/>
      <dgm:t>
        <a:bodyPr/>
        <a:lstStyle/>
        <a:p>
          <a:endParaRPr lang="zh-CN" altLang="en-US"/>
        </a:p>
      </dgm:t>
    </dgm:pt>
    <dgm:pt modelId="{5ECDBF80-5B24-40A4-B1AD-384F7081C940}" type="pres">
      <dgm:prSet presAssocID="{1A4198DB-95E6-49DD-934F-CC9C13A2A79E}" presName="parentLin" presStyleCnt="0"/>
      <dgm:spPr/>
    </dgm:pt>
    <dgm:pt modelId="{2FD7669D-8073-4500-B0B8-CBB25DFCE6B6}" type="pres">
      <dgm:prSet presAssocID="{1A4198DB-95E6-49DD-934F-CC9C13A2A79E}" presName="parentLeftMargin" presStyleLbl="node1" presStyleIdx="0" presStyleCnt="4"/>
      <dgm:spPr/>
      <dgm:t>
        <a:bodyPr/>
        <a:lstStyle/>
        <a:p>
          <a:endParaRPr lang="zh-CN" altLang="en-US"/>
        </a:p>
      </dgm:t>
    </dgm:pt>
    <dgm:pt modelId="{02C67BB1-1D72-4F28-AC20-867298586B1F}" type="pres">
      <dgm:prSet presAssocID="{1A4198DB-95E6-49DD-934F-CC9C13A2A79E}" presName="parentText" presStyleLbl="node1" presStyleIdx="0" presStyleCnt="4">
        <dgm:presLayoutVars>
          <dgm:chMax val="0"/>
          <dgm:bulletEnabled val="1"/>
        </dgm:presLayoutVars>
      </dgm:prSet>
      <dgm:spPr/>
      <dgm:t>
        <a:bodyPr/>
        <a:lstStyle/>
        <a:p>
          <a:endParaRPr lang="zh-CN" altLang="en-US"/>
        </a:p>
      </dgm:t>
    </dgm:pt>
    <dgm:pt modelId="{EDC0A2FE-51A2-494C-8345-369A88C11AEE}" type="pres">
      <dgm:prSet presAssocID="{1A4198DB-95E6-49DD-934F-CC9C13A2A79E}" presName="negativeSpace" presStyleCnt="0"/>
      <dgm:spPr/>
    </dgm:pt>
    <dgm:pt modelId="{724FF40D-8EC9-49E8-BD2D-EA196022505F}" type="pres">
      <dgm:prSet presAssocID="{1A4198DB-95E6-49DD-934F-CC9C13A2A79E}" presName="childText" presStyleLbl="conFgAcc1" presStyleIdx="0" presStyleCnt="4">
        <dgm:presLayoutVars>
          <dgm:bulletEnabled val="1"/>
        </dgm:presLayoutVars>
      </dgm:prSet>
      <dgm:spPr/>
    </dgm:pt>
    <dgm:pt modelId="{EE3B7CC2-7187-48EB-932F-1B88772AB642}" type="pres">
      <dgm:prSet presAssocID="{6D0C86A1-BDF9-4282-907B-0EB789F403B4}" presName="spaceBetweenRectangles" presStyleCnt="0"/>
      <dgm:spPr/>
    </dgm:pt>
    <dgm:pt modelId="{767F420F-9F6F-4852-8CB7-E41D1BD7FA5E}" type="pres">
      <dgm:prSet presAssocID="{9B103B2B-1DB6-4096-B55D-4DB6A1E5733C}" presName="parentLin" presStyleCnt="0"/>
      <dgm:spPr/>
    </dgm:pt>
    <dgm:pt modelId="{AE1F8647-1304-4ABD-97A8-43D5A6B047DE}" type="pres">
      <dgm:prSet presAssocID="{9B103B2B-1DB6-4096-B55D-4DB6A1E5733C}" presName="parentLeftMargin" presStyleLbl="node1" presStyleIdx="0" presStyleCnt="4"/>
      <dgm:spPr/>
      <dgm:t>
        <a:bodyPr/>
        <a:lstStyle/>
        <a:p>
          <a:endParaRPr lang="zh-CN" altLang="en-US"/>
        </a:p>
      </dgm:t>
    </dgm:pt>
    <dgm:pt modelId="{EEE544FE-D9CD-40DC-B9DF-2D63F8499116}" type="pres">
      <dgm:prSet presAssocID="{9B103B2B-1DB6-4096-B55D-4DB6A1E5733C}" presName="parentText" presStyleLbl="node1" presStyleIdx="1" presStyleCnt="4">
        <dgm:presLayoutVars>
          <dgm:chMax val="0"/>
          <dgm:bulletEnabled val="1"/>
        </dgm:presLayoutVars>
      </dgm:prSet>
      <dgm:spPr/>
      <dgm:t>
        <a:bodyPr/>
        <a:lstStyle/>
        <a:p>
          <a:endParaRPr lang="zh-CN" altLang="en-US"/>
        </a:p>
      </dgm:t>
    </dgm:pt>
    <dgm:pt modelId="{B09E4AEA-6837-4B2F-B41F-212A089390C1}" type="pres">
      <dgm:prSet presAssocID="{9B103B2B-1DB6-4096-B55D-4DB6A1E5733C}" presName="negativeSpace" presStyleCnt="0"/>
      <dgm:spPr/>
    </dgm:pt>
    <dgm:pt modelId="{33C40331-F756-4A68-9A1F-C21DF70BDF37}" type="pres">
      <dgm:prSet presAssocID="{9B103B2B-1DB6-4096-B55D-4DB6A1E5733C}" presName="childText" presStyleLbl="conFgAcc1" presStyleIdx="1" presStyleCnt="4">
        <dgm:presLayoutVars>
          <dgm:bulletEnabled val="1"/>
        </dgm:presLayoutVars>
      </dgm:prSet>
      <dgm:spPr/>
    </dgm:pt>
    <dgm:pt modelId="{860044A5-1515-476E-92BA-BAFE458C1448}" type="pres">
      <dgm:prSet presAssocID="{0A8D0EAD-0F75-46F2-9CD3-7CFFB6C1D770}" presName="spaceBetweenRectangles" presStyleCnt="0"/>
      <dgm:spPr/>
    </dgm:pt>
    <dgm:pt modelId="{CDA9300A-9707-45C9-A693-15CDC0E52B75}" type="pres">
      <dgm:prSet presAssocID="{D87947CF-B3E0-4E3C-9022-F5DB81FF817A}" presName="parentLin" presStyleCnt="0"/>
      <dgm:spPr/>
    </dgm:pt>
    <dgm:pt modelId="{95DB75CC-4D55-4ACA-850E-21C72A0849F9}" type="pres">
      <dgm:prSet presAssocID="{D87947CF-B3E0-4E3C-9022-F5DB81FF817A}" presName="parentLeftMargin" presStyleLbl="node1" presStyleIdx="1" presStyleCnt="4"/>
      <dgm:spPr/>
      <dgm:t>
        <a:bodyPr/>
        <a:lstStyle/>
        <a:p>
          <a:endParaRPr lang="zh-CN" altLang="en-US"/>
        </a:p>
      </dgm:t>
    </dgm:pt>
    <dgm:pt modelId="{AD01789E-A277-45E6-87DC-904D36CBCA75}" type="pres">
      <dgm:prSet presAssocID="{D87947CF-B3E0-4E3C-9022-F5DB81FF817A}" presName="parentText" presStyleLbl="node1" presStyleIdx="2" presStyleCnt="4">
        <dgm:presLayoutVars>
          <dgm:chMax val="0"/>
          <dgm:bulletEnabled val="1"/>
        </dgm:presLayoutVars>
      </dgm:prSet>
      <dgm:spPr/>
      <dgm:t>
        <a:bodyPr/>
        <a:lstStyle/>
        <a:p>
          <a:endParaRPr lang="zh-CN" altLang="en-US"/>
        </a:p>
      </dgm:t>
    </dgm:pt>
    <dgm:pt modelId="{684F8FE1-A74D-49B5-AB7E-47FAFAFD9874}" type="pres">
      <dgm:prSet presAssocID="{D87947CF-B3E0-4E3C-9022-F5DB81FF817A}" presName="negativeSpace" presStyleCnt="0"/>
      <dgm:spPr/>
    </dgm:pt>
    <dgm:pt modelId="{E0F214CA-0672-4241-8296-FE2CB679B94B}" type="pres">
      <dgm:prSet presAssocID="{D87947CF-B3E0-4E3C-9022-F5DB81FF817A}" presName="childText" presStyleLbl="conFgAcc1" presStyleIdx="2" presStyleCnt="4">
        <dgm:presLayoutVars>
          <dgm:bulletEnabled val="1"/>
        </dgm:presLayoutVars>
      </dgm:prSet>
      <dgm:spPr/>
    </dgm:pt>
    <dgm:pt modelId="{6080BB63-DE78-4D4B-B850-B14E42F88F39}" type="pres">
      <dgm:prSet presAssocID="{9906CCDA-F596-4654-867A-A15E3946BBDD}" presName="spaceBetweenRectangles" presStyleCnt="0"/>
      <dgm:spPr/>
    </dgm:pt>
    <dgm:pt modelId="{47BA8073-6E61-40E3-B5A4-5AA9A9DD4244}" type="pres">
      <dgm:prSet presAssocID="{A2F43A89-562E-4E42-BDC0-46CBE8445224}" presName="parentLin" presStyleCnt="0"/>
      <dgm:spPr/>
    </dgm:pt>
    <dgm:pt modelId="{6CB1D2D2-0A89-465D-9258-EA7C65875B0E}" type="pres">
      <dgm:prSet presAssocID="{A2F43A89-562E-4E42-BDC0-46CBE8445224}" presName="parentLeftMargin" presStyleLbl="node1" presStyleIdx="2" presStyleCnt="4"/>
      <dgm:spPr/>
      <dgm:t>
        <a:bodyPr/>
        <a:lstStyle/>
        <a:p>
          <a:endParaRPr lang="zh-CN" altLang="en-US"/>
        </a:p>
      </dgm:t>
    </dgm:pt>
    <dgm:pt modelId="{2C14B8EB-4583-43FD-B333-71D952514165}" type="pres">
      <dgm:prSet presAssocID="{A2F43A89-562E-4E42-BDC0-46CBE8445224}" presName="parentText" presStyleLbl="node1" presStyleIdx="3" presStyleCnt="4">
        <dgm:presLayoutVars>
          <dgm:chMax val="0"/>
          <dgm:bulletEnabled val="1"/>
        </dgm:presLayoutVars>
      </dgm:prSet>
      <dgm:spPr/>
      <dgm:t>
        <a:bodyPr/>
        <a:lstStyle/>
        <a:p>
          <a:endParaRPr lang="zh-CN" altLang="en-US"/>
        </a:p>
      </dgm:t>
    </dgm:pt>
    <dgm:pt modelId="{82232F6B-3FB4-48FC-8C7C-D5B482FE037B}" type="pres">
      <dgm:prSet presAssocID="{A2F43A89-562E-4E42-BDC0-46CBE8445224}" presName="negativeSpace" presStyleCnt="0"/>
      <dgm:spPr/>
    </dgm:pt>
    <dgm:pt modelId="{0177CE1F-F0E7-42C6-B0CC-5375C9A8DFED}" type="pres">
      <dgm:prSet presAssocID="{A2F43A89-562E-4E42-BDC0-46CBE8445224}" presName="childText" presStyleLbl="conFgAcc1" presStyleIdx="3" presStyleCnt="4">
        <dgm:presLayoutVars>
          <dgm:bulletEnabled val="1"/>
        </dgm:presLayoutVars>
      </dgm:prSet>
      <dgm:spPr/>
    </dgm:pt>
  </dgm:ptLst>
  <dgm:cxnLst>
    <dgm:cxn modelId="{6EDDD19D-8E4F-48B7-A1EA-18B935634E78}" type="presOf" srcId="{D87947CF-B3E0-4E3C-9022-F5DB81FF817A}" destId="{AD01789E-A277-45E6-87DC-904D36CBCA75}" srcOrd="1" destOrd="0" presId="urn:microsoft.com/office/officeart/2005/8/layout/list1"/>
    <dgm:cxn modelId="{1713492A-95CB-4E4F-9C24-CAD76DEC58F8}" srcId="{DD5C568C-6834-4622-B6ED-41C946684650}" destId="{1A4198DB-95E6-49DD-934F-CC9C13A2A79E}" srcOrd="0" destOrd="0" parTransId="{ED16EAC8-AF4B-4682-BDB9-9D8F2DBDBE24}" sibTransId="{6D0C86A1-BDF9-4282-907B-0EB789F403B4}"/>
    <dgm:cxn modelId="{CA5683D0-FEF5-42A6-AF59-49E5B56435E6}" srcId="{DD5C568C-6834-4622-B6ED-41C946684650}" destId="{9B103B2B-1DB6-4096-B55D-4DB6A1E5733C}" srcOrd="1" destOrd="0" parTransId="{97252B81-5323-4517-96BE-A8053B67716D}" sibTransId="{0A8D0EAD-0F75-46F2-9CD3-7CFFB6C1D770}"/>
    <dgm:cxn modelId="{CE6E3B2D-0A61-4D7D-B167-9A335BFE8244}" srcId="{DD5C568C-6834-4622-B6ED-41C946684650}" destId="{A2F43A89-562E-4E42-BDC0-46CBE8445224}" srcOrd="3" destOrd="0" parTransId="{DD747DFA-FC96-403A-B911-3E3FCE3C0DFD}" sibTransId="{5C901580-EFBC-4A38-9FBD-36B293A45A66}"/>
    <dgm:cxn modelId="{EA9E95DB-9E40-419C-8F8F-D9940B4F2EB5}" srcId="{DD5C568C-6834-4622-B6ED-41C946684650}" destId="{D87947CF-B3E0-4E3C-9022-F5DB81FF817A}" srcOrd="2" destOrd="0" parTransId="{4F920B5F-E401-434D-A409-4B8B2F86E80F}" sibTransId="{9906CCDA-F596-4654-867A-A15E3946BBDD}"/>
    <dgm:cxn modelId="{37CE255D-3906-4EED-A8D7-55EF92F31BA2}" type="presOf" srcId="{DD5C568C-6834-4622-B6ED-41C946684650}" destId="{F2245D44-A187-4B05-918D-9C86110D5F53}" srcOrd="0" destOrd="0" presId="urn:microsoft.com/office/officeart/2005/8/layout/list1"/>
    <dgm:cxn modelId="{0B24B291-46C1-49B3-94B6-DE9AD6E5AEF8}" type="presOf" srcId="{A2F43A89-562E-4E42-BDC0-46CBE8445224}" destId="{2C14B8EB-4583-43FD-B333-71D952514165}" srcOrd="1" destOrd="0" presId="urn:microsoft.com/office/officeart/2005/8/layout/list1"/>
    <dgm:cxn modelId="{81CC81C4-98DD-4ADC-B7AC-36B1FB9B9E8D}" type="presOf" srcId="{D87947CF-B3E0-4E3C-9022-F5DB81FF817A}" destId="{95DB75CC-4D55-4ACA-850E-21C72A0849F9}" srcOrd="0" destOrd="0" presId="urn:microsoft.com/office/officeart/2005/8/layout/list1"/>
    <dgm:cxn modelId="{EC6D6E93-9AB6-4522-A67C-817383D2E010}" type="presOf" srcId="{9B103B2B-1DB6-4096-B55D-4DB6A1E5733C}" destId="{EEE544FE-D9CD-40DC-B9DF-2D63F8499116}" srcOrd="1" destOrd="0" presId="urn:microsoft.com/office/officeart/2005/8/layout/list1"/>
    <dgm:cxn modelId="{1C8BD0C5-9518-489E-BDCB-12C87B5925C5}" type="presOf" srcId="{1A4198DB-95E6-49DD-934F-CC9C13A2A79E}" destId="{2FD7669D-8073-4500-B0B8-CBB25DFCE6B6}" srcOrd="0" destOrd="0" presId="urn:microsoft.com/office/officeart/2005/8/layout/list1"/>
    <dgm:cxn modelId="{9D0E5E7D-580B-4676-9B1B-777E6A3AF261}" type="presOf" srcId="{A2F43A89-562E-4E42-BDC0-46CBE8445224}" destId="{6CB1D2D2-0A89-465D-9258-EA7C65875B0E}" srcOrd="0" destOrd="0" presId="urn:microsoft.com/office/officeart/2005/8/layout/list1"/>
    <dgm:cxn modelId="{C4E4254A-A96C-47AF-84B9-78D58FF2843B}" type="presOf" srcId="{9B103B2B-1DB6-4096-B55D-4DB6A1E5733C}" destId="{AE1F8647-1304-4ABD-97A8-43D5A6B047DE}" srcOrd="0" destOrd="0" presId="urn:microsoft.com/office/officeart/2005/8/layout/list1"/>
    <dgm:cxn modelId="{629BB3D6-F690-444B-BAAB-06336F818269}" type="presOf" srcId="{1A4198DB-95E6-49DD-934F-CC9C13A2A79E}" destId="{02C67BB1-1D72-4F28-AC20-867298586B1F}" srcOrd="1" destOrd="0" presId="urn:microsoft.com/office/officeart/2005/8/layout/list1"/>
    <dgm:cxn modelId="{242F2C79-32FE-4401-9DE6-BA4DC204CB02}" type="presParOf" srcId="{F2245D44-A187-4B05-918D-9C86110D5F53}" destId="{5ECDBF80-5B24-40A4-B1AD-384F7081C940}" srcOrd="0" destOrd="0" presId="urn:microsoft.com/office/officeart/2005/8/layout/list1"/>
    <dgm:cxn modelId="{CF93B099-DEFE-4032-8EB0-6517EF84C45A}" type="presParOf" srcId="{5ECDBF80-5B24-40A4-B1AD-384F7081C940}" destId="{2FD7669D-8073-4500-B0B8-CBB25DFCE6B6}" srcOrd="0" destOrd="0" presId="urn:microsoft.com/office/officeart/2005/8/layout/list1"/>
    <dgm:cxn modelId="{896CF19C-9F78-428D-8826-EAA2B11C408D}" type="presParOf" srcId="{5ECDBF80-5B24-40A4-B1AD-384F7081C940}" destId="{02C67BB1-1D72-4F28-AC20-867298586B1F}" srcOrd="1" destOrd="0" presId="urn:microsoft.com/office/officeart/2005/8/layout/list1"/>
    <dgm:cxn modelId="{118F4BEE-435F-4E7B-A2EB-136C9FCF1A87}" type="presParOf" srcId="{F2245D44-A187-4B05-918D-9C86110D5F53}" destId="{EDC0A2FE-51A2-494C-8345-369A88C11AEE}" srcOrd="1" destOrd="0" presId="urn:microsoft.com/office/officeart/2005/8/layout/list1"/>
    <dgm:cxn modelId="{AB025046-91A4-477C-8864-B8978E976021}" type="presParOf" srcId="{F2245D44-A187-4B05-918D-9C86110D5F53}" destId="{724FF40D-8EC9-49E8-BD2D-EA196022505F}" srcOrd="2" destOrd="0" presId="urn:microsoft.com/office/officeart/2005/8/layout/list1"/>
    <dgm:cxn modelId="{16937458-5B38-4631-B19E-CDDEF3CCC02F}" type="presParOf" srcId="{F2245D44-A187-4B05-918D-9C86110D5F53}" destId="{EE3B7CC2-7187-48EB-932F-1B88772AB642}" srcOrd="3" destOrd="0" presId="urn:microsoft.com/office/officeart/2005/8/layout/list1"/>
    <dgm:cxn modelId="{997163FB-04C7-4C5A-9022-CBDF5113CC84}" type="presParOf" srcId="{F2245D44-A187-4B05-918D-9C86110D5F53}" destId="{767F420F-9F6F-4852-8CB7-E41D1BD7FA5E}" srcOrd="4" destOrd="0" presId="urn:microsoft.com/office/officeart/2005/8/layout/list1"/>
    <dgm:cxn modelId="{1CB5A274-38CD-43E2-89C1-62C2A232D943}" type="presParOf" srcId="{767F420F-9F6F-4852-8CB7-E41D1BD7FA5E}" destId="{AE1F8647-1304-4ABD-97A8-43D5A6B047DE}" srcOrd="0" destOrd="0" presId="urn:microsoft.com/office/officeart/2005/8/layout/list1"/>
    <dgm:cxn modelId="{E1EDD5A4-7D02-4763-8632-284501343D58}" type="presParOf" srcId="{767F420F-9F6F-4852-8CB7-E41D1BD7FA5E}" destId="{EEE544FE-D9CD-40DC-B9DF-2D63F8499116}" srcOrd="1" destOrd="0" presId="urn:microsoft.com/office/officeart/2005/8/layout/list1"/>
    <dgm:cxn modelId="{B2D16014-930A-4328-A7E4-22874686C7E3}" type="presParOf" srcId="{F2245D44-A187-4B05-918D-9C86110D5F53}" destId="{B09E4AEA-6837-4B2F-B41F-212A089390C1}" srcOrd="5" destOrd="0" presId="urn:microsoft.com/office/officeart/2005/8/layout/list1"/>
    <dgm:cxn modelId="{B5CEC741-9B09-4CBE-9F17-A96C15457B0F}" type="presParOf" srcId="{F2245D44-A187-4B05-918D-9C86110D5F53}" destId="{33C40331-F756-4A68-9A1F-C21DF70BDF37}" srcOrd="6" destOrd="0" presId="urn:microsoft.com/office/officeart/2005/8/layout/list1"/>
    <dgm:cxn modelId="{2A6F60BE-AFE0-416E-90CC-D01368196414}" type="presParOf" srcId="{F2245D44-A187-4B05-918D-9C86110D5F53}" destId="{860044A5-1515-476E-92BA-BAFE458C1448}" srcOrd="7" destOrd="0" presId="urn:microsoft.com/office/officeart/2005/8/layout/list1"/>
    <dgm:cxn modelId="{3A626C1C-D2F8-4DD1-ABF9-F58A0AEEAA7B}" type="presParOf" srcId="{F2245D44-A187-4B05-918D-9C86110D5F53}" destId="{CDA9300A-9707-45C9-A693-15CDC0E52B75}" srcOrd="8" destOrd="0" presId="urn:microsoft.com/office/officeart/2005/8/layout/list1"/>
    <dgm:cxn modelId="{10A2A525-6667-467D-8667-48448E0CE09C}" type="presParOf" srcId="{CDA9300A-9707-45C9-A693-15CDC0E52B75}" destId="{95DB75CC-4D55-4ACA-850E-21C72A0849F9}" srcOrd="0" destOrd="0" presId="urn:microsoft.com/office/officeart/2005/8/layout/list1"/>
    <dgm:cxn modelId="{3D188734-74ED-4C2C-9356-348A0F564AD6}" type="presParOf" srcId="{CDA9300A-9707-45C9-A693-15CDC0E52B75}" destId="{AD01789E-A277-45E6-87DC-904D36CBCA75}" srcOrd="1" destOrd="0" presId="urn:microsoft.com/office/officeart/2005/8/layout/list1"/>
    <dgm:cxn modelId="{9341940F-F1AD-405E-B9AF-C1F5566F3C7E}" type="presParOf" srcId="{F2245D44-A187-4B05-918D-9C86110D5F53}" destId="{684F8FE1-A74D-49B5-AB7E-47FAFAFD9874}" srcOrd="9" destOrd="0" presId="urn:microsoft.com/office/officeart/2005/8/layout/list1"/>
    <dgm:cxn modelId="{DC98CD22-B1C3-4808-B774-03D9DCEA8644}" type="presParOf" srcId="{F2245D44-A187-4B05-918D-9C86110D5F53}" destId="{E0F214CA-0672-4241-8296-FE2CB679B94B}" srcOrd="10" destOrd="0" presId="urn:microsoft.com/office/officeart/2005/8/layout/list1"/>
    <dgm:cxn modelId="{25CAA462-788A-4C3D-8672-52CB6998B93F}" type="presParOf" srcId="{F2245D44-A187-4B05-918D-9C86110D5F53}" destId="{6080BB63-DE78-4D4B-B850-B14E42F88F39}" srcOrd="11" destOrd="0" presId="urn:microsoft.com/office/officeart/2005/8/layout/list1"/>
    <dgm:cxn modelId="{A0DCD1DD-F0E4-4CDF-BC13-540CB34FF06F}" type="presParOf" srcId="{F2245D44-A187-4B05-918D-9C86110D5F53}" destId="{47BA8073-6E61-40E3-B5A4-5AA9A9DD4244}" srcOrd="12" destOrd="0" presId="urn:microsoft.com/office/officeart/2005/8/layout/list1"/>
    <dgm:cxn modelId="{6A3F4EF3-C0C6-4B8E-BBF4-3E2DFC53B8A9}" type="presParOf" srcId="{47BA8073-6E61-40E3-B5A4-5AA9A9DD4244}" destId="{6CB1D2D2-0A89-465D-9258-EA7C65875B0E}" srcOrd="0" destOrd="0" presId="urn:microsoft.com/office/officeart/2005/8/layout/list1"/>
    <dgm:cxn modelId="{A8D6C62E-06E6-40C9-A103-E86A639E9488}" type="presParOf" srcId="{47BA8073-6E61-40E3-B5A4-5AA9A9DD4244}" destId="{2C14B8EB-4583-43FD-B333-71D952514165}" srcOrd="1" destOrd="0" presId="urn:microsoft.com/office/officeart/2005/8/layout/list1"/>
    <dgm:cxn modelId="{3ECE8BC1-1889-4F06-9DD7-50DCDE8D5CF8}" type="presParOf" srcId="{F2245D44-A187-4B05-918D-9C86110D5F53}" destId="{82232F6B-3FB4-48FC-8C7C-D5B482FE037B}" srcOrd="13" destOrd="0" presId="urn:microsoft.com/office/officeart/2005/8/layout/list1"/>
    <dgm:cxn modelId="{A74FC7AB-7E3F-46F4-9650-27F0970A6F2B}" type="presParOf" srcId="{F2245D44-A187-4B05-918D-9C86110D5F53}" destId="{0177CE1F-F0E7-42C6-B0CC-5375C9A8DFED}"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BAA13F-C6A3-4CF2-B969-A9978E84197C}"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F35EFB23-50D8-422F-AB77-0AE6E2C9EE26}">
      <dgm:prSet phldrT="[文本]" custT="1"/>
      <dgm:spPr/>
      <dgm:t>
        <a:bodyPr/>
        <a:lstStyle/>
        <a:p>
          <a:r>
            <a:rPr lang="en-US" sz="2800" b="1" i="1" dirty="0" smtClean="0"/>
            <a:t>Variance</a:t>
          </a:r>
          <a:r>
            <a:rPr lang="en-US" sz="3200" b="1" i="1" dirty="0" smtClean="0"/>
            <a:t> analysis</a:t>
          </a:r>
          <a:endParaRPr lang="zh-CN" altLang="en-US" sz="3200" b="1" i="1" dirty="0"/>
        </a:p>
      </dgm:t>
    </dgm:pt>
    <dgm:pt modelId="{B3A89B0A-716A-445F-BC3C-E98020AFCE35}" type="parTrans" cxnId="{C25511C2-7416-4A8A-8276-AD9870BB59A7}">
      <dgm:prSet/>
      <dgm:spPr/>
      <dgm:t>
        <a:bodyPr/>
        <a:lstStyle/>
        <a:p>
          <a:endParaRPr lang="zh-CN" altLang="en-US"/>
        </a:p>
      </dgm:t>
    </dgm:pt>
    <dgm:pt modelId="{971097FA-5242-48C1-8429-4E8E1A075862}" type="sibTrans" cxnId="{C25511C2-7416-4A8A-8276-AD9870BB59A7}">
      <dgm:prSet/>
      <dgm:spPr/>
      <dgm:t>
        <a:bodyPr/>
        <a:lstStyle/>
        <a:p>
          <a:endParaRPr lang="zh-CN" altLang="en-US"/>
        </a:p>
      </dgm:t>
    </dgm:pt>
    <dgm:pt modelId="{0CA9BD04-8A96-40EF-839D-FD6021948680}">
      <dgm:prSet phldrT="[文本]" custT="1"/>
      <dgm:spPr/>
      <dgm:t>
        <a:bodyPr/>
        <a:lstStyle/>
        <a:p>
          <a:r>
            <a:rPr lang="en-US" sz="2800" b="1" i="1" dirty="0" smtClean="0"/>
            <a:t>Pearson correlation coefficient</a:t>
          </a:r>
          <a:endParaRPr lang="zh-CN" altLang="en-US" sz="2800" dirty="0"/>
        </a:p>
      </dgm:t>
    </dgm:pt>
    <dgm:pt modelId="{0C83857D-0610-4E3A-A762-4B53ACFB741F}" type="parTrans" cxnId="{E694232D-A1E8-4BC7-9E01-15BFC7D26083}">
      <dgm:prSet/>
      <dgm:spPr/>
      <dgm:t>
        <a:bodyPr/>
        <a:lstStyle/>
        <a:p>
          <a:endParaRPr lang="zh-CN" altLang="en-US"/>
        </a:p>
      </dgm:t>
    </dgm:pt>
    <dgm:pt modelId="{8D398EAC-1FF0-4A3C-AFFD-833A86D3168C}" type="sibTrans" cxnId="{E694232D-A1E8-4BC7-9E01-15BFC7D26083}">
      <dgm:prSet/>
      <dgm:spPr/>
      <dgm:t>
        <a:bodyPr/>
        <a:lstStyle/>
        <a:p>
          <a:endParaRPr lang="zh-CN" altLang="en-US"/>
        </a:p>
      </dgm:t>
    </dgm:pt>
    <dgm:pt modelId="{931BEE47-0C17-4B6C-A528-A5B6E7F583F9}">
      <dgm:prSet phldrT="[文本]" custT="1"/>
      <dgm:spPr/>
      <dgm:t>
        <a:bodyPr/>
        <a:lstStyle/>
        <a:p>
          <a:r>
            <a:rPr lang="en-US" sz="2800" b="1" i="1" dirty="0" smtClean="0"/>
            <a:t>Regression analysis</a:t>
          </a:r>
          <a:endParaRPr lang="zh-CN" altLang="en-US" sz="2800" dirty="0"/>
        </a:p>
      </dgm:t>
    </dgm:pt>
    <dgm:pt modelId="{6C69B772-F337-49F9-911F-8DDE6721E280}" type="parTrans" cxnId="{4C81EEAC-32C1-46D4-BBE4-5A10CAB2BF74}">
      <dgm:prSet/>
      <dgm:spPr/>
      <dgm:t>
        <a:bodyPr/>
        <a:lstStyle/>
        <a:p>
          <a:endParaRPr lang="zh-CN" altLang="en-US"/>
        </a:p>
      </dgm:t>
    </dgm:pt>
    <dgm:pt modelId="{A5614571-87FA-4819-9074-8E0C2C728F7D}" type="sibTrans" cxnId="{4C81EEAC-32C1-46D4-BBE4-5A10CAB2BF74}">
      <dgm:prSet/>
      <dgm:spPr/>
      <dgm:t>
        <a:bodyPr/>
        <a:lstStyle/>
        <a:p>
          <a:endParaRPr lang="zh-CN" altLang="en-US"/>
        </a:p>
      </dgm:t>
    </dgm:pt>
    <dgm:pt modelId="{6E63E8D2-9900-43DC-8D5C-A7680DE89B26}" type="pres">
      <dgm:prSet presAssocID="{A2BAA13F-C6A3-4CF2-B969-A9978E84197C}" presName="linear" presStyleCnt="0">
        <dgm:presLayoutVars>
          <dgm:dir/>
          <dgm:animLvl val="lvl"/>
          <dgm:resizeHandles val="exact"/>
        </dgm:presLayoutVars>
      </dgm:prSet>
      <dgm:spPr/>
      <dgm:t>
        <a:bodyPr/>
        <a:lstStyle/>
        <a:p>
          <a:endParaRPr lang="zh-CN" altLang="en-US"/>
        </a:p>
      </dgm:t>
    </dgm:pt>
    <dgm:pt modelId="{D0611C6E-F457-40C8-B1ED-CD0810EDB124}" type="pres">
      <dgm:prSet presAssocID="{F35EFB23-50D8-422F-AB77-0AE6E2C9EE26}" presName="parentLin" presStyleCnt="0"/>
      <dgm:spPr/>
    </dgm:pt>
    <dgm:pt modelId="{34AAAE97-46AE-4321-B4A7-03A0BADBE487}" type="pres">
      <dgm:prSet presAssocID="{F35EFB23-50D8-422F-AB77-0AE6E2C9EE26}" presName="parentLeftMargin" presStyleLbl="node1" presStyleIdx="0" presStyleCnt="3"/>
      <dgm:spPr/>
      <dgm:t>
        <a:bodyPr/>
        <a:lstStyle/>
        <a:p>
          <a:endParaRPr lang="zh-CN" altLang="en-US"/>
        </a:p>
      </dgm:t>
    </dgm:pt>
    <dgm:pt modelId="{A851D701-5E94-4A3D-B2E8-8BEB67B90298}" type="pres">
      <dgm:prSet presAssocID="{F35EFB23-50D8-422F-AB77-0AE6E2C9EE26}" presName="parentText" presStyleLbl="node1" presStyleIdx="0" presStyleCnt="3" custLinFactNeighborY="1317">
        <dgm:presLayoutVars>
          <dgm:chMax val="0"/>
          <dgm:bulletEnabled val="1"/>
        </dgm:presLayoutVars>
      </dgm:prSet>
      <dgm:spPr/>
      <dgm:t>
        <a:bodyPr/>
        <a:lstStyle/>
        <a:p>
          <a:endParaRPr lang="zh-CN" altLang="en-US"/>
        </a:p>
      </dgm:t>
    </dgm:pt>
    <dgm:pt modelId="{3D22614F-7A4B-4ADE-8C8B-CF71C79E21A3}" type="pres">
      <dgm:prSet presAssocID="{F35EFB23-50D8-422F-AB77-0AE6E2C9EE26}" presName="negativeSpace" presStyleCnt="0"/>
      <dgm:spPr/>
    </dgm:pt>
    <dgm:pt modelId="{F58DD87E-EE6E-4E7A-B4DA-F4B84273CAF1}" type="pres">
      <dgm:prSet presAssocID="{F35EFB23-50D8-422F-AB77-0AE6E2C9EE26}" presName="childText" presStyleLbl="conFgAcc1" presStyleIdx="0" presStyleCnt="3">
        <dgm:presLayoutVars>
          <dgm:bulletEnabled val="1"/>
        </dgm:presLayoutVars>
      </dgm:prSet>
      <dgm:spPr>
        <a:blipFill rotWithShape="0">
          <a:blip xmlns:r="http://schemas.openxmlformats.org/officeDocument/2006/relationships" r:embed="rId1"/>
          <a:stretch>
            <a:fillRect/>
          </a:stretch>
        </a:blipFill>
      </dgm:spPr>
      <dgm:t>
        <a:bodyPr/>
        <a:lstStyle/>
        <a:p>
          <a:endParaRPr lang="zh-CN" altLang="en-US"/>
        </a:p>
      </dgm:t>
    </dgm:pt>
    <dgm:pt modelId="{B2808439-76EA-4BB6-A369-BEC6DBA75ED6}" type="pres">
      <dgm:prSet presAssocID="{971097FA-5242-48C1-8429-4E8E1A075862}" presName="spaceBetweenRectangles" presStyleCnt="0"/>
      <dgm:spPr/>
    </dgm:pt>
    <dgm:pt modelId="{613852AA-6799-4BA0-9B8B-3E591984F843}" type="pres">
      <dgm:prSet presAssocID="{0CA9BD04-8A96-40EF-839D-FD6021948680}" presName="parentLin" presStyleCnt="0"/>
      <dgm:spPr/>
    </dgm:pt>
    <dgm:pt modelId="{F2C791F5-E71E-4594-ACAD-FD35D0893000}" type="pres">
      <dgm:prSet presAssocID="{0CA9BD04-8A96-40EF-839D-FD6021948680}" presName="parentLeftMargin" presStyleLbl="node1" presStyleIdx="0" presStyleCnt="3"/>
      <dgm:spPr/>
      <dgm:t>
        <a:bodyPr/>
        <a:lstStyle/>
        <a:p>
          <a:endParaRPr lang="zh-CN" altLang="en-US"/>
        </a:p>
      </dgm:t>
    </dgm:pt>
    <dgm:pt modelId="{CCC47A24-F6FD-4ABD-B70B-F93271C7C84F}" type="pres">
      <dgm:prSet presAssocID="{0CA9BD04-8A96-40EF-839D-FD6021948680}" presName="parentText" presStyleLbl="node1" presStyleIdx="1" presStyleCnt="3">
        <dgm:presLayoutVars>
          <dgm:chMax val="0"/>
          <dgm:bulletEnabled val="1"/>
        </dgm:presLayoutVars>
      </dgm:prSet>
      <dgm:spPr/>
      <dgm:t>
        <a:bodyPr/>
        <a:lstStyle/>
        <a:p>
          <a:endParaRPr lang="zh-CN" altLang="en-US"/>
        </a:p>
      </dgm:t>
    </dgm:pt>
    <dgm:pt modelId="{4655B341-CFA9-4C39-8B79-37FD21B39ABD}" type="pres">
      <dgm:prSet presAssocID="{0CA9BD04-8A96-40EF-839D-FD6021948680}" presName="negativeSpace" presStyleCnt="0"/>
      <dgm:spPr/>
    </dgm:pt>
    <dgm:pt modelId="{0370EAFE-955B-4951-AA2D-8C84BE4E8949}" type="pres">
      <dgm:prSet presAssocID="{0CA9BD04-8A96-40EF-839D-FD6021948680}" presName="childText" presStyleLbl="conFgAcc1" presStyleIdx="1" presStyleCnt="3">
        <dgm:presLayoutVars>
          <dgm:bulletEnabled val="1"/>
        </dgm:presLayoutVars>
      </dgm:prSet>
      <dgm:spPr/>
    </dgm:pt>
    <dgm:pt modelId="{1D92CD0A-9D79-4A49-9FE0-ED55325BFB11}" type="pres">
      <dgm:prSet presAssocID="{8D398EAC-1FF0-4A3C-AFFD-833A86D3168C}" presName="spaceBetweenRectangles" presStyleCnt="0"/>
      <dgm:spPr/>
    </dgm:pt>
    <dgm:pt modelId="{7D1B5820-669A-49AB-A35E-1FA3F27D6900}" type="pres">
      <dgm:prSet presAssocID="{931BEE47-0C17-4B6C-A528-A5B6E7F583F9}" presName="parentLin" presStyleCnt="0"/>
      <dgm:spPr/>
    </dgm:pt>
    <dgm:pt modelId="{C9C698F0-6836-45FA-B7B8-7A7437F79456}" type="pres">
      <dgm:prSet presAssocID="{931BEE47-0C17-4B6C-A528-A5B6E7F583F9}" presName="parentLeftMargin" presStyleLbl="node1" presStyleIdx="1" presStyleCnt="3"/>
      <dgm:spPr/>
      <dgm:t>
        <a:bodyPr/>
        <a:lstStyle/>
        <a:p>
          <a:endParaRPr lang="zh-CN" altLang="en-US"/>
        </a:p>
      </dgm:t>
    </dgm:pt>
    <dgm:pt modelId="{6EEA6B78-164D-42EC-BE1F-41E4D1EC5A6D}" type="pres">
      <dgm:prSet presAssocID="{931BEE47-0C17-4B6C-A528-A5B6E7F583F9}" presName="parentText" presStyleLbl="node1" presStyleIdx="2" presStyleCnt="3">
        <dgm:presLayoutVars>
          <dgm:chMax val="0"/>
          <dgm:bulletEnabled val="1"/>
        </dgm:presLayoutVars>
      </dgm:prSet>
      <dgm:spPr/>
      <dgm:t>
        <a:bodyPr/>
        <a:lstStyle/>
        <a:p>
          <a:endParaRPr lang="zh-CN" altLang="en-US"/>
        </a:p>
      </dgm:t>
    </dgm:pt>
    <dgm:pt modelId="{F7685912-DC40-467D-8FBE-DA3B1DE1F1AD}" type="pres">
      <dgm:prSet presAssocID="{931BEE47-0C17-4B6C-A528-A5B6E7F583F9}" presName="negativeSpace" presStyleCnt="0"/>
      <dgm:spPr/>
    </dgm:pt>
    <dgm:pt modelId="{059CC0F5-AA69-47CB-93AE-1A73C5F34AC2}" type="pres">
      <dgm:prSet presAssocID="{931BEE47-0C17-4B6C-A528-A5B6E7F583F9}" presName="childText" presStyleLbl="conFgAcc1" presStyleIdx="2" presStyleCnt="3">
        <dgm:presLayoutVars>
          <dgm:bulletEnabled val="1"/>
        </dgm:presLayoutVars>
      </dgm:prSet>
      <dgm:spPr/>
    </dgm:pt>
  </dgm:ptLst>
  <dgm:cxnLst>
    <dgm:cxn modelId="{2D4CB06E-329F-4EB1-B4CD-22E63F5A13AD}" type="presOf" srcId="{F35EFB23-50D8-422F-AB77-0AE6E2C9EE26}" destId="{A851D701-5E94-4A3D-B2E8-8BEB67B90298}" srcOrd="1" destOrd="0" presId="urn:microsoft.com/office/officeart/2005/8/layout/list1"/>
    <dgm:cxn modelId="{A7F13817-8A3E-4A56-87B4-2DC12454419B}" type="presOf" srcId="{A2BAA13F-C6A3-4CF2-B969-A9978E84197C}" destId="{6E63E8D2-9900-43DC-8D5C-A7680DE89B26}" srcOrd="0" destOrd="0" presId="urn:microsoft.com/office/officeart/2005/8/layout/list1"/>
    <dgm:cxn modelId="{AA5D4BFC-D5BA-4CCD-BCD9-5A7563C0A88F}" type="presOf" srcId="{931BEE47-0C17-4B6C-A528-A5B6E7F583F9}" destId="{C9C698F0-6836-45FA-B7B8-7A7437F79456}" srcOrd="0" destOrd="0" presId="urn:microsoft.com/office/officeart/2005/8/layout/list1"/>
    <dgm:cxn modelId="{E694232D-A1E8-4BC7-9E01-15BFC7D26083}" srcId="{A2BAA13F-C6A3-4CF2-B969-A9978E84197C}" destId="{0CA9BD04-8A96-40EF-839D-FD6021948680}" srcOrd="1" destOrd="0" parTransId="{0C83857D-0610-4E3A-A762-4B53ACFB741F}" sibTransId="{8D398EAC-1FF0-4A3C-AFFD-833A86D3168C}"/>
    <dgm:cxn modelId="{C25511C2-7416-4A8A-8276-AD9870BB59A7}" srcId="{A2BAA13F-C6A3-4CF2-B969-A9978E84197C}" destId="{F35EFB23-50D8-422F-AB77-0AE6E2C9EE26}" srcOrd="0" destOrd="0" parTransId="{B3A89B0A-716A-445F-BC3C-E98020AFCE35}" sibTransId="{971097FA-5242-48C1-8429-4E8E1A075862}"/>
    <dgm:cxn modelId="{716D678B-30E2-449B-88C6-2F1DE673D744}" type="presOf" srcId="{F35EFB23-50D8-422F-AB77-0AE6E2C9EE26}" destId="{34AAAE97-46AE-4321-B4A7-03A0BADBE487}" srcOrd="0" destOrd="0" presId="urn:microsoft.com/office/officeart/2005/8/layout/list1"/>
    <dgm:cxn modelId="{C6B0E8FB-5729-45D5-84CF-F1C31B000147}" type="presOf" srcId="{0CA9BD04-8A96-40EF-839D-FD6021948680}" destId="{F2C791F5-E71E-4594-ACAD-FD35D0893000}" srcOrd="0" destOrd="0" presId="urn:microsoft.com/office/officeart/2005/8/layout/list1"/>
    <dgm:cxn modelId="{406A2566-E7B8-4055-9DC8-6C829F6A1E98}" type="presOf" srcId="{0CA9BD04-8A96-40EF-839D-FD6021948680}" destId="{CCC47A24-F6FD-4ABD-B70B-F93271C7C84F}" srcOrd="1" destOrd="0" presId="urn:microsoft.com/office/officeart/2005/8/layout/list1"/>
    <dgm:cxn modelId="{4C81EEAC-32C1-46D4-BBE4-5A10CAB2BF74}" srcId="{A2BAA13F-C6A3-4CF2-B969-A9978E84197C}" destId="{931BEE47-0C17-4B6C-A528-A5B6E7F583F9}" srcOrd="2" destOrd="0" parTransId="{6C69B772-F337-49F9-911F-8DDE6721E280}" sibTransId="{A5614571-87FA-4819-9074-8E0C2C728F7D}"/>
    <dgm:cxn modelId="{DAFBFC7C-F0C6-434F-9E3B-6D31B6A25057}" type="presOf" srcId="{931BEE47-0C17-4B6C-A528-A5B6E7F583F9}" destId="{6EEA6B78-164D-42EC-BE1F-41E4D1EC5A6D}" srcOrd="1" destOrd="0" presId="urn:microsoft.com/office/officeart/2005/8/layout/list1"/>
    <dgm:cxn modelId="{BFEBCA3D-5A8D-496E-8FEC-B74EA39979D2}" type="presParOf" srcId="{6E63E8D2-9900-43DC-8D5C-A7680DE89B26}" destId="{D0611C6E-F457-40C8-B1ED-CD0810EDB124}" srcOrd="0" destOrd="0" presId="urn:microsoft.com/office/officeart/2005/8/layout/list1"/>
    <dgm:cxn modelId="{212DEBAA-EBE7-4D5C-B6D4-8BC44264A542}" type="presParOf" srcId="{D0611C6E-F457-40C8-B1ED-CD0810EDB124}" destId="{34AAAE97-46AE-4321-B4A7-03A0BADBE487}" srcOrd="0" destOrd="0" presId="urn:microsoft.com/office/officeart/2005/8/layout/list1"/>
    <dgm:cxn modelId="{140F92A2-BF83-48A0-A5F1-B975BD8D5BCA}" type="presParOf" srcId="{D0611C6E-F457-40C8-B1ED-CD0810EDB124}" destId="{A851D701-5E94-4A3D-B2E8-8BEB67B90298}" srcOrd="1" destOrd="0" presId="urn:microsoft.com/office/officeart/2005/8/layout/list1"/>
    <dgm:cxn modelId="{D6C50857-E8DA-4B5F-90E5-F11C3DAF8D74}" type="presParOf" srcId="{6E63E8D2-9900-43DC-8D5C-A7680DE89B26}" destId="{3D22614F-7A4B-4ADE-8C8B-CF71C79E21A3}" srcOrd="1" destOrd="0" presId="urn:microsoft.com/office/officeart/2005/8/layout/list1"/>
    <dgm:cxn modelId="{9E68D989-0B8E-4CDF-B8CE-686766EA84BB}" type="presParOf" srcId="{6E63E8D2-9900-43DC-8D5C-A7680DE89B26}" destId="{F58DD87E-EE6E-4E7A-B4DA-F4B84273CAF1}" srcOrd="2" destOrd="0" presId="urn:microsoft.com/office/officeart/2005/8/layout/list1"/>
    <dgm:cxn modelId="{5FA12E31-3F46-4279-9E7A-C096676D530C}" type="presParOf" srcId="{6E63E8D2-9900-43DC-8D5C-A7680DE89B26}" destId="{B2808439-76EA-4BB6-A369-BEC6DBA75ED6}" srcOrd="3" destOrd="0" presId="urn:microsoft.com/office/officeart/2005/8/layout/list1"/>
    <dgm:cxn modelId="{9CDECF8B-B6DB-4785-9A4A-B4306359A499}" type="presParOf" srcId="{6E63E8D2-9900-43DC-8D5C-A7680DE89B26}" destId="{613852AA-6799-4BA0-9B8B-3E591984F843}" srcOrd="4" destOrd="0" presId="urn:microsoft.com/office/officeart/2005/8/layout/list1"/>
    <dgm:cxn modelId="{E6C91EA1-39D4-4B27-8B43-DDBBF78F54E3}" type="presParOf" srcId="{613852AA-6799-4BA0-9B8B-3E591984F843}" destId="{F2C791F5-E71E-4594-ACAD-FD35D0893000}" srcOrd="0" destOrd="0" presId="urn:microsoft.com/office/officeart/2005/8/layout/list1"/>
    <dgm:cxn modelId="{49B87375-9A1B-4931-B02F-BE170F59CD3D}" type="presParOf" srcId="{613852AA-6799-4BA0-9B8B-3E591984F843}" destId="{CCC47A24-F6FD-4ABD-B70B-F93271C7C84F}" srcOrd="1" destOrd="0" presId="urn:microsoft.com/office/officeart/2005/8/layout/list1"/>
    <dgm:cxn modelId="{68F9D4EF-0007-4BB1-8D7B-CFEB5B169BC6}" type="presParOf" srcId="{6E63E8D2-9900-43DC-8D5C-A7680DE89B26}" destId="{4655B341-CFA9-4C39-8B79-37FD21B39ABD}" srcOrd="5" destOrd="0" presId="urn:microsoft.com/office/officeart/2005/8/layout/list1"/>
    <dgm:cxn modelId="{5B9B06EB-A017-46BD-95BE-3505FE00EAAC}" type="presParOf" srcId="{6E63E8D2-9900-43DC-8D5C-A7680DE89B26}" destId="{0370EAFE-955B-4951-AA2D-8C84BE4E8949}" srcOrd="6" destOrd="0" presId="urn:microsoft.com/office/officeart/2005/8/layout/list1"/>
    <dgm:cxn modelId="{925AECEB-538C-46D0-A719-B47BC4D9BB0A}" type="presParOf" srcId="{6E63E8D2-9900-43DC-8D5C-A7680DE89B26}" destId="{1D92CD0A-9D79-4A49-9FE0-ED55325BFB11}" srcOrd="7" destOrd="0" presId="urn:microsoft.com/office/officeart/2005/8/layout/list1"/>
    <dgm:cxn modelId="{8C2D0511-729B-42E9-A70A-921F639A1140}" type="presParOf" srcId="{6E63E8D2-9900-43DC-8D5C-A7680DE89B26}" destId="{7D1B5820-669A-49AB-A35E-1FA3F27D6900}" srcOrd="8" destOrd="0" presId="urn:microsoft.com/office/officeart/2005/8/layout/list1"/>
    <dgm:cxn modelId="{389F5AC1-5E44-4282-867A-F9050D41D541}" type="presParOf" srcId="{7D1B5820-669A-49AB-A35E-1FA3F27D6900}" destId="{C9C698F0-6836-45FA-B7B8-7A7437F79456}" srcOrd="0" destOrd="0" presId="urn:microsoft.com/office/officeart/2005/8/layout/list1"/>
    <dgm:cxn modelId="{6932C9D5-8C9A-4CB1-BE57-5C3D70506E63}" type="presParOf" srcId="{7D1B5820-669A-49AB-A35E-1FA3F27D6900}" destId="{6EEA6B78-164D-42EC-BE1F-41E4D1EC5A6D}" srcOrd="1" destOrd="0" presId="urn:microsoft.com/office/officeart/2005/8/layout/list1"/>
    <dgm:cxn modelId="{723E062F-5A56-4E62-B59A-67CC80FD6F7B}" type="presParOf" srcId="{6E63E8D2-9900-43DC-8D5C-A7680DE89B26}" destId="{F7685912-DC40-467D-8FBE-DA3B1DE1F1AD}" srcOrd="9" destOrd="0" presId="urn:microsoft.com/office/officeart/2005/8/layout/list1"/>
    <dgm:cxn modelId="{7E2E1A57-ECBA-4AF2-BFEE-4C449B533974}" type="presParOf" srcId="{6E63E8D2-9900-43DC-8D5C-A7680DE89B26}" destId="{059CC0F5-AA69-47CB-93AE-1A73C5F34AC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FF40D-8EC9-49E8-BD2D-EA196022505F}">
      <dsp:nvSpPr>
        <dsp:cNvPr id="0" name=""/>
        <dsp:cNvSpPr/>
      </dsp:nvSpPr>
      <dsp:spPr>
        <a:xfrm>
          <a:off x="0" y="313071"/>
          <a:ext cx="7886700"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C67BB1-1D72-4F28-AC20-867298586B1F}">
      <dsp:nvSpPr>
        <dsp:cNvPr id="0" name=""/>
        <dsp:cNvSpPr/>
      </dsp:nvSpPr>
      <dsp:spPr>
        <a:xfrm>
          <a:off x="394335" y="47391"/>
          <a:ext cx="552069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1066800">
            <a:lnSpc>
              <a:spcPct val="90000"/>
            </a:lnSpc>
            <a:spcBef>
              <a:spcPct val="0"/>
            </a:spcBef>
            <a:spcAft>
              <a:spcPct val="35000"/>
            </a:spcAft>
          </a:pPr>
          <a:r>
            <a:rPr lang="en-US" altLang="zh-CN" sz="2400" kern="1200" dirty="0" smtClean="0"/>
            <a:t>Data Set Description And Representation</a:t>
          </a:r>
          <a:endParaRPr lang="zh-CN" altLang="en-US" sz="2400" kern="1200" dirty="0"/>
        </a:p>
      </dsp:txBody>
      <dsp:txXfrm>
        <a:off x="420274" y="73330"/>
        <a:ext cx="5468812" cy="479482"/>
      </dsp:txXfrm>
    </dsp:sp>
    <dsp:sp modelId="{33C40331-F756-4A68-9A1F-C21DF70BDF37}">
      <dsp:nvSpPr>
        <dsp:cNvPr id="0" name=""/>
        <dsp:cNvSpPr/>
      </dsp:nvSpPr>
      <dsp:spPr>
        <a:xfrm>
          <a:off x="0" y="1129552"/>
          <a:ext cx="7886700" cy="453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E544FE-D9CD-40DC-B9DF-2D63F8499116}">
      <dsp:nvSpPr>
        <dsp:cNvPr id="0" name=""/>
        <dsp:cNvSpPr/>
      </dsp:nvSpPr>
      <dsp:spPr>
        <a:xfrm>
          <a:off x="394335" y="863872"/>
          <a:ext cx="5520690" cy="53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1066800">
            <a:lnSpc>
              <a:spcPct val="90000"/>
            </a:lnSpc>
            <a:spcBef>
              <a:spcPct val="0"/>
            </a:spcBef>
            <a:spcAft>
              <a:spcPct val="35000"/>
            </a:spcAft>
          </a:pPr>
          <a:r>
            <a:rPr lang="en-US" altLang="zh-CN" sz="2400" kern="1200" dirty="0" smtClean="0"/>
            <a:t>Statistical Analysis</a:t>
          </a:r>
          <a:endParaRPr lang="zh-CN" altLang="en-US" sz="2400" kern="1200" dirty="0"/>
        </a:p>
      </dsp:txBody>
      <dsp:txXfrm>
        <a:off x="420274" y="889811"/>
        <a:ext cx="5468812" cy="479482"/>
      </dsp:txXfrm>
    </dsp:sp>
    <dsp:sp modelId="{E0F214CA-0672-4241-8296-FE2CB679B94B}">
      <dsp:nvSpPr>
        <dsp:cNvPr id="0" name=""/>
        <dsp:cNvSpPr/>
      </dsp:nvSpPr>
      <dsp:spPr>
        <a:xfrm>
          <a:off x="0" y="1946032"/>
          <a:ext cx="7886700" cy="453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01789E-A277-45E6-87DC-904D36CBCA75}">
      <dsp:nvSpPr>
        <dsp:cNvPr id="0" name=""/>
        <dsp:cNvSpPr/>
      </dsp:nvSpPr>
      <dsp:spPr>
        <a:xfrm>
          <a:off x="394335" y="1680352"/>
          <a:ext cx="5520690" cy="5313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1066800">
            <a:lnSpc>
              <a:spcPct val="90000"/>
            </a:lnSpc>
            <a:spcBef>
              <a:spcPct val="0"/>
            </a:spcBef>
            <a:spcAft>
              <a:spcPct val="35000"/>
            </a:spcAft>
          </a:pPr>
          <a:r>
            <a:rPr lang="en-US" altLang="zh-CN" sz="2400" kern="1200" dirty="0" smtClean="0"/>
            <a:t>Machine Learning </a:t>
          </a:r>
          <a:endParaRPr lang="zh-CN" altLang="en-US" sz="2400" kern="1200" dirty="0"/>
        </a:p>
      </dsp:txBody>
      <dsp:txXfrm>
        <a:off x="420274" y="1706291"/>
        <a:ext cx="5468812" cy="479482"/>
      </dsp:txXfrm>
    </dsp:sp>
    <dsp:sp modelId="{0177CE1F-F0E7-42C6-B0CC-5375C9A8DFED}">
      <dsp:nvSpPr>
        <dsp:cNvPr id="0" name=""/>
        <dsp:cNvSpPr/>
      </dsp:nvSpPr>
      <dsp:spPr>
        <a:xfrm>
          <a:off x="0" y="2762512"/>
          <a:ext cx="7886700" cy="453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14B8EB-4583-43FD-B333-71D952514165}">
      <dsp:nvSpPr>
        <dsp:cNvPr id="0" name=""/>
        <dsp:cNvSpPr/>
      </dsp:nvSpPr>
      <dsp:spPr>
        <a:xfrm>
          <a:off x="394335" y="2496832"/>
          <a:ext cx="5520690"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1066800">
            <a:lnSpc>
              <a:spcPct val="90000"/>
            </a:lnSpc>
            <a:spcBef>
              <a:spcPct val="0"/>
            </a:spcBef>
            <a:spcAft>
              <a:spcPct val="35000"/>
            </a:spcAft>
          </a:pPr>
          <a:r>
            <a:rPr lang="en-US" altLang="zh-CN" sz="2400" kern="1200" dirty="0" smtClean="0"/>
            <a:t>Summary And Outlook</a:t>
          </a:r>
          <a:endParaRPr lang="zh-CN" altLang="en-US" sz="2400" kern="1200" dirty="0"/>
        </a:p>
      </dsp:txBody>
      <dsp:txXfrm>
        <a:off x="420274" y="2522771"/>
        <a:ext cx="5468812"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D87E-EE6E-4E7A-B4DA-F4B84273CAF1}">
      <dsp:nvSpPr>
        <dsp:cNvPr id="0" name=""/>
        <dsp:cNvSpPr/>
      </dsp:nvSpPr>
      <dsp:spPr>
        <a:xfrm>
          <a:off x="0" y="417832"/>
          <a:ext cx="7886700" cy="604800"/>
        </a:xfrm>
        <a:prstGeom prst="rect">
          <a:avLst/>
        </a:prstGeom>
        <a:blipFill rotWithShape="0">
          <a:blip xmlns:r="http://schemas.openxmlformats.org/officeDocument/2006/relationships" r:embed="rId1"/>
          <a:stretch>
            <a:fillRect/>
          </a:stretch>
        </a:blip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51D701-5E94-4A3D-B2E8-8BEB67B90298}">
      <dsp:nvSpPr>
        <dsp:cNvPr id="0" name=""/>
        <dsp:cNvSpPr/>
      </dsp:nvSpPr>
      <dsp:spPr>
        <a:xfrm>
          <a:off x="394335" y="72922"/>
          <a:ext cx="552069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1244600">
            <a:lnSpc>
              <a:spcPct val="90000"/>
            </a:lnSpc>
            <a:spcBef>
              <a:spcPct val="0"/>
            </a:spcBef>
            <a:spcAft>
              <a:spcPct val="35000"/>
            </a:spcAft>
          </a:pPr>
          <a:r>
            <a:rPr lang="en-US" sz="2800" b="1" i="1" kern="1200" dirty="0" smtClean="0"/>
            <a:t>Variance</a:t>
          </a:r>
          <a:r>
            <a:rPr lang="en-US" sz="3200" b="1" i="1" kern="1200" dirty="0" smtClean="0"/>
            <a:t> analysis</a:t>
          </a:r>
          <a:endParaRPr lang="zh-CN" altLang="en-US" sz="3200" b="1" i="1" kern="1200" dirty="0"/>
        </a:p>
      </dsp:txBody>
      <dsp:txXfrm>
        <a:off x="428920" y="107507"/>
        <a:ext cx="5451520" cy="639310"/>
      </dsp:txXfrm>
    </dsp:sp>
    <dsp:sp modelId="{0370EAFE-955B-4951-AA2D-8C84BE4E8949}">
      <dsp:nvSpPr>
        <dsp:cNvPr id="0" name=""/>
        <dsp:cNvSpPr/>
      </dsp:nvSpPr>
      <dsp:spPr>
        <a:xfrm>
          <a:off x="0" y="1506472"/>
          <a:ext cx="7886700" cy="604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C47A24-F6FD-4ABD-B70B-F93271C7C84F}">
      <dsp:nvSpPr>
        <dsp:cNvPr id="0" name=""/>
        <dsp:cNvSpPr/>
      </dsp:nvSpPr>
      <dsp:spPr>
        <a:xfrm>
          <a:off x="394335" y="1152232"/>
          <a:ext cx="5520690" cy="7084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1244600">
            <a:lnSpc>
              <a:spcPct val="90000"/>
            </a:lnSpc>
            <a:spcBef>
              <a:spcPct val="0"/>
            </a:spcBef>
            <a:spcAft>
              <a:spcPct val="35000"/>
            </a:spcAft>
          </a:pPr>
          <a:r>
            <a:rPr lang="en-US" sz="2800" b="1" i="1" kern="1200" dirty="0" smtClean="0"/>
            <a:t>Pearson correlation coefficient</a:t>
          </a:r>
          <a:endParaRPr lang="zh-CN" altLang="en-US" sz="2800" kern="1200" dirty="0"/>
        </a:p>
      </dsp:txBody>
      <dsp:txXfrm>
        <a:off x="428920" y="1186817"/>
        <a:ext cx="5451520" cy="639310"/>
      </dsp:txXfrm>
    </dsp:sp>
    <dsp:sp modelId="{059CC0F5-AA69-47CB-93AE-1A73C5F34AC2}">
      <dsp:nvSpPr>
        <dsp:cNvPr id="0" name=""/>
        <dsp:cNvSpPr/>
      </dsp:nvSpPr>
      <dsp:spPr>
        <a:xfrm>
          <a:off x="0" y="2595112"/>
          <a:ext cx="7886700" cy="604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EA6B78-164D-42EC-BE1F-41E4D1EC5A6D}">
      <dsp:nvSpPr>
        <dsp:cNvPr id="0" name=""/>
        <dsp:cNvSpPr/>
      </dsp:nvSpPr>
      <dsp:spPr>
        <a:xfrm>
          <a:off x="394335" y="2240872"/>
          <a:ext cx="5520690" cy="7084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1244600">
            <a:lnSpc>
              <a:spcPct val="90000"/>
            </a:lnSpc>
            <a:spcBef>
              <a:spcPct val="0"/>
            </a:spcBef>
            <a:spcAft>
              <a:spcPct val="35000"/>
            </a:spcAft>
          </a:pPr>
          <a:r>
            <a:rPr lang="en-US" sz="2800" b="1" i="1" kern="1200" dirty="0" smtClean="0"/>
            <a:t>Regression analysis</a:t>
          </a:r>
          <a:endParaRPr lang="zh-CN" altLang="en-US" sz="2800" kern="1200" dirty="0"/>
        </a:p>
      </dsp:txBody>
      <dsp:txXfrm>
        <a:off x="428920" y="2275457"/>
        <a:ext cx="545152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4908A-0C75-469F-A95D-FD3603290330}" type="datetimeFigureOut">
              <a:rPr lang="zh-CN" altLang="en-US" smtClean="0"/>
              <a:t>2015/7/28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C680FF-4DF9-4AA3-ABAD-603AB66E31B3}" type="slidenum">
              <a:rPr lang="zh-CN" altLang="en-US" smtClean="0"/>
              <a:t>‹#›</a:t>
            </a:fld>
            <a:endParaRPr lang="zh-CN" altLang="en-US"/>
          </a:p>
        </p:txBody>
      </p:sp>
    </p:spTree>
    <p:extLst>
      <p:ext uri="{BB962C8B-B14F-4D97-AF65-F5344CB8AC3E}">
        <p14:creationId xmlns:p14="http://schemas.microsoft.com/office/powerpoint/2010/main" val="1134081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Correl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en.wikipedia.org/wiki/Correlation"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port_governing_body"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en.wikipedia.org/wiki/United_States" TargetMode="External"/><Relationship Id="rId4" Type="http://schemas.openxmlformats.org/officeDocument/2006/relationships/hyperlink" Target="http://en.wikipedia.org/wiki/Swimming_(spor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kern="1200" dirty="0" smtClean="0">
                <a:solidFill>
                  <a:schemeClr val="tx1"/>
                </a:solidFill>
                <a:effectLst/>
                <a:latin typeface="+mn-lt"/>
                <a:ea typeface="+mn-ea"/>
                <a:cs typeface="+mn-cs"/>
              </a:rPr>
              <a:t>Good</a:t>
            </a:r>
            <a:r>
              <a:rPr lang="en-US" altLang="zh-CN" sz="2000" kern="1200" baseline="0" dirty="0" smtClean="0">
                <a:solidFill>
                  <a:schemeClr val="tx1"/>
                </a:solidFill>
                <a:effectLst/>
                <a:latin typeface="+mn-lt"/>
                <a:ea typeface="+mn-ea"/>
                <a:cs typeface="+mn-cs"/>
              </a:rPr>
              <a:t> morning, everyone.</a:t>
            </a:r>
            <a:r>
              <a:rPr lang="en-US" altLang="zh-CN" sz="2000" kern="1200" dirty="0" smtClean="0">
                <a:solidFill>
                  <a:schemeClr val="tx1"/>
                </a:solidFill>
                <a:effectLst/>
                <a:latin typeface="+mn-lt"/>
                <a:ea typeface="+mn-ea"/>
                <a:cs typeface="+mn-cs"/>
              </a:rPr>
              <a:t> It is my honor to give this talk. </a:t>
            </a:r>
            <a:r>
              <a:rPr lang="en-US" altLang="zh-CN" sz="2000" kern="1200" baseline="0" dirty="0" smtClean="0">
                <a:solidFill>
                  <a:schemeClr val="tx1"/>
                </a:solidFill>
                <a:effectLst/>
                <a:latin typeface="+mn-lt"/>
                <a:ea typeface="+mn-ea"/>
                <a:cs typeface="+mn-cs"/>
              </a:rPr>
              <a:t> </a:t>
            </a:r>
            <a:r>
              <a:rPr lang="en-US" altLang="zh-CN" sz="2000" kern="1200" dirty="0" smtClean="0">
                <a:solidFill>
                  <a:schemeClr val="tx1"/>
                </a:solidFill>
                <a:effectLst/>
                <a:latin typeface="+mn-lt"/>
                <a:ea typeface="+mn-ea"/>
                <a:cs typeface="+mn-cs"/>
              </a:rPr>
              <a:t>My name is Xu </a:t>
            </a:r>
            <a:r>
              <a:rPr lang="en-US" altLang="zh-CN" sz="2000" kern="1200" dirty="0" err="1" smtClean="0">
                <a:solidFill>
                  <a:schemeClr val="tx1"/>
                </a:solidFill>
                <a:effectLst/>
                <a:latin typeface="+mn-lt"/>
                <a:ea typeface="+mn-ea"/>
                <a:cs typeface="+mn-cs"/>
              </a:rPr>
              <a:t>Junfu</a:t>
            </a:r>
            <a:r>
              <a:rPr lang="en-US" altLang="zh-CN" sz="2000" kern="1200" dirty="0" smtClean="0">
                <a:solidFill>
                  <a:schemeClr val="tx1"/>
                </a:solidFill>
                <a:effectLst/>
                <a:latin typeface="+mn-lt"/>
                <a:ea typeface="+mn-ea"/>
                <a:cs typeface="+mn-cs"/>
              </a:rPr>
              <a:t>, a student of Shanghai University. I would</a:t>
            </a:r>
            <a:r>
              <a:rPr lang="en-US" altLang="zh-CN" sz="2000" kern="1200" baseline="0" dirty="0" smtClean="0">
                <a:solidFill>
                  <a:schemeClr val="tx1"/>
                </a:solidFill>
                <a:effectLst/>
                <a:latin typeface="+mn-lt"/>
                <a:ea typeface="+mn-ea"/>
                <a:cs typeface="+mn-cs"/>
              </a:rPr>
              <a:t> like to </a:t>
            </a:r>
            <a:r>
              <a:rPr lang="en-US" altLang="zh-CN" sz="2000" kern="1200" dirty="0" smtClean="0">
                <a:solidFill>
                  <a:schemeClr val="tx1"/>
                </a:solidFill>
                <a:effectLst/>
                <a:latin typeface="+mn-lt"/>
                <a:ea typeface="+mn-ea"/>
                <a:cs typeface="+mn-cs"/>
              </a:rPr>
              <a:t>talk about some of my work in the computational [</a:t>
            </a:r>
            <a:r>
              <a:rPr lang="en-US" altLang="zh-CN" sz="2000" kern="1200" dirty="0" err="1" smtClean="0">
                <a:solidFill>
                  <a:schemeClr val="tx1"/>
                </a:solidFill>
                <a:effectLst/>
                <a:latin typeface="+mn-lt"/>
                <a:ea typeface="+mn-ea"/>
                <a:cs typeface="+mn-cs"/>
              </a:rPr>
              <a:t>kɒmpjʊ'teɪʃənl</a:t>
            </a:r>
            <a:r>
              <a:rPr lang="en-US" altLang="zh-CN" sz="2000" kern="1200" dirty="0" smtClean="0">
                <a:solidFill>
                  <a:schemeClr val="tx1"/>
                </a:solidFill>
                <a:effectLst/>
                <a:latin typeface="+mn-lt"/>
                <a:ea typeface="+mn-ea"/>
                <a:cs typeface="+mn-cs"/>
              </a:rPr>
              <a:t>] analysis [</a:t>
            </a:r>
            <a:r>
              <a:rPr lang="en-US" altLang="zh-CN" sz="2000" kern="1200" dirty="0" err="1" smtClean="0">
                <a:solidFill>
                  <a:schemeClr val="tx1"/>
                </a:solidFill>
                <a:effectLst/>
                <a:latin typeface="+mn-lt"/>
                <a:ea typeface="+mn-ea"/>
                <a:cs typeface="+mn-cs"/>
              </a:rPr>
              <a:t>ə'nælɪsɪs</a:t>
            </a:r>
            <a:r>
              <a:rPr lang="en-US" altLang="zh-CN" sz="2000" kern="1200" dirty="0" smtClean="0">
                <a:solidFill>
                  <a:schemeClr val="tx1"/>
                </a:solidFill>
                <a:effectLst/>
                <a:latin typeface="+mn-lt"/>
                <a:ea typeface="+mn-ea"/>
                <a:cs typeface="+mn-cs"/>
              </a:rPr>
              <a:t>] of USA swimming data.</a:t>
            </a:r>
            <a:endParaRPr lang="zh-CN" altLang="zh-CN" sz="20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5C680FF-4DF9-4AA3-ABAD-603AB66E31B3}" type="slidenum">
              <a:rPr lang="zh-CN" altLang="en-US" smtClean="0"/>
              <a:t>1</a:t>
            </a:fld>
            <a:endParaRPr lang="zh-CN" altLang="en-US"/>
          </a:p>
        </p:txBody>
      </p:sp>
    </p:spTree>
    <p:extLst>
      <p:ext uri="{BB962C8B-B14F-4D97-AF65-F5344CB8AC3E}">
        <p14:creationId xmlns:p14="http://schemas.microsoft.com/office/powerpoint/2010/main" val="1970303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Pearson product-moment coefficient is a measure of the linear ['</a:t>
                </a:r>
                <a:r>
                  <a:rPr lang="en-US" altLang="zh-CN" sz="1200" kern="1200" dirty="0" err="1" smtClean="0">
                    <a:solidFill>
                      <a:schemeClr val="tx1"/>
                    </a:solidFill>
                    <a:effectLst/>
                    <a:latin typeface="+mn-lt"/>
                    <a:ea typeface="+mn-ea"/>
                    <a:cs typeface="+mn-cs"/>
                  </a:rPr>
                  <a:t>lɪnɪə</a:t>
                </a:r>
                <a:r>
                  <a:rPr lang="en-US" altLang="zh-CN" sz="1200" kern="1200" dirty="0" smtClean="0">
                    <a:solidFill>
                      <a:schemeClr val="tx1"/>
                    </a:solidFill>
                    <a:effectLst/>
                    <a:latin typeface="+mn-lt"/>
                    <a:ea typeface="+mn-ea"/>
                    <a:cs typeface="+mn-cs"/>
                  </a:rPr>
                  <a:t>] </a:t>
                </a:r>
                <a:r>
                  <a:rPr lang="en-US" altLang="zh-CN" sz="1200" u="none" strike="noStrike" kern="1200" dirty="0">
                    <a:solidFill>
                      <a:schemeClr val="tx1"/>
                    </a:solidFill>
                    <a:effectLst/>
                    <a:latin typeface="+mn-lt"/>
                    <a:ea typeface="+mn-ea"/>
                    <a:cs typeface="+mn-cs"/>
                    <a:hlinkClick r:id="rId3" tooltip="Correlation"/>
                  </a:rPr>
                  <a:t>correlation</a:t>
                </a:r>
                <a:r>
                  <a:rPr lang="en-US" altLang="zh-CN" sz="1200" kern="1200" dirty="0">
                    <a:solidFill>
                      <a:schemeClr val="tx1"/>
                    </a:solidFill>
                    <a:effectLst/>
                    <a:latin typeface="+mn-lt"/>
                    <a:ea typeface="+mn-ea"/>
                    <a:cs typeface="+mn-cs"/>
                  </a:rPr>
                  <a:t> between two variables. Here we use this quantity to study potential correlation between the swimmer‘s performances at age 18 and at their younger ages.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X</a:t>
                </a:r>
                <a:r>
                  <a:rPr lang="en-US" altLang="zh-CN" sz="1200" kern="1200" baseline="-25000" dirty="0">
                    <a:solidFill>
                      <a:schemeClr val="tx1"/>
                    </a:solidFill>
                    <a:effectLst/>
                    <a:latin typeface="+mn-lt"/>
                    <a:ea typeface="+mn-ea"/>
                    <a:cs typeface="+mn-cs"/>
                  </a:rPr>
                  <a:t>i </a:t>
                </a:r>
                <a:r>
                  <a:rPr lang="en-US" altLang="zh-CN" sz="1200" kern="1200" dirty="0">
                    <a:solidFill>
                      <a:schemeClr val="tx1"/>
                    </a:solidFill>
                    <a:effectLst/>
                    <a:latin typeface="+mn-lt"/>
                    <a:ea typeface="+mn-ea"/>
                    <a:cs typeface="+mn-cs"/>
                  </a:rPr>
                  <a:t>is the average swimming performance at the age of </a:t>
                </a:r>
                <a:r>
                  <a:rPr lang="en-US" altLang="zh-CN" sz="1200" i="1" kern="1200" dirty="0">
                    <a:solidFill>
                      <a:schemeClr val="tx1"/>
                    </a:solidFill>
                    <a:effectLst/>
                    <a:latin typeface="+mn-lt"/>
                    <a:ea typeface="+mn-ea"/>
                    <a:cs typeface="+mn-cs"/>
                  </a:rPr>
                  <a:t>a</a:t>
                </a:r>
                <a:endParaRPr lang="zh-CN" altLang="zh-CN" sz="1200" kern="1200" dirty="0">
                  <a:solidFill>
                    <a:schemeClr val="tx1"/>
                  </a:solidFill>
                  <a:effectLst/>
                  <a:latin typeface="+mn-lt"/>
                  <a:ea typeface="+mn-ea"/>
                  <a:cs typeface="+mn-cs"/>
                </a:endParaRPr>
              </a:p>
              <a:p>
                <a:r>
                  <a:rPr lang="en-US" altLang="zh-CN" sz="1200" i="1" kern="1200" dirty="0" err="1">
                    <a:solidFill>
                      <a:schemeClr val="tx1"/>
                    </a:solidFill>
                    <a:effectLst/>
                    <a:latin typeface="+mn-lt"/>
                    <a:ea typeface="+mn-ea"/>
                    <a:cs typeface="+mn-cs"/>
                  </a:rPr>
                  <a:t>Cov</a:t>
                </a:r>
                <a:r>
                  <a:rPr lang="en-US" altLang="zh-CN" sz="1200" i="1" kern="1200" dirty="0">
                    <a:solidFill>
                      <a:schemeClr val="tx1"/>
                    </a:solidFill>
                    <a:effectLst/>
                    <a:latin typeface="+mn-lt"/>
                    <a:ea typeface="+mn-ea"/>
                    <a:cs typeface="+mn-cs"/>
                  </a:rPr>
                  <a:t> is the covariance</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 </m:t>
                    </m:r>
                    <m:r>
                      <a:rPr lang="en-US" altLang="zh-CN" sz="1200" i="1" kern="1200">
                        <a:solidFill>
                          <a:schemeClr val="tx1"/>
                        </a:solidFill>
                        <a:effectLst/>
                        <a:latin typeface="Cambria Math" panose="02040503050406030204" pitchFamily="18" charset="0"/>
                        <a:ea typeface="+mn-ea"/>
                        <a:cs typeface="+mn-cs"/>
                      </a:rPr>
                      <m:t>𝑎𝑛𝑑</m:t>
                    </m:r>
                    <m:r>
                      <a:rPr lang="en-US" altLang="zh-CN" sz="1200" i="1" kern="1200">
                        <a:solidFill>
                          <a:schemeClr val="tx1"/>
                        </a:solidFill>
                        <a:effectLst/>
                        <a:latin typeface="Cambria Math" panose="02040503050406030204" pitchFamily="18" charset="0"/>
                        <a:ea typeface="+mn-ea"/>
                        <a:cs typeface="+mn-cs"/>
                      </a:rPr>
                      <m:t> </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𝜎</m:t>
                        </m:r>
                      </m:e>
                      <m:sub>
                        <m:r>
                          <a:rPr lang="en-US" altLang="zh-CN" sz="1200" i="1" kern="1200">
                            <a:solidFill>
                              <a:schemeClr val="tx1"/>
                            </a:solidFill>
                            <a:effectLst/>
                            <a:latin typeface="Cambria Math" panose="02040503050406030204" pitchFamily="18" charset="0"/>
                            <a:ea typeface="+mn-ea"/>
                            <a:cs typeface="+mn-cs"/>
                          </a:rPr>
                          <m:t>𝑥</m:t>
                        </m:r>
                      </m:sub>
                    </m:sSub>
                  </m:oMath>
                </a14:m>
                <a:r>
                  <a:rPr lang="en-US" altLang="zh-CN" sz="1200" i="1" kern="1200" dirty="0">
                    <a:solidFill>
                      <a:schemeClr val="tx1"/>
                    </a:solidFill>
                    <a:effectLst/>
                    <a:latin typeface="+mn-lt"/>
                    <a:ea typeface="+mn-ea"/>
                    <a:cs typeface="+mn-cs"/>
                  </a:rPr>
                  <a:t> Is the standard deviation of x.</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use Pearson correlation coefficient to measure the degree of swimming performance correlation between the swimmer’s time </a:t>
                </a:r>
                <a:r>
                  <a:rPr lang="en-US" altLang="zh-CN" sz="1200" i="1" kern="1200" dirty="0">
                    <a:solidFill>
                      <a:schemeClr val="tx1"/>
                    </a:solidFill>
                    <a:effectLst/>
                    <a:latin typeface="+mn-lt"/>
                    <a:ea typeface="+mn-ea"/>
                    <a:cs typeface="+mn-cs"/>
                  </a:rPr>
                  <a:t>x</a:t>
                </a:r>
                <a:r>
                  <a:rPr lang="en-US" altLang="zh-CN" sz="1200" i="1" kern="1200" baseline="-25000" dirty="0">
                    <a:solidFill>
                      <a:schemeClr val="tx1"/>
                    </a:solidFill>
                    <a:effectLst/>
                    <a:latin typeface="+mn-lt"/>
                    <a:ea typeface="+mn-ea"/>
                    <a:cs typeface="+mn-cs"/>
                  </a:rPr>
                  <a:t>i</a:t>
                </a:r>
                <a:r>
                  <a:rPr lang="en-US" altLang="zh-CN" sz="1200" i="1" kern="1200" dirty="0">
                    <a:solidFill>
                      <a:schemeClr val="tx1"/>
                    </a:solidFill>
                    <a:effectLst/>
                    <a:latin typeface="+mn-lt"/>
                    <a:ea typeface="+mn-ea"/>
                    <a:cs typeface="+mn-cs"/>
                  </a:rPr>
                  <a:t> </a:t>
                </a:r>
                <a:endParaRPr lang="en-US" altLang="zh-CN" sz="1200" i="1"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and</a:t>
                </a:r>
                <a:r>
                  <a:rPr lang="en-US" altLang="zh-CN" sz="1200" i="1" kern="1200" dirty="0" smtClean="0">
                    <a:solidFill>
                      <a:schemeClr val="tx1"/>
                    </a:solidFill>
                    <a:effectLst/>
                    <a:latin typeface="+mn-lt"/>
                    <a:ea typeface="+mn-ea"/>
                    <a:cs typeface="+mn-cs"/>
                  </a:rPr>
                  <a:t> x</a:t>
                </a:r>
                <a:r>
                  <a:rPr lang="en-US" altLang="zh-CN" sz="1200" i="1" kern="1200" baseline="-25000" dirty="0" smtClean="0">
                    <a:solidFill>
                      <a:schemeClr val="tx1"/>
                    </a:solidFill>
                    <a:effectLst/>
                    <a:latin typeface="+mn-lt"/>
                    <a:ea typeface="+mn-ea"/>
                    <a:cs typeface="+mn-cs"/>
                  </a:rPr>
                  <a:t>18</a:t>
                </a:r>
                <a:endParaRPr lang="zh-CN" altLang="zh-CN" sz="1200" kern="1200" dirty="0">
                  <a:solidFill>
                    <a:schemeClr val="tx1"/>
                  </a:solidFill>
                  <a:effectLst/>
                  <a:latin typeface="+mn-lt"/>
                  <a:ea typeface="+mn-ea"/>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Pearson product-moment coefficient is a measure of the linear ['</a:t>
                </a:r>
                <a:r>
                  <a:rPr lang="en-US" altLang="zh-CN" sz="1200" kern="1200" dirty="0" err="1" smtClean="0">
                    <a:solidFill>
                      <a:schemeClr val="tx1"/>
                    </a:solidFill>
                    <a:effectLst/>
                    <a:latin typeface="+mn-lt"/>
                    <a:ea typeface="+mn-ea"/>
                    <a:cs typeface="+mn-cs"/>
                  </a:rPr>
                  <a:t>lɪnɪə</a:t>
                </a:r>
                <a:r>
                  <a:rPr lang="en-US" altLang="zh-CN" sz="1200" kern="1200" dirty="0" smtClean="0">
                    <a:solidFill>
                      <a:schemeClr val="tx1"/>
                    </a:solidFill>
                    <a:effectLst/>
                    <a:latin typeface="+mn-lt"/>
                    <a:ea typeface="+mn-ea"/>
                    <a:cs typeface="+mn-cs"/>
                  </a:rPr>
                  <a:t>] </a:t>
                </a:r>
                <a:r>
                  <a:rPr lang="en-US" altLang="zh-CN" sz="1200" u="none" strike="noStrike" kern="1200" dirty="0">
                    <a:solidFill>
                      <a:schemeClr val="tx1"/>
                    </a:solidFill>
                    <a:effectLst/>
                    <a:latin typeface="+mn-lt"/>
                    <a:ea typeface="+mn-ea"/>
                    <a:cs typeface="+mn-cs"/>
                    <a:hlinkClick r:id="rId4" tooltip="Correlation"/>
                  </a:rPr>
                  <a:t>correlation</a:t>
                </a:r>
                <a:r>
                  <a:rPr lang="en-US" altLang="zh-CN" sz="1200" kern="1200" dirty="0">
                    <a:solidFill>
                      <a:schemeClr val="tx1"/>
                    </a:solidFill>
                    <a:effectLst/>
                    <a:latin typeface="+mn-lt"/>
                    <a:ea typeface="+mn-ea"/>
                    <a:cs typeface="+mn-cs"/>
                  </a:rPr>
                  <a:t> between two variables. Here we use this quantity to study potential correlation between the swimmer‘s performances at age 18 and at their younger ages.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X</a:t>
                </a:r>
                <a:r>
                  <a:rPr lang="en-US" altLang="zh-CN" sz="1200" kern="1200" baseline="-25000" dirty="0">
                    <a:solidFill>
                      <a:schemeClr val="tx1"/>
                    </a:solidFill>
                    <a:effectLst/>
                    <a:latin typeface="+mn-lt"/>
                    <a:ea typeface="+mn-ea"/>
                    <a:cs typeface="+mn-cs"/>
                  </a:rPr>
                  <a:t>i </a:t>
                </a:r>
                <a:r>
                  <a:rPr lang="en-US" altLang="zh-CN" sz="1200" kern="1200" dirty="0">
                    <a:solidFill>
                      <a:schemeClr val="tx1"/>
                    </a:solidFill>
                    <a:effectLst/>
                    <a:latin typeface="+mn-lt"/>
                    <a:ea typeface="+mn-ea"/>
                    <a:cs typeface="+mn-cs"/>
                  </a:rPr>
                  <a:t>is the average swimming performance at the age of </a:t>
                </a:r>
                <a:r>
                  <a:rPr lang="en-US" altLang="zh-CN" sz="1200" i="1" kern="1200" dirty="0">
                    <a:solidFill>
                      <a:schemeClr val="tx1"/>
                    </a:solidFill>
                    <a:effectLst/>
                    <a:latin typeface="+mn-lt"/>
                    <a:ea typeface="+mn-ea"/>
                    <a:cs typeface="+mn-cs"/>
                  </a:rPr>
                  <a:t>a</a:t>
                </a:r>
                <a:endParaRPr lang="zh-CN" altLang="zh-CN" sz="1200" kern="1200" dirty="0">
                  <a:solidFill>
                    <a:schemeClr val="tx1"/>
                  </a:solidFill>
                  <a:effectLst/>
                  <a:latin typeface="+mn-lt"/>
                  <a:ea typeface="+mn-ea"/>
                  <a:cs typeface="+mn-cs"/>
                </a:endParaRPr>
              </a:p>
              <a:p>
                <a:r>
                  <a:rPr lang="en-US" altLang="zh-CN" sz="1200" i="1" kern="1200" dirty="0" err="1">
                    <a:solidFill>
                      <a:schemeClr val="tx1"/>
                    </a:solidFill>
                    <a:effectLst/>
                    <a:latin typeface="+mn-lt"/>
                    <a:ea typeface="+mn-ea"/>
                    <a:cs typeface="+mn-cs"/>
                  </a:rPr>
                  <a:t>Cov</a:t>
                </a:r>
                <a:r>
                  <a:rPr lang="en-US" altLang="zh-CN" sz="1200" i="1" kern="1200" dirty="0">
                    <a:solidFill>
                      <a:schemeClr val="tx1"/>
                    </a:solidFill>
                    <a:effectLst/>
                    <a:latin typeface="+mn-lt"/>
                    <a:ea typeface="+mn-ea"/>
                    <a:cs typeface="+mn-cs"/>
                  </a:rPr>
                  <a:t> is the covariance</a:t>
                </a:r>
                <a:r>
                  <a:rPr lang="en-US" altLang="zh-CN" sz="1200" i="0" kern="1200">
                    <a:solidFill>
                      <a:schemeClr val="tx1"/>
                    </a:solidFill>
                    <a:effectLst/>
                    <a:latin typeface="+mn-lt"/>
                    <a:ea typeface="+mn-ea"/>
                    <a:cs typeface="+mn-cs"/>
                  </a:rPr>
                  <a:t> 𝑎𝑛𝑑 𝜎</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𝑥</a:t>
                </a:r>
                <a:r>
                  <a:rPr lang="en-US" altLang="zh-CN" sz="1200" i="1" kern="1200" dirty="0">
                    <a:solidFill>
                      <a:schemeClr val="tx1"/>
                    </a:solidFill>
                    <a:effectLst/>
                    <a:latin typeface="+mn-lt"/>
                    <a:ea typeface="+mn-ea"/>
                    <a:cs typeface="+mn-cs"/>
                  </a:rPr>
                  <a:t> Is the standard deviation of x.</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use Pearson correlation coefficient to measure the degree of swimming performance correlation between the swimmer’s time </a:t>
                </a:r>
                <a:r>
                  <a:rPr lang="en-US" altLang="zh-CN" sz="1200" i="1" kern="1200" dirty="0">
                    <a:solidFill>
                      <a:schemeClr val="tx1"/>
                    </a:solidFill>
                    <a:effectLst/>
                    <a:latin typeface="+mn-lt"/>
                    <a:ea typeface="+mn-ea"/>
                    <a:cs typeface="+mn-cs"/>
                  </a:rPr>
                  <a:t>x</a:t>
                </a:r>
                <a:r>
                  <a:rPr lang="en-US" altLang="zh-CN" sz="1200" i="1" kern="1200" baseline="-25000" dirty="0">
                    <a:solidFill>
                      <a:schemeClr val="tx1"/>
                    </a:solidFill>
                    <a:effectLst/>
                    <a:latin typeface="+mn-lt"/>
                    <a:ea typeface="+mn-ea"/>
                    <a:cs typeface="+mn-cs"/>
                  </a:rPr>
                  <a:t>i</a:t>
                </a:r>
                <a:r>
                  <a:rPr lang="en-US" altLang="zh-CN" sz="1200" i="1"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i</a:t>
                </a:r>
                <a:endParaRPr lang="zh-CN"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A5C680FF-4DF9-4AA3-ABAD-603AB66E31B3}" type="slidenum">
              <a:rPr lang="zh-CN" altLang="en-US" smtClean="0"/>
              <a:t>10</a:t>
            </a:fld>
            <a:endParaRPr lang="zh-CN" altLang="en-US"/>
          </a:p>
        </p:txBody>
      </p:sp>
    </p:spTree>
    <p:extLst>
      <p:ext uri="{BB962C8B-B14F-4D97-AF65-F5344CB8AC3E}">
        <p14:creationId xmlns:p14="http://schemas.microsoft.com/office/powerpoint/2010/main" val="1359876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200" dirty="0" smtClean="0"/>
              <a:t> The Pearson correlation coefficient of 100M FR in the four sub-panels is not high compared with others. For 100M FR athletes, future swims are uncertain because there is small correlation between at younger ages and at age 18 compared to other strokes. For each panel, the Pearson correlation coefficient of four strokes almost have a steady rise after the age of 13. With this information, the </a:t>
            </a:r>
            <a:r>
              <a:rPr lang="en-US" altLang="zh-CN" sz="1200" dirty="0" smtClean="0"/>
              <a:t>coach </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kəʊtʃ</a:t>
            </a:r>
            <a:r>
              <a:rPr lang="en-US" altLang="zh-CN" sz="1200" b="1" i="0" kern="1200" dirty="0" smtClean="0">
                <a:solidFill>
                  <a:schemeClr val="tx1"/>
                </a:solidFill>
                <a:effectLst/>
                <a:latin typeface="+mn-lt"/>
                <a:ea typeface="+mn-ea"/>
                <a:cs typeface="+mn-cs"/>
              </a:rPr>
              <a:t>]</a:t>
            </a:r>
            <a:r>
              <a:rPr lang="en-US" altLang="zh-CN" sz="1200" dirty="0" smtClean="0"/>
              <a:t> </a:t>
            </a:r>
            <a:r>
              <a:rPr lang="en-US" altLang="zh-CN" sz="1200" dirty="0" smtClean="0"/>
              <a:t>should enhance training for male swimmers once they are over 13 years old. Excepting 100M FR, other strokes times have a strong Pearson correlation between at age 14-16 and 18.</a:t>
            </a:r>
          </a:p>
        </p:txBody>
      </p:sp>
      <p:sp>
        <p:nvSpPr>
          <p:cNvPr id="4" name="灯片编号占位符 3"/>
          <p:cNvSpPr>
            <a:spLocks noGrp="1"/>
          </p:cNvSpPr>
          <p:nvPr>
            <p:ph type="sldNum" sz="quarter" idx="10"/>
          </p:nvPr>
        </p:nvSpPr>
        <p:spPr/>
        <p:txBody>
          <a:bodyPr/>
          <a:lstStyle/>
          <a:p>
            <a:fld id="{A5C680FF-4DF9-4AA3-ABAD-603AB66E31B3}" type="slidenum">
              <a:rPr lang="zh-CN" altLang="en-US" smtClean="0"/>
              <a:t>11</a:t>
            </a:fld>
            <a:endParaRPr lang="zh-CN" altLang="en-US"/>
          </a:p>
        </p:txBody>
      </p:sp>
    </p:spTree>
    <p:extLst>
      <p:ext uri="{BB962C8B-B14F-4D97-AF65-F5344CB8AC3E}">
        <p14:creationId xmlns:p14="http://schemas.microsoft.com/office/powerpoint/2010/main" val="4276914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For</a:t>
            </a:r>
            <a:r>
              <a:rPr lang="en-US" altLang="zh-CN" sz="1200" kern="1200" baseline="0" dirty="0" smtClean="0">
                <a:solidFill>
                  <a:schemeClr val="tx1"/>
                </a:solidFill>
                <a:effectLst/>
                <a:latin typeface="+mn-lt"/>
                <a:ea typeface="+mn-ea"/>
                <a:cs typeface="+mn-cs"/>
              </a:rPr>
              <a:t> the more, </a:t>
            </a:r>
            <a:r>
              <a:rPr lang="en-US" altLang="zh-CN" sz="1200" kern="1200" dirty="0" smtClean="0">
                <a:solidFill>
                  <a:schemeClr val="tx1"/>
                </a:solidFill>
                <a:effectLst/>
                <a:latin typeface="+mn-lt"/>
                <a:ea typeface="+mn-ea"/>
                <a:cs typeface="+mn-cs"/>
              </a:rPr>
              <a:t>We divide the athletes into four groups based on their fastest time of 100M FR at a given age. The top 25% is named as </a:t>
            </a:r>
            <a:r>
              <a:rPr lang="en-US" altLang="zh-CN" sz="1200" i="1" kern="1200" dirty="0" smtClean="0">
                <a:solidFill>
                  <a:schemeClr val="tx1"/>
                </a:solidFill>
                <a:effectLst/>
                <a:latin typeface="+mn-lt"/>
                <a:ea typeface="+mn-ea"/>
                <a:cs typeface="+mn-cs"/>
              </a:rPr>
              <a:t>Group 1; </a:t>
            </a:r>
            <a:r>
              <a:rPr lang="en-US" altLang="zh-CN" sz="1200" kern="1200" dirty="0" smtClean="0">
                <a:solidFill>
                  <a:schemeClr val="tx1"/>
                </a:solidFill>
                <a:effectLst/>
                <a:latin typeface="+mn-lt"/>
                <a:ea typeface="+mn-ea"/>
                <a:cs typeface="+mn-cs"/>
              </a:rPr>
              <a:t>25-50% is</a:t>
            </a:r>
            <a:r>
              <a:rPr lang="en-US" altLang="zh-CN" sz="1200" i="1" kern="1200" dirty="0" smtClean="0">
                <a:solidFill>
                  <a:schemeClr val="tx1"/>
                </a:solidFill>
                <a:effectLst/>
                <a:latin typeface="+mn-lt"/>
                <a:ea typeface="+mn-ea"/>
                <a:cs typeface="+mn-cs"/>
              </a:rPr>
              <a:t> Group</a:t>
            </a: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 and so on.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We plot scatter diagram of all male and female swimmers’ performances from ages 10 to 18 in each group at different ages. Performances is fitted with a quadratic [</a:t>
            </a:r>
            <a:r>
              <a:rPr lang="en-US" altLang="zh-CN" sz="1200" kern="1200" dirty="0" err="1" smtClean="0">
                <a:solidFill>
                  <a:schemeClr val="tx1"/>
                </a:solidFill>
                <a:effectLst/>
                <a:latin typeface="+mn-lt"/>
                <a:ea typeface="+mn-ea"/>
                <a:cs typeface="+mn-cs"/>
              </a:rPr>
              <a:t>kwɒ'drætɪk</a:t>
            </a:r>
            <a:r>
              <a:rPr lang="en-US" altLang="zh-CN" sz="1200" kern="1200" dirty="0" smtClean="0">
                <a:solidFill>
                  <a:schemeClr val="tx1"/>
                </a:solidFill>
                <a:effectLst/>
                <a:latin typeface="+mn-lt"/>
                <a:ea typeface="+mn-ea"/>
                <a:cs typeface="+mn-cs"/>
              </a:rPr>
              <a:t>] polynomial [,</a:t>
            </a:r>
            <a:r>
              <a:rPr lang="en-US" altLang="zh-CN" sz="1200" kern="1200" dirty="0" err="1" smtClean="0">
                <a:solidFill>
                  <a:schemeClr val="tx1"/>
                </a:solidFill>
                <a:effectLst/>
                <a:latin typeface="+mn-lt"/>
                <a:ea typeface="+mn-ea"/>
                <a:cs typeface="+mn-cs"/>
              </a:rPr>
              <a:t>pɒlɪ'nəʊmɪəl</a:t>
            </a:r>
            <a:r>
              <a:rPr lang="en-US" altLang="zh-CN" sz="1200" kern="1200" dirty="0" smtClean="0">
                <a:solidFill>
                  <a:schemeClr val="tx1"/>
                </a:solidFill>
                <a:effectLst/>
                <a:latin typeface="+mn-lt"/>
                <a:ea typeface="+mn-ea"/>
                <a:cs typeface="+mn-cs"/>
              </a:rPr>
              <a:t>] for each group.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5C680FF-4DF9-4AA3-ABAD-603AB66E31B3}" type="slidenum">
              <a:rPr lang="zh-CN" altLang="en-US" smtClean="0"/>
              <a:t>12</a:t>
            </a:fld>
            <a:endParaRPr lang="zh-CN" altLang="en-US"/>
          </a:p>
        </p:txBody>
      </p:sp>
    </p:spTree>
    <p:extLst>
      <p:ext uri="{BB962C8B-B14F-4D97-AF65-F5344CB8AC3E}">
        <p14:creationId xmlns:p14="http://schemas.microsoft.com/office/powerpoint/2010/main" val="587482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We observe for females, the coefficients of each curve are very close to each other for both meter and yard courses. Although athletes may move from one group to another group as age increases, the athletes make similar progress as a group. The local slopes at different ages are very similar, suggesting a constant time improvement at each age regardless of your age and performance level. The slopes of the four curves decrease slowly as ages increase and become very flat after age of 14, suggesting little progress in swimming time during the age of 14 and 18 for female athletes.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For male athletes, the performance after age of 14 still shows major improvement, as seen in the curves that have much larger slopes compared to female athletes at the same age. The overall slopes for males from age 10 to 14 are similar to those of after age 14, showing males potentially improve consistently between age of 10 and age of 18. The female clearly has a different trend in which age of 14 is a turning point. Before this age, the level of improvement of time from age to age is much more significant than after age 14. </a:t>
            </a:r>
            <a:endParaRPr lang="zh-CN" altLang="en-US" dirty="0"/>
          </a:p>
        </p:txBody>
      </p:sp>
      <p:sp>
        <p:nvSpPr>
          <p:cNvPr id="4" name="灯片编号占位符 3"/>
          <p:cNvSpPr>
            <a:spLocks noGrp="1"/>
          </p:cNvSpPr>
          <p:nvPr>
            <p:ph type="sldNum" sz="quarter" idx="10"/>
          </p:nvPr>
        </p:nvSpPr>
        <p:spPr/>
        <p:txBody>
          <a:bodyPr/>
          <a:lstStyle/>
          <a:p>
            <a:fld id="{A5C680FF-4DF9-4AA3-ABAD-603AB66E31B3}" type="slidenum">
              <a:rPr lang="zh-CN" altLang="en-US" smtClean="0"/>
              <a:t>13</a:t>
            </a:fld>
            <a:endParaRPr lang="zh-CN" altLang="en-US"/>
          </a:p>
        </p:txBody>
      </p:sp>
    </p:spTree>
    <p:extLst>
      <p:ext uri="{BB962C8B-B14F-4D97-AF65-F5344CB8AC3E}">
        <p14:creationId xmlns:p14="http://schemas.microsoft.com/office/powerpoint/2010/main" val="1030862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100013" algn="just" eaLnBrk="0" fontAlgn="base" hangingPunct="0">
              <a:lnSpc>
                <a:spcPct val="100000"/>
              </a:lnSpc>
              <a:spcBef>
                <a:spcPct val="0"/>
              </a:spcBef>
              <a:spcAft>
                <a:spcPct val="0"/>
              </a:spcAft>
              <a:buNone/>
            </a:pPr>
            <a:r>
              <a:rPr lang="en-US" altLang="zh-CN" sz="1200" dirty="0" smtClean="0">
                <a:latin typeface="Arial" panose="020B0604020202020204" pitchFamily="34" charset="0"/>
              </a:rPr>
              <a:t>We observe for females, the coefficients of each curve are very close to each other for both meter and yard courses. Although athletes may move from one group to another group as age increases, the athletes make similar progress as a group. The local slopes at different ages are very similar, suggesting a constant time improvement at each age regardless of your age and performance level. The slopes of the four curves decrease slowly as ages increase and become very flat after age of 14, suggesting little progress in swimming time during the age of 14 and 18 for female athletes. </a:t>
            </a:r>
          </a:p>
          <a:p>
            <a:pPr marL="0" indent="100013" algn="just" eaLnBrk="0" fontAlgn="base" hangingPunct="0">
              <a:lnSpc>
                <a:spcPct val="100000"/>
              </a:lnSpc>
              <a:spcBef>
                <a:spcPct val="0"/>
              </a:spcBef>
              <a:spcAft>
                <a:spcPct val="0"/>
              </a:spcAft>
              <a:buNone/>
            </a:pPr>
            <a:r>
              <a:rPr lang="en-US" altLang="zh-CN" sz="1200" dirty="0" smtClean="0">
                <a:latin typeface="Arial" panose="020B0604020202020204" pitchFamily="34" charset="0"/>
              </a:rPr>
              <a:t>For male athletes, the performance after age of 14 still shows major improvement, as seen in the curves that have much larger slopes compared to female athletes at the same age. The overall slopes for males from age 10 to 14 are similar to those of after age 14, showing males potentially improve consistently between age of 10 and age of 18. The female clearly has a different trend in which age of 14 is a turning point. Before this age, the level of improvement of time from age to age is much more significant than after age 14. </a:t>
            </a:r>
          </a:p>
          <a:p>
            <a:pPr marL="0" indent="100013" algn="just" eaLnBrk="0" fontAlgn="base" hangingPunct="0">
              <a:lnSpc>
                <a:spcPct val="100000"/>
              </a:lnSpc>
              <a:spcBef>
                <a:spcPct val="0"/>
              </a:spcBef>
              <a:spcAft>
                <a:spcPct val="0"/>
              </a:spcAft>
              <a:buNone/>
            </a:pPr>
            <a:endParaRPr lang="en-US" altLang="zh-CN" sz="1200" dirty="0" smtClean="0">
              <a:latin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A5C680FF-4DF9-4AA3-ABAD-603AB66E31B3}" type="slidenum">
              <a:rPr lang="zh-CN" altLang="en-US" smtClean="0"/>
              <a:t>14</a:t>
            </a:fld>
            <a:endParaRPr lang="zh-CN" altLang="en-US"/>
          </a:p>
        </p:txBody>
      </p:sp>
    </p:spTree>
    <p:extLst>
      <p:ext uri="{BB962C8B-B14F-4D97-AF65-F5344CB8AC3E}">
        <p14:creationId xmlns:p14="http://schemas.microsoft.com/office/powerpoint/2010/main" val="3528161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kern="1200" dirty="0" smtClean="0">
                <a:solidFill>
                  <a:schemeClr val="tx1"/>
                </a:solidFill>
                <a:effectLst/>
                <a:latin typeface="+mn-lt"/>
                <a:ea typeface="+mn-ea"/>
                <a:cs typeface="+mn-cs"/>
              </a:rPr>
              <a:t>We use artificial</a:t>
            </a:r>
            <a:r>
              <a:rPr lang="en-US" altLang="zh-CN" sz="1400" b="1" kern="1200" dirty="0" smtClean="0">
                <a:solidFill>
                  <a:schemeClr val="tx1"/>
                </a:solidFill>
                <a:effectLst/>
                <a:latin typeface="+mn-lt"/>
                <a:ea typeface="+mn-ea"/>
                <a:cs typeface="+mn-cs"/>
              </a:rPr>
              <a:t> </a:t>
            </a:r>
            <a:r>
              <a:rPr lang="en-US" altLang="zh-CN" sz="1400" kern="1200" dirty="0" smtClean="0">
                <a:solidFill>
                  <a:schemeClr val="tx1"/>
                </a:solidFill>
                <a:effectLst/>
                <a:latin typeface="+mn-lt"/>
                <a:ea typeface="+mn-ea"/>
                <a:cs typeface="+mn-cs"/>
              </a:rPr>
              <a:t>[</a:t>
            </a:r>
            <a:r>
              <a:rPr lang="en-US" altLang="zh-CN" sz="1400" kern="1200" dirty="0" err="1" smtClean="0">
                <a:solidFill>
                  <a:schemeClr val="tx1"/>
                </a:solidFill>
                <a:effectLst/>
                <a:latin typeface="+mn-lt"/>
                <a:ea typeface="+mn-ea"/>
                <a:cs typeface="+mn-cs"/>
              </a:rPr>
              <a:t>ɑːtɪ'fɪʃ</a:t>
            </a:r>
            <a:r>
              <a:rPr lang="en-US" altLang="zh-CN" sz="1400" kern="1200" dirty="0" smtClean="0">
                <a:solidFill>
                  <a:schemeClr val="tx1"/>
                </a:solidFill>
                <a:effectLst/>
                <a:latin typeface="+mn-lt"/>
                <a:ea typeface="+mn-ea"/>
                <a:cs typeface="+mn-cs"/>
              </a:rPr>
              <a:t>(ə)l] neural ['</a:t>
            </a:r>
            <a:r>
              <a:rPr lang="en-US" altLang="zh-CN" sz="1400" kern="1200" dirty="0" err="1" smtClean="0">
                <a:solidFill>
                  <a:schemeClr val="tx1"/>
                </a:solidFill>
                <a:effectLst/>
                <a:latin typeface="+mn-lt"/>
                <a:ea typeface="+mn-ea"/>
                <a:cs typeface="+mn-cs"/>
              </a:rPr>
              <a:t>njʊər</a:t>
            </a:r>
            <a:r>
              <a:rPr lang="en-US" altLang="zh-CN" sz="1400" kern="1200" dirty="0" smtClean="0">
                <a:solidFill>
                  <a:schemeClr val="tx1"/>
                </a:solidFill>
                <a:effectLst/>
                <a:latin typeface="+mn-lt"/>
                <a:ea typeface="+mn-ea"/>
                <a:cs typeface="+mn-cs"/>
              </a:rPr>
              <a:t>(ə)l] network (ANN) and support vector machine(SVM) methods for swimming level classification. From the data set, we sift through out 496 athletes who have swim records when they were 10, 11, 12, 13, 14, 15 and 18 years old. Each age performance is represented by the average performance of all swimmers in our data set at this age in 100M FR. Let the average performance of swimmer at age from 10 to 15 be the input features. </a:t>
            </a:r>
            <a:endParaRPr lang="zh-CN" altLang="zh-CN" sz="1400" kern="1200" dirty="0" smtClean="0">
              <a:solidFill>
                <a:schemeClr val="tx1"/>
              </a:solidFill>
              <a:effectLst/>
              <a:latin typeface="+mn-lt"/>
              <a:ea typeface="+mn-ea"/>
              <a:cs typeface="+mn-cs"/>
            </a:endParaRPr>
          </a:p>
          <a:p>
            <a:r>
              <a:rPr lang="en-US" altLang="zh-CN" sz="1400" kern="1200" dirty="0" smtClean="0">
                <a:solidFill>
                  <a:schemeClr val="tx1"/>
                </a:solidFill>
                <a:effectLst/>
                <a:latin typeface="+mn-lt"/>
                <a:ea typeface="+mn-ea"/>
                <a:cs typeface="+mn-cs"/>
              </a:rPr>
              <a:t>We define classification level labels in this table</a:t>
            </a:r>
          </a:p>
          <a:p>
            <a:endParaRPr lang="en-US" altLang="zh-CN" sz="1400" kern="1200" dirty="0" smtClean="0">
              <a:solidFill>
                <a:schemeClr val="tx1"/>
              </a:solidFill>
              <a:effectLst/>
              <a:latin typeface="+mn-lt"/>
              <a:ea typeface="+mn-ea"/>
              <a:cs typeface="+mn-cs"/>
            </a:endParaRPr>
          </a:p>
          <a:p>
            <a:endParaRPr lang="zh-CN" altLang="zh-CN" sz="1400" kern="1200" dirty="0" smtClean="0">
              <a:solidFill>
                <a:schemeClr val="tx1"/>
              </a:solidFill>
              <a:effectLst/>
              <a:latin typeface="+mn-lt"/>
              <a:ea typeface="+mn-ea"/>
              <a:cs typeface="+mn-cs"/>
            </a:endParaRPr>
          </a:p>
          <a:p>
            <a:r>
              <a:rPr lang="en-US" altLang="zh-CN" sz="1400" kern="1200" dirty="0" smtClean="0">
                <a:solidFill>
                  <a:schemeClr val="tx1"/>
                </a:solidFill>
                <a:effectLst/>
                <a:latin typeface="+mn-lt"/>
                <a:ea typeface="+mn-ea"/>
                <a:cs typeface="+mn-cs"/>
              </a:rPr>
              <a:t>To improve the accuracy of results, standardization and normalization operation are applied to the inputs.</a:t>
            </a:r>
            <a:endParaRPr lang="zh-CN" altLang="zh-CN" sz="14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5C680FF-4DF9-4AA3-ABAD-603AB66E31B3}" type="slidenum">
              <a:rPr lang="zh-CN" altLang="en-US" smtClean="0"/>
              <a:t>15</a:t>
            </a:fld>
            <a:endParaRPr lang="zh-CN" altLang="en-US"/>
          </a:p>
        </p:txBody>
      </p:sp>
    </p:spTree>
    <p:extLst>
      <p:ext uri="{BB962C8B-B14F-4D97-AF65-F5344CB8AC3E}">
        <p14:creationId xmlns:p14="http://schemas.microsoft.com/office/powerpoint/2010/main" val="1004192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effectLst/>
                <a:latin typeface="+mn-lt"/>
                <a:ea typeface="+mn-ea"/>
                <a:cs typeface="+mn-cs"/>
              </a:rPr>
              <a:t>The </a:t>
            </a:r>
            <a:r>
              <a:rPr lang="en-US" altLang="zh-CN" sz="1400" kern="1200" dirty="0" smtClean="0">
                <a:solidFill>
                  <a:schemeClr val="tx1"/>
                </a:solidFill>
                <a:effectLst/>
                <a:latin typeface="+mn-lt"/>
                <a:ea typeface="+mn-ea"/>
                <a:cs typeface="+mn-cs"/>
              </a:rPr>
              <a:t>experiment </a:t>
            </a:r>
            <a:r>
              <a:rPr lang="en-US" altLang="zh-CN" sz="1400" kern="1200" dirty="0" smtClean="0">
                <a:solidFill>
                  <a:schemeClr val="tx1"/>
                </a:solidFill>
                <a:effectLst/>
                <a:latin typeface="+mn-lt"/>
                <a:ea typeface="+mn-ea"/>
                <a:cs typeface="+mn-cs"/>
              </a:rPr>
              <a:t>data collected for this analysis is divided into two parts at random, training set and testing set. 80% of the sample is used as the initial training set, and the remaining 20% of the data set is used as the test data set.</a:t>
            </a:r>
            <a:endParaRPr lang="zh-CN" altLang="zh-CN" sz="1400" kern="1200" dirty="0" smtClean="0">
              <a:solidFill>
                <a:schemeClr val="tx1"/>
              </a:solidFill>
              <a:effectLst/>
              <a:latin typeface="+mn-lt"/>
              <a:ea typeface="+mn-ea"/>
              <a:cs typeface="+mn-cs"/>
            </a:endParaRPr>
          </a:p>
          <a:p>
            <a:r>
              <a:rPr lang="en-US" altLang="zh-CN" sz="1400" kern="1200" dirty="0" smtClean="0">
                <a:solidFill>
                  <a:schemeClr val="tx1"/>
                </a:solidFill>
                <a:effectLst/>
                <a:latin typeface="+mn-lt"/>
                <a:ea typeface="+mn-ea"/>
                <a:cs typeface="+mn-cs"/>
              </a:rPr>
              <a:t>The ANN achieved 71.8% overall accuracy in classification of swimmers while SVM achieves 77.3% which is more than the ANN method getting. The experiments show that both the SVM and ANN methods are able to discriminate the 100M FR swimmer level of performance.</a:t>
            </a:r>
            <a:endParaRPr lang="zh-CN" altLang="en-US" sz="1400" dirty="0"/>
          </a:p>
        </p:txBody>
      </p:sp>
      <p:sp>
        <p:nvSpPr>
          <p:cNvPr id="4" name="灯片编号占位符 3"/>
          <p:cNvSpPr>
            <a:spLocks noGrp="1"/>
          </p:cNvSpPr>
          <p:nvPr>
            <p:ph type="sldNum" sz="quarter" idx="10"/>
          </p:nvPr>
        </p:nvSpPr>
        <p:spPr/>
        <p:txBody>
          <a:bodyPr/>
          <a:lstStyle/>
          <a:p>
            <a:fld id="{A5C680FF-4DF9-4AA3-ABAD-603AB66E31B3}" type="slidenum">
              <a:rPr lang="zh-CN" altLang="en-US" smtClean="0"/>
              <a:t>16</a:t>
            </a:fld>
            <a:endParaRPr lang="zh-CN" altLang="en-US"/>
          </a:p>
        </p:txBody>
      </p:sp>
    </p:spTree>
    <p:extLst>
      <p:ext uri="{BB962C8B-B14F-4D97-AF65-F5344CB8AC3E}">
        <p14:creationId xmlns:p14="http://schemas.microsoft.com/office/powerpoint/2010/main" val="452951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None/>
            </a:pPr>
            <a:r>
              <a:rPr lang="en-US" altLang="zh-CN" dirty="0" smtClean="0"/>
              <a:t> We analyze the relationship between swimming performances and ages, strokes and gender. At first,  we measure the stable of swimmer by previous data; Than, we use Pearson correlation to study the </a:t>
            </a:r>
            <a:r>
              <a:rPr lang="en-US" altLang="zh-CN" dirty="0" smtClean="0">
                <a:solidFill>
                  <a:schemeClr val="accent5"/>
                </a:solidFill>
              </a:rPr>
              <a:t>linear </a:t>
            </a:r>
            <a:r>
              <a:rPr lang="en-US" altLang="zh-CN" dirty="0" smtClean="0"/>
              <a:t>correlation. What is more</a:t>
            </a:r>
            <a:r>
              <a:rPr lang="zh-CN" altLang="zh-CN" dirty="0" smtClean="0"/>
              <a:t>，</a:t>
            </a:r>
            <a:r>
              <a:rPr lang="en-US" altLang="zh-CN" dirty="0" smtClean="0">
                <a:solidFill>
                  <a:schemeClr val="accent5"/>
                </a:solidFill>
              </a:rPr>
              <a:t>quadratic curve regression </a:t>
            </a:r>
            <a:r>
              <a:rPr lang="en-US" altLang="zh-CN" dirty="0" smtClean="0"/>
              <a:t>method is used to analysis the time. At last we use </a:t>
            </a:r>
            <a:r>
              <a:rPr lang="en-US" altLang="zh-CN" dirty="0" smtClean="0">
                <a:solidFill>
                  <a:schemeClr val="accent5"/>
                </a:solidFill>
              </a:rPr>
              <a:t>High dimensional linear </a:t>
            </a:r>
            <a:r>
              <a:rPr lang="en-US" altLang="zh-CN" dirty="0" smtClean="0"/>
              <a:t>(SVM) and Nonlinear(ANN) classification method to forecast and classify the swimming level.</a:t>
            </a:r>
          </a:p>
          <a:p>
            <a:pPr marL="0" indent="0" algn="just">
              <a:buNone/>
            </a:pPr>
            <a:r>
              <a:rPr lang="en-US" altLang="zh-CN" dirty="0" smtClean="0"/>
              <a:t> As is known to all, besides the age, there are many impact factors. </a:t>
            </a:r>
            <a:r>
              <a:rPr lang="en-US" altLang="zh-CN" smtClean="0"/>
              <a:t>If we can add this impact factors in the future, maybe we can draw a better conclusion.</a:t>
            </a:r>
            <a:endParaRPr lang="zh-CN" altLang="en-US" dirty="0"/>
          </a:p>
        </p:txBody>
      </p:sp>
      <p:sp>
        <p:nvSpPr>
          <p:cNvPr id="4" name="灯片编号占位符 3"/>
          <p:cNvSpPr>
            <a:spLocks noGrp="1"/>
          </p:cNvSpPr>
          <p:nvPr>
            <p:ph type="sldNum" sz="quarter" idx="10"/>
          </p:nvPr>
        </p:nvSpPr>
        <p:spPr/>
        <p:txBody>
          <a:bodyPr/>
          <a:lstStyle/>
          <a:p>
            <a:fld id="{A5C680FF-4DF9-4AA3-ABAD-603AB66E31B3}" type="slidenum">
              <a:rPr lang="zh-CN" altLang="en-US" smtClean="0"/>
              <a:t>17</a:t>
            </a:fld>
            <a:endParaRPr lang="zh-CN" altLang="en-US"/>
          </a:p>
        </p:txBody>
      </p:sp>
    </p:spTree>
    <p:extLst>
      <p:ext uri="{BB962C8B-B14F-4D97-AF65-F5344CB8AC3E}">
        <p14:creationId xmlns:p14="http://schemas.microsoft.com/office/powerpoint/2010/main" val="2913084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That’s all. Thank you for your attention.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5C680FF-4DF9-4AA3-ABAD-603AB66E31B3}" type="slidenum">
              <a:rPr lang="zh-CN" altLang="en-US" smtClean="0"/>
              <a:t>18</a:t>
            </a:fld>
            <a:endParaRPr lang="zh-CN" altLang="en-US"/>
          </a:p>
        </p:txBody>
      </p:sp>
    </p:spTree>
    <p:extLst>
      <p:ext uri="{BB962C8B-B14F-4D97-AF65-F5344CB8AC3E}">
        <p14:creationId xmlns:p14="http://schemas.microsoft.com/office/powerpoint/2010/main" val="1902406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 will give this talk in four parts, including our data,</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statistical analysis, and prediction of swimmer’s level performance based on machine learning tools.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5C680FF-4DF9-4AA3-ABAD-603AB66E31B3}" type="slidenum">
              <a:rPr lang="zh-CN" altLang="en-US" smtClean="0"/>
              <a:t>2</a:t>
            </a:fld>
            <a:endParaRPr lang="zh-CN" altLang="en-US"/>
          </a:p>
        </p:txBody>
      </p:sp>
    </p:spTree>
    <p:extLst>
      <p:ext uri="{BB962C8B-B14F-4D97-AF65-F5344CB8AC3E}">
        <p14:creationId xmlns:p14="http://schemas.microsoft.com/office/powerpoint/2010/main" val="1361757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Ok, at first,</a:t>
            </a:r>
            <a:r>
              <a:rPr lang="en-US" altLang="zh-CN" sz="1200" kern="1200" baseline="0" dirty="0" smtClean="0">
                <a:solidFill>
                  <a:schemeClr val="tx1"/>
                </a:solidFill>
                <a:effectLst/>
                <a:latin typeface="+mn-lt"/>
                <a:ea typeface="+mn-ea"/>
                <a:cs typeface="+mn-cs"/>
              </a:rPr>
              <a:t> let me introduce my dataset. </a:t>
            </a:r>
            <a:r>
              <a:rPr lang="en-US" altLang="zh-CN" sz="1200" kern="1200" dirty="0" smtClean="0">
                <a:solidFill>
                  <a:schemeClr val="tx1"/>
                </a:solidFill>
                <a:effectLst/>
                <a:latin typeface="+mn-lt"/>
                <a:ea typeface="+mn-ea"/>
                <a:cs typeface="+mn-cs"/>
              </a:rPr>
              <a:t>Our observational data for swimmers' performance are obtained from the USA Swimming website which is the national </a:t>
            </a:r>
            <a:r>
              <a:rPr lang="en-US" altLang="zh-CN" sz="1200" u="none" strike="noStrike" kern="1200" dirty="0" smtClean="0">
                <a:solidFill>
                  <a:schemeClr val="tx1"/>
                </a:solidFill>
                <a:effectLst/>
                <a:latin typeface="+mn-lt"/>
                <a:ea typeface="+mn-ea"/>
                <a:cs typeface="+mn-cs"/>
                <a:hlinkClick r:id="rId3" tooltip="Sport governing body"/>
              </a:rPr>
              <a:t>governing body</a:t>
            </a:r>
            <a:r>
              <a:rPr lang="en-US" altLang="zh-CN" sz="1200" kern="1200" dirty="0" smtClean="0">
                <a:solidFill>
                  <a:schemeClr val="tx1"/>
                </a:solidFill>
                <a:effectLst/>
                <a:latin typeface="+mn-lt"/>
                <a:ea typeface="+mn-ea"/>
                <a:cs typeface="+mn-cs"/>
              </a:rPr>
              <a:t> for </a:t>
            </a:r>
            <a:r>
              <a:rPr lang="en-US" altLang="zh-CN" sz="1200" u="none" strike="noStrike" kern="1200" dirty="0" smtClean="0">
                <a:solidFill>
                  <a:schemeClr val="tx1"/>
                </a:solidFill>
                <a:effectLst/>
                <a:latin typeface="+mn-lt"/>
                <a:ea typeface="+mn-ea"/>
                <a:cs typeface="+mn-cs"/>
                <a:hlinkClick r:id="rId4" tooltip="Swimming (sport)"/>
              </a:rPr>
              <a:t>competitive swimming</a:t>
            </a:r>
            <a:r>
              <a:rPr lang="en-US" altLang="zh-CN" sz="1200" kern="1200" dirty="0" smtClean="0">
                <a:solidFill>
                  <a:schemeClr val="tx1"/>
                </a:solidFill>
                <a:effectLst/>
                <a:latin typeface="+mn-lt"/>
                <a:ea typeface="+mn-ea"/>
                <a:cs typeface="+mn-cs"/>
              </a:rPr>
              <a:t> in the </a:t>
            </a:r>
            <a:r>
              <a:rPr lang="en-US" altLang="zh-CN" sz="1200" u="none" strike="noStrike" kern="1200" dirty="0" smtClean="0">
                <a:solidFill>
                  <a:schemeClr val="tx1"/>
                </a:solidFill>
                <a:effectLst/>
                <a:latin typeface="+mn-lt"/>
                <a:ea typeface="+mn-ea"/>
                <a:cs typeface="+mn-cs"/>
                <a:hlinkClick r:id="rId5" tooltip="United States"/>
              </a:rPr>
              <a:t>United States</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We choose the top 5512 male swimmers and 2218 female swimmers based on their swimming times in their 100 meters (100M) long course meters freestyle by May 3, 2014. The athletes are age from 10 to 50.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So we construct a data set containing about 3 million records of 7730 swimming athletes.</a:t>
            </a:r>
          </a:p>
          <a:p>
            <a:endParaRPr lang="zh-CN" altLang="en-US" dirty="0"/>
          </a:p>
        </p:txBody>
      </p:sp>
      <p:sp>
        <p:nvSpPr>
          <p:cNvPr id="4" name="灯片编号占位符 3"/>
          <p:cNvSpPr>
            <a:spLocks noGrp="1"/>
          </p:cNvSpPr>
          <p:nvPr>
            <p:ph type="sldNum" sz="quarter" idx="10"/>
          </p:nvPr>
        </p:nvSpPr>
        <p:spPr/>
        <p:txBody>
          <a:bodyPr/>
          <a:lstStyle/>
          <a:p>
            <a:fld id="{A5C680FF-4DF9-4AA3-ABAD-603AB66E31B3}" type="slidenum">
              <a:rPr lang="zh-CN" altLang="en-US" smtClean="0"/>
              <a:t>3</a:t>
            </a:fld>
            <a:endParaRPr lang="zh-CN" altLang="en-US"/>
          </a:p>
        </p:txBody>
      </p:sp>
    </p:spTree>
    <p:extLst>
      <p:ext uri="{BB962C8B-B14F-4D97-AF65-F5344CB8AC3E}">
        <p14:creationId xmlns:p14="http://schemas.microsoft.com/office/powerpoint/2010/main" val="2565231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 vector model is used to describe the records of each data point. This vector has five elements containing swimming stroke [</a:t>
            </a:r>
            <a:r>
              <a:rPr lang="en-US" altLang="zh-CN" sz="1200" kern="1200" dirty="0" err="1" smtClean="0">
                <a:solidFill>
                  <a:schemeClr val="tx1"/>
                </a:solidFill>
                <a:effectLst/>
                <a:latin typeface="+mn-lt"/>
                <a:ea typeface="+mn-ea"/>
                <a:cs typeface="+mn-cs"/>
              </a:rPr>
              <a:t>strəʊk</a:t>
            </a:r>
            <a:r>
              <a:rPr lang="en-US" altLang="zh-CN" sz="1200" kern="1200" dirty="0" smtClean="0">
                <a:solidFill>
                  <a:schemeClr val="tx1"/>
                </a:solidFill>
                <a:effectLst/>
                <a:latin typeface="+mn-lt"/>
                <a:ea typeface="+mn-ea"/>
                <a:cs typeface="+mn-cs"/>
              </a:rPr>
              <a:t>], course, age, time, and power point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There are four swimming </a:t>
            </a:r>
            <a:r>
              <a:rPr lang="en-US" altLang="zh-CN" sz="1200" kern="1200" dirty="0" smtClean="0">
                <a:solidFill>
                  <a:srgbClr val="C00000"/>
                </a:solidFill>
                <a:effectLst/>
                <a:latin typeface="+mn-lt"/>
                <a:ea typeface="+mn-ea"/>
                <a:cs typeface="+mn-cs"/>
              </a:rPr>
              <a:t>strokes</a:t>
            </a:r>
            <a:r>
              <a:rPr lang="en-US" altLang="zh-CN" sz="1200" kern="1200" dirty="0" smtClean="0">
                <a:solidFill>
                  <a:srgbClr val="FF0000"/>
                </a:solidFill>
                <a:effectLst/>
                <a:latin typeface="+mn-lt"/>
                <a:ea typeface="+mn-ea"/>
                <a:cs typeface="+mn-cs"/>
              </a:rPr>
              <a:t>:</a:t>
            </a:r>
            <a:r>
              <a:rPr lang="en-US" altLang="zh-CN" sz="1200" kern="1200" dirty="0" smtClean="0">
                <a:solidFill>
                  <a:schemeClr val="tx1"/>
                </a:solidFill>
                <a:effectLst/>
                <a:latin typeface="+mn-lt"/>
                <a:ea typeface="+mn-ea"/>
                <a:cs typeface="+mn-cs"/>
              </a:rPr>
              <a:t> freestyle (FR), butterfly (FL), backstroke (BK) and breaststroke (BR) with different distances.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swimming course includes two options:  long-course, measured in meters (LCM) and short-course, measured in yards (SCY).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time of each performance, which is always measured in seconds.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power point is a </a:t>
            </a:r>
            <a:r>
              <a:rPr lang="en-US" altLang="zh-CN" sz="1200" kern="1200" dirty="0" err="1" smtClean="0">
                <a:solidFill>
                  <a:schemeClr val="tx1"/>
                </a:solidFill>
                <a:effectLst/>
                <a:latin typeface="+mn-lt"/>
                <a:ea typeface="+mn-ea"/>
                <a:cs typeface="+mn-cs"/>
              </a:rPr>
              <a:t>Hy-Tek</a:t>
            </a:r>
            <a:r>
              <a:rPr lang="en-US" altLang="zh-CN" sz="1200" kern="1200" dirty="0" smtClean="0">
                <a:solidFill>
                  <a:schemeClr val="tx1"/>
                </a:solidFill>
                <a:effectLst/>
                <a:latin typeface="+mn-lt"/>
                <a:ea typeface="+mn-ea"/>
                <a:cs typeface="+mn-cs"/>
              </a:rPr>
              <a:t> value that allows for comparison on the quality of performances across strokes, distances and events, as well as between age groups.</a:t>
            </a:r>
          </a:p>
          <a:p>
            <a:r>
              <a:rPr lang="en-US" altLang="zh-CN" sz="1200" kern="1200" dirty="0" smtClean="0">
                <a:solidFill>
                  <a:schemeClr val="tx1"/>
                </a:solidFill>
                <a:effectLst/>
                <a:latin typeface="+mn-lt"/>
                <a:ea typeface="+mn-ea"/>
                <a:cs typeface="+mn-cs"/>
              </a:rPr>
              <a:t>A sample of the data set is shown in this table.</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5C680FF-4DF9-4AA3-ABAD-603AB66E31B3}" type="slidenum">
              <a:rPr lang="zh-CN" altLang="en-US" smtClean="0"/>
              <a:t>4</a:t>
            </a:fld>
            <a:endParaRPr lang="zh-CN" altLang="en-US"/>
          </a:p>
        </p:txBody>
      </p:sp>
    </p:spTree>
    <p:extLst>
      <p:ext uri="{BB962C8B-B14F-4D97-AF65-F5344CB8AC3E}">
        <p14:creationId xmlns:p14="http://schemas.microsoft.com/office/powerpoint/2010/main" val="548063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perform statistical analysis and machine learning tools to mine and analyze such data. We investigate performance characteristics at different ages in different strokes for both male and female. We use variance to analyze the stability of performance in each stroke at different age; </a:t>
            </a:r>
            <a:r>
              <a:rPr lang="en-US" altLang="zh-CN" sz="1200" kern="1200" dirty="0" smtClean="0">
                <a:solidFill>
                  <a:schemeClr val="tx1"/>
                </a:solidFill>
                <a:effectLst/>
                <a:latin typeface="+mn-lt"/>
                <a:ea typeface="+mn-ea"/>
                <a:cs typeface="+mn-cs"/>
              </a:rPr>
              <a:t>as</a:t>
            </a:r>
            <a:r>
              <a:rPr lang="en-US" altLang="zh-CN" sz="1200" kern="1200" baseline="0" dirty="0" smtClean="0">
                <a:solidFill>
                  <a:schemeClr val="tx1"/>
                </a:solidFill>
                <a:effectLst/>
                <a:latin typeface="+mn-lt"/>
                <a:ea typeface="+mn-ea"/>
                <a:cs typeface="+mn-cs"/>
              </a:rPr>
              <a:t> we all known parents always care about their children’s </a:t>
            </a:r>
            <a:r>
              <a:rPr lang="en-US" altLang="zh-CN" sz="1200" kern="1200" baseline="0" dirty="0" err="1" smtClean="0">
                <a:solidFill>
                  <a:schemeClr val="tx1"/>
                </a:solidFill>
                <a:effectLst/>
                <a:latin typeface="+mn-lt"/>
                <a:ea typeface="+mn-ea"/>
                <a:cs typeface="+mn-cs"/>
              </a:rPr>
              <a:t>furtrue</a:t>
            </a:r>
            <a:r>
              <a:rPr lang="en-US" altLang="zh-CN" sz="1200" kern="1200" baseline="0" dirty="0" smtClean="0">
                <a:solidFill>
                  <a:schemeClr val="tx1"/>
                </a:solidFill>
                <a:effectLst/>
                <a:latin typeface="+mn-lt"/>
                <a:ea typeface="+mn-ea"/>
                <a:cs typeface="+mn-cs"/>
              </a:rPr>
              <a:t> performance . So </a:t>
            </a:r>
            <a:r>
              <a:rPr lang="en-US" altLang="zh-CN" sz="1200" kern="1200" dirty="0" smtClean="0">
                <a:solidFill>
                  <a:schemeClr val="tx1"/>
                </a:solidFill>
                <a:effectLst/>
                <a:latin typeface="+mn-lt"/>
                <a:ea typeface="+mn-ea"/>
                <a:cs typeface="+mn-cs"/>
              </a:rPr>
              <a:t>we </a:t>
            </a:r>
            <a:r>
              <a:rPr lang="en-US" altLang="zh-CN" sz="1200" kern="1200" dirty="0" smtClean="0">
                <a:solidFill>
                  <a:schemeClr val="tx1"/>
                </a:solidFill>
                <a:effectLst/>
                <a:latin typeface="+mn-lt"/>
                <a:ea typeface="+mn-ea"/>
                <a:cs typeface="+mn-cs"/>
              </a:rPr>
              <a:t>use Pearson correlation to estimate how performances at age of 18 may depend on the performance at younger ages; we use regression analysis to approximate the performance curve in different groups for different strokes. In addition, we make prediction of swimmer’s performance based on machine learning tools, including support vector machine (SVM) method.</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5C680FF-4DF9-4AA3-ABAD-603AB66E31B3}" type="slidenum">
              <a:rPr lang="zh-CN" altLang="en-US" smtClean="0"/>
              <a:t>5</a:t>
            </a:fld>
            <a:endParaRPr lang="zh-CN" altLang="en-US"/>
          </a:p>
        </p:txBody>
      </p:sp>
    </p:spTree>
    <p:extLst>
      <p:ext uri="{BB962C8B-B14F-4D97-AF65-F5344CB8AC3E}">
        <p14:creationId xmlns:p14="http://schemas.microsoft.com/office/powerpoint/2010/main" val="4236371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kern="1200" dirty="0" smtClean="0">
                <a:solidFill>
                  <a:schemeClr val="tx1"/>
                </a:solidFill>
                <a:effectLst/>
                <a:latin typeface="+mn-lt"/>
                <a:ea typeface="+mn-ea"/>
                <a:cs typeface="+mn-cs"/>
              </a:rPr>
              <a:t>Time is limited, I will go through [over] the next three points very briefly. Variance analysis, Pearson correlation coefficient [,</a:t>
            </a:r>
            <a:r>
              <a:rPr lang="en-US" altLang="zh-CN" sz="1600" kern="1200" dirty="0" err="1" smtClean="0">
                <a:solidFill>
                  <a:schemeClr val="tx1"/>
                </a:solidFill>
                <a:effectLst/>
                <a:latin typeface="+mn-lt"/>
                <a:ea typeface="+mn-ea"/>
                <a:cs typeface="+mn-cs"/>
              </a:rPr>
              <a:t>kəʊɪ'fɪʃ</a:t>
            </a:r>
            <a:r>
              <a:rPr lang="en-US" altLang="zh-CN" sz="1600" kern="1200" dirty="0" smtClean="0">
                <a:solidFill>
                  <a:schemeClr val="tx1"/>
                </a:solidFill>
                <a:effectLst/>
                <a:latin typeface="+mn-lt"/>
                <a:ea typeface="+mn-ea"/>
                <a:cs typeface="+mn-cs"/>
              </a:rPr>
              <a:t>(ə)</a:t>
            </a:r>
            <a:r>
              <a:rPr lang="en-US" altLang="zh-CN" sz="1600" kern="1200" dirty="0" err="1" smtClean="0">
                <a:solidFill>
                  <a:schemeClr val="tx1"/>
                </a:solidFill>
                <a:effectLst/>
                <a:latin typeface="+mn-lt"/>
                <a:ea typeface="+mn-ea"/>
                <a:cs typeface="+mn-cs"/>
              </a:rPr>
              <a:t>nt</a:t>
            </a:r>
            <a:r>
              <a:rPr lang="en-US" altLang="zh-CN" sz="1600" kern="1200" dirty="0" smtClean="0">
                <a:solidFill>
                  <a:schemeClr val="tx1"/>
                </a:solidFill>
                <a:effectLst/>
                <a:latin typeface="+mn-lt"/>
                <a:ea typeface="+mn-ea"/>
                <a:cs typeface="+mn-cs"/>
              </a:rPr>
              <a:t>] and regression analysis.</a:t>
            </a:r>
            <a:endParaRPr lang="zh-CN" altLang="zh-CN" sz="16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5C680FF-4DF9-4AA3-ABAD-603AB66E31B3}" type="slidenum">
              <a:rPr lang="zh-CN" altLang="en-US" smtClean="0"/>
              <a:t>6</a:t>
            </a:fld>
            <a:endParaRPr lang="zh-CN" altLang="en-US"/>
          </a:p>
        </p:txBody>
      </p:sp>
    </p:spTree>
    <p:extLst>
      <p:ext uri="{BB962C8B-B14F-4D97-AF65-F5344CB8AC3E}">
        <p14:creationId xmlns:p14="http://schemas.microsoft.com/office/powerpoint/2010/main" val="2275832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principle, the smaller variance indicates more stable and consistent performance at each age. We measure stability of swimmer’s performance by variance.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For one swimmer, we denote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m:t>
                        </m:r>
                      </m:e>
                      <m:sub>
                        <m:r>
                          <a:rPr lang="en-US" altLang="zh-CN" sz="1200" i="1" kern="1200">
                            <a:solidFill>
                              <a:schemeClr val="tx1"/>
                            </a:solidFill>
                            <a:effectLst/>
                            <a:latin typeface="Cambria Math" panose="02040503050406030204" pitchFamily="18" charset="0"/>
                            <a:ea typeface="+mn-ea"/>
                            <a:cs typeface="+mn-cs"/>
                          </a:rPr>
                          <m:t>𝑥</m:t>
                        </m:r>
                      </m:sub>
                    </m:sSub>
                  </m:oMath>
                </a14:m>
                <a:r>
                  <a:rPr lang="en-US" altLang="zh-CN" sz="1200" kern="1200" dirty="0">
                    <a:solidFill>
                      <a:schemeClr val="tx1"/>
                    </a:solidFill>
                    <a:effectLst/>
                    <a:latin typeface="+mn-lt"/>
                    <a:ea typeface="+mn-ea"/>
                    <a:cs typeface="+mn-cs"/>
                  </a:rPr>
                  <a:t> as the variance of the time at the age of </a:t>
                </a:r>
                <a:r>
                  <a:rPr lang="en-US" altLang="zh-CN" sz="1200" i="1" kern="1200" dirty="0">
                    <a:solidFill>
                      <a:schemeClr val="tx1"/>
                    </a:solidFill>
                    <a:effectLst/>
                    <a:latin typeface="+mn-lt"/>
                    <a:ea typeface="+mn-ea"/>
                    <a:cs typeface="+mn-cs"/>
                  </a:rPr>
                  <a:t>x</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For all swimmers, the variance is defined </a:t>
                </a:r>
                <a:r>
                  <a:rPr lang="en-US" altLang="zh-CN" sz="1200" kern="1200" dirty="0" smtClean="0">
                    <a:solidFill>
                      <a:schemeClr val="tx1"/>
                    </a:solidFill>
                    <a:effectLst/>
                    <a:latin typeface="+mn-lt"/>
                    <a:ea typeface="+mn-ea"/>
                    <a:cs typeface="+mn-cs"/>
                  </a:rPr>
                  <a:t>as</a:t>
                </a:r>
                <a:r>
                  <a:rPr lang="en-US" altLang="zh-CN" sz="1200" kern="1200" baseline="0" dirty="0" smtClean="0">
                    <a:solidFill>
                      <a:schemeClr val="tx1"/>
                    </a:solidFill>
                    <a:effectLst/>
                    <a:latin typeface="+mn-lt"/>
                    <a:ea typeface="+mn-ea"/>
                    <a:cs typeface="+mn-cs"/>
                  </a:rPr>
                  <a:t> big </a:t>
                </a:r>
                <a:r>
                  <a:rPr lang="en-US" altLang="zh-CN" sz="1200" kern="1200" baseline="0" dirty="0" err="1" smtClean="0">
                    <a:solidFill>
                      <a:schemeClr val="tx1"/>
                    </a:solidFill>
                    <a:effectLst/>
                    <a:latin typeface="+mn-lt"/>
                    <a:ea typeface="+mn-ea"/>
                    <a:cs typeface="+mn-cs"/>
                  </a:rPr>
                  <a:t>Dx</a:t>
                </a:r>
                <a:endParaRPr lang="zh-CN" altLang="zh-CN" sz="1200" kern="1200" dirty="0">
                  <a:solidFill>
                    <a:schemeClr val="tx1"/>
                  </a:solidFill>
                  <a:effectLst/>
                  <a:latin typeface="+mn-lt"/>
                  <a:ea typeface="+mn-ea"/>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principle, the smaller variance indicates more stable and consistent performance at each age. We measure stability of swimmer’s performance by variance.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For one swimmer, we denote </a:t>
                </a:r>
                <a:r>
                  <a:rPr lang="en-US" altLang="zh-CN" sz="1200" i="0" kern="1200">
                    <a:solidFill>
                      <a:schemeClr val="tx1"/>
                    </a:solidFill>
                    <a:effectLst/>
                    <a:latin typeface="+mn-lt"/>
                    <a:ea typeface="+mn-ea"/>
                    <a:cs typeface="+mn-cs"/>
                  </a:rPr>
                  <a:t>𝑑</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𝑥</a:t>
                </a:r>
                <a:r>
                  <a:rPr lang="en-US" altLang="zh-CN" sz="1200" kern="1200" dirty="0">
                    <a:solidFill>
                      <a:schemeClr val="tx1"/>
                    </a:solidFill>
                    <a:effectLst/>
                    <a:latin typeface="+mn-lt"/>
                    <a:ea typeface="+mn-ea"/>
                    <a:cs typeface="+mn-cs"/>
                  </a:rPr>
                  <a:t> as the variance of the time at the age of </a:t>
                </a:r>
                <a:r>
                  <a:rPr lang="en-US" altLang="zh-CN" sz="1200" i="1" kern="1200" dirty="0">
                    <a:solidFill>
                      <a:schemeClr val="tx1"/>
                    </a:solidFill>
                    <a:effectLst/>
                    <a:latin typeface="+mn-lt"/>
                    <a:ea typeface="+mn-ea"/>
                    <a:cs typeface="+mn-cs"/>
                  </a:rPr>
                  <a:t>x</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For all swimmers, the variance is defined as:</a:t>
                </a:r>
                <a:endParaRPr lang="zh-CN"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A5C680FF-4DF9-4AA3-ABAD-603AB66E31B3}" type="slidenum">
              <a:rPr lang="zh-CN" altLang="en-US" smtClean="0"/>
              <a:t>7</a:t>
            </a:fld>
            <a:endParaRPr lang="zh-CN" altLang="en-US"/>
          </a:p>
        </p:txBody>
      </p:sp>
    </p:spTree>
    <p:extLst>
      <p:ext uri="{BB962C8B-B14F-4D97-AF65-F5344CB8AC3E}">
        <p14:creationId xmlns:p14="http://schemas.microsoft.com/office/powerpoint/2010/main" val="161435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400" kern="1200" dirty="0" smtClean="0">
                <a:solidFill>
                  <a:schemeClr val="tx1"/>
                </a:solidFill>
                <a:effectLst/>
                <a:latin typeface="+mn-lt"/>
                <a:ea typeface="+mn-ea"/>
                <a:cs typeface="+mn-cs"/>
              </a:rPr>
              <a:t>As the age increases, the performance variances of both male and female athletes decrease, indicating more stable performance of swimmers as they become older. </a:t>
            </a:r>
            <a:endParaRPr lang="zh-CN" altLang="zh-CN" sz="1400" kern="1200" dirty="0" smtClean="0">
              <a:solidFill>
                <a:schemeClr val="tx1"/>
              </a:solidFill>
              <a:effectLst/>
              <a:latin typeface="+mn-lt"/>
              <a:ea typeface="+mn-ea"/>
              <a:cs typeface="+mn-cs"/>
            </a:endParaRPr>
          </a:p>
          <a:p>
            <a:pPr lvl="0"/>
            <a:r>
              <a:rPr lang="en-US" altLang="zh-CN" sz="1400" kern="1200" dirty="0" smtClean="0">
                <a:solidFill>
                  <a:schemeClr val="tx1"/>
                </a:solidFill>
                <a:effectLst/>
                <a:latin typeface="+mn-lt"/>
                <a:ea typeface="+mn-ea"/>
                <a:cs typeface="+mn-cs"/>
              </a:rPr>
              <a:t>Among both male and female athletes, 100BR has the largest variances while 100FR has the smallest variances in old ages (&gt;13), suggesting challenges in maintaining performance in the breaststroke – a timing stroke. Interestingly, at younger ages (e.g. From ages 10 to 13), the 100FL is the least stable stroke.</a:t>
            </a:r>
            <a:endParaRPr lang="zh-CN" altLang="zh-CN" sz="1400" kern="1200" dirty="0" smtClean="0">
              <a:solidFill>
                <a:schemeClr val="tx1"/>
              </a:solidFill>
              <a:effectLst/>
              <a:latin typeface="+mn-lt"/>
              <a:ea typeface="+mn-ea"/>
              <a:cs typeface="+mn-cs"/>
            </a:endParaRPr>
          </a:p>
          <a:p>
            <a:pPr lvl="0"/>
            <a:r>
              <a:rPr lang="en-US" altLang="zh-CN" sz="1400" kern="1200" dirty="0" smtClean="0">
                <a:solidFill>
                  <a:schemeClr val="tx1"/>
                </a:solidFill>
                <a:effectLst/>
                <a:latin typeface="+mn-lt"/>
                <a:ea typeface="+mn-ea"/>
                <a:cs typeface="+mn-cs"/>
              </a:rPr>
              <a:t>……</a:t>
            </a:r>
            <a:endParaRPr lang="zh-CN" altLang="zh-CN" sz="14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5C680FF-4DF9-4AA3-ABAD-603AB66E31B3}" type="slidenum">
              <a:rPr lang="zh-CN" altLang="en-US" smtClean="0"/>
              <a:t>8</a:t>
            </a:fld>
            <a:endParaRPr lang="zh-CN" altLang="en-US"/>
          </a:p>
        </p:txBody>
      </p:sp>
    </p:spTree>
    <p:extLst>
      <p:ext uri="{BB962C8B-B14F-4D97-AF65-F5344CB8AC3E}">
        <p14:creationId xmlns:p14="http://schemas.microsoft.com/office/powerpoint/2010/main" val="801234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Next, we analyze ['</a:t>
            </a:r>
            <a:r>
              <a:rPr lang="en-US" altLang="zh-CN" sz="1200" kern="1200" dirty="0" err="1" smtClean="0">
                <a:solidFill>
                  <a:schemeClr val="tx1"/>
                </a:solidFill>
                <a:effectLst/>
                <a:latin typeface="+mn-lt"/>
                <a:ea typeface="+mn-ea"/>
                <a:cs typeface="+mn-cs"/>
              </a:rPr>
              <a:t>ænə,laɪz</a:t>
            </a:r>
            <a:r>
              <a:rPr lang="en-US" altLang="zh-CN" sz="1200" kern="1200" dirty="0" smtClean="0">
                <a:solidFill>
                  <a:schemeClr val="tx1"/>
                </a:solidFill>
                <a:effectLst/>
                <a:latin typeface="+mn-lt"/>
                <a:ea typeface="+mn-ea"/>
                <a:cs typeface="+mn-cs"/>
              </a:rPr>
              <a:t>] variances of different distances of FR in 100M, 200M, 400M and 800M. Because the mean time of each distance varies greatly, we normalize every distance by a different corresponding factor to measure the variances of the time in 100 meter, i.e. Halving the time in 200M, dividing by four for the time in 400M, and dividing by eight for the 800M.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Interestingly, female 200M FR LCM has the largest variance on each age, compared with other distances as seen in Figure 2a. Male has similar trend but the variances for the four distances in meter are more visible than female. One interesting observation is that the male’s 100FR in meter is significantly more stable than other distances while for female the variances in the four distances are smaller.</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5C680FF-4DF9-4AA3-ABAD-603AB66E31B3}" type="slidenum">
              <a:rPr lang="zh-CN" altLang="en-US" smtClean="0"/>
              <a:t>9</a:t>
            </a:fld>
            <a:endParaRPr lang="zh-CN" altLang="en-US"/>
          </a:p>
        </p:txBody>
      </p:sp>
    </p:spTree>
    <p:extLst>
      <p:ext uri="{BB962C8B-B14F-4D97-AF65-F5344CB8AC3E}">
        <p14:creationId xmlns:p14="http://schemas.microsoft.com/office/powerpoint/2010/main" val="3373944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0BBC82C-F8BF-488B-B7EB-F3AB41E46CE3}" type="datetimeFigureOut">
              <a:rPr lang="zh-CN" altLang="en-US" smtClean="0"/>
              <a:t>2015/7/28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7D0133-4501-4D28-9EFC-8B47C230DD17}" type="slidenum">
              <a:rPr lang="zh-CN" altLang="en-US" smtClean="0"/>
              <a:t>‹#›</a:t>
            </a:fld>
            <a:endParaRPr lang="zh-CN" altLang="en-US"/>
          </a:p>
        </p:txBody>
      </p:sp>
    </p:spTree>
    <p:extLst>
      <p:ext uri="{BB962C8B-B14F-4D97-AF65-F5344CB8AC3E}">
        <p14:creationId xmlns:p14="http://schemas.microsoft.com/office/powerpoint/2010/main" val="2645386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0BBC82C-F8BF-488B-B7EB-F3AB41E46CE3}" type="datetimeFigureOut">
              <a:rPr lang="zh-CN" altLang="en-US" smtClean="0"/>
              <a:t>2015/7/28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7D0133-4501-4D28-9EFC-8B47C230DD17}" type="slidenum">
              <a:rPr lang="zh-CN" altLang="en-US" smtClean="0"/>
              <a:t>‹#›</a:t>
            </a:fld>
            <a:endParaRPr lang="zh-CN" altLang="en-US"/>
          </a:p>
        </p:txBody>
      </p:sp>
    </p:spTree>
    <p:extLst>
      <p:ext uri="{BB962C8B-B14F-4D97-AF65-F5344CB8AC3E}">
        <p14:creationId xmlns:p14="http://schemas.microsoft.com/office/powerpoint/2010/main" val="1900516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0BBC82C-F8BF-488B-B7EB-F3AB41E46CE3}" type="datetimeFigureOut">
              <a:rPr lang="zh-CN" altLang="en-US" smtClean="0"/>
              <a:t>2015/7/28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7D0133-4501-4D28-9EFC-8B47C230DD17}" type="slidenum">
              <a:rPr lang="zh-CN" altLang="en-US" smtClean="0"/>
              <a:t>‹#›</a:t>
            </a:fld>
            <a:endParaRPr lang="zh-CN" altLang="en-US"/>
          </a:p>
        </p:txBody>
      </p:sp>
    </p:spTree>
    <p:extLst>
      <p:ext uri="{BB962C8B-B14F-4D97-AF65-F5344CB8AC3E}">
        <p14:creationId xmlns:p14="http://schemas.microsoft.com/office/powerpoint/2010/main" val="162621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0BBC82C-F8BF-488B-B7EB-F3AB41E46CE3}" type="datetimeFigureOut">
              <a:rPr lang="zh-CN" altLang="en-US" smtClean="0"/>
              <a:t>2015/7/28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7D0133-4501-4D28-9EFC-8B47C230DD17}" type="slidenum">
              <a:rPr lang="zh-CN" altLang="en-US" smtClean="0"/>
              <a:t>‹#›</a:t>
            </a:fld>
            <a:endParaRPr lang="zh-CN" altLang="en-US"/>
          </a:p>
        </p:txBody>
      </p:sp>
    </p:spTree>
    <p:extLst>
      <p:ext uri="{BB962C8B-B14F-4D97-AF65-F5344CB8AC3E}">
        <p14:creationId xmlns:p14="http://schemas.microsoft.com/office/powerpoint/2010/main" val="227437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0BBC82C-F8BF-488B-B7EB-F3AB41E46CE3}" type="datetimeFigureOut">
              <a:rPr lang="zh-CN" altLang="en-US" smtClean="0"/>
              <a:t>2015/7/28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7D0133-4501-4D28-9EFC-8B47C230DD17}" type="slidenum">
              <a:rPr lang="zh-CN" altLang="en-US" smtClean="0"/>
              <a:t>‹#›</a:t>
            </a:fld>
            <a:endParaRPr lang="zh-CN" altLang="en-US"/>
          </a:p>
        </p:txBody>
      </p:sp>
    </p:spTree>
    <p:extLst>
      <p:ext uri="{BB962C8B-B14F-4D97-AF65-F5344CB8AC3E}">
        <p14:creationId xmlns:p14="http://schemas.microsoft.com/office/powerpoint/2010/main" val="57483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0BBC82C-F8BF-488B-B7EB-F3AB41E46CE3}" type="datetimeFigureOut">
              <a:rPr lang="zh-CN" altLang="en-US" smtClean="0"/>
              <a:t>2015/7/28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7D0133-4501-4D28-9EFC-8B47C230DD17}" type="slidenum">
              <a:rPr lang="zh-CN" altLang="en-US" smtClean="0"/>
              <a:t>‹#›</a:t>
            </a:fld>
            <a:endParaRPr lang="zh-CN" altLang="en-US"/>
          </a:p>
        </p:txBody>
      </p:sp>
    </p:spTree>
    <p:extLst>
      <p:ext uri="{BB962C8B-B14F-4D97-AF65-F5344CB8AC3E}">
        <p14:creationId xmlns:p14="http://schemas.microsoft.com/office/powerpoint/2010/main" val="231343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0BBC82C-F8BF-488B-B7EB-F3AB41E46CE3}" type="datetimeFigureOut">
              <a:rPr lang="zh-CN" altLang="en-US" smtClean="0"/>
              <a:t>2015/7/28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87D0133-4501-4D28-9EFC-8B47C230DD17}" type="slidenum">
              <a:rPr lang="zh-CN" altLang="en-US" smtClean="0"/>
              <a:t>‹#›</a:t>
            </a:fld>
            <a:endParaRPr lang="zh-CN" altLang="en-US"/>
          </a:p>
        </p:txBody>
      </p:sp>
    </p:spTree>
    <p:extLst>
      <p:ext uri="{BB962C8B-B14F-4D97-AF65-F5344CB8AC3E}">
        <p14:creationId xmlns:p14="http://schemas.microsoft.com/office/powerpoint/2010/main" val="240027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0BBC82C-F8BF-488B-B7EB-F3AB41E46CE3}" type="datetimeFigureOut">
              <a:rPr lang="zh-CN" altLang="en-US" smtClean="0"/>
              <a:t>2015/7/28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87D0133-4501-4D28-9EFC-8B47C230DD17}" type="slidenum">
              <a:rPr lang="zh-CN" altLang="en-US" smtClean="0"/>
              <a:t>‹#›</a:t>
            </a:fld>
            <a:endParaRPr lang="zh-CN" altLang="en-US"/>
          </a:p>
        </p:txBody>
      </p:sp>
    </p:spTree>
    <p:extLst>
      <p:ext uri="{BB962C8B-B14F-4D97-AF65-F5344CB8AC3E}">
        <p14:creationId xmlns:p14="http://schemas.microsoft.com/office/powerpoint/2010/main" val="344210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BC82C-F8BF-488B-B7EB-F3AB41E46CE3}" type="datetimeFigureOut">
              <a:rPr lang="zh-CN" altLang="en-US" smtClean="0"/>
              <a:t>2015/7/28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87D0133-4501-4D28-9EFC-8B47C230DD17}" type="slidenum">
              <a:rPr lang="zh-CN" altLang="en-US" smtClean="0"/>
              <a:t>‹#›</a:t>
            </a:fld>
            <a:endParaRPr lang="zh-CN" altLang="en-US"/>
          </a:p>
        </p:txBody>
      </p:sp>
    </p:spTree>
    <p:extLst>
      <p:ext uri="{BB962C8B-B14F-4D97-AF65-F5344CB8AC3E}">
        <p14:creationId xmlns:p14="http://schemas.microsoft.com/office/powerpoint/2010/main" val="3274189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0BBC82C-F8BF-488B-B7EB-F3AB41E46CE3}" type="datetimeFigureOut">
              <a:rPr lang="zh-CN" altLang="en-US" smtClean="0"/>
              <a:t>2015/7/28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7D0133-4501-4D28-9EFC-8B47C230DD17}" type="slidenum">
              <a:rPr lang="zh-CN" altLang="en-US" smtClean="0"/>
              <a:t>‹#›</a:t>
            </a:fld>
            <a:endParaRPr lang="zh-CN" altLang="en-US"/>
          </a:p>
        </p:txBody>
      </p:sp>
    </p:spTree>
    <p:extLst>
      <p:ext uri="{BB962C8B-B14F-4D97-AF65-F5344CB8AC3E}">
        <p14:creationId xmlns:p14="http://schemas.microsoft.com/office/powerpoint/2010/main" val="1105824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0BBC82C-F8BF-488B-B7EB-F3AB41E46CE3}" type="datetimeFigureOut">
              <a:rPr lang="zh-CN" altLang="en-US" smtClean="0"/>
              <a:t>2015/7/28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7D0133-4501-4D28-9EFC-8B47C230DD17}" type="slidenum">
              <a:rPr lang="zh-CN" altLang="en-US" smtClean="0"/>
              <a:t>‹#›</a:t>
            </a:fld>
            <a:endParaRPr lang="zh-CN" altLang="en-US"/>
          </a:p>
        </p:txBody>
      </p:sp>
    </p:spTree>
    <p:extLst>
      <p:ext uri="{BB962C8B-B14F-4D97-AF65-F5344CB8AC3E}">
        <p14:creationId xmlns:p14="http://schemas.microsoft.com/office/powerpoint/2010/main" val="2476194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BC82C-F8BF-488B-B7EB-F3AB41E46CE3}" type="datetimeFigureOut">
              <a:rPr lang="zh-CN" altLang="en-US" smtClean="0"/>
              <a:t>2015/7/28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D0133-4501-4D28-9EFC-8B47C230DD17}" type="slidenum">
              <a:rPr lang="zh-CN" altLang="en-US" smtClean="0"/>
              <a:t>‹#›</a:t>
            </a:fld>
            <a:endParaRPr lang="zh-CN" altLang="en-US"/>
          </a:p>
        </p:txBody>
      </p:sp>
    </p:spTree>
    <p:extLst>
      <p:ext uri="{BB962C8B-B14F-4D97-AF65-F5344CB8AC3E}">
        <p14:creationId xmlns:p14="http://schemas.microsoft.com/office/powerpoint/2010/main" val="4032594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usaswimming.org/DesktopDefault.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Computational Analysis of USA Swimming Data</a:t>
            </a:r>
            <a:endParaRPr lang="zh-CN" altLang="en-US" dirty="0"/>
          </a:p>
        </p:txBody>
      </p:sp>
      <p:sp>
        <p:nvSpPr>
          <p:cNvPr id="3" name="副标题 2"/>
          <p:cNvSpPr>
            <a:spLocks noGrp="1"/>
          </p:cNvSpPr>
          <p:nvPr>
            <p:ph type="subTitle" idx="1"/>
          </p:nvPr>
        </p:nvSpPr>
        <p:spPr>
          <a:xfrm>
            <a:off x="1042517" y="3963778"/>
            <a:ext cx="6858000" cy="1655762"/>
          </a:xfrm>
        </p:spPr>
        <p:txBody>
          <a:bodyPr>
            <a:normAutofit/>
          </a:bodyPr>
          <a:lstStyle/>
          <a:p>
            <a:r>
              <a:rPr lang="en-US" altLang="zh-CN" sz="2800" i="1" dirty="0" smtClean="0">
                <a:solidFill>
                  <a:schemeClr val="tx1">
                    <a:lumMod val="50000"/>
                    <a:lumOff val="50000"/>
                  </a:schemeClr>
                </a:solidFill>
              </a:rPr>
              <a:t>Junfu Xu</a:t>
            </a:r>
          </a:p>
          <a:p>
            <a:r>
              <a:rPr lang="en-US" altLang="zh-CN" sz="2800" i="1" dirty="0" smtClean="0">
                <a:solidFill>
                  <a:schemeClr val="tx1">
                    <a:lumMod val="50000"/>
                    <a:lumOff val="50000"/>
                  </a:schemeClr>
                </a:solidFill>
              </a:rPr>
              <a:t>School </a:t>
            </a:r>
            <a:r>
              <a:rPr lang="en-US" altLang="zh-CN" sz="2800" i="1" dirty="0">
                <a:solidFill>
                  <a:schemeClr val="tx1">
                    <a:lumMod val="50000"/>
                    <a:lumOff val="50000"/>
                  </a:schemeClr>
                </a:solidFill>
              </a:rPr>
              <a:t>of Computer Engineering and Science,</a:t>
            </a:r>
            <a:endParaRPr lang="zh-CN" altLang="en-US" sz="2800" i="1" dirty="0">
              <a:solidFill>
                <a:schemeClr val="tx1">
                  <a:lumMod val="50000"/>
                  <a:lumOff val="50000"/>
                </a:schemeClr>
              </a:solidFill>
            </a:endParaRPr>
          </a:p>
          <a:p>
            <a:r>
              <a:rPr lang="en-US" altLang="zh-CN" sz="2800" i="1" dirty="0">
                <a:solidFill>
                  <a:schemeClr val="tx1">
                    <a:lumMod val="50000"/>
                    <a:lumOff val="50000"/>
                  </a:schemeClr>
                </a:solidFill>
              </a:rPr>
              <a:t>Shanghai University</a:t>
            </a:r>
            <a:endParaRPr lang="zh-CN" altLang="en-US" sz="2800" i="1" dirty="0">
              <a:solidFill>
                <a:schemeClr val="tx1">
                  <a:lumMod val="50000"/>
                  <a:lumOff val="50000"/>
                </a:schemeClr>
              </a:solidFill>
            </a:endParaRPr>
          </a:p>
        </p:txBody>
      </p:sp>
      <p:pic>
        <p:nvPicPr>
          <p:cNvPr id="4" name="图片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71375"/>
            <a:ext cx="939403" cy="1189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6819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33077"/>
            <a:ext cx="7886700" cy="1025135"/>
          </a:xfrm>
          <a:solidFill>
            <a:schemeClr val="bg2">
              <a:lumMod val="75000"/>
            </a:schemeClr>
          </a:solidFill>
        </p:spPr>
        <p:txBody>
          <a:bodyPr/>
          <a:lstStyle/>
          <a:p>
            <a:pPr lvl="0"/>
            <a:r>
              <a:rPr lang="en-US" altLang="zh-CN" dirty="0" smtClean="0"/>
              <a:t>Pearson Correlation Coefficient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buNone/>
                </a:pPr>
                <a:r>
                  <a:rPr lang="en-US" altLang="zh-CN" sz="2625" dirty="0"/>
                  <a:t>Studying correlations between the performances at age 18 and at younger ages.</a:t>
                </a:r>
              </a:p>
              <a:p>
                <a:pPr marL="0" indent="0">
                  <a:buNone/>
                </a:pP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𝜌</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18</m:t>
                              </m:r>
                            </m:sub>
                          </m:sSub>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𝑐𝑜𝑣</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18</m:t>
                              </m:r>
                            </m:sub>
                          </m:sSub>
                          <m:r>
                            <a:rPr lang="en-US" altLang="zh-CN" i="1">
                              <a:latin typeface="Cambria Math" panose="02040503050406030204" pitchFamily="18" charset="0"/>
                            </a:rPr>
                            <m:t>)</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18</m:t>
                                  </m:r>
                                </m:sub>
                              </m:sSub>
                            </m:sub>
                          </m:sSub>
                        </m:den>
                      </m:f>
                    </m:oMath>
                  </m:oMathPara>
                </a14:m>
                <a:endParaRPr lang="en-US" altLang="zh-CN" dirty="0" smtClean="0"/>
              </a:p>
              <a:p>
                <a:pPr marL="0" indent="0">
                  <a:buNone/>
                </a:pPr>
                <a:r>
                  <a:rPr lang="en-US" altLang="zh-CN" sz="2250" dirty="0"/>
                  <a:t>Where:</a:t>
                </a:r>
                <a:endParaRPr lang="zh-CN" altLang="zh-CN" sz="2250" dirty="0"/>
              </a:p>
              <a:p>
                <a:pPr lvl="0"/>
                <a14:m>
                  <m:oMath xmlns:m="http://schemas.openxmlformats.org/officeDocument/2006/math">
                    <m:sSub>
                      <m:sSubPr>
                        <m:ctrlPr>
                          <a:rPr lang="zh-CN" altLang="zh-CN" sz="2250" i="1">
                            <a:latin typeface="Cambria Math" panose="02040503050406030204" pitchFamily="18" charset="0"/>
                          </a:rPr>
                        </m:ctrlPr>
                      </m:sSubPr>
                      <m:e>
                        <m:r>
                          <a:rPr lang="en-US" altLang="zh-CN" sz="2250" i="1">
                            <a:latin typeface="Cambria Math" panose="02040503050406030204" pitchFamily="18" charset="0"/>
                          </a:rPr>
                          <m:t>𝑥</m:t>
                        </m:r>
                      </m:e>
                      <m:sub>
                        <m:r>
                          <a:rPr lang="en-US" altLang="zh-CN" sz="2250" i="1">
                            <a:latin typeface="Cambria Math" panose="02040503050406030204" pitchFamily="18" charset="0"/>
                          </a:rPr>
                          <m:t>𝑖</m:t>
                        </m:r>
                      </m:sub>
                    </m:sSub>
                  </m:oMath>
                </a14:m>
                <a:r>
                  <a:rPr lang="en-US" altLang="zh-CN" sz="2250" dirty="0"/>
                  <a:t> is average swimming performance at the age of</a:t>
                </a:r>
                <a:r>
                  <a:rPr lang="en-US" altLang="zh-CN" sz="2250" i="1" dirty="0"/>
                  <a:t> </a:t>
                </a:r>
                <a:r>
                  <a:rPr lang="en-US" altLang="zh-CN" sz="2250" i="1" dirty="0" err="1"/>
                  <a:t>i</a:t>
                </a:r>
                <a:endParaRPr lang="en-US" altLang="zh-CN" sz="2250" i="1" dirty="0"/>
              </a:p>
              <a:p>
                <a:r>
                  <a:rPr lang="en-US" altLang="zh-CN" sz="2250" i="1" dirty="0" err="1"/>
                  <a:t>cov</a:t>
                </a:r>
                <a:r>
                  <a:rPr lang="en-US" altLang="zh-CN" sz="2250" i="1" dirty="0"/>
                  <a:t> is the covariance</a:t>
                </a:r>
                <a:endParaRPr lang="zh-CN" altLang="zh-CN" sz="2250" dirty="0"/>
              </a:p>
              <a:p>
                <a:pPr lvl="0"/>
                <a14:m>
                  <m:oMath xmlns:m="http://schemas.openxmlformats.org/officeDocument/2006/math">
                    <m:sSub>
                      <m:sSubPr>
                        <m:ctrlPr>
                          <a:rPr lang="zh-CN" altLang="zh-CN" sz="2250" i="1">
                            <a:latin typeface="Cambria Math" panose="02040503050406030204" pitchFamily="18" charset="0"/>
                          </a:rPr>
                        </m:ctrlPr>
                      </m:sSubPr>
                      <m:e>
                        <m:r>
                          <a:rPr lang="en-US" altLang="zh-CN" sz="2250" i="1">
                            <a:latin typeface="Cambria Math" panose="02040503050406030204" pitchFamily="18" charset="0"/>
                          </a:rPr>
                          <m:t>𝜎</m:t>
                        </m:r>
                      </m:e>
                      <m:sub>
                        <m:r>
                          <a:rPr lang="en-US" altLang="zh-CN" sz="2250" i="1">
                            <a:latin typeface="Cambria Math" panose="02040503050406030204" pitchFamily="18" charset="0"/>
                          </a:rPr>
                          <m:t>𝑥</m:t>
                        </m:r>
                      </m:sub>
                    </m:sSub>
                  </m:oMath>
                </a14:m>
                <a:r>
                  <a:rPr lang="en-US" altLang="zh-CN" sz="2250" i="1" dirty="0"/>
                  <a:t> is the standard deviation of x</a:t>
                </a:r>
                <a:endParaRPr lang="zh-CN" altLang="zh-CN" sz="2250" dirty="0"/>
              </a:p>
              <a:p>
                <a:pPr lvl="0"/>
                <a14:m>
                  <m:oMath xmlns:m="http://schemas.openxmlformats.org/officeDocument/2006/math">
                    <m:r>
                      <a:rPr lang="en-US" altLang="zh-CN" sz="2250" i="1">
                        <a:latin typeface="Cambria Math" panose="02040503050406030204" pitchFamily="18" charset="0"/>
                      </a:rPr>
                      <m:t>𝑖</m:t>
                    </m:r>
                    <m:r>
                      <a:rPr lang="zh-CN" altLang="zh-CN" sz="2250" i="1">
                        <a:latin typeface="Cambria Math" panose="02040503050406030204" pitchFamily="18" charset="0"/>
                      </a:rPr>
                      <m:t>∈</m:t>
                    </m:r>
                    <m:r>
                      <a:rPr lang="en-US" altLang="zh-CN" sz="2250" i="1">
                        <a:latin typeface="Cambria Math" panose="02040503050406030204" pitchFamily="18" charset="0"/>
                      </a:rPr>
                      <m:t>[11,12,13,14,15,16]</m:t>
                    </m:r>
                  </m:oMath>
                </a14:m>
                <a:r>
                  <a:rPr lang="en-US" altLang="zh-CN" sz="2250" i="1" dirty="0"/>
                  <a:t> </a:t>
                </a:r>
                <a:endParaRPr lang="zh-CN" altLang="zh-CN" sz="2250"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391" t="-2101" b="-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3194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solidFill>
        </p:spPr>
        <p:txBody>
          <a:bodyPr/>
          <a:lstStyle/>
          <a:p>
            <a:r>
              <a:rPr lang="en-US" altLang="zh-CN" dirty="0" smtClean="0"/>
              <a:t>Pearson Correlation Coefficient</a:t>
            </a:r>
            <a:endParaRPr lang="zh-CN" altLang="en-US" dirty="0"/>
          </a:p>
        </p:txBody>
      </p:sp>
      <p:pic>
        <p:nvPicPr>
          <p:cNvPr id="5" name="内容占位符 4" descr="D:\Users\XUJUNFU\Desktop\swimming\最新版\20150706\pearson.png"/>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927690" y="1927159"/>
            <a:ext cx="7099431" cy="4431599"/>
          </a:xfrm>
          <a:prstGeom prst="rect">
            <a:avLst/>
          </a:prstGeom>
          <a:noFill/>
          <a:ln w="3175">
            <a:solidFill>
              <a:schemeClr val="tx1"/>
            </a:solidFill>
          </a:ln>
        </p:spPr>
      </p:pic>
    </p:spTree>
    <p:extLst>
      <p:ext uri="{BB962C8B-B14F-4D97-AF65-F5344CB8AC3E}">
        <p14:creationId xmlns:p14="http://schemas.microsoft.com/office/powerpoint/2010/main" val="2779567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4"/>
          </a:solidFill>
        </p:spPr>
        <p:txBody>
          <a:bodyPr/>
          <a:lstStyle/>
          <a:p>
            <a:pPr lvl="0"/>
            <a:r>
              <a:rPr lang="en-US" altLang="zh-CN" dirty="0" smtClean="0"/>
              <a:t>Regression Analysis</a:t>
            </a:r>
            <a:endParaRPr lang="zh-CN" altLang="en-US" dirty="0"/>
          </a:p>
        </p:txBody>
      </p:sp>
      <p:sp>
        <p:nvSpPr>
          <p:cNvPr id="3" name="内容占位符 2"/>
          <p:cNvSpPr>
            <a:spLocks noGrp="1"/>
          </p:cNvSpPr>
          <p:nvPr>
            <p:ph idx="1"/>
          </p:nvPr>
        </p:nvSpPr>
        <p:spPr/>
        <p:txBody>
          <a:bodyPr>
            <a:normAutofit/>
          </a:bodyPr>
          <a:lstStyle/>
          <a:p>
            <a:pPr marL="457200" indent="-457200" algn="just">
              <a:buFont typeface="+mj-lt"/>
              <a:buAutoNum type="arabicPeriod"/>
            </a:pPr>
            <a:r>
              <a:rPr lang="en-US" altLang="zh-CN" dirty="0" smtClean="0">
                <a:solidFill>
                  <a:schemeClr val="accent6">
                    <a:lumMod val="75000"/>
                  </a:schemeClr>
                </a:solidFill>
              </a:rPr>
              <a:t>Dividing </a:t>
            </a:r>
            <a:r>
              <a:rPr lang="en-US" altLang="zh-CN" dirty="0">
                <a:solidFill>
                  <a:schemeClr val="accent6">
                    <a:lumMod val="75000"/>
                  </a:schemeClr>
                </a:solidFill>
              </a:rPr>
              <a:t>the athletes into four </a:t>
            </a:r>
            <a:r>
              <a:rPr lang="en-US" altLang="zh-CN" dirty="0" smtClean="0">
                <a:solidFill>
                  <a:schemeClr val="accent6">
                    <a:lumMod val="75000"/>
                  </a:schemeClr>
                </a:solidFill>
              </a:rPr>
              <a:t>groups</a:t>
            </a:r>
          </a:p>
          <a:p>
            <a:pPr lvl="1" algn="just"/>
            <a:r>
              <a:rPr lang="en-US" altLang="zh-CN" sz="2800" dirty="0" smtClean="0"/>
              <a:t>The </a:t>
            </a:r>
            <a:r>
              <a:rPr lang="en-US" altLang="zh-CN" sz="2800" dirty="0"/>
              <a:t>top </a:t>
            </a:r>
            <a:r>
              <a:rPr lang="en-US" altLang="zh-CN" sz="2800" dirty="0" smtClean="0"/>
              <a:t>25%: 		</a:t>
            </a:r>
            <a:r>
              <a:rPr lang="en-US" altLang="zh-CN" sz="2800" i="1" dirty="0" smtClean="0"/>
              <a:t>Group </a:t>
            </a:r>
            <a:r>
              <a:rPr lang="en-US" altLang="zh-CN" sz="2800" i="1" dirty="0"/>
              <a:t>1; </a:t>
            </a:r>
            <a:endParaRPr lang="en-US" altLang="zh-CN" sz="2800" i="1" dirty="0" smtClean="0"/>
          </a:p>
          <a:p>
            <a:pPr lvl="1" algn="just"/>
            <a:r>
              <a:rPr lang="en-US" altLang="zh-CN" sz="2800" dirty="0" smtClean="0"/>
              <a:t>The top 25-50</a:t>
            </a:r>
            <a:r>
              <a:rPr lang="en-US" altLang="zh-CN" sz="2800" dirty="0"/>
              <a:t>% </a:t>
            </a:r>
            <a:r>
              <a:rPr lang="en-US" altLang="zh-CN" sz="2800" dirty="0" smtClean="0"/>
              <a:t>: 	</a:t>
            </a:r>
            <a:r>
              <a:rPr lang="en-US" altLang="zh-CN" sz="2800" i="1" dirty="0" smtClean="0"/>
              <a:t>Group</a:t>
            </a:r>
            <a:r>
              <a:rPr lang="en-US" altLang="zh-CN" sz="2800" dirty="0" smtClean="0"/>
              <a:t> 2; </a:t>
            </a:r>
          </a:p>
          <a:p>
            <a:pPr lvl="1" algn="just"/>
            <a:r>
              <a:rPr lang="en-US" altLang="zh-CN" sz="2800" dirty="0" smtClean="0"/>
              <a:t>and </a:t>
            </a:r>
            <a:r>
              <a:rPr lang="en-US" altLang="zh-CN" sz="2800" dirty="0"/>
              <a:t>so </a:t>
            </a:r>
            <a:r>
              <a:rPr lang="en-US" altLang="zh-CN" sz="2800" dirty="0" smtClean="0"/>
              <a:t>on</a:t>
            </a:r>
            <a:endParaRPr lang="en-US" altLang="zh-CN" sz="2800" dirty="0"/>
          </a:p>
          <a:p>
            <a:pPr marL="457200" indent="-457200" algn="just">
              <a:buFont typeface="+mj-lt"/>
              <a:buAutoNum type="arabicPeriod"/>
            </a:pPr>
            <a:r>
              <a:rPr lang="en-US" altLang="zh-CN" dirty="0" smtClean="0">
                <a:solidFill>
                  <a:schemeClr val="accent6">
                    <a:lumMod val="75000"/>
                  </a:schemeClr>
                </a:solidFill>
              </a:rPr>
              <a:t>Plotting and fitting</a:t>
            </a:r>
          </a:p>
          <a:p>
            <a:pPr lvl="1" algn="just"/>
            <a:r>
              <a:rPr lang="en-US" altLang="zh-CN" sz="2800" dirty="0"/>
              <a:t>Plotting scatter </a:t>
            </a:r>
            <a:r>
              <a:rPr lang="en-US" altLang="zh-CN" sz="2800" dirty="0" smtClean="0"/>
              <a:t>diagram of swimmers’ performances </a:t>
            </a:r>
          </a:p>
          <a:p>
            <a:pPr lvl="1" algn="just"/>
            <a:r>
              <a:rPr lang="en-US" altLang="zh-CN" sz="2800" dirty="0" smtClean="0"/>
              <a:t>Fitting performance with a quadratic polynomial</a:t>
            </a:r>
            <a:endParaRPr lang="zh-CN" altLang="en-US" sz="2800" dirty="0"/>
          </a:p>
        </p:txBody>
      </p:sp>
    </p:spTree>
    <p:extLst>
      <p:ext uri="{BB962C8B-B14F-4D97-AF65-F5344CB8AC3E}">
        <p14:creationId xmlns:p14="http://schemas.microsoft.com/office/powerpoint/2010/main" val="3258544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49" y="494522"/>
            <a:ext cx="8039489" cy="1213120"/>
          </a:xfrm>
          <a:solidFill>
            <a:schemeClr val="accent4"/>
          </a:solidFill>
        </p:spPr>
        <p:txBody>
          <a:bodyPr>
            <a:normAutofit/>
          </a:bodyPr>
          <a:lstStyle/>
          <a:p>
            <a:pPr lvl="0"/>
            <a:r>
              <a:rPr lang="en-US" altLang="zh-CN" sz="3600" dirty="0" smtClean="0"/>
              <a:t>100M FR LCM Performances Regression Analysis</a:t>
            </a:r>
            <a:endParaRPr lang="zh-CN" altLang="en-US" sz="3600" dirty="0"/>
          </a:p>
        </p:txBody>
      </p:sp>
      <p:pic>
        <p:nvPicPr>
          <p:cNvPr id="3" name="图片 2" descr="D:\Users\XUJUNFU\Desktop\swimming\最新版\pictures\reg.png"/>
          <p:cNvPicPr/>
          <p:nvPr/>
        </p:nvPicPr>
        <p:blipFill>
          <a:blip r:embed="rId3">
            <a:extLst>
              <a:ext uri="{28A0092B-C50C-407E-A947-70E740481C1C}">
                <a14:useLocalDpi xmlns:a14="http://schemas.microsoft.com/office/drawing/2010/main" val="0"/>
              </a:ext>
            </a:extLst>
          </a:blip>
          <a:srcRect/>
          <a:stretch>
            <a:fillRect/>
          </a:stretch>
        </p:blipFill>
        <p:spPr bwMode="auto">
          <a:xfrm>
            <a:off x="847918" y="1920637"/>
            <a:ext cx="7600950" cy="3962781"/>
          </a:xfrm>
          <a:prstGeom prst="rect">
            <a:avLst/>
          </a:prstGeom>
          <a:noFill/>
          <a:ln w="3175">
            <a:solidFill>
              <a:schemeClr val="tx1"/>
            </a:solidFill>
          </a:ln>
        </p:spPr>
      </p:pic>
    </p:spTree>
    <p:extLst>
      <p:ext uri="{BB962C8B-B14F-4D97-AF65-F5344CB8AC3E}">
        <p14:creationId xmlns:p14="http://schemas.microsoft.com/office/powerpoint/2010/main" val="2681728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804" y="447870"/>
            <a:ext cx="7619518" cy="1212979"/>
          </a:xfrm>
          <a:solidFill>
            <a:schemeClr val="accent4"/>
          </a:solidFill>
        </p:spPr>
        <p:txBody>
          <a:bodyPr>
            <a:normAutofit/>
          </a:bodyPr>
          <a:lstStyle/>
          <a:p>
            <a:pPr lvl="0"/>
            <a:r>
              <a:rPr lang="en-US" altLang="zh-CN" sz="3600" dirty="0" smtClean="0"/>
              <a:t>100M FR SCY Performances Regression Analysis</a:t>
            </a:r>
            <a:endParaRPr lang="zh-CN" altLang="en-US" sz="3600" dirty="0"/>
          </a:p>
        </p:txBody>
      </p:sp>
      <p:pic>
        <p:nvPicPr>
          <p:cNvPr id="3" name="图片 2" descr="C:\Users\XJF\Desktop\小论文\20150703\reg_SCY.png"/>
          <p:cNvPicPr/>
          <p:nvPr/>
        </p:nvPicPr>
        <p:blipFill>
          <a:blip r:embed="rId3">
            <a:extLst>
              <a:ext uri="{28A0092B-C50C-407E-A947-70E740481C1C}">
                <a14:useLocalDpi xmlns:a14="http://schemas.microsoft.com/office/drawing/2010/main" val="0"/>
              </a:ext>
            </a:extLst>
          </a:blip>
          <a:srcRect/>
          <a:stretch>
            <a:fillRect/>
          </a:stretch>
        </p:blipFill>
        <p:spPr bwMode="auto">
          <a:xfrm>
            <a:off x="761239" y="1770745"/>
            <a:ext cx="7530083" cy="3996833"/>
          </a:xfrm>
          <a:prstGeom prst="rect">
            <a:avLst/>
          </a:prstGeom>
          <a:noFill/>
          <a:ln w="6350">
            <a:solidFill>
              <a:schemeClr val="tx1"/>
            </a:solidFill>
          </a:ln>
        </p:spPr>
      </p:pic>
    </p:spTree>
    <p:extLst>
      <p:ext uri="{BB962C8B-B14F-4D97-AF65-F5344CB8AC3E}">
        <p14:creationId xmlns:p14="http://schemas.microsoft.com/office/powerpoint/2010/main" val="3095187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5"/>
          </a:solidFill>
        </p:spPr>
        <p:txBody>
          <a:bodyPr/>
          <a:lstStyle/>
          <a:p>
            <a:r>
              <a:rPr lang="en-US" altLang="zh-CN" dirty="0" smtClean="0"/>
              <a:t>Machine Learning</a:t>
            </a:r>
            <a:endParaRPr lang="zh-CN" altLang="en-US" dirty="0"/>
          </a:p>
        </p:txBody>
      </p:sp>
      <p:sp>
        <p:nvSpPr>
          <p:cNvPr id="3" name="内容占位符 2"/>
          <p:cNvSpPr>
            <a:spLocks noGrp="1"/>
          </p:cNvSpPr>
          <p:nvPr>
            <p:ph idx="1"/>
          </p:nvPr>
        </p:nvSpPr>
        <p:spPr>
          <a:xfrm>
            <a:off x="628650" y="2002534"/>
            <a:ext cx="7886700" cy="1785695"/>
          </a:xfrm>
        </p:spPr>
        <p:txBody>
          <a:bodyPr>
            <a:normAutofit fontScale="92500"/>
          </a:bodyPr>
          <a:lstStyle/>
          <a:p>
            <a:pPr algn="just"/>
            <a:r>
              <a:rPr lang="en-US" altLang="zh-CN" sz="2400" dirty="0" smtClean="0"/>
              <a:t>Methods: using ANN and SVM for </a:t>
            </a:r>
            <a:r>
              <a:rPr lang="en-US" altLang="zh-CN" sz="2400" dirty="0"/>
              <a:t>swimming level classification</a:t>
            </a:r>
            <a:r>
              <a:rPr lang="en-US" altLang="zh-CN" sz="2400" dirty="0" smtClean="0"/>
              <a:t>.</a:t>
            </a:r>
          </a:p>
          <a:p>
            <a:pPr algn="just"/>
            <a:r>
              <a:rPr lang="en-US" altLang="zh-CN" sz="2400" dirty="0" smtClean="0"/>
              <a:t>Input features: average performance of swimmer at age from 10 to 15</a:t>
            </a:r>
          </a:p>
          <a:p>
            <a:pPr algn="just"/>
            <a:r>
              <a:rPr lang="en-US" altLang="zh-CN" sz="2400" dirty="0" smtClean="0"/>
              <a:t>Output labels: level of performance at age 18.</a:t>
            </a:r>
          </a:p>
          <a:p>
            <a:pPr algn="just"/>
            <a:endParaRPr lang="en-US" altLang="zh-CN" dirty="0"/>
          </a:p>
          <a:p>
            <a:pPr marL="0" indent="0">
              <a:buNone/>
            </a:pPr>
            <a:endParaRPr lang="zh-CN" altLang="en-US" dirty="0"/>
          </a:p>
        </p:txBody>
      </p:sp>
      <p:pic>
        <p:nvPicPr>
          <p:cNvPr id="4" name="内容占位符 3"/>
          <p:cNvPicPr>
            <a:picLocks noChangeAspect="1"/>
          </p:cNvPicPr>
          <p:nvPr/>
        </p:nvPicPr>
        <p:blipFill>
          <a:blip r:embed="rId3"/>
          <a:stretch>
            <a:fillRect/>
          </a:stretch>
        </p:blipFill>
        <p:spPr>
          <a:xfrm>
            <a:off x="4346472" y="3788229"/>
            <a:ext cx="4168878" cy="2457545"/>
          </a:xfrm>
          <a:prstGeom prst="rect">
            <a:avLst/>
          </a:prstGeom>
          <a:ln w="3175">
            <a:solidFill>
              <a:schemeClr val="tx1"/>
            </a:solidFill>
          </a:ln>
        </p:spPr>
      </p:pic>
      <p:graphicFrame>
        <p:nvGraphicFramePr>
          <p:cNvPr id="5" name="表格 4"/>
          <p:cNvGraphicFramePr>
            <a:graphicFrameLocks noGrp="1"/>
          </p:cNvGraphicFramePr>
          <p:nvPr>
            <p:extLst>
              <p:ext uri="{D42A27DB-BD31-4B8C-83A1-F6EECF244321}">
                <p14:modId xmlns:p14="http://schemas.microsoft.com/office/powerpoint/2010/main" val="3580100331"/>
              </p:ext>
            </p:extLst>
          </p:nvPr>
        </p:nvGraphicFramePr>
        <p:xfrm>
          <a:off x="662474" y="4267139"/>
          <a:ext cx="3377681" cy="1378607"/>
        </p:xfrm>
        <a:graphic>
          <a:graphicData uri="http://schemas.openxmlformats.org/drawingml/2006/table">
            <a:tbl>
              <a:tblPr firstRow="1" firstCol="1" bandRow="1">
                <a:tableStyleId>{5C22544A-7EE6-4342-B048-85BDC9FD1C3A}</a:tableStyleId>
              </a:tblPr>
              <a:tblGrid>
                <a:gridCol w="1094611"/>
                <a:gridCol w="2283070"/>
              </a:tblGrid>
              <a:tr h="439753">
                <a:tc>
                  <a:txBody>
                    <a:bodyPr/>
                    <a:lstStyle/>
                    <a:p>
                      <a:pPr algn="ctr">
                        <a:spcAft>
                          <a:spcPts val="0"/>
                        </a:spcAft>
                      </a:pPr>
                      <a:r>
                        <a:rPr lang="en-US" sz="1600" kern="100" dirty="0">
                          <a:effectLst/>
                        </a:rPr>
                        <a:t>Level labels</a:t>
                      </a:r>
                      <a:endParaRPr lang="zh-CN" sz="1600" b="1"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smtClean="0">
                          <a:effectLst/>
                        </a:rPr>
                        <a:t>Description(the </a:t>
                      </a:r>
                      <a:r>
                        <a:rPr lang="en-US" sz="1600" kern="100" dirty="0">
                          <a:effectLst/>
                        </a:rPr>
                        <a:t>mean time of 18 years old)</a:t>
                      </a:r>
                      <a:endParaRPr lang="zh-CN" sz="1600" b="1" dirty="0">
                        <a:effectLst/>
                        <a:latin typeface="Times New Roman" panose="02020603050405020304" pitchFamily="18" charset="0"/>
                        <a:ea typeface="宋体" panose="02010600030101010101" pitchFamily="2" charset="-122"/>
                      </a:endParaRPr>
                    </a:p>
                  </a:txBody>
                  <a:tcPr marL="68580" marR="68580" marT="0" marB="0"/>
                </a:tc>
              </a:tr>
              <a:tr h="435986">
                <a:tc>
                  <a:txBody>
                    <a:bodyPr/>
                    <a:lstStyle/>
                    <a:p>
                      <a:pPr algn="ctr">
                        <a:spcAft>
                          <a:spcPts val="0"/>
                        </a:spcAft>
                      </a:pPr>
                      <a:r>
                        <a:rPr lang="en-US" sz="1600" kern="100" dirty="0">
                          <a:effectLst/>
                        </a:rPr>
                        <a:t>Level_1</a:t>
                      </a:r>
                      <a:endParaRPr lang="zh-CN" sz="1600" b="1"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a:effectLst/>
                        </a:rPr>
                        <a:t>Top 50%</a:t>
                      </a:r>
                      <a:endParaRPr lang="zh-CN" sz="1600" b="1" dirty="0">
                        <a:effectLst/>
                        <a:latin typeface="Times New Roman" panose="02020603050405020304" pitchFamily="18" charset="0"/>
                        <a:ea typeface="宋体" panose="02010600030101010101" pitchFamily="2" charset="-122"/>
                      </a:endParaRPr>
                    </a:p>
                  </a:txBody>
                  <a:tcPr marL="68580" marR="68580" marT="0" marB="0"/>
                </a:tc>
              </a:tr>
              <a:tr h="454941">
                <a:tc>
                  <a:txBody>
                    <a:bodyPr/>
                    <a:lstStyle/>
                    <a:p>
                      <a:pPr algn="ctr">
                        <a:spcAft>
                          <a:spcPts val="0"/>
                        </a:spcAft>
                      </a:pPr>
                      <a:r>
                        <a:rPr lang="en-US" sz="1600" kern="100" dirty="0">
                          <a:effectLst/>
                        </a:rPr>
                        <a:t>Level_2</a:t>
                      </a:r>
                      <a:endParaRPr lang="zh-CN" sz="1600" b="1"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a:effectLst/>
                        </a:rPr>
                        <a:t>After ranking 50%</a:t>
                      </a:r>
                      <a:endParaRPr lang="zh-CN" sz="1600" b="1"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6" name="文本框 5"/>
          <p:cNvSpPr txBox="1"/>
          <p:nvPr/>
        </p:nvSpPr>
        <p:spPr>
          <a:xfrm>
            <a:off x="731348" y="3788229"/>
            <a:ext cx="3512426" cy="461665"/>
          </a:xfrm>
          <a:prstGeom prst="rect">
            <a:avLst/>
          </a:prstGeom>
          <a:noFill/>
        </p:spPr>
        <p:txBody>
          <a:bodyPr wrap="square" rtlCol="0">
            <a:spAutoFit/>
          </a:bodyPr>
          <a:lstStyle/>
          <a:p>
            <a:r>
              <a:rPr lang="en-US" altLang="zh-CN" sz="2400" dirty="0"/>
              <a:t>C</a:t>
            </a:r>
            <a:r>
              <a:rPr lang="en-US" altLang="zh-CN" sz="2400" dirty="0" smtClean="0"/>
              <a:t>lassification </a:t>
            </a:r>
            <a:r>
              <a:rPr lang="en-US" altLang="zh-CN" sz="2400" dirty="0"/>
              <a:t>level labels</a:t>
            </a:r>
            <a:endParaRPr lang="zh-CN" altLang="en-US" sz="2400" dirty="0"/>
          </a:p>
        </p:txBody>
      </p:sp>
      <p:sp>
        <p:nvSpPr>
          <p:cNvPr id="7" name="文本框 6"/>
          <p:cNvSpPr txBox="1"/>
          <p:nvPr/>
        </p:nvSpPr>
        <p:spPr>
          <a:xfrm>
            <a:off x="5383764" y="6363478"/>
            <a:ext cx="2752530" cy="369332"/>
          </a:xfrm>
          <a:prstGeom prst="rect">
            <a:avLst/>
          </a:prstGeom>
          <a:noFill/>
        </p:spPr>
        <p:txBody>
          <a:bodyPr wrap="square" rtlCol="0">
            <a:spAutoFit/>
          </a:bodyPr>
          <a:lstStyle/>
          <a:p>
            <a:r>
              <a:rPr lang="en-US" altLang="zh-CN" dirty="0" smtClean="0"/>
              <a:t>ANN classification model</a:t>
            </a:r>
            <a:endParaRPr lang="zh-CN" altLang="en-US" dirty="0"/>
          </a:p>
        </p:txBody>
      </p:sp>
    </p:spTree>
    <p:extLst>
      <p:ext uri="{BB962C8B-B14F-4D97-AF65-F5344CB8AC3E}">
        <p14:creationId xmlns:p14="http://schemas.microsoft.com/office/powerpoint/2010/main" val="3920990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547610" cy="1052194"/>
          </a:xfrm>
          <a:solidFill>
            <a:schemeClr val="accent5"/>
          </a:solidFill>
        </p:spPr>
        <p:txBody>
          <a:bodyPr>
            <a:normAutofit/>
          </a:bodyPr>
          <a:lstStyle/>
          <a:p>
            <a:r>
              <a:rPr lang="en-US" altLang="zh-CN" sz="3600" dirty="0" smtClean="0"/>
              <a:t>Accuracy in Classification of Swimmers </a:t>
            </a:r>
            <a:endParaRPr lang="zh-CN" altLang="en-US" sz="36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0496560"/>
              </p:ext>
            </p:extLst>
          </p:nvPr>
        </p:nvGraphicFramePr>
        <p:xfrm>
          <a:off x="1491602" y="1740059"/>
          <a:ext cx="5579758" cy="34567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583454873"/>
              </p:ext>
            </p:extLst>
          </p:nvPr>
        </p:nvGraphicFramePr>
        <p:xfrm>
          <a:off x="2735580" y="5435741"/>
          <a:ext cx="3139440" cy="873619"/>
        </p:xfrm>
        <a:graphic>
          <a:graphicData uri="http://schemas.openxmlformats.org/drawingml/2006/table">
            <a:tbl>
              <a:tblPr firstRow="1" bandRow="1">
                <a:tableStyleId>{5C22544A-7EE6-4342-B048-85BDC9FD1C3A}</a:tableStyleId>
              </a:tblPr>
              <a:tblGrid>
                <a:gridCol w="1124203"/>
                <a:gridCol w="1032601"/>
                <a:gridCol w="982636"/>
              </a:tblGrid>
              <a:tr h="396008">
                <a:tc>
                  <a:txBody>
                    <a:bodyPr/>
                    <a:lstStyle/>
                    <a:p>
                      <a:pPr algn="ctr"/>
                      <a:r>
                        <a:rPr lang="en-US" altLang="zh-CN" dirty="0" smtClean="0"/>
                        <a:t>Method</a:t>
                      </a:r>
                      <a:endParaRPr lang="zh-CN" altLang="en-US" dirty="0"/>
                    </a:p>
                  </a:txBody>
                  <a:tcPr>
                    <a:lnTlToBr w="12700" cap="flat" cmpd="sng" algn="ctr">
                      <a:noFill/>
                      <a:prstDash val="solid"/>
                      <a:round/>
                      <a:headEnd type="none" w="med" len="med"/>
                      <a:tailEnd type="none" w="med" len="med"/>
                    </a:lnTlToBr>
                  </a:tcPr>
                </a:tc>
                <a:tc>
                  <a:txBody>
                    <a:bodyPr/>
                    <a:lstStyle/>
                    <a:p>
                      <a:pPr algn="ctr"/>
                      <a:r>
                        <a:rPr lang="en-US" altLang="zh-CN" dirty="0" smtClean="0"/>
                        <a:t>SVM</a:t>
                      </a:r>
                      <a:endParaRPr lang="zh-CN" altLang="en-US" dirty="0"/>
                    </a:p>
                  </a:txBody>
                  <a:tcPr/>
                </a:tc>
                <a:tc>
                  <a:txBody>
                    <a:bodyPr/>
                    <a:lstStyle/>
                    <a:p>
                      <a:pPr algn="ctr"/>
                      <a:r>
                        <a:rPr lang="en-US" altLang="zh-CN" dirty="0" smtClean="0"/>
                        <a:t>ANN</a:t>
                      </a:r>
                      <a:endParaRPr lang="zh-CN" altLang="en-US" dirty="0"/>
                    </a:p>
                  </a:txBody>
                  <a:tcPr/>
                </a:tc>
              </a:tr>
              <a:tr h="477611">
                <a:tc>
                  <a:txBody>
                    <a:bodyPr/>
                    <a:lstStyle/>
                    <a:p>
                      <a:pPr algn="ctr"/>
                      <a:r>
                        <a:rPr lang="en-US" altLang="zh-CN" dirty="0" smtClean="0"/>
                        <a:t>Accuracy </a:t>
                      </a:r>
                      <a:endParaRPr lang="zh-CN" altLang="en-US" dirty="0"/>
                    </a:p>
                  </a:txBody>
                  <a:tcPr/>
                </a:tc>
                <a:tc>
                  <a:txBody>
                    <a:bodyPr/>
                    <a:lstStyle/>
                    <a:p>
                      <a:pPr algn="ctr"/>
                      <a:r>
                        <a:rPr lang="en-US" altLang="zh-CN" dirty="0" smtClean="0"/>
                        <a:t>77.30%</a:t>
                      </a:r>
                      <a:endParaRPr lang="zh-CN" altLang="en-US" dirty="0"/>
                    </a:p>
                  </a:txBody>
                  <a:tcPr/>
                </a:tc>
                <a:tc>
                  <a:txBody>
                    <a:bodyPr/>
                    <a:lstStyle/>
                    <a:p>
                      <a:pPr algn="ctr"/>
                      <a:r>
                        <a:rPr lang="en-US" altLang="zh-CN" dirty="0" smtClean="0"/>
                        <a:t>71.80%</a:t>
                      </a:r>
                      <a:endParaRPr lang="zh-CN" altLang="en-US" dirty="0"/>
                    </a:p>
                  </a:txBody>
                  <a:tcPr/>
                </a:tc>
              </a:tr>
            </a:tbl>
          </a:graphicData>
        </a:graphic>
      </p:graphicFrame>
    </p:spTree>
    <p:extLst>
      <p:ext uri="{BB962C8B-B14F-4D97-AF65-F5344CB8AC3E}">
        <p14:creationId xmlns:p14="http://schemas.microsoft.com/office/powerpoint/2010/main" val="1661018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922654"/>
          </a:xfrm>
          <a:solidFill>
            <a:schemeClr val="accent6"/>
          </a:solidFill>
        </p:spPr>
        <p:txBody>
          <a:bodyPr/>
          <a:lstStyle/>
          <a:p>
            <a:pPr lvl="0"/>
            <a:r>
              <a:rPr lang="en-US" altLang="zh-CN" dirty="0" smtClean="0"/>
              <a:t>Summary And Outlook</a:t>
            </a:r>
            <a:endParaRPr lang="zh-CN" altLang="en-US" dirty="0"/>
          </a:p>
        </p:txBody>
      </p:sp>
      <p:sp>
        <p:nvSpPr>
          <p:cNvPr id="3" name="内容占位符 2"/>
          <p:cNvSpPr>
            <a:spLocks noGrp="1"/>
          </p:cNvSpPr>
          <p:nvPr>
            <p:ph idx="1"/>
          </p:nvPr>
        </p:nvSpPr>
        <p:spPr>
          <a:xfrm>
            <a:off x="628650" y="1467484"/>
            <a:ext cx="7886700" cy="4674235"/>
          </a:xfrm>
        </p:spPr>
        <p:txBody>
          <a:bodyPr>
            <a:normAutofit fontScale="62500" lnSpcReduction="20000"/>
          </a:bodyPr>
          <a:lstStyle/>
          <a:p>
            <a:pPr marL="0" indent="0" algn="just">
              <a:buNone/>
            </a:pPr>
            <a:r>
              <a:rPr lang="en-US" altLang="zh-CN" sz="4000" dirty="0">
                <a:solidFill>
                  <a:schemeClr val="accent6">
                    <a:lumMod val="75000"/>
                  </a:schemeClr>
                </a:solidFill>
              </a:rPr>
              <a:t> </a:t>
            </a:r>
            <a:r>
              <a:rPr lang="en-US" altLang="zh-CN" sz="4000" dirty="0" smtClean="0">
                <a:solidFill>
                  <a:schemeClr val="accent6">
                    <a:lumMod val="75000"/>
                  </a:schemeClr>
                </a:solidFill>
              </a:rPr>
              <a:t>Summary</a:t>
            </a:r>
            <a:r>
              <a:rPr lang="en-US" altLang="zh-CN" sz="4000" dirty="0">
                <a:solidFill>
                  <a:schemeClr val="accent6">
                    <a:lumMod val="75000"/>
                  </a:schemeClr>
                </a:solidFill>
              </a:rPr>
              <a:t>:</a:t>
            </a:r>
          </a:p>
          <a:p>
            <a:pPr marL="0" indent="0" algn="just">
              <a:buNone/>
            </a:pPr>
            <a:r>
              <a:rPr lang="en-US" altLang="zh-CN" sz="3600" dirty="0"/>
              <a:t> </a:t>
            </a:r>
            <a:r>
              <a:rPr lang="en-US" altLang="zh-CN" sz="3600" dirty="0" smtClean="0"/>
              <a:t>We analyze </a:t>
            </a:r>
            <a:r>
              <a:rPr lang="en-US" altLang="zh-CN" sz="3600" dirty="0"/>
              <a:t>the relationship between swimming performances and ages, strokes and </a:t>
            </a:r>
            <a:r>
              <a:rPr lang="en-US" altLang="zh-CN" sz="3600" dirty="0" smtClean="0"/>
              <a:t>gender. </a:t>
            </a:r>
          </a:p>
          <a:p>
            <a:pPr lvl="1" algn="just"/>
            <a:r>
              <a:rPr lang="en-US" altLang="zh-CN" sz="3800" dirty="0"/>
              <a:t>m</a:t>
            </a:r>
            <a:r>
              <a:rPr lang="en-US" altLang="zh-CN" sz="3800" dirty="0" smtClean="0"/>
              <a:t>easuring the stable by variance; </a:t>
            </a:r>
          </a:p>
          <a:p>
            <a:pPr lvl="1" algn="just"/>
            <a:r>
              <a:rPr lang="en-US" altLang="zh-CN" sz="3800" dirty="0" smtClean="0"/>
              <a:t>studying </a:t>
            </a:r>
            <a:r>
              <a:rPr lang="en-US" altLang="zh-CN" sz="3800" dirty="0"/>
              <a:t>the linear </a:t>
            </a:r>
            <a:r>
              <a:rPr lang="en-US" altLang="zh-CN" sz="3800" dirty="0" smtClean="0"/>
              <a:t>correlation </a:t>
            </a:r>
            <a:r>
              <a:rPr lang="en-US" altLang="zh-CN" sz="3800" dirty="0"/>
              <a:t>by using Pearson </a:t>
            </a:r>
            <a:r>
              <a:rPr lang="en-US" altLang="zh-CN" sz="3800" dirty="0" smtClean="0"/>
              <a:t>correlation;</a:t>
            </a:r>
          </a:p>
          <a:p>
            <a:pPr lvl="1" algn="just"/>
            <a:r>
              <a:rPr lang="en-US" altLang="zh-CN" sz="3800" dirty="0" smtClean="0"/>
              <a:t>quadratic </a:t>
            </a:r>
            <a:r>
              <a:rPr lang="en-US" altLang="zh-CN" sz="3800" dirty="0"/>
              <a:t>curve </a:t>
            </a:r>
            <a:r>
              <a:rPr lang="en-US" altLang="zh-CN" sz="3800" dirty="0" smtClean="0"/>
              <a:t>regression </a:t>
            </a:r>
            <a:r>
              <a:rPr lang="en-US" altLang="zh-CN" sz="3800" dirty="0"/>
              <a:t>method is used to analysis the time. </a:t>
            </a:r>
            <a:endParaRPr lang="en-US" altLang="zh-CN" sz="3800" dirty="0" smtClean="0"/>
          </a:p>
          <a:p>
            <a:pPr lvl="1" algn="just"/>
            <a:r>
              <a:rPr lang="en-US" altLang="zh-CN" sz="3800" dirty="0" smtClean="0"/>
              <a:t>Forecasting </a:t>
            </a:r>
            <a:r>
              <a:rPr lang="en-US" altLang="zh-CN" sz="3800" dirty="0"/>
              <a:t>and </a:t>
            </a:r>
            <a:r>
              <a:rPr lang="en-US" altLang="zh-CN" sz="3800" dirty="0" smtClean="0"/>
              <a:t>classifying </a:t>
            </a:r>
            <a:r>
              <a:rPr lang="en-US" altLang="zh-CN" sz="3800" dirty="0"/>
              <a:t>the swimming </a:t>
            </a:r>
            <a:r>
              <a:rPr lang="en-US" altLang="zh-CN" sz="3800" dirty="0" smtClean="0"/>
              <a:t>level via machine learning tools.</a:t>
            </a:r>
          </a:p>
          <a:p>
            <a:pPr lvl="1" algn="just"/>
            <a:endParaRPr lang="en-US" altLang="zh-CN" sz="4000" dirty="0" smtClean="0"/>
          </a:p>
          <a:p>
            <a:pPr marL="0" indent="0" algn="just">
              <a:buNone/>
            </a:pPr>
            <a:r>
              <a:rPr lang="en-US" altLang="zh-CN" sz="4000" dirty="0" smtClean="0">
                <a:solidFill>
                  <a:schemeClr val="accent6">
                    <a:lumMod val="75000"/>
                  </a:schemeClr>
                </a:solidFill>
              </a:rPr>
              <a:t>Outlook:</a:t>
            </a:r>
          </a:p>
          <a:p>
            <a:pPr lvl="1" algn="just"/>
            <a:r>
              <a:rPr lang="en-US" altLang="zh-CN" sz="3800" dirty="0" smtClean="0"/>
              <a:t>Adding other impact factors, such as height, weight and so on; </a:t>
            </a:r>
          </a:p>
          <a:p>
            <a:pPr lvl="1" algn="just"/>
            <a:r>
              <a:rPr lang="en-US" altLang="zh-CN" sz="3800" dirty="0" smtClean="0"/>
              <a:t>drawing a better conclusion;</a:t>
            </a:r>
          </a:p>
        </p:txBody>
      </p:sp>
    </p:spTree>
    <p:extLst>
      <p:ext uri="{BB962C8B-B14F-4D97-AF65-F5344CB8AC3E}">
        <p14:creationId xmlns:p14="http://schemas.microsoft.com/office/powerpoint/2010/main" val="3984744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 descr="Thank-you.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3046" y="1746695"/>
            <a:ext cx="47625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258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a:t>
            </a:r>
            <a:r>
              <a:rPr lang="en-US" altLang="zh-CN" dirty="0" smtClean="0"/>
              <a:t>utline</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848537530"/>
              </p:ext>
            </p:extLst>
          </p:nvPr>
        </p:nvGraphicFramePr>
        <p:xfrm>
          <a:off x="628650" y="2226469"/>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3071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tx2">
              <a:lumMod val="40000"/>
              <a:lumOff val="60000"/>
            </a:schemeClr>
          </a:solidFill>
        </p:spPr>
        <p:txBody>
          <a:bodyPr/>
          <a:lstStyle/>
          <a:p>
            <a:pPr lvl="0"/>
            <a:r>
              <a:rPr lang="en-US" altLang="zh-CN" dirty="0" smtClean="0"/>
              <a:t>Data Set Description</a:t>
            </a:r>
            <a:endParaRPr lang="zh-CN" altLang="en-US" dirty="0"/>
          </a:p>
        </p:txBody>
      </p:sp>
      <p:sp>
        <p:nvSpPr>
          <p:cNvPr id="3" name="内容占位符 2"/>
          <p:cNvSpPr>
            <a:spLocks noGrp="1"/>
          </p:cNvSpPr>
          <p:nvPr>
            <p:ph idx="1"/>
          </p:nvPr>
        </p:nvSpPr>
        <p:spPr>
          <a:xfrm>
            <a:off x="628650" y="2199084"/>
            <a:ext cx="7886700" cy="3473927"/>
          </a:xfrm>
        </p:spPr>
        <p:txBody>
          <a:bodyPr>
            <a:noAutofit/>
          </a:bodyPr>
          <a:lstStyle/>
          <a:p>
            <a:r>
              <a:rPr lang="en-US" altLang="zh-CN" dirty="0"/>
              <a:t>Data source</a:t>
            </a:r>
            <a:r>
              <a:rPr lang="en-US" altLang="zh-CN" dirty="0" smtClean="0"/>
              <a:t>:  </a:t>
            </a:r>
            <a:r>
              <a:rPr lang="en-US" altLang="zh-CN" sz="2000" u="sng" dirty="0" smtClean="0">
                <a:hlinkClick r:id="rId3"/>
              </a:rPr>
              <a:t>http</a:t>
            </a:r>
            <a:r>
              <a:rPr lang="en-US" altLang="zh-CN" sz="2000" u="sng" dirty="0">
                <a:hlinkClick r:id="rId3"/>
              </a:rPr>
              <a:t>://</a:t>
            </a:r>
            <a:r>
              <a:rPr lang="en-US" altLang="zh-CN" sz="2000" u="sng" dirty="0" smtClean="0">
                <a:hlinkClick r:id="rId3"/>
              </a:rPr>
              <a:t>www.usaswimming.org/DesktopDefault.aspx</a:t>
            </a:r>
            <a:endParaRPr lang="en-US" altLang="zh-CN" sz="2000" u="sng" dirty="0" smtClean="0"/>
          </a:p>
          <a:p>
            <a:r>
              <a:rPr lang="en-US" altLang="zh-CN" dirty="0"/>
              <a:t>Swimming athletes</a:t>
            </a:r>
            <a:r>
              <a:rPr lang="en-US" altLang="zh-CN" dirty="0" smtClean="0"/>
              <a:t>:  top 5512 </a:t>
            </a:r>
            <a:r>
              <a:rPr lang="en-US" altLang="zh-CN" dirty="0"/>
              <a:t>male and 2218 </a:t>
            </a:r>
            <a:r>
              <a:rPr lang="en-US" altLang="zh-CN" dirty="0" smtClean="0"/>
              <a:t>female </a:t>
            </a:r>
            <a:r>
              <a:rPr lang="en-US" altLang="zh-CN" dirty="0"/>
              <a:t> </a:t>
            </a:r>
            <a:r>
              <a:rPr lang="en-US" altLang="zh-CN" dirty="0" smtClean="0"/>
              <a:t>swimmers in 100M FR </a:t>
            </a:r>
          </a:p>
          <a:p>
            <a:r>
              <a:rPr lang="en-US" altLang="zh-CN" dirty="0" smtClean="0"/>
              <a:t>Age </a:t>
            </a:r>
            <a:r>
              <a:rPr lang="en-US" altLang="zh-CN" dirty="0"/>
              <a:t>range : from 10 to </a:t>
            </a:r>
            <a:r>
              <a:rPr lang="en-US" altLang="zh-CN" dirty="0" smtClean="0"/>
              <a:t>50</a:t>
            </a:r>
          </a:p>
          <a:p>
            <a:r>
              <a:rPr lang="en-US" altLang="zh-CN" dirty="0"/>
              <a:t>Person times: </a:t>
            </a:r>
            <a:r>
              <a:rPr lang="en-US" altLang="zh-CN" dirty="0" smtClean="0"/>
              <a:t>containing </a:t>
            </a:r>
            <a:r>
              <a:rPr lang="en-US" altLang="zh-CN" dirty="0"/>
              <a:t>2,762,237 </a:t>
            </a:r>
            <a:r>
              <a:rPr lang="en-US" altLang="zh-CN" dirty="0" smtClean="0"/>
              <a:t>records</a:t>
            </a:r>
          </a:p>
          <a:p>
            <a:r>
              <a:rPr lang="en-US" altLang="zh-CN" dirty="0" smtClean="0"/>
              <a:t>……</a:t>
            </a:r>
          </a:p>
        </p:txBody>
      </p:sp>
    </p:spTree>
    <p:extLst>
      <p:ext uri="{BB962C8B-B14F-4D97-AF65-F5344CB8AC3E}">
        <p14:creationId xmlns:p14="http://schemas.microsoft.com/office/powerpoint/2010/main" val="303199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629841" y="365126"/>
            <a:ext cx="7886700" cy="991401"/>
          </a:xfrm>
          <a:solidFill>
            <a:schemeClr val="tx2">
              <a:lumMod val="40000"/>
              <a:lumOff val="60000"/>
            </a:schemeClr>
          </a:solidFill>
        </p:spPr>
        <p:txBody>
          <a:bodyPr/>
          <a:lstStyle/>
          <a:p>
            <a:pPr lvl="0"/>
            <a:r>
              <a:rPr lang="en-US" altLang="zh-CN" dirty="0" smtClean="0"/>
              <a:t>Data Representation</a:t>
            </a:r>
            <a:endParaRPr lang="zh-CN" altLang="en-US" dirty="0"/>
          </a:p>
        </p:txBody>
      </p:sp>
      <p:sp>
        <p:nvSpPr>
          <p:cNvPr id="4" name="内容占位符 3"/>
          <p:cNvSpPr>
            <a:spLocks noGrp="1"/>
          </p:cNvSpPr>
          <p:nvPr>
            <p:ph sz="half" idx="2"/>
          </p:nvPr>
        </p:nvSpPr>
        <p:spPr>
          <a:xfrm>
            <a:off x="629841" y="2574037"/>
            <a:ext cx="3999308" cy="3834383"/>
          </a:xfrm>
        </p:spPr>
        <p:txBody>
          <a:bodyPr>
            <a:normAutofit fontScale="92500" lnSpcReduction="10000"/>
          </a:bodyPr>
          <a:lstStyle/>
          <a:p>
            <a:pPr marL="0" indent="0">
              <a:buNone/>
            </a:pPr>
            <a:r>
              <a:rPr lang="en-US" altLang="zh-CN" dirty="0" smtClean="0">
                <a:solidFill>
                  <a:schemeClr val="accent6">
                    <a:lumMod val="75000"/>
                  </a:schemeClr>
                </a:solidFill>
              </a:rPr>
              <a:t>Four swimming strokes</a:t>
            </a:r>
            <a:r>
              <a:rPr lang="en-US" altLang="zh-CN" dirty="0">
                <a:solidFill>
                  <a:schemeClr val="accent6">
                    <a:lumMod val="75000"/>
                  </a:schemeClr>
                </a:solidFill>
              </a:rPr>
              <a:t>: </a:t>
            </a:r>
            <a:endParaRPr lang="en-US" altLang="zh-CN" dirty="0" smtClean="0">
              <a:solidFill>
                <a:schemeClr val="accent6">
                  <a:lumMod val="75000"/>
                </a:schemeClr>
              </a:solidFill>
            </a:endParaRPr>
          </a:p>
          <a:p>
            <a:pPr lvl="1" algn="just"/>
            <a:r>
              <a:rPr lang="en-US" altLang="zh-CN" dirty="0" smtClean="0"/>
              <a:t>freestyle(FR)</a:t>
            </a:r>
          </a:p>
          <a:p>
            <a:pPr lvl="1" algn="just"/>
            <a:r>
              <a:rPr lang="en-US" altLang="zh-CN" dirty="0" smtClean="0"/>
              <a:t>butterfly(FL)</a:t>
            </a:r>
          </a:p>
          <a:p>
            <a:pPr lvl="1" algn="just"/>
            <a:r>
              <a:rPr lang="en-US" altLang="zh-CN" dirty="0" smtClean="0"/>
              <a:t>backstroke(BK) </a:t>
            </a:r>
          </a:p>
          <a:p>
            <a:pPr lvl="1" algn="just"/>
            <a:r>
              <a:rPr lang="en-US" altLang="zh-CN" dirty="0" smtClean="0"/>
              <a:t>breaststroke(BR</a:t>
            </a:r>
            <a:r>
              <a:rPr lang="en-US" altLang="zh-CN" dirty="0"/>
              <a:t>) </a:t>
            </a:r>
            <a:endParaRPr lang="en-US" altLang="zh-CN" dirty="0" smtClean="0"/>
          </a:p>
          <a:p>
            <a:pPr marL="0" indent="0" algn="just">
              <a:buNone/>
            </a:pPr>
            <a:r>
              <a:rPr lang="en-US" altLang="zh-CN" dirty="0" smtClean="0">
                <a:solidFill>
                  <a:schemeClr val="accent6">
                    <a:lumMod val="75000"/>
                  </a:schemeClr>
                </a:solidFill>
              </a:rPr>
              <a:t>Two course options: </a:t>
            </a:r>
          </a:p>
          <a:p>
            <a:pPr lvl="1"/>
            <a:r>
              <a:rPr lang="en-US" altLang="zh-CN" dirty="0" smtClean="0"/>
              <a:t>long-course</a:t>
            </a:r>
            <a:r>
              <a:rPr lang="en-US" altLang="zh-CN" dirty="0"/>
              <a:t>, measured in meters (LCM) </a:t>
            </a:r>
            <a:endParaRPr lang="en-US" altLang="zh-CN" dirty="0" smtClean="0"/>
          </a:p>
          <a:p>
            <a:pPr lvl="1"/>
            <a:r>
              <a:rPr lang="en-US" altLang="zh-CN" dirty="0" smtClean="0"/>
              <a:t>short-course, </a:t>
            </a:r>
            <a:r>
              <a:rPr lang="en-US" altLang="zh-CN" dirty="0"/>
              <a:t>measured in yards (SCY</a:t>
            </a:r>
            <a:r>
              <a:rPr lang="en-US" altLang="zh-CN" dirty="0" smtClean="0"/>
              <a:t>)</a:t>
            </a:r>
            <a:endParaRPr lang="en-US" altLang="zh-CN" dirty="0"/>
          </a:p>
          <a:p>
            <a:pPr lvl="1"/>
            <a:r>
              <a:rPr lang="en-US" altLang="zh-CN" dirty="0"/>
              <a:t>……</a:t>
            </a:r>
          </a:p>
          <a:p>
            <a:pPr marL="0" indent="0">
              <a:buNone/>
            </a:pPr>
            <a:endParaRPr lang="zh-CN" altLang="en-US" dirty="0"/>
          </a:p>
        </p:txBody>
      </p:sp>
      <p:sp>
        <p:nvSpPr>
          <p:cNvPr id="5" name="文本占位符 4"/>
          <p:cNvSpPr>
            <a:spLocks noGrp="1"/>
          </p:cNvSpPr>
          <p:nvPr>
            <p:ph type="body" sz="quarter" idx="3"/>
          </p:nvPr>
        </p:nvSpPr>
        <p:spPr>
          <a:xfrm>
            <a:off x="4820068" y="1681163"/>
            <a:ext cx="3887391" cy="371332"/>
          </a:xfrm>
        </p:spPr>
        <p:txBody>
          <a:bodyPr>
            <a:normAutofit fontScale="85000" lnSpcReduction="10000"/>
          </a:bodyPr>
          <a:lstStyle/>
          <a:p>
            <a:pPr lvl="0"/>
            <a:r>
              <a:rPr lang="en-US" altLang="zh-CN" b="0" dirty="0"/>
              <a:t>A sample of </a:t>
            </a:r>
            <a:r>
              <a:rPr lang="en-US" altLang="zh-CN" b="0" dirty="0" smtClean="0"/>
              <a:t>USA </a:t>
            </a:r>
            <a:r>
              <a:rPr lang="en-US" altLang="zh-CN" b="0" dirty="0"/>
              <a:t>swimming </a:t>
            </a:r>
            <a:r>
              <a:rPr lang="en-US" altLang="zh-CN" b="0" dirty="0" smtClean="0"/>
              <a:t>data set</a:t>
            </a:r>
            <a:endParaRPr lang="zh-CN" altLang="zh-CN" b="0" dirty="0"/>
          </a:p>
        </p:txBody>
      </p:sp>
      <p:graphicFrame>
        <p:nvGraphicFramePr>
          <p:cNvPr id="8" name="内容占位符 7"/>
          <p:cNvGraphicFramePr>
            <a:graphicFrameLocks noGrp="1"/>
          </p:cNvGraphicFramePr>
          <p:nvPr>
            <p:ph sz="quarter" idx="4"/>
            <p:extLst>
              <p:ext uri="{D42A27DB-BD31-4B8C-83A1-F6EECF244321}">
                <p14:modId xmlns:p14="http://schemas.microsoft.com/office/powerpoint/2010/main" val="592984431"/>
              </p:ext>
            </p:extLst>
          </p:nvPr>
        </p:nvGraphicFramePr>
        <p:xfrm>
          <a:off x="4881791" y="2270975"/>
          <a:ext cx="3825668" cy="3165255"/>
        </p:xfrm>
        <a:graphic>
          <a:graphicData uri="http://schemas.openxmlformats.org/drawingml/2006/table">
            <a:tbl>
              <a:tblPr firstRow="1" firstCol="1" bandRow="1">
                <a:tableStyleId>{5C22544A-7EE6-4342-B048-85BDC9FD1C3A}</a:tableStyleId>
              </a:tblPr>
              <a:tblGrid>
                <a:gridCol w="1069847"/>
                <a:gridCol w="637794"/>
                <a:gridCol w="541782"/>
                <a:gridCol w="754380"/>
                <a:gridCol w="821865"/>
              </a:tblGrid>
              <a:tr h="457200">
                <a:tc>
                  <a:txBody>
                    <a:bodyPr/>
                    <a:lstStyle/>
                    <a:p>
                      <a:pPr algn="ctr">
                        <a:spcAft>
                          <a:spcPts val="0"/>
                        </a:spcAft>
                      </a:pPr>
                      <a:r>
                        <a:rPr lang="en-US" sz="1500" kern="100" dirty="0">
                          <a:effectLst/>
                        </a:rPr>
                        <a:t>stroke</a:t>
                      </a:r>
                      <a:endParaRPr lang="zh-CN" sz="1500" b="1" dirty="0">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a:effectLst/>
                        </a:rPr>
                        <a:t>course</a:t>
                      </a:r>
                      <a:endParaRPr lang="zh-CN" sz="1500" b="1">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a:effectLst/>
                        </a:rPr>
                        <a:t>age</a:t>
                      </a:r>
                      <a:endParaRPr lang="zh-CN" sz="1500" b="1">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a:effectLst/>
                        </a:rPr>
                        <a:t>Time (sec.)</a:t>
                      </a:r>
                      <a:endParaRPr lang="zh-CN" sz="1500" b="1">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a:effectLst/>
                        </a:rPr>
                        <a:t>Power points</a:t>
                      </a:r>
                      <a:endParaRPr lang="zh-CN" sz="1500" b="1">
                        <a:effectLst/>
                        <a:latin typeface="Times New Roman" panose="02020603050405020304" pitchFamily="18" charset="0"/>
                        <a:ea typeface="宋体" panose="02010600030101010101" pitchFamily="2" charset="-122"/>
                      </a:endParaRPr>
                    </a:p>
                  </a:txBody>
                  <a:tcPr marL="51435" marR="51435" marT="0" marB="0" anchor="b"/>
                </a:tc>
              </a:tr>
              <a:tr h="228600">
                <a:tc>
                  <a:txBody>
                    <a:bodyPr/>
                    <a:lstStyle/>
                    <a:p>
                      <a:pPr algn="ctr">
                        <a:spcAft>
                          <a:spcPts val="0"/>
                        </a:spcAft>
                      </a:pPr>
                      <a:r>
                        <a:rPr lang="en-US" sz="1500" kern="100" dirty="0">
                          <a:effectLst/>
                        </a:rPr>
                        <a:t>50Y_FR</a:t>
                      </a:r>
                      <a:endParaRPr lang="zh-CN" sz="1500" b="1" dirty="0">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dirty="0">
                          <a:effectLst/>
                        </a:rPr>
                        <a:t>SCY</a:t>
                      </a:r>
                      <a:endParaRPr lang="zh-CN" sz="1500" b="1" dirty="0">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a:effectLst/>
                        </a:rPr>
                        <a:t>21</a:t>
                      </a:r>
                      <a:endParaRPr lang="zh-CN" sz="1500" b="1">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a:effectLst/>
                        </a:rPr>
                        <a:t>18.47</a:t>
                      </a:r>
                      <a:endParaRPr lang="zh-CN" sz="1500" b="1">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a:effectLst/>
                        </a:rPr>
                        <a:t>1049</a:t>
                      </a:r>
                      <a:endParaRPr lang="zh-CN" sz="1500" b="1">
                        <a:effectLst/>
                        <a:latin typeface="Times New Roman" panose="02020603050405020304" pitchFamily="18" charset="0"/>
                        <a:ea typeface="宋体" panose="02010600030101010101" pitchFamily="2" charset="-122"/>
                      </a:endParaRPr>
                    </a:p>
                  </a:txBody>
                  <a:tcPr marL="51435" marR="51435" marT="0" marB="0" anchor="b"/>
                </a:tc>
              </a:tr>
              <a:tr h="366914">
                <a:tc>
                  <a:txBody>
                    <a:bodyPr/>
                    <a:lstStyle/>
                    <a:p>
                      <a:pPr algn="ctr">
                        <a:spcAft>
                          <a:spcPts val="0"/>
                        </a:spcAft>
                      </a:pPr>
                      <a:r>
                        <a:rPr lang="en-US" sz="1500" kern="100" dirty="0">
                          <a:effectLst/>
                        </a:rPr>
                        <a:t>100Y_FR</a:t>
                      </a:r>
                      <a:endParaRPr lang="zh-CN" sz="1500" b="1" dirty="0">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dirty="0">
                          <a:effectLst/>
                        </a:rPr>
                        <a:t>SCY</a:t>
                      </a:r>
                      <a:endParaRPr lang="zh-CN" sz="1500" b="1" dirty="0">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dirty="0">
                          <a:effectLst/>
                        </a:rPr>
                        <a:t>21</a:t>
                      </a:r>
                      <a:endParaRPr lang="zh-CN" sz="1500" b="1" dirty="0">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a:effectLst/>
                        </a:rPr>
                        <a:t>41.12</a:t>
                      </a:r>
                      <a:endParaRPr lang="zh-CN" sz="1500" b="1">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a:effectLst/>
                        </a:rPr>
                        <a:t>1053</a:t>
                      </a:r>
                      <a:endParaRPr lang="zh-CN" sz="1500" b="1">
                        <a:effectLst/>
                        <a:latin typeface="Times New Roman" panose="02020603050405020304" pitchFamily="18" charset="0"/>
                        <a:ea typeface="宋体" panose="02010600030101010101" pitchFamily="2" charset="-122"/>
                      </a:endParaRPr>
                    </a:p>
                  </a:txBody>
                  <a:tcPr marL="51435" marR="51435" marT="0" marB="0" anchor="b"/>
                </a:tc>
              </a:tr>
              <a:tr h="366914">
                <a:tc>
                  <a:txBody>
                    <a:bodyPr/>
                    <a:lstStyle/>
                    <a:p>
                      <a:pPr algn="ctr">
                        <a:spcAft>
                          <a:spcPts val="0"/>
                        </a:spcAft>
                      </a:pPr>
                      <a:r>
                        <a:rPr lang="en-US" sz="1500" kern="100">
                          <a:effectLst/>
                        </a:rPr>
                        <a:t>100M_FL</a:t>
                      </a:r>
                      <a:endParaRPr lang="zh-CN" sz="1500" b="1">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a:effectLst/>
                        </a:rPr>
                        <a:t>LCM</a:t>
                      </a:r>
                      <a:endParaRPr lang="zh-CN" sz="1500" b="1">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dirty="0">
                          <a:effectLst/>
                        </a:rPr>
                        <a:t>24</a:t>
                      </a:r>
                      <a:endParaRPr lang="zh-CN" sz="1500" b="1" dirty="0">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dirty="0">
                          <a:effectLst/>
                        </a:rPr>
                        <a:t>53.83</a:t>
                      </a:r>
                      <a:endParaRPr lang="zh-CN" sz="1500" b="1" dirty="0">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a:effectLst/>
                        </a:rPr>
                        <a:t>926</a:t>
                      </a:r>
                      <a:endParaRPr lang="zh-CN" sz="1500" b="1">
                        <a:effectLst/>
                        <a:latin typeface="Times New Roman" panose="02020603050405020304" pitchFamily="18" charset="0"/>
                        <a:ea typeface="宋体" panose="02010600030101010101" pitchFamily="2" charset="-122"/>
                      </a:endParaRPr>
                    </a:p>
                  </a:txBody>
                  <a:tcPr marL="51435" marR="51435" marT="0" marB="0" anchor="b"/>
                </a:tc>
              </a:tr>
              <a:tr h="366914">
                <a:tc>
                  <a:txBody>
                    <a:bodyPr/>
                    <a:lstStyle/>
                    <a:p>
                      <a:pPr algn="ctr">
                        <a:spcAft>
                          <a:spcPts val="0"/>
                        </a:spcAft>
                      </a:pPr>
                      <a:r>
                        <a:rPr lang="en-US" sz="1500" kern="100">
                          <a:effectLst/>
                        </a:rPr>
                        <a:t>100M_FR</a:t>
                      </a:r>
                      <a:endParaRPr lang="zh-CN" sz="1500" b="1">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a:effectLst/>
                        </a:rPr>
                        <a:t>LCM</a:t>
                      </a:r>
                      <a:endParaRPr lang="zh-CN" sz="1500" b="1">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a:effectLst/>
                        </a:rPr>
                        <a:t>25</a:t>
                      </a:r>
                      <a:endParaRPr lang="zh-CN" sz="1500" b="1">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dirty="0">
                          <a:effectLst/>
                        </a:rPr>
                        <a:t>50.01</a:t>
                      </a:r>
                      <a:endParaRPr lang="zh-CN" sz="1500" b="1" dirty="0">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a:effectLst/>
                        </a:rPr>
                        <a:t>930</a:t>
                      </a:r>
                      <a:endParaRPr lang="zh-CN" sz="1500" b="1">
                        <a:effectLst/>
                        <a:latin typeface="Times New Roman" panose="02020603050405020304" pitchFamily="18" charset="0"/>
                        <a:ea typeface="宋体" panose="02010600030101010101" pitchFamily="2" charset="-122"/>
                      </a:endParaRPr>
                    </a:p>
                  </a:txBody>
                  <a:tcPr marL="51435" marR="51435" marT="0" marB="0" anchor="b"/>
                </a:tc>
              </a:tr>
              <a:tr h="366914">
                <a:tc>
                  <a:txBody>
                    <a:bodyPr/>
                    <a:lstStyle/>
                    <a:p>
                      <a:pPr algn="ctr">
                        <a:spcAft>
                          <a:spcPts val="0"/>
                        </a:spcAft>
                      </a:pPr>
                      <a:r>
                        <a:rPr lang="en-US" sz="1500" kern="100">
                          <a:effectLst/>
                        </a:rPr>
                        <a:t>200Y_FR</a:t>
                      </a:r>
                      <a:endParaRPr lang="zh-CN" sz="1500" b="1">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a:effectLst/>
                        </a:rPr>
                        <a:t>SCY</a:t>
                      </a:r>
                      <a:endParaRPr lang="zh-CN" sz="1500" b="1">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a:effectLst/>
                        </a:rPr>
                        <a:t>20</a:t>
                      </a:r>
                      <a:endParaRPr lang="zh-CN" sz="1500" b="1">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dirty="0">
                          <a:effectLst/>
                        </a:rPr>
                        <a:t>96.52</a:t>
                      </a:r>
                      <a:endParaRPr lang="zh-CN" sz="1500" b="1" dirty="0">
                        <a:effectLst/>
                        <a:latin typeface="Times New Roman" panose="02020603050405020304" pitchFamily="18" charset="0"/>
                        <a:ea typeface="宋体" panose="02010600030101010101" pitchFamily="2" charset="-122"/>
                      </a:endParaRPr>
                    </a:p>
                  </a:txBody>
                  <a:tcPr marL="51435" marR="51435" marT="0" marB="0" anchor="b"/>
                </a:tc>
                <a:tc>
                  <a:txBody>
                    <a:bodyPr/>
                    <a:lstStyle/>
                    <a:p>
                      <a:pPr algn="ctr">
                        <a:spcAft>
                          <a:spcPts val="0"/>
                        </a:spcAft>
                      </a:pPr>
                      <a:r>
                        <a:rPr lang="en-US" sz="1500" kern="100" dirty="0">
                          <a:effectLst/>
                        </a:rPr>
                        <a:t>897</a:t>
                      </a:r>
                      <a:endParaRPr lang="zh-CN" sz="1500" b="1" dirty="0">
                        <a:effectLst/>
                        <a:latin typeface="Times New Roman" panose="02020603050405020304" pitchFamily="18" charset="0"/>
                        <a:ea typeface="宋体" panose="02010600030101010101" pitchFamily="2" charset="-122"/>
                      </a:endParaRPr>
                    </a:p>
                  </a:txBody>
                  <a:tcPr marL="51435" marR="51435" marT="0" marB="0" anchor="b"/>
                </a:tc>
              </a:tr>
              <a:tr h="416285">
                <a:tc>
                  <a:txBody>
                    <a:bodyPr/>
                    <a:lstStyle/>
                    <a:p>
                      <a:pPr algn="ctr">
                        <a:spcAft>
                          <a:spcPts val="0"/>
                        </a:spcAft>
                      </a:pPr>
                      <a:r>
                        <a:rPr lang="en-US" sz="1500" kern="100">
                          <a:effectLst/>
                        </a:rPr>
                        <a:t>400M_IM</a:t>
                      </a:r>
                      <a:endParaRPr lang="zh-CN" sz="1500" b="1">
                        <a:effectLst/>
                        <a:latin typeface="Times New Roman" panose="02020603050405020304" pitchFamily="18" charset="0"/>
                        <a:ea typeface="宋体" panose="02010600030101010101" pitchFamily="2" charset="-122"/>
                      </a:endParaRPr>
                    </a:p>
                  </a:txBody>
                  <a:tcPr marL="51435" marR="51435" marT="0" marB="0"/>
                </a:tc>
                <a:tc>
                  <a:txBody>
                    <a:bodyPr/>
                    <a:lstStyle/>
                    <a:p>
                      <a:pPr algn="ctr">
                        <a:spcAft>
                          <a:spcPts val="0"/>
                        </a:spcAft>
                      </a:pPr>
                      <a:r>
                        <a:rPr lang="en-US" sz="1500" kern="100">
                          <a:effectLst/>
                        </a:rPr>
                        <a:t>LCM</a:t>
                      </a:r>
                      <a:endParaRPr lang="zh-CN" sz="1500" b="1">
                        <a:effectLst/>
                        <a:latin typeface="Times New Roman" panose="02020603050405020304" pitchFamily="18" charset="0"/>
                        <a:ea typeface="宋体" panose="02010600030101010101" pitchFamily="2" charset="-122"/>
                      </a:endParaRPr>
                    </a:p>
                  </a:txBody>
                  <a:tcPr marL="51435" marR="51435" marT="0" marB="0"/>
                </a:tc>
                <a:tc>
                  <a:txBody>
                    <a:bodyPr/>
                    <a:lstStyle/>
                    <a:p>
                      <a:pPr algn="ctr">
                        <a:spcAft>
                          <a:spcPts val="0"/>
                        </a:spcAft>
                      </a:pPr>
                      <a:r>
                        <a:rPr lang="en-US" sz="1500" kern="100">
                          <a:effectLst/>
                        </a:rPr>
                        <a:t>18</a:t>
                      </a:r>
                      <a:endParaRPr lang="zh-CN" sz="1500" b="1">
                        <a:effectLst/>
                        <a:latin typeface="Times New Roman" panose="02020603050405020304" pitchFamily="18" charset="0"/>
                        <a:ea typeface="宋体" panose="02010600030101010101" pitchFamily="2" charset="-122"/>
                      </a:endParaRPr>
                    </a:p>
                  </a:txBody>
                  <a:tcPr marL="51435" marR="51435" marT="0" marB="0"/>
                </a:tc>
                <a:tc>
                  <a:txBody>
                    <a:bodyPr/>
                    <a:lstStyle/>
                    <a:p>
                      <a:pPr algn="ctr">
                        <a:spcAft>
                          <a:spcPts val="0"/>
                        </a:spcAft>
                      </a:pPr>
                      <a:r>
                        <a:rPr lang="en-US" sz="1500" kern="100">
                          <a:effectLst/>
                        </a:rPr>
                        <a:t>273.69</a:t>
                      </a:r>
                      <a:endParaRPr lang="zh-CN" sz="1500" b="1">
                        <a:effectLst/>
                        <a:latin typeface="Times New Roman" panose="02020603050405020304" pitchFamily="18" charset="0"/>
                        <a:ea typeface="宋体" panose="02010600030101010101" pitchFamily="2" charset="-122"/>
                      </a:endParaRPr>
                    </a:p>
                  </a:txBody>
                  <a:tcPr marL="51435" marR="51435" marT="0" marB="0"/>
                </a:tc>
                <a:tc>
                  <a:txBody>
                    <a:bodyPr/>
                    <a:lstStyle/>
                    <a:p>
                      <a:pPr algn="ctr">
                        <a:spcAft>
                          <a:spcPts val="0"/>
                        </a:spcAft>
                      </a:pPr>
                      <a:r>
                        <a:rPr lang="en-US" sz="1500" kern="100" dirty="0">
                          <a:effectLst/>
                        </a:rPr>
                        <a:t>834</a:t>
                      </a:r>
                      <a:endParaRPr lang="zh-CN" sz="1500" b="1" dirty="0">
                        <a:effectLst/>
                        <a:latin typeface="Times New Roman" panose="02020603050405020304" pitchFamily="18" charset="0"/>
                        <a:ea typeface="宋体" panose="02010600030101010101" pitchFamily="2" charset="-122"/>
                      </a:endParaRPr>
                    </a:p>
                  </a:txBody>
                  <a:tcPr marL="51435" marR="51435" marT="0" marB="0"/>
                </a:tc>
              </a:tr>
              <a:tr h="366914">
                <a:tc>
                  <a:txBody>
                    <a:bodyPr/>
                    <a:lstStyle/>
                    <a:p>
                      <a:pPr algn="ctr">
                        <a:spcAft>
                          <a:spcPts val="0"/>
                        </a:spcAft>
                      </a:pPr>
                      <a:r>
                        <a:rPr lang="en-US" sz="1500" kern="100">
                          <a:effectLst/>
                        </a:rPr>
                        <a:t>800M_FR</a:t>
                      </a:r>
                      <a:endParaRPr lang="zh-CN" sz="1500" b="1">
                        <a:effectLst/>
                        <a:latin typeface="Times New Roman" panose="02020603050405020304" pitchFamily="18" charset="0"/>
                        <a:ea typeface="宋体" panose="02010600030101010101" pitchFamily="2" charset="-122"/>
                      </a:endParaRPr>
                    </a:p>
                  </a:txBody>
                  <a:tcPr marL="51435" marR="51435" marT="0" marB="0"/>
                </a:tc>
                <a:tc>
                  <a:txBody>
                    <a:bodyPr/>
                    <a:lstStyle/>
                    <a:p>
                      <a:pPr algn="ctr">
                        <a:spcAft>
                          <a:spcPts val="0"/>
                        </a:spcAft>
                      </a:pPr>
                      <a:r>
                        <a:rPr lang="en-US" sz="1500" kern="100">
                          <a:effectLst/>
                        </a:rPr>
                        <a:t>LCM</a:t>
                      </a:r>
                      <a:endParaRPr lang="zh-CN" sz="1500" b="1">
                        <a:effectLst/>
                        <a:latin typeface="Times New Roman" panose="02020603050405020304" pitchFamily="18" charset="0"/>
                        <a:ea typeface="宋体" panose="02010600030101010101" pitchFamily="2" charset="-122"/>
                      </a:endParaRPr>
                    </a:p>
                  </a:txBody>
                  <a:tcPr marL="51435" marR="51435" marT="0" marB="0"/>
                </a:tc>
                <a:tc>
                  <a:txBody>
                    <a:bodyPr/>
                    <a:lstStyle/>
                    <a:p>
                      <a:pPr algn="ctr">
                        <a:spcAft>
                          <a:spcPts val="0"/>
                        </a:spcAft>
                      </a:pPr>
                      <a:r>
                        <a:rPr lang="en-US" sz="1500" kern="100">
                          <a:effectLst/>
                        </a:rPr>
                        <a:t>16</a:t>
                      </a:r>
                      <a:endParaRPr lang="zh-CN" sz="1500" b="1">
                        <a:effectLst/>
                        <a:latin typeface="Times New Roman" panose="02020603050405020304" pitchFamily="18" charset="0"/>
                        <a:ea typeface="宋体" panose="02010600030101010101" pitchFamily="2" charset="-122"/>
                      </a:endParaRPr>
                    </a:p>
                  </a:txBody>
                  <a:tcPr marL="51435" marR="51435" marT="0" marB="0"/>
                </a:tc>
                <a:tc>
                  <a:txBody>
                    <a:bodyPr/>
                    <a:lstStyle/>
                    <a:p>
                      <a:pPr algn="ctr">
                        <a:spcAft>
                          <a:spcPts val="0"/>
                        </a:spcAft>
                      </a:pPr>
                      <a:r>
                        <a:rPr lang="en-US" sz="1500" kern="100">
                          <a:effectLst/>
                        </a:rPr>
                        <a:t>520.64</a:t>
                      </a:r>
                      <a:endParaRPr lang="zh-CN" sz="1500" b="1">
                        <a:effectLst/>
                        <a:latin typeface="Times New Roman" panose="02020603050405020304" pitchFamily="18" charset="0"/>
                        <a:ea typeface="宋体" panose="02010600030101010101" pitchFamily="2" charset="-122"/>
                      </a:endParaRPr>
                    </a:p>
                  </a:txBody>
                  <a:tcPr marL="51435" marR="51435" marT="0" marB="0"/>
                </a:tc>
                <a:tc>
                  <a:txBody>
                    <a:bodyPr/>
                    <a:lstStyle/>
                    <a:p>
                      <a:pPr algn="ctr">
                        <a:spcAft>
                          <a:spcPts val="0"/>
                        </a:spcAft>
                      </a:pPr>
                      <a:r>
                        <a:rPr lang="en-US" sz="1500" kern="100" dirty="0">
                          <a:effectLst/>
                        </a:rPr>
                        <a:t>750</a:t>
                      </a:r>
                      <a:endParaRPr lang="zh-CN" sz="1500" b="1" dirty="0">
                        <a:effectLst/>
                        <a:latin typeface="Times New Roman" panose="02020603050405020304" pitchFamily="18" charset="0"/>
                        <a:ea typeface="宋体" panose="02010600030101010101" pitchFamily="2" charset="-122"/>
                      </a:endParaRPr>
                    </a:p>
                  </a:txBody>
                  <a:tcPr marL="51435" marR="51435" marT="0" marB="0"/>
                </a:tc>
              </a:tr>
              <a:tr h="228600">
                <a:tc>
                  <a:txBody>
                    <a:bodyPr/>
                    <a:lstStyle/>
                    <a:p>
                      <a:pPr algn="ctr">
                        <a:spcAft>
                          <a:spcPts val="0"/>
                        </a:spcAft>
                      </a:pPr>
                      <a:r>
                        <a:rPr lang="en-US" sz="1500" kern="100" dirty="0">
                          <a:effectLst/>
                        </a:rPr>
                        <a:t>···</a:t>
                      </a:r>
                      <a:endParaRPr lang="zh-CN" sz="1500" b="1" dirty="0">
                        <a:effectLst/>
                        <a:latin typeface="Times New Roman" panose="02020603050405020304" pitchFamily="18" charset="0"/>
                        <a:ea typeface="宋体" panose="02010600030101010101" pitchFamily="2" charset="-122"/>
                      </a:endParaRPr>
                    </a:p>
                  </a:txBody>
                  <a:tcPr marL="51435" marR="51435" marT="0" marB="0"/>
                </a:tc>
                <a:tc>
                  <a:txBody>
                    <a:bodyPr/>
                    <a:lstStyle/>
                    <a:p>
                      <a:pPr algn="ctr">
                        <a:spcAft>
                          <a:spcPts val="0"/>
                        </a:spcAft>
                      </a:pPr>
                      <a:r>
                        <a:rPr lang="en-US" sz="1500" kern="100">
                          <a:effectLst/>
                        </a:rPr>
                        <a:t>···</a:t>
                      </a:r>
                      <a:endParaRPr lang="zh-CN" sz="1500" b="1">
                        <a:effectLst/>
                        <a:latin typeface="Times New Roman" panose="02020603050405020304" pitchFamily="18" charset="0"/>
                        <a:ea typeface="宋体" panose="02010600030101010101" pitchFamily="2" charset="-122"/>
                      </a:endParaRPr>
                    </a:p>
                  </a:txBody>
                  <a:tcPr marL="51435" marR="51435" marT="0" marB="0"/>
                </a:tc>
                <a:tc>
                  <a:txBody>
                    <a:bodyPr/>
                    <a:lstStyle/>
                    <a:p>
                      <a:pPr algn="ctr">
                        <a:spcAft>
                          <a:spcPts val="0"/>
                        </a:spcAft>
                      </a:pPr>
                      <a:r>
                        <a:rPr lang="en-US" sz="1500" kern="100">
                          <a:effectLst/>
                        </a:rPr>
                        <a:t>···</a:t>
                      </a:r>
                      <a:endParaRPr lang="zh-CN" sz="1500" b="1">
                        <a:effectLst/>
                        <a:latin typeface="Times New Roman" panose="02020603050405020304" pitchFamily="18" charset="0"/>
                        <a:ea typeface="宋体" panose="02010600030101010101" pitchFamily="2" charset="-122"/>
                      </a:endParaRPr>
                    </a:p>
                  </a:txBody>
                  <a:tcPr marL="51435" marR="51435" marT="0" marB="0"/>
                </a:tc>
                <a:tc>
                  <a:txBody>
                    <a:bodyPr/>
                    <a:lstStyle/>
                    <a:p>
                      <a:pPr algn="ctr">
                        <a:spcAft>
                          <a:spcPts val="0"/>
                        </a:spcAft>
                      </a:pPr>
                      <a:r>
                        <a:rPr lang="en-US" sz="1500" kern="100">
                          <a:effectLst/>
                        </a:rPr>
                        <a:t>···</a:t>
                      </a:r>
                      <a:endParaRPr lang="zh-CN" sz="1500" b="1">
                        <a:effectLst/>
                        <a:latin typeface="Times New Roman" panose="02020603050405020304" pitchFamily="18" charset="0"/>
                        <a:ea typeface="宋体" panose="02010600030101010101" pitchFamily="2" charset="-122"/>
                      </a:endParaRPr>
                    </a:p>
                  </a:txBody>
                  <a:tcPr marL="51435" marR="51435" marT="0" marB="0"/>
                </a:tc>
                <a:tc>
                  <a:txBody>
                    <a:bodyPr/>
                    <a:lstStyle/>
                    <a:p>
                      <a:pPr algn="ctr">
                        <a:spcAft>
                          <a:spcPts val="0"/>
                        </a:spcAft>
                      </a:pPr>
                      <a:r>
                        <a:rPr lang="en-US" sz="1500" kern="100" dirty="0">
                          <a:effectLst/>
                        </a:rPr>
                        <a:t>···</a:t>
                      </a:r>
                      <a:endParaRPr lang="zh-CN" sz="1500" b="1" dirty="0">
                        <a:effectLst/>
                        <a:latin typeface="Times New Roman" panose="02020603050405020304" pitchFamily="18" charset="0"/>
                        <a:ea typeface="宋体" panose="02010600030101010101" pitchFamily="2" charset="-122"/>
                      </a:endParaRPr>
                    </a:p>
                  </a:txBody>
                  <a:tcPr marL="51435" marR="51435" marT="0" marB="0"/>
                </a:tc>
              </a:tr>
            </a:tbl>
          </a:graphicData>
        </a:graphic>
      </p:graphicFrame>
      <p:sp>
        <p:nvSpPr>
          <p:cNvPr id="6" name="文本框 5"/>
          <p:cNvSpPr txBox="1"/>
          <p:nvPr/>
        </p:nvSpPr>
        <p:spPr>
          <a:xfrm flipH="1">
            <a:off x="753626" y="1552659"/>
            <a:ext cx="3875522" cy="523220"/>
          </a:xfrm>
          <a:prstGeom prst="rect">
            <a:avLst/>
          </a:prstGeom>
          <a:noFill/>
        </p:spPr>
        <p:txBody>
          <a:bodyPr wrap="square" rtlCol="0">
            <a:spAutoFit/>
          </a:bodyPr>
          <a:lstStyle/>
          <a:p>
            <a:r>
              <a:rPr lang="en-US" altLang="zh-CN" sz="2800" dirty="0" smtClean="0"/>
              <a:t>A vector model of record</a:t>
            </a:r>
            <a:endParaRPr lang="zh-CN" altLang="en-US" sz="2800" dirty="0"/>
          </a:p>
        </p:txBody>
      </p:sp>
      <p:sp>
        <p:nvSpPr>
          <p:cNvPr id="10" name="文本占位符 9"/>
          <p:cNvSpPr>
            <a:spLocks noGrp="1"/>
          </p:cNvSpPr>
          <p:nvPr>
            <p:ph type="body" idx="1"/>
          </p:nvPr>
        </p:nvSpPr>
        <p:spPr>
          <a:xfrm>
            <a:off x="753625" y="2052495"/>
            <a:ext cx="3771495" cy="436960"/>
          </a:xfrm>
        </p:spPr>
        <p:txBody>
          <a:bodyPr>
            <a:normAutofit/>
          </a:bodyPr>
          <a:lstStyle/>
          <a:p>
            <a:r>
              <a:rPr lang="en-US" altLang="zh-CN" sz="1600" b="0" dirty="0" smtClean="0"/>
              <a:t>R = (stroke, </a:t>
            </a:r>
            <a:r>
              <a:rPr lang="en-US" altLang="zh-CN" sz="1600" b="0" dirty="0" err="1" smtClean="0"/>
              <a:t>cource</a:t>
            </a:r>
            <a:r>
              <a:rPr lang="en-US" altLang="zh-CN" sz="1600" b="0" dirty="0" smtClean="0"/>
              <a:t>, age, time, power point)</a:t>
            </a:r>
            <a:endParaRPr lang="zh-CN" altLang="en-US" sz="1600" b="0" dirty="0"/>
          </a:p>
        </p:txBody>
      </p:sp>
    </p:spTree>
    <p:extLst>
      <p:ext uri="{BB962C8B-B14F-4D97-AF65-F5344CB8AC3E}">
        <p14:creationId xmlns:p14="http://schemas.microsoft.com/office/powerpoint/2010/main" val="3084464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2"/>
          </a:solidFill>
          <a:effectLst>
            <a:softEdge rad="0"/>
          </a:effectLst>
        </p:spPr>
        <p:txBody>
          <a:bodyPr/>
          <a:lstStyle/>
          <a:p>
            <a:r>
              <a:rPr lang="en-US" altLang="zh-CN" dirty="0" smtClean="0"/>
              <a:t>Our Work</a:t>
            </a:r>
            <a:endParaRPr lang="zh-CN" altLang="en-US" dirty="0"/>
          </a:p>
        </p:txBody>
      </p:sp>
      <p:sp>
        <p:nvSpPr>
          <p:cNvPr id="3" name="内容占位符 2"/>
          <p:cNvSpPr>
            <a:spLocks noGrp="1"/>
          </p:cNvSpPr>
          <p:nvPr>
            <p:ph idx="1"/>
          </p:nvPr>
        </p:nvSpPr>
        <p:spPr>
          <a:xfrm>
            <a:off x="586740" y="2090833"/>
            <a:ext cx="7886700" cy="3263504"/>
          </a:xfrm>
        </p:spPr>
        <p:txBody>
          <a:bodyPr>
            <a:noAutofit/>
          </a:bodyPr>
          <a:lstStyle/>
          <a:p>
            <a:pPr algn="just"/>
            <a:endParaRPr lang="en-US" altLang="zh-CN" sz="2400" dirty="0" smtClean="0"/>
          </a:p>
          <a:p>
            <a:pPr algn="just"/>
            <a:r>
              <a:rPr lang="en-US" altLang="zh-CN" sz="2400" dirty="0" smtClean="0"/>
              <a:t>Variance </a:t>
            </a:r>
            <a:r>
              <a:rPr lang="en-US" altLang="zh-CN" sz="2400" dirty="0"/>
              <a:t>to analyze the stability of swimmer’s performance</a:t>
            </a:r>
          </a:p>
          <a:p>
            <a:pPr algn="just"/>
            <a:r>
              <a:rPr lang="en-US" altLang="zh-CN" sz="2400" dirty="0"/>
              <a:t>Pearson correlation to estimate  how performances at age of 18 may depend on the performance at younger ages</a:t>
            </a:r>
          </a:p>
          <a:p>
            <a:pPr algn="just"/>
            <a:r>
              <a:rPr lang="en-US" altLang="zh-CN" sz="2400" dirty="0"/>
              <a:t>Regression analysis to approximate the performance curve</a:t>
            </a:r>
          </a:p>
          <a:p>
            <a:pPr algn="just"/>
            <a:r>
              <a:rPr lang="en-US" altLang="zh-CN" sz="2400" dirty="0"/>
              <a:t>Making prediction of swimmer’s level of performance based on machine learning  tools(ANN and SVM)</a:t>
            </a:r>
            <a:endParaRPr lang="zh-CN" altLang="en-US" sz="2400" dirty="0"/>
          </a:p>
        </p:txBody>
      </p:sp>
    </p:spTree>
    <p:extLst>
      <p:ext uri="{BB962C8B-B14F-4D97-AF65-F5344CB8AC3E}">
        <p14:creationId xmlns:p14="http://schemas.microsoft.com/office/powerpoint/2010/main" val="405565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Statistical Analysis</a:t>
            </a:r>
            <a:endParaRPr lang="zh-CN" altLang="en-US"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204175418"/>
              </p:ext>
            </p:extLst>
          </p:nvPr>
        </p:nvGraphicFramePr>
        <p:xfrm>
          <a:off x="628650" y="2226469"/>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6273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2"/>
          </a:solidFill>
        </p:spPr>
        <p:txBody>
          <a:bodyPr/>
          <a:lstStyle/>
          <a:p>
            <a:pPr lvl="0"/>
            <a:r>
              <a:rPr lang="en-US" altLang="zh-CN" dirty="0" smtClean="0"/>
              <a:t>Variance Analysis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ctr">
                  <a:buNone/>
                </a:pPr>
                <a:r>
                  <a:rPr lang="en-US" altLang="zh-CN" sz="2400" dirty="0" smtClean="0"/>
                  <a:t>the </a:t>
                </a:r>
                <a:r>
                  <a:rPr lang="en-US" altLang="zh-CN" sz="2400" dirty="0"/>
                  <a:t>smaller </a:t>
                </a:r>
                <a:r>
                  <a:rPr lang="en-US" altLang="zh-CN" sz="2400" dirty="0" smtClean="0"/>
                  <a:t>variance     </a:t>
                </a:r>
              </a:p>
              <a:p>
                <a:pPr marL="0" indent="0" algn="ctr">
                  <a:buNone/>
                </a:pPr>
                <a:r>
                  <a:rPr lang="en-US" altLang="zh-CN" sz="2400" dirty="0" smtClean="0"/>
                  <a:t>  </a:t>
                </a:r>
              </a:p>
              <a:p>
                <a:pPr marL="0" indent="0" algn="ctr">
                  <a:buNone/>
                </a:pPr>
                <a:r>
                  <a:rPr lang="en-US" altLang="zh-CN" sz="2400" dirty="0" smtClean="0"/>
                  <a:t> more </a:t>
                </a:r>
                <a:r>
                  <a:rPr lang="en-US" altLang="zh-CN" sz="2400" dirty="0"/>
                  <a:t>stable and consistent </a:t>
                </a:r>
                <a:r>
                  <a:rPr lang="en-US" altLang="zh-CN" sz="2400" dirty="0" smtClean="0"/>
                  <a:t>performance</a:t>
                </a:r>
              </a:p>
              <a:p>
                <a:pPr marL="0" indent="0" algn="just">
                  <a:spcAft>
                    <a:spcPts val="900"/>
                  </a:spcAft>
                  <a:buNone/>
                </a:pPr>
                <a:r>
                  <a:rPr lang="en-US" altLang="zh-CN" sz="2400" dirty="0" smtClean="0">
                    <a:solidFill>
                      <a:schemeClr val="accent6">
                        <a:lumMod val="75000"/>
                      </a:schemeClr>
                    </a:solidFill>
                  </a:rPr>
                  <a:t>For </a:t>
                </a:r>
                <a:r>
                  <a:rPr lang="en-US" altLang="zh-CN" sz="2400" dirty="0">
                    <a:solidFill>
                      <a:schemeClr val="accent6">
                        <a:lumMod val="75000"/>
                      </a:schemeClr>
                    </a:solidFill>
                  </a:rPr>
                  <a:t>one </a:t>
                </a:r>
                <a:r>
                  <a:rPr lang="en-US" altLang="zh-CN" sz="2400" dirty="0" smtClean="0">
                    <a:solidFill>
                      <a:schemeClr val="accent6">
                        <a:lumMod val="75000"/>
                      </a:schemeClr>
                    </a:solidFill>
                  </a:rPr>
                  <a:t>swimmer</a:t>
                </a:r>
                <a:r>
                  <a:rPr lang="en-US" altLang="zh-CN" sz="2400" dirty="0">
                    <a:solidFill>
                      <a:schemeClr val="accent6">
                        <a:lumMod val="75000"/>
                      </a:schemeClr>
                    </a:solidFill>
                  </a:rPr>
                  <a:t>:</a:t>
                </a:r>
                <a:endParaRPr lang="en-US" altLang="zh-CN" sz="2400" dirty="0" smtClean="0">
                  <a:solidFill>
                    <a:schemeClr val="accent6">
                      <a:lumMod val="75000"/>
                    </a:schemeClr>
                  </a:solidFill>
                </a:endParaRPr>
              </a:p>
              <a:p>
                <a:pPr marL="0" indent="0" algn="ctr">
                  <a:spcAft>
                    <a:spcPts val="900"/>
                  </a:spcAft>
                  <a:buNone/>
                </a:pP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𝑥</m:t>
                        </m:r>
                      </m:sub>
                    </m:sSub>
                  </m:oMath>
                </a14:m>
                <a:r>
                  <a:rPr lang="en-US" altLang="zh-CN" sz="2400" dirty="0"/>
                  <a:t> </a:t>
                </a:r>
                <a:r>
                  <a:rPr lang="en-US" altLang="zh-CN" sz="2400" dirty="0" smtClean="0"/>
                  <a:t> =  </a:t>
                </a:r>
                <a:r>
                  <a:rPr lang="en-US" altLang="zh-CN" sz="2400" dirty="0"/>
                  <a:t>the variance of the time at the age of </a:t>
                </a:r>
                <a:r>
                  <a:rPr lang="en-US" altLang="zh-CN" sz="2400" i="1" dirty="0"/>
                  <a:t>x</a:t>
                </a:r>
                <a:r>
                  <a:rPr lang="en-US" altLang="zh-CN" sz="2400" dirty="0"/>
                  <a:t>;</a:t>
                </a:r>
                <a:r>
                  <a:rPr lang="en-US" altLang="zh-CN" sz="2400" i="1" dirty="0"/>
                  <a:t> </a:t>
                </a:r>
                <a:endParaRPr lang="en-US" altLang="zh-CN" sz="2400" i="1" dirty="0" smtClean="0"/>
              </a:p>
              <a:p>
                <a:pPr marL="0" indent="0" algn="just">
                  <a:spcAft>
                    <a:spcPts val="900"/>
                  </a:spcAft>
                  <a:buNone/>
                </a:pPr>
                <a:r>
                  <a:rPr lang="en-US" altLang="zh-CN" sz="2400" dirty="0" smtClean="0">
                    <a:solidFill>
                      <a:schemeClr val="accent6">
                        <a:lumMod val="75000"/>
                      </a:schemeClr>
                    </a:solidFill>
                  </a:rPr>
                  <a:t>For </a:t>
                </a:r>
                <a:r>
                  <a:rPr lang="en-US" altLang="zh-CN" sz="2400" dirty="0">
                    <a:solidFill>
                      <a:schemeClr val="accent6">
                        <a:lumMod val="75000"/>
                      </a:schemeClr>
                    </a:solidFill>
                  </a:rPr>
                  <a:t>all </a:t>
                </a:r>
                <a:r>
                  <a:rPr lang="en-US" altLang="zh-CN" sz="2400" dirty="0" smtClean="0">
                    <a:solidFill>
                      <a:schemeClr val="accent6">
                        <a:lumMod val="75000"/>
                      </a:schemeClr>
                    </a:solidFill>
                  </a:rPr>
                  <a:t>swimmers:</a:t>
                </a:r>
              </a:p>
              <a:p>
                <a:pPr marL="0" indent="0" algn="ctr">
                  <a:spcAft>
                    <a:spcPts val="900"/>
                  </a:spcAft>
                  <a:buNone/>
                </a:pPr>
                <a:r>
                  <a:rPr lang="en-US" altLang="zh-CN" sz="2400" dirty="0" smtClean="0"/>
                  <a:t>  </a:t>
                </a:r>
                <a:r>
                  <a:rPr lang="en-US" altLang="zh-CN" sz="2400" i="1" dirty="0" err="1" smtClean="0"/>
                  <a:t>D</a:t>
                </a:r>
                <a:r>
                  <a:rPr lang="en-US" altLang="zh-CN" sz="2000" i="1" dirty="0" err="1" smtClean="0"/>
                  <a:t>x</a:t>
                </a:r>
                <a:r>
                  <a:rPr lang="en-US" altLang="zh-CN" sz="2400" dirty="0" smtClean="0"/>
                  <a:t> = </a:t>
                </a:r>
                <a14:m>
                  <m:oMath xmlns:m="http://schemas.openxmlformats.org/officeDocument/2006/math">
                    <m:f>
                      <m:fPr>
                        <m:ctrlPr>
                          <a:rPr lang="zh-CN"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𝑁</m:t>
                        </m:r>
                      </m:den>
                    </m:f>
                    <m:nary>
                      <m:naryPr>
                        <m:chr m:val="∑"/>
                        <m:limLoc m:val="undOvr"/>
                        <m:ctrlPr>
                          <a:rPr lang="zh-CN" altLang="zh-CN" sz="2400" i="1">
                            <a:latin typeface="Cambria Math" panose="02040503050406030204" pitchFamily="18" charset="0"/>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𝑁</m:t>
                        </m:r>
                      </m:sup>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𝑥𝑖</m:t>
                            </m:r>
                          </m:sub>
                        </m:sSub>
                      </m:e>
                    </m:nary>
                  </m:oMath>
                </a14:m>
                <a:r>
                  <a:rPr lang="en-US" altLang="zh-CN" sz="2400" dirty="0" smtClean="0"/>
                  <a:t>    =   the average variance of all swimmers</a:t>
                </a:r>
                <a:endParaRPr lang="zh-CN" altLang="en-US" sz="15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159" t="-1961"/>
                </a:stretch>
              </a:blipFill>
            </p:spPr>
            <p:txBody>
              <a:bodyPr/>
              <a:lstStyle/>
              <a:p>
                <a:r>
                  <a:rPr lang="zh-CN" altLang="en-US">
                    <a:noFill/>
                  </a:rPr>
                  <a:t> </a:t>
                </a:r>
              </a:p>
            </p:txBody>
          </p:sp>
        </mc:Fallback>
      </mc:AlternateContent>
      <p:sp>
        <p:nvSpPr>
          <p:cNvPr id="5" name="上下箭头 4"/>
          <p:cNvSpPr/>
          <p:nvPr/>
        </p:nvSpPr>
        <p:spPr>
          <a:xfrm>
            <a:off x="4236720" y="2225040"/>
            <a:ext cx="335280" cy="6477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9778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2"/>
          </a:solidFill>
        </p:spPr>
        <p:txBody>
          <a:bodyPr/>
          <a:lstStyle/>
          <a:p>
            <a:r>
              <a:rPr lang="en-US" altLang="zh-CN" dirty="0" smtClean="0"/>
              <a:t>Variance of Performance</a:t>
            </a:r>
            <a:endParaRPr lang="zh-CN" altLang="en-US" dirty="0"/>
          </a:p>
        </p:txBody>
      </p:sp>
      <p:pic>
        <p:nvPicPr>
          <p:cNvPr id="7" name="内容占位符 6"/>
          <p:cNvPicPr>
            <a:picLocks noGrp="1" noChangeAspect="1"/>
          </p:cNvPicPr>
          <p:nvPr>
            <p:ph sz="half" idx="2"/>
          </p:nvPr>
        </p:nvPicPr>
        <p:blipFill>
          <a:blip r:embed="rId3"/>
          <a:stretch>
            <a:fillRect/>
          </a:stretch>
        </p:blipFill>
        <p:spPr>
          <a:xfrm>
            <a:off x="498305" y="1910580"/>
            <a:ext cx="3868340" cy="2057276"/>
          </a:xfrm>
          <a:prstGeom prst="rect">
            <a:avLst/>
          </a:prstGeom>
          <a:ln w="3175">
            <a:solidFill>
              <a:schemeClr val="tx1"/>
            </a:solidFill>
          </a:ln>
        </p:spPr>
      </p:pic>
      <p:pic>
        <p:nvPicPr>
          <p:cNvPr id="10" name="内容占位符 9"/>
          <p:cNvPicPr>
            <a:picLocks noGrp="1" noChangeAspect="1"/>
          </p:cNvPicPr>
          <p:nvPr>
            <p:ph sz="quarter" idx="4"/>
          </p:nvPr>
        </p:nvPicPr>
        <p:blipFill>
          <a:blip r:embed="rId4"/>
          <a:stretch>
            <a:fillRect/>
          </a:stretch>
        </p:blipFill>
        <p:spPr>
          <a:xfrm>
            <a:off x="4573191" y="1910581"/>
            <a:ext cx="3871006" cy="2057276"/>
          </a:xfrm>
          <a:prstGeom prst="rect">
            <a:avLst/>
          </a:prstGeom>
          <a:ln w="3175">
            <a:solidFill>
              <a:schemeClr val="tx1"/>
            </a:solidFill>
          </a:ln>
        </p:spPr>
      </p:pic>
      <p:sp>
        <p:nvSpPr>
          <p:cNvPr id="4" name="文本框 3"/>
          <p:cNvSpPr txBox="1"/>
          <p:nvPr/>
        </p:nvSpPr>
        <p:spPr>
          <a:xfrm>
            <a:off x="520113" y="4779745"/>
            <a:ext cx="7924084"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M</a:t>
            </a:r>
            <a:r>
              <a:rPr lang="en-US" altLang="zh-CN" dirty="0" smtClean="0"/>
              <a:t>ore </a:t>
            </a:r>
            <a:r>
              <a:rPr lang="en-US" altLang="zh-CN" dirty="0"/>
              <a:t>stable performance of swimmers as </a:t>
            </a:r>
            <a:r>
              <a:rPr lang="en-US" altLang="zh-CN" dirty="0" smtClean="0"/>
              <a:t>they age.</a:t>
            </a:r>
          </a:p>
          <a:p>
            <a:pPr marL="285750" indent="-285750">
              <a:buFont typeface="Arial" panose="020B0604020202020204" pitchFamily="34" charset="0"/>
              <a:buChar char="•"/>
            </a:pPr>
            <a:r>
              <a:rPr lang="en-US" altLang="zh-CN" dirty="0" smtClean="0"/>
              <a:t>Among </a:t>
            </a:r>
            <a:r>
              <a:rPr lang="en-US" altLang="zh-CN" dirty="0"/>
              <a:t>both male and female athletes, 100BR has </a:t>
            </a:r>
            <a:r>
              <a:rPr lang="en-US" altLang="zh-CN" dirty="0" smtClean="0"/>
              <a:t>the </a:t>
            </a:r>
            <a:r>
              <a:rPr lang="en-US" altLang="zh-CN" dirty="0"/>
              <a:t>largest variances while 100FR has the smallest variances in old </a:t>
            </a:r>
            <a:r>
              <a:rPr lang="en-US" altLang="zh-CN" dirty="0" smtClean="0"/>
              <a:t>ages.</a:t>
            </a:r>
          </a:p>
          <a:p>
            <a:pPr marL="285750" indent="-285750">
              <a:buFont typeface="Arial" panose="020B0604020202020204" pitchFamily="34" charset="0"/>
              <a:buChar char="•"/>
            </a:pPr>
            <a:r>
              <a:rPr lang="en-US" altLang="zh-CN" dirty="0" smtClean="0"/>
              <a:t>Interestingly, at younger ages(e.g.  From ages 10 to 13), the 100FL is the least stable stroke.</a:t>
            </a:r>
          </a:p>
          <a:p>
            <a:pPr marL="285750" indent="-285750">
              <a:buFont typeface="Arial" panose="020B0604020202020204" pitchFamily="34" charset="0"/>
              <a:buChar char="•"/>
            </a:pPr>
            <a:r>
              <a:rPr lang="en-US" altLang="zh-CN" dirty="0" smtClean="0"/>
              <a:t>……</a:t>
            </a:r>
            <a:endParaRPr lang="en-US" altLang="zh-CN" dirty="0"/>
          </a:p>
          <a:p>
            <a:pPr marL="285750" indent="-285750">
              <a:buFont typeface="Arial" panose="020B0604020202020204" pitchFamily="34" charset="0"/>
              <a:buChar char="•"/>
            </a:pPr>
            <a:endParaRPr lang="zh-CN" altLang="en-US" dirty="0"/>
          </a:p>
        </p:txBody>
      </p:sp>
      <p:sp>
        <p:nvSpPr>
          <p:cNvPr id="6" name="文本框 5"/>
          <p:cNvSpPr txBox="1"/>
          <p:nvPr/>
        </p:nvSpPr>
        <p:spPr>
          <a:xfrm>
            <a:off x="373556" y="4133414"/>
            <a:ext cx="4117837" cy="646331"/>
          </a:xfrm>
          <a:prstGeom prst="rect">
            <a:avLst/>
          </a:prstGeom>
          <a:noFill/>
        </p:spPr>
        <p:txBody>
          <a:bodyPr wrap="square" rtlCol="0">
            <a:spAutoFit/>
          </a:bodyPr>
          <a:lstStyle/>
          <a:p>
            <a:r>
              <a:rPr lang="en-US" altLang="zh-CN" dirty="0" smtClean="0"/>
              <a:t>Fig 1. </a:t>
            </a:r>
            <a:r>
              <a:rPr lang="en-US" altLang="zh-CN" dirty="0"/>
              <a:t>The variance of performance </a:t>
            </a:r>
            <a:r>
              <a:rPr lang="en-US" altLang="zh-CN" dirty="0" smtClean="0"/>
              <a:t>in </a:t>
            </a:r>
            <a:r>
              <a:rPr lang="en-US" altLang="zh-CN" dirty="0"/>
              <a:t>LCM</a:t>
            </a:r>
            <a:endParaRPr lang="zh-CN" altLang="en-US" dirty="0"/>
          </a:p>
          <a:p>
            <a:endParaRPr lang="zh-CN" altLang="en-US" dirty="0"/>
          </a:p>
        </p:txBody>
      </p:sp>
      <p:sp>
        <p:nvSpPr>
          <p:cNvPr id="5" name="文本占位符 4"/>
          <p:cNvSpPr>
            <a:spLocks noGrp="1"/>
          </p:cNvSpPr>
          <p:nvPr>
            <p:ph type="body" sz="quarter" idx="3"/>
          </p:nvPr>
        </p:nvSpPr>
        <p:spPr>
          <a:xfrm>
            <a:off x="4573191" y="4133414"/>
            <a:ext cx="4270551" cy="338102"/>
          </a:xfrm>
        </p:spPr>
        <p:txBody>
          <a:bodyPr>
            <a:normAutofit lnSpcReduction="10000"/>
          </a:bodyPr>
          <a:lstStyle/>
          <a:p>
            <a:pPr algn="just"/>
            <a:r>
              <a:rPr lang="en-US" altLang="zh-CN" sz="1800" b="0" dirty="0" smtClean="0"/>
              <a:t>Fig 2. </a:t>
            </a:r>
            <a:r>
              <a:rPr lang="en-US" altLang="zh-CN" sz="1800" b="0" dirty="0"/>
              <a:t>T</a:t>
            </a:r>
            <a:r>
              <a:rPr lang="en-US" altLang="zh-CN" sz="1800" b="0" dirty="0" smtClean="0"/>
              <a:t>he </a:t>
            </a:r>
            <a:r>
              <a:rPr lang="en-US" altLang="zh-CN" sz="1800" b="0" dirty="0"/>
              <a:t>variance of performance </a:t>
            </a:r>
            <a:r>
              <a:rPr lang="en-US" altLang="zh-CN" sz="1800" b="0" dirty="0" smtClean="0"/>
              <a:t>in SCY</a:t>
            </a:r>
            <a:endParaRPr lang="zh-CN" altLang="en-US" sz="1800" b="0" dirty="0"/>
          </a:p>
        </p:txBody>
      </p:sp>
    </p:spTree>
    <p:extLst>
      <p:ext uri="{BB962C8B-B14F-4D97-AF65-F5344CB8AC3E}">
        <p14:creationId xmlns:p14="http://schemas.microsoft.com/office/powerpoint/2010/main" val="2088020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662473"/>
            <a:ext cx="7886700" cy="746449"/>
          </a:xfrm>
          <a:solidFill>
            <a:schemeClr val="accent2"/>
          </a:solidFill>
        </p:spPr>
        <p:txBody>
          <a:bodyPr>
            <a:normAutofit/>
          </a:bodyPr>
          <a:lstStyle/>
          <a:p>
            <a:r>
              <a:rPr lang="en-US" altLang="zh-CN" sz="3600" dirty="0" smtClean="0"/>
              <a:t>Variances of Time in Different Distances</a:t>
            </a:r>
            <a:endParaRPr lang="zh-CN" altLang="en-US" sz="3600" dirty="0"/>
          </a:p>
        </p:txBody>
      </p:sp>
      <p:pic>
        <p:nvPicPr>
          <p:cNvPr id="4" name="内容占位符 3"/>
          <p:cNvPicPr>
            <a:picLocks noGrp="1" noChangeAspect="1"/>
          </p:cNvPicPr>
          <p:nvPr>
            <p:ph idx="1"/>
          </p:nvPr>
        </p:nvPicPr>
        <p:blipFill>
          <a:blip r:embed="rId3"/>
          <a:stretch>
            <a:fillRect/>
          </a:stretch>
        </p:blipFill>
        <p:spPr>
          <a:xfrm>
            <a:off x="736535" y="2439782"/>
            <a:ext cx="7670929" cy="2730689"/>
          </a:xfrm>
          <a:prstGeom prst="rect">
            <a:avLst/>
          </a:prstGeom>
        </p:spPr>
      </p:pic>
      <p:sp>
        <p:nvSpPr>
          <p:cNvPr id="5" name="文本框 4"/>
          <p:cNvSpPr txBox="1"/>
          <p:nvPr/>
        </p:nvSpPr>
        <p:spPr>
          <a:xfrm>
            <a:off x="1014411" y="5170471"/>
            <a:ext cx="7115175" cy="1200329"/>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dirty="0" smtClean="0"/>
              <a:t>200M </a:t>
            </a:r>
            <a:r>
              <a:rPr lang="en-US" altLang="zh-CN" dirty="0"/>
              <a:t>FR LCM </a:t>
            </a:r>
            <a:r>
              <a:rPr lang="en-US" altLang="zh-CN" dirty="0" smtClean="0"/>
              <a:t>having </a:t>
            </a:r>
            <a:r>
              <a:rPr lang="en-US" altLang="zh-CN" dirty="0"/>
              <a:t>the largest </a:t>
            </a:r>
            <a:r>
              <a:rPr lang="en-US" altLang="zh-CN" dirty="0" smtClean="0"/>
              <a:t>variance</a:t>
            </a:r>
          </a:p>
          <a:p>
            <a:pPr marL="285750" indent="-285750" algn="just">
              <a:buFont typeface="Arial" panose="020B0604020202020204" pitchFamily="34" charset="0"/>
              <a:buChar char="•"/>
            </a:pPr>
            <a:r>
              <a:rPr lang="en-US" altLang="zh-CN" dirty="0" smtClean="0"/>
              <a:t>The </a:t>
            </a:r>
            <a:r>
              <a:rPr lang="en-US" altLang="zh-CN" dirty="0"/>
              <a:t>male’s 100FR in meter </a:t>
            </a:r>
            <a:r>
              <a:rPr lang="en-US" altLang="zh-CN" dirty="0" smtClean="0"/>
              <a:t>more </a:t>
            </a:r>
            <a:r>
              <a:rPr lang="en-US" altLang="zh-CN" dirty="0"/>
              <a:t>significantly stable than other </a:t>
            </a:r>
            <a:r>
              <a:rPr lang="en-US" altLang="zh-CN" dirty="0" smtClean="0"/>
              <a:t>distances</a:t>
            </a:r>
          </a:p>
          <a:p>
            <a:pPr marL="285750" indent="-285750" algn="just">
              <a:buFont typeface="Arial" panose="020B0604020202020204" pitchFamily="34" charset="0"/>
              <a:buChar char="•"/>
            </a:pPr>
            <a:r>
              <a:rPr lang="en-US" altLang="zh-CN" dirty="0"/>
              <a:t>……</a:t>
            </a:r>
            <a:endParaRPr lang="en-US" altLang="zh-CN" dirty="0" smtClean="0"/>
          </a:p>
        </p:txBody>
      </p:sp>
      <p:sp>
        <p:nvSpPr>
          <p:cNvPr id="3" name="文本框 2"/>
          <p:cNvSpPr txBox="1"/>
          <p:nvPr/>
        </p:nvSpPr>
        <p:spPr>
          <a:xfrm>
            <a:off x="923730" y="1608785"/>
            <a:ext cx="7277878" cy="830997"/>
          </a:xfrm>
          <a:prstGeom prst="rect">
            <a:avLst/>
          </a:prstGeom>
          <a:noFill/>
        </p:spPr>
        <p:txBody>
          <a:bodyPr wrap="square" rtlCol="0">
            <a:spAutoFit/>
          </a:bodyPr>
          <a:lstStyle/>
          <a:p>
            <a:r>
              <a:rPr lang="en-US" altLang="zh-CN" sz="2400" dirty="0" smtClean="0"/>
              <a:t>Normalizing </a:t>
            </a:r>
            <a:r>
              <a:rPr lang="en-US" altLang="zh-CN" sz="2400" dirty="0"/>
              <a:t>every distance by a different corresponding factor to measure the variances of the time in 100 meter</a:t>
            </a:r>
            <a:endParaRPr lang="zh-CN" altLang="en-US" sz="2400" dirty="0"/>
          </a:p>
        </p:txBody>
      </p:sp>
    </p:spTree>
    <p:extLst>
      <p:ext uri="{BB962C8B-B14F-4D97-AF65-F5344CB8AC3E}">
        <p14:creationId xmlns:p14="http://schemas.microsoft.com/office/powerpoint/2010/main" val="395010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815</TotalTime>
  <Words>2055</Words>
  <Application>Microsoft Office PowerPoint</Application>
  <PresentationFormat>全屏显示(4:3)</PresentationFormat>
  <Paragraphs>222</Paragraphs>
  <Slides>18</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宋体</vt:lpstr>
      <vt:lpstr>Arial</vt:lpstr>
      <vt:lpstr>Calibri</vt:lpstr>
      <vt:lpstr>Calibri Light</vt:lpstr>
      <vt:lpstr>Cambria Math</vt:lpstr>
      <vt:lpstr>Times New Roman</vt:lpstr>
      <vt:lpstr>Office 主题</vt:lpstr>
      <vt:lpstr>Computational Analysis of USA Swimming Data</vt:lpstr>
      <vt:lpstr>Outline</vt:lpstr>
      <vt:lpstr>Data Set Description</vt:lpstr>
      <vt:lpstr>Data Representation</vt:lpstr>
      <vt:lpstr>Our Work</vt:lpstr>
      <vt:lpstr>Statistical Analysis</vt:lpstr>
      <vt:lpstr>Variance Analysis</vt:lpstr>
      <vt:lpstr>Variance of Performance</vt:lpstr>
      <vt:lpstr>Variances of Time in Different Distances</vt:lpstr>
      <vt:lpstr>Pearson Correlation Coefficient</vt:lpstr>
      <vt:lpstr>Pearson Correlation Coefficient</vt:lpstr>
      <vt:lpstr>Regression Analysis</vt:lpstr>
      <vt:lpstr>100M FR LCM Performances Regression Analysis</vt:lpstr>
      <vt:lpstr>100M FR SCY Performances Regression Analysis</vt:lpstr>
      <vt:lpstr>Machine Learning</vt:lpstr>
      <vt:lpstr>Accuracy in Classification of Swimmers </vt:lpstr>
      <vt:lpstr>Summary And Outlook</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USA Big Swimming Data</dc:title>
  <dc:creator>Microsoft 帐户</dc:creator>
  <cp:lastModifiedBy>402077243@qq.com</cp:lastModifiedBy>
  <cp:revision>321</cp:revision>
  <dcterms:created xsi:type="dcterms:W3CDTF">2015-05-18T04:13:20Z</dcterms:created>
  <dcterms:modified xsi:type="dcterms:W3CDTF">2015-07-28T03:00:44Z</dcterms:modified>
</cp:coreProperties>
</file>