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702" r:id="rId2"/>
    <p:sldId id="709" r:id="rId3"/>
    <p:sldId id="257" r:id="rId4"/>
    <p:sldId id="718" r:id="rId5"/>
    <p:sldId id="714" r:id="rId6"/>
    <p:sldId id="720" r:id="rId7"/>
    <p:sldId id="722" r:id="rId8"/>
    <p:sldId id="721" r:id="rId9"/>
    <p:sldId id="724" r:id="rId10"/>
    <p:sldId id="725" r:id="rId11"/>
    <p:sldId id="726" r:id="rId12"/>
    <p:sldId id="716" r:id="rId13"/>
    <p:sldId id="727" r:id="rId14"/>
    <p:sldId id="728" r:id="rId15"/>
    <p:sldId id="729" r:id="rId16"/>
    <p:sldId id="731" r:id="rId17"/>
    <p:sldId id="719" r:id="rId18"/>
    <p:sldId id="712" r:id="rId19"/>
    <p:sldId id="730" r:id="rId20"/>
    <p:sldId id="723" r:id="rId21"/>
    <p:sldId id="264" r:id="rId2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D136F"/>
    <a:srgbClr val="D600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38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AB2361-C224-F0FC-784A-5A5645B2DB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F7DDD6F-2AAA-45E0-D4E2-11B83865F4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EBD779F-3CBE-579D-AAF0-D6D7E1C78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DA788-E3FB-4A44-9C40-A6BF7F8EE61E}" type="datetimeFigureOut">
              <a:rPr lang="zh-TW" altLang="en-US" smtClean="0"/>
              <a:t>2022/7/5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84C396F-5B94-2D9C-7E1B-14FB28AE4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C710B54-E101-C928-5888-B7E00D6A6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9D130-577F-4015-A885-6424FA13FB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3842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14B6A2-E100-1D29-8821-BC30F237D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26D8ABE-35F4-73EE-DDE2-67CDAB9E82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539D363-B384-C82B-326E-3BC0FD36A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DA788-E3FB-4A44-9C40-A6BF7F8EE61E}" type="datetimeFigureOut">
              <a:rPr lang="zh-TW" altLang="en-US" smtClean="0"/>
              <a:t>2022/7/5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C6E87AC-78DD-DAE5-CAB0-A7B699C7C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052225C-1274-B197-10A0-395E126C8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9D130-577F-4015-A885-6424FA13FB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4731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352E4A9-1D57-194C-7150-30ED35C17B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A901CA7-0DD1-EA49-13D6-FB6BFC8523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F32B1B5-D680-9357-D893-106210098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DA788-E3FB-4A44-9C40-A6BF7F8EE61E}" type="datetimeFigureOut">
              <a:rPr lang="zh-TW" altLang="en-US" smtClean="0"/>
              <a:t>2022/7/5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756F1C2-B74D-563E-B4D6-6DC72A0FC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18435E1-94CE-9F68-15E3-5E315A337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9D130-577F-4015-A885-6424FA13FB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2690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0753F6-7E2A-4AFE-15C3-E85910618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AA9C76B-ADE0-670E-8DC4-2AF384DF68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763DB55-3967-15DC-DB64-4F14B8F5E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DA788-E3FB-4A44-9C40-A6BF7F8EE61E}" type="datetimeFigureOut">
              <a:rPr lang="zh-TW" altLang="en-US" smtClean="0"/>
              <a:t>2022/7/5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5EDD64B-59C1-E17B-AF2B-4ED3BAB35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F83048-8AD2-6EC1-DD5E-B9C106DF7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9D130-577F-4015-A885-6424FA13FB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5162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01CCC5-59CF-F86B-67ED-9AABF3E80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114C0DA-1CF6-927D-A520-13B4F89FE9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59E47EE-02BD-C7D7-C1A3-E0B380650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DA788-E3FB-4A44-9C40-A6BF7F8EE61E}" type="datetimeFigureOut">
              <a:rPr lang="zh-TW" altLang="en-US" smtClean="0"/>
              <a:t>2022/7/5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6A43175-781B-2482-FFF9-B51CD7437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3A6FC04-37D1-02F3-6852-E7A946360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9D130-577F-4015-A885-6424FA13FB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6590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10CADD-7CD5-A0DB-72DB-D2789B0B6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039439F-1B26-EE18-D944-A5D378B02B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9F03DF2-2511-349C-2C26-0C6062D60B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C787721-1756-ED6F-1BC5-CEA054C73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DA788-E3FB-4A44-9C40-A6BF7F8EE61E}" type="datetimeFigureOut">
              <a:rPr lang="zh-TW" altLang="en-US" smtClean="0"/>
              <a:t>2022/7/5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E14D804-1EC4-B035-2B1F-C9D666608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E3548F5-3797-8D1A-BEF2-2C18EE3A4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9D130-577F-4015-A885-6424FA13FB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305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544CD8-A4EF-7E49-5329-42A05424C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D90C8CC-7B65-6393-9F79-2D845657C6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EA8A552-4783-95DA-EE51-B6EF23631B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E99F90A-DE2E-1F1E-ABC7-EA36504C18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3166FA42-3130-22EA-7B64-6FBDF675BD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F1EE811F-F0D8-F6D3-F0DE-B369AE471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DA788-E3FB-4A44-9C40-A6BF7F8EE61E}" type="datetimeFigureOut">
              <a:rPr lang="zh-TW" altLang="en-US" smtClean="0"/>
              <a:t>2022/7/5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745ED72C-F1FC-747E-23F9-995BCC624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2803A39C-2AF4-63F9-64B6-C32CCF59A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9D130-577F-4015-A885-6424FA13FB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8497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5E60DB-BAC0-3783-02C2-58F59D105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4ADB2DB8-C87C-8738-B69B-D98B93701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DA788-E3FB-4A44-9C40-A6BF7F8EE61E}" type="datetimeFigureOut">
              <a:rPr lang="zh-TW" altLang="en-US" smtClean="0"/>
              <a:t>2022/7/5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6FBD858-292D-9AC0-C1F1-96BB6E889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FBA4C42-DEA6-95D7-2A1B-51F2CF359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9D130-577F-4015-A885-6424FA13FB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1906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C9AF9606-273A-57BC-8CA6-345070468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DA788-E3FB-4A44-9C40-A6BF7F8EE61E}" type="datetimeFigureOut">
              <a:rPr lang="zh-TW" altLang="en-US" smtClean="0"/>
              <a:t>2022/7/5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CBC5D3F3-6ACD-38F2-9E44-8D3B88C60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241F33A-5C84-B0F6-DFDB-3AE04A9CB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9D130-577F-4015-A885-6424FA13FB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1922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4B5318-05F4-D086-E642-F78823DAB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908FDC8-0B9F-BB9D-6143-B9A26BD28C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D6BC003-373F-A9AA-F2D4-8B8806C421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1B4EF9C-20F0-C89D-C4F0-17C4ED1E6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DA788-E3FB-4A44-9C40-A6BF7F8EE61E}" type="datetimeFigureOut">
              <a:rPr lang="zh-TW" altLang="en-US" smtClean="0"/>
              <a:t>2022/7/5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744447C-B402-1FEC-67FE-B54D54C22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0BF313E-3CC6-82ED-14C4-1F7BF85A7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9D130-577F-4015-A885-6424FA13FB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3514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238E36-9764-4D51-B6B9-E1C33C8DA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4FB55FF4-798A-9F35-6A24-533D125B0C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A713AFC-CF3F-95A6-BBE0-B24B1E0831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2EFB627-7E1F-9364-BD99-609C171E5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DA788-E3FB-4A44-9C40-A6BF7F8EE61E}" type="datetimeFigureOut">
              <a:rPr lang="zh-TW" altLang="en-US" smtClean="0"/>
              <a:t>2022/7/5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DBDB96B-1353-2C0E-743F-46F004830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5E4314D-BECE-E8CC-83BD-9E69F0AC3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9D130-577F-4015-A885-6424FA13FB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3002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E5FFF494-082D-8DA8-1096-E92CD02E0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DD9CBAC-7651-BD56-6A59-63E3A4EF64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C7711DD-235C-6D4E-5260-26CCC0C0F6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DDA788-E3FB-4A44-9C40-A6BF7F8EE61E}" type="datetimeFigureOut">
              <a:rPr lang="zh-TW" altLang="en-US" smtClean="0"/>
              <a:t>2022/7/5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C28B538-CB83-3228-B2D4-BE2E4C2543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F74E7D1-2A5D-71E0-A01D-F72EE77EBC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99D130-577F-4015-A885-6424FA13FB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2392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A_iki_50Ig0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youtu.be/T4EsbfoSzVo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umentation.dnanexus.com/user/helpstrings-of-sdk-command-line-utilities" TargetMode="External"/><Relationship Id="rId2" Type="http://schemas.openxmlformats.org/officeDocument/2006/relationships/hyperlink" Target="https://youtu.be/WXM193e_360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umentation.dnanexus.com/developer/api/api-directory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A000968D-6543-771D-A372-5C45176F36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66675"/>
            <a:ext cx="6858000" cy="6858000"/>
          </a:xfrm>
          <a:prstGeom prst="rect">
            <a:avLst/>
          </a:prstGeom>
        </p:spPr>
      </p:pic>
      <p:sp>
        <p:nvSpPr>
          <p:cNvPr id="8" name="標題 1">
            <a:extLst>
              <a:ext uri="{FF2B5EF4-FFF2-40B4-BE49-F238E27FC236}">
                <a16:creationId xmlns:a16="http://schemas.microsoft.com/office/drawing/2014/main" id="{FCD5B379-F943-1145-3F49-E19CC0F08914}"/>
              </a:ext>
            </a:extLst>
          </p:cNvPr>
          <p:cNvSpPr txBox="1">
            <a:spLocks/>
          </p:cNvSpPr>
          <p:nvPr/>
        </p:nvSpPr>
        <p:spPr>
          <a:xfrm>
            <a:off x="516175" y="2343149"/>
            <a:ext cx="7522926" cy="196143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TW" sz="4000" b="1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UK-biobank RAP</a:t>
            </a:r>
            <a:br>
              <a:rPr lang="en-US" altLang="zh-TW" sz="4000" b="1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4000" b="1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Research Analysis Platform</a:t>
            </a:r>
          </a:p>
          <a:p>
            <a:pPr algn="l"/>
            <a:r>
              <a:rPr lang="zh-TW" altLang="en-US" sz="4000" b="1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操作教學</a:t>
            </a:r>
            <a:endParaRPr lang="en-US" altLang="zh-TW" sz="4000" b="1" dirty="0">
              <a:solidFill>
                <a:schemeClr val="bg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451345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B3D070DB-BFF6-41CA-9ACC-DB8696D847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426" y="1860718"/>
            <a:ext cx="5615153" cy="3642742"/>
          </a:xfrm>
          <a:prstGeom prst="rect">
            <a:avLst/>
          </a:prstGeom>
        </p:spPr>
      </p:pic>
      <p:sp>
        <p:nvSpPr>
          <p:cNvPr id="4" name="標題 1">
            <a:extLst>
              <a:ext uri="{FF2B5EF4-FFF2-40B4-BE49-F238E27FC236}">
                <a16:creationId xmlns:a16="http://schemas.microsoft.com/office/drawing/2014/main" id="{D80ACC84-0222-EE91-5B4A-E8290789E08D}"/>
              </a:ext>
            </a:extLst>
          </p:cNvPr>
          <p:cNvSpPr txBox="1">
            <a:spLocks/>
          </p:cNvSpPr>
          <p:nvPr/>
        </p:nvSpPr>
        <p:spPr>
          <a:xfrm>
            <a:off x="588034" y="271820"/>
            <a:ext cx="10971362" cy="8385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TW" sz="4000" b="1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Managing &amp; Setting job Priority</a:t>
            </a:r>
            <a:r>
              <a:rPr lang="en-US" altLang="zh-TW" sz="4000" b="1" baseline="30000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endParaRPr lang="zh-TW" altLang="en-US" sz="4000" b="1" baseline="30000" dirty="0">
              <a:solidFill>
                <a:schemeClr val="bg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Rectangle 19">
            <a:extLst>
              <a:ext uri="{FF2B5EF4-FFF2-40B4-BE49-F238E27FC236}">
                <a16:creationId xmlns:a16="http://schemas.microsoft.com/office/drawing/2014/main" id="{11AD9D5E-F474-43DD-91D0-6EFB69F384A4}"/>
              </a:ext>
            </a:extLst>
          </p:cNvPr>
          <p:cNvSpPr>
            <a:spLocks noChangeArrowheads="1"/>
          </p:cNvSpPr>
          <p:nvPr/>
        </p:nvSpPr>
        <p:spPr bwMode="gray">
          <a:xfrm>
            <a:off x="2954720" y="1307409"/>
            <a:ext cx="279837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altLang="zh-TW" sz="2400" dirty="0">
                <a:solidFill>
                  <a:srgbClr val="00B050"/>
                </a:solidFill>
                <a:ea typeface="標楷體" panose="03000509000000000000" pitchFamily="65" charset="-120"/>
              </a:rPr>
              <a:t>Create new tools</a:t>
            </a:r>
          </a:p>
        </p:txBody>
      </p:sp>
      <p:sp>
        <p:nvSpPr>
          <p:cNvPr id="12" name="Rectangle 19">
            <a:extLst>
              <a:ext uri="{FF2B5EF4-FFF2-40B4-BE49-F238E27FC236}">
                <a16:creationId xmlns:a16="http://schemas.microsoft.com/office/drawing/2014/main" id="{8BCF03E2-B9D2-4461-8D7F-5CC8CE20FF5C}"/>
              </a:ext>
            </a:extLst>
          </p:cNvPr>
          <p:cNvSpPr>
            <a:spLocks noChangeArrowheads="1"/>
          </p:cNvSpPr>
          <p:nvPr/>
        </p:nvSpPr>
        <p:spPr bwMode="gray">
          <a:xfrm>
            <a:off x="5457743" y="2313152"/>
            <a:ext cx="107458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altLang="zh-TW" dirty="0">
                <a:solidFill>
                  <a:srgbClr val="0070C0"/>
                </a:solidFill>
                <a:ea typeface="標楷體" panose="03000509000000000000" pitchFamily="65" charset="-120"/>
              </a:rPr>
              <a:t>project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B327853-91EB-4076-8E82-F3589A000471}"/>
              </a:ext>
            </a:extLst>
          </p:cNvPr>
          <p:cNvSpPr/>
          <p:nvPr/>
        </p:nvSpPr>
        <p:spPr>
          <a:xfrm>
            <a:off x="261256" y="3388938"/>
            <a:ext cx="5491843" cy="8692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25E2A1E-D11B-40D4-8362-959CE18F6DE1}"/>
              </a:ext>
            </a:extLst>
          </p:cNvPr>
          <p:cNvSpPr/>
          <p:nvPr/>
        </p:nvSpPr>
        <p:spPr>
          <a:xfrm>
            <a:off x="371475" y="3009900"/>
            <a:ext cx="5381624" cy="341177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Text Box 18">
            <a:extLst>
              <a:ext uri="{FF2B5EF4-FFF2-40B4-BE49-F238E27FC236}">
                <a16:creationId xmlns:a16="http://schemas.microsoft.com/office/drawing/2014/main" id="{161C6525-FEF2-4FBB-A8F2-D67B15C31269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452398" y="2913343"/>
            <a:ext cx="190640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0" hangingPunct="0"/>
            <a:r>
              <a:rPr lang="zh-TW" altLang="en-US" sz="2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檢查</a:t>
            </a:r>
            <a:endParaRPr lang="en-US" altLang="zh-TW" sz="28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" name="箭號: 向右 21">
            <a:extLst>
              <a:ext uri="{FF2B5EF4-FFF2-40B4-BE49-F238E27FC236}">
                <a16:creationId xmlns:a16="http://schemas.microsoft.com/office/drawing/2014/main" id="{AC29780C-1C4D-4ED0-983A-5CCA57830162}"/>
              </a:ext>
            </a:extLst>
          </p:cNvPr>
          <p:cNvSpPr/>
          <p:nvPr/>
        </p:nvSpPr>
        <p:spPr>
          <a:xfrm>
            <a:off x="3981450" y="5729075"/>
            <a:ext cx="2603481" cy="274757"/>
          </a:xfrm>
          <a:prstGeom prst="rightArrow">
            <a:avLst>
              <a:gd name="adj1" fmla="val 50000"/>
              <a:gd name="adj2" fmla="val 67750"/>
            </a:avLst>
          </a:prstGeom>
          <a:gradFill>
            <a:gsLst>
              <a:gs pos="57500">
                <a:srgbClr val="D60093"/>
              </a:gs>
              <a:gs pos="0">
                <a:srgbClr val="7030A0"/>
              </a:gs>
              <a:gs pos="100000">
                <a:srgbClr val="7030A0"/>
              </a:gs>
            </a:gsLst>
            <a:lin ang="13500000" scaled="1"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4" name="Rectangle 19">
            <a:extLst>
              <a:ext uri="{FF2B5EF4-FFF2-40B4-BE49-F238E27FC236}">
                <a16:creationId xmlns:a16="http://schemas.microsoft.com/office/drawing/2014/main" id="{2A3208B5-6CA3-4C4C-85A2-C8FDE6878DA9}"/>
              </a:ext>
            </a:extLst>
          </p:cNvPr>
          <p:cNvSpPr>
            <a:spLocks noChangeArrowheads="1"/>
          </p:cNvSpPr>
          <p:nvPr/>
        </p:nvSpPr>
        <p:spPr bwMode="gray">
          <a:xfrm>
            <a:off x="64528" y="6538496"/>
            <a:ext cx="1199106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altLang="zh-TW" sz="1400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Source: https://dnanexus-prod-asg-dnanexusprodassets4d7ed69b-i607e894f3ya.s3.us-east-1.amazonaws.com/images/files/UKB_Rate_Card-Current.pdf</a:t>
            </a:r>
            <a:endParaRPr lang="en-US" altLang="zh-TW" sz="1400" b="1" dirty="0">
              <a:solidFill>
                <a:srgbClr val="0070C0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25" name="箭號: 向右 24">
            <a:extLst>
              <a:ext uri="{FF2B5EF4-FFF2-40B4-BE49-F238E27FC236}">
                <a16:creationId xmlns:a16="http://schemas.microsoft.com/office/drawing/2014/main" id="{676DA25F-95DA-45C0-BBD7-892F1B74F6CB}"/>
              </a:ext>
            </a:extLst>
          </p:cNvPr>
          <p:cNvSpPr/>
          <p:nvPr/>
        </p:nvSpPr>
        <p:spPr>
          <a:xfrm rot="10263975">
            <a:off x="1788002" y="1727571"/>
            <a:ext cx="1460457" cy="310143"/>
          </a:xfrm>
          <a:prstGeom prst="rightArrow">
            <a:avLst>
              <a:gd name="adj1" fmla="val 50000"/>
              <a:gd name="adj2" fmla="val 6775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C38091F7-2F2B-406F-89F6-AFD9BF27A8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6504" y="1307409"/>
            <a:ext cx="5109831" cy="4714283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FF41D43D-874C-4228-A651-0B8642FB43F7}"/>
              </a:ext>
            </a:extLst>
          </p:cNvPr>
          <p:cNvSpPr/>
          <p:nvPr/>
        </p:nvSpPr>
        <p:spPr>
          <a:xfrm>
            <a:off x="6936723" y="3240581"/>
            <a:ext cx="4918689" cy="117211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8FEFA6DD-AC93-4F7E-A60A-17BAA841DE2C}"/>
              </a:ext>
            </a:extLst>
          </p:cNvPr>
          <p:cNvSpPr/>
          <p:nvPr/>
        </p:nvSpPr>
        <p:spPr>
          <a:xfrm>
            <a:off x="6936723" y="2353311"/>
            <a:ext cx="4918689" cy="341177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箭號: 向右 20">
            <a:extLst>
              <a:ext uri="{FF2B5EF4-FFF2-40B4-BE49-F238E27FC236}">
                <a16:creationId xmlns:a16="http://schemas.microsoft.com/office/drawing/2014/main" id="{7BAB67C8-D791-43EA-8D75-AF6132498F96}"/>
              </a:ext>
            </a:extLst>
          </p:cNvPr>
          <p:cNvSpPr/>
          <p:nvPr/>
        </p:nvSpPr>
        <p:spPr>
          <a:xfrm>
            <a:off x="5343525" y="1426895"/>
            <a:ext cx="1303025" cy="274757"/>
          </a:xfrm>
          <a:prstGeom prst="rightArrow">
            <a:avLst>
              <a:gd name="adj1" fmla="val 50000"/>
              <a:gd name="adj2" fmla="val 6775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" name="箭號: 向右 7">
            <a:extLst>
              <a:ext uri="{FF2B5EF4-FFF2-40B4-BE49-F238E27FC236}">
                <a16:creationId xmlns:a16="http://schemas.microsoft.com/office/drawing/2014/main" id="{A46F91FC-9DA8-4A38-821D-777A7BDCAFC1}"/>
              </a:ext>
            </a:extLst>
          </p:cNvPr>
          <p:cNvSpPr/>
          <p:nvPr/>
        </p:nvSpPr>
        <p:spPr>
          <a:xfrm>
            <a:off x="6261601" y="2393427"/>
            <a:ext cx="478389" cy="274757"/>
          </a:xfrm>
          <a:prstGeom prst="rightArrow">
            <a:avLst>
              <a:gd name="adj1" fmla="val 50000"/>
              <a:gd name="adj2" fmla="val 67750"/>
            </a:avLst>
          </a:prstGeom>
          <a:solidFill>
            <a:srgbClr val="0070C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7" name="箭號: 向右 26">
            <a:extLst>
              <a:ext uri="{FF2B5EF4-FFF2-40B4-BE49-F238E27FC236}">
                <a16:creationId xmlns:a16="http://schemas.microsoft.com/office/drawing/2014/main" id="{62E24340-C6BE-493B-9BF9-AD84D5DB1CDD}"/>
              </a:ext>
            </a:extLst>
          </p:cNvPr>
          <p:cNvSpPr/>
          <p:nvPr/>
        </p:nvSpPr>
        <p:spPr>
          <a:xfrm rot="9000000">
            <a:off x="4994981" y="2649069"/>
            <a:ext cx="478389" cy="274757"/>
          </a:xfrm>
          <a:prstGeom prst="rightArrow">
            <a:avLst>
              <a:gd name="adj1" fmla="val 50000"/>
              <a:gd name="adj2" fmla="val 67750"/>
            </a:avLst>
          </a:prstGeom>
          <a:solidFill>
            <a:srgbClr val="0070C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16" name="接點: 弧形 15">
            <a:extLst>
              <a:ext uri="{FF2B5EF4-FFF2-40B4-BE49-F238E27FC236}">
                <a16:creationId xmlns:a16="http://schemas.microsoft.com/office/drawing/2014/main" id="{C77A2A61-63DA-4C08-AED3-4FC599BDAEEA}"/>
              </a:ext>
            </a:extLst>
          </p:cNvPr>
          <p:cNvCxnSpPr>
            <a:cxnSpLocks/>
          </p:cNvCxnSpPr>
          <p:nvPr/>
        </p:nvCxnSpPr>
        <p:spPr>
          <a:xfrm flipV="1">
            <a:off x="5840579" y="3429000"/>
            <a:ext cx="1015221" cy="172592"/>
          </a:xfrm>
          <a:prstGeom prst="curvedConnector3">
            <a:avLst/>
          </a:prstGeom>
          <a:ln w="3492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19">
            <a:extLst>
              <a:ext uri="{FF2B5EF4-FFF2-40B4-BE49-F238E27FC236}">
                <a16:creationId xmlns:a16="http://schemas.microsoft.com/office/drawing/2014/main" id="{AF29C329-7EDB-4721-9D50-BC4AE2EF6C58}"/>
              </a:ext>
            </a:extLst>
          </p:cNvPr>
          <p:cNvSpPr>
            <a:spLocks noChangeArrowheads="1"/>
          </p:cNvSpPr>
          <p:nvPr/>
        </p:nvSpPr>
        <p:spPr bwMode="gray">
          <a:xfrm>
            <a:off x="5834022" y="3572271"/>
            <a:ext cx="1500153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altLang="zh-TW" sz="2400" dirty="0">
                <a:solidFill>
                  <a:srgbClr val="FF0000"/>
                </a:solidFill>
                <a:ea typeface="標楷體" panose="03000509000000000000" pitchFamily="65" charset="-120"/>
              </a:rPr>
              <a:t>Setting</a:t>
            </a:r>
          </a:p>
          <a:p>
            <a:pPr eaLnBrk="0" hangingPunct="0"/>
            <a:r>
              <a:rPr lang="en-US" altLang="zh-TW" sz="2400" dirty="0">
                <a:solidFill>
                  <a:srgbClr val="FF0000"/>
                </a:solidFill>
                <a:ea typeface="標楷體" panose="03000509000000000000" pitchFamily="65" charset="-120"/>
              </a:rPr>
              <a:t>priority</a:t>
            </a:r>
          </a:p>
        </p:txBody>
      </p:sp>
      <p:sp>
        <p:nvSpPr>
          <p:cNvPr id="33" name="箭號: 向右 32">
            <a:extLst>
              <a:ext uri="{FF2B5EF4-FFF2-40B4-BE49-F238E27FC236}">
                <a16:creationId xmlns:a16="http://schemas.microsoft.com/office/drawing/2014/main" id="{D765A506-C991-4927-BED0-AF56DAE20B94}"/>
              </a:ext>
            </a:extLst>
          </p:cNvPr>
          <p:cNvSpPr/>
          <p:nvPr/>
        </p:nvSpPr>
        <p:spPr>
          <a:xfrm rot="12443515">
            <a:off x="1520432" y="5514717"/>
            <a:ext cx="682400" cy="274757"/>
          </a:xfrm>
          <a:prstGeom prst="rightArrow">
            <a:avLst>
              <a:gd name="adj1" fmla="val 50000"/>
              <a:gd name="adj2" fmla="val 67750"/>
            </a:avLst>
          </a:prstGeom>
          <a:gradFill>
            <a:gsLst>
              <a:gs pos="57500">
                <a:srgbClr val="D60093"/>
              </a:gs>
              <a:gs pos="0">
                <a:srgbClr val="7030A0"/>
              </a:gs>
              <a:gs pos="100000">
                <a:srgbClr val="7030A0"/>
              </a:gs>
            </a:gsLst>
            <a:lin ang="13500000" scaled="1"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4" name="Rectangle 19">
            <a:extLst>
              <a:ext uri="{FF2B5EF4-FFF2-40B4-BE49-F238E27FC236}">
                <a16:creationId xmlns:a16="http://schemas.microsoft.com/office/drawing/2014/main" id="{7FE755CE-A582-4CC5-990D-A6E5F35F8C32}"/>
              </a:ext>
            </a:extLst>
          </p:cNvPr>
          <p:cNvSpPr>
            <a:spLocks noChangeArrowheads="1"/>
          </p:cNvSpPr>
          <p:nvPr/>
        </p:nvSpPr>
        <p:spPr bwMode="gray">
          <a:xfrm>
            <a:off x="2407736" y="5652095"/>
            <a:ext cx="148373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altLang="zh-TW" sz="2400" dirty="0">
                <a:solidFill>
                  <a:srgbClr val="9D136F"/>
                </a:solidFill>
                <a:ea typeface="標楷體" panose="03000509000000000000" pitchFamily="65" charset="-120"/>
              </a:rPr>
              <a:t>Unit price</a:t>
            </a:r>
          </a:p>
        </p:txBody>
      </p:sp>
    </p:spTree>
    <p:extLst>
      <p:ext uri="{BB962C8B-B14F-4D97-AF65-F5344CB8AC3E}">
        <p14:creationId xmlns:p14="http://schemas.microsoft.com/office/powerpoint/2010/main" val="37213879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D80ACC84-0222-EE91-5B4A-E8290789E08D}"/>
              </a:ext>
            </a:extLst>
          </p:cNvPr>
          <p:cNvSpPr txBox="1">
            <a:spLocks/>
          </p:cNvSpPr>
          <p:nvPr/>
        </p:nvSpPr>
        <p:spPr>
          <a:xfrm>
            <a:off x="588034" y="271820"/>
            <a:ext cx="10971362" cy="8385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TW" sz="4000" b="1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Managing &amp; Setting job Priority</a:t>
            </a:r>
            <a:r>
              <a:rPr lang="en-US" altLang="zh-TW" sz="4000" b="1" baseline="30000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endParaRPr lang="zh-TW" altLang="en-US" sz="4000" b="1" baseline="30000" dirty="0">
              <a:solidFill>
                <a:schemeClr val="bg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箭號: 向右 7">
            <a:extLst>
              <a:ext uri="{FF2B5EF4-FFF2-40B4-BE49-F238E27FC236}">
                <a16:creationId xmlns:a16="http://schemas.microsoft.com/office/drawing/2014/main" id="{A46F91FC-9DA8-4A38-821D-777A7BDCAFC1}"/>
              </a:ext>
            </a:extLst>
          </p:cNvPr>
          <p:cNvSpPr/>
          <p:nvPr/>
        </p:nvSpPr>
        <p:spPr>
          <a:xfrm rot="5400000">
            <a:off x="9811939" y="2618825"/>
            <a:ext cx="478389" cy="274757"/>
          </a:xfrm>
          <a:prstGeom prst="rightArrow">
            <a:avLst>
              <a:gd name="adj1" fmla="val 50000"/>
              <a:gd name="adj2" fmla="val 67750"/>
            </a:avLst>
          </a:prstGeom>
          <a:solidFill>
            <a:srgbClr val="0070C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0" name="Rectangle 19">
            <a:extLst>
              <a:ext uri="{FF2B5EF4-FFF2-40B4-BE49-F238E27FC236}">
                <a16:creationId xmlns:a16="http://schemas.microsoft.com/office/drawing/2014/main" id="{11AD9D5E-F474-43DD-91D0-6EFB69F384A4}"/>
              </a:ext>
            </a:extLst>
          </p:cNvPr>
          <p:cNvSpPr>
            <a:spLocks noChangeArrowheads="1"/>
          </p:cNvSpPr>
          <p:nvPr/>
        </p:nvSpPr>
        <p:spPr bwMode="gray">
          <a:xfrm>
            <a:off x="8199907" y="1993789"/>
            <a:ext cx="184102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altLang="zh-TW" sz="2800" dirty="0">
                <a:solidFill>
                  <a:srgbClr val="00B050"/>
                </a:solidFill>
                <a:ea typeface="標楷體" panose="03000509000000000000" pitchFamily="65" charset="-120"/>
              </a:rPr>
              <a:t>Main force</a:t>
            </a:r>
          </a:p>
        </p:txBody>
      </p:sp>
      <p:sp>
        <p:nvSpPr>
          <p:cNvPr id="12" name="Rectangle 19">
            <a:extLst>
              <a:ext uri="{FF2B5EF4-FFF2-40B4-BE49-F238E27FC236}">
                <a16:creationId xmlns:a16="http://schemas.microsoft.com/office/drawing/2014/main" id="{8BCF03E2-B9D2-4461-8D7F-5CC8CE20FF5C}"/>
              </a:ext>
            </a:extLst>
          </p:cNvPr>
          <p:cNvSpPr>
            <a:spLocks noChangeArrowheads="1"/>
          </p:cNvSpPr>
          <p:nvPr/>
        </p:nvSpPr>
        <p:spPr bwMode="gray">
          <a:xfrm>
            <a:off x="10060138" y="2405140"/>
            <a:ext cx="143656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altLang="zh-TW" dirty="0">
                <a:solidFill>
                  <a:srgbClr val="0070C0"/>
                </a:solidFill>
                <a:ea typeface="標楷體" panose="03000509000000000000" pitchFamily="65" charset="-120"/>
              </a:rPr>
              <a:t>Supportive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B327853-91EB-4076-8E82-F3589A000471}"/>
              </a:ext>
            </a:extLst>
          </p:cNvPr>
          <p:cNvSpPr/>
          <p:nvPr/>
        </p:nvSpPr>
        <p:spPr>
          <a:xfrm>
            <a:off x="8413962" y="3034565"/>
            <a:ext cx="1144342" cy="31414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25E2A1E-D11B-40D4-8362-959CE18F6DE1}"/>
              </a:ext>
            </a:extLst>
          </p:cNvPr>
          <p:cNvSpPr/>
          <p:nvPr/>
        </p:nvSpPr>
        <p:spPr>
          <a:xfrm>
            <a:off x="9658350" y="3034565"/>
            <a:ext cx="713532" cy="314149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Text Box 18">
            <a:extLst>
              <a:ext uri="{FF2B5EF4-FFF2-40B4-BE49-F238E27FC236}">
                <a16:creationId xmlns:a16="http://schemas.microsoft.com/office/drawing/2014/main" id="{161C6525-FEF2-4FBB-A8F2-D67B15C31269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28573" y="2579968"/>
            <a:ext cx="190640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0" hangingPunct="0"/>
            <a:r>
              <a:rPr lang="zh-TW" altLang="en-US" sz="2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檢查</a:t>
            </a:r>
            <a:endParaRPr lang="en-US" altLang="zh-TW" sz="28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" name="箭號: 向右 21">
            <a:extLst>
              <a:ext uri="{FF2B5EF4-FFF2-40B4-BE49-F238E27FC236}">
                <a16:creationId xmlns:a16="http://schemas.microsoft.com/office/drawing/2014/main" id="{AC29780C-1C4D-4ED0-983A-5CCA57830162}"/>
              </a:ext>
            </a:extLst>
          </p:cNvPr>
          <p:cNvSpPr/>
          <p:nvPr/>
        </p:nvSpPr>
        <p:spPr>
          <a:xfrm rot="5400000">
            <a:off x="8691003" y="2562891"/>
            <a:ext cx="590258" cy="274757"/>
          </a:xfrm>
          <a:prstGeom prst="rightArrow">
            <a:avLst>
              <a:gd name="adj1" fmla="val 50000"/>
              <a:gd name="adj2" fmla="val 6775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BF6E69C5-E7BC-42F7-8989-6CF63247393F}"/>
              </a:ext>
            </a:extLst>
          </p:cNvPr>
          <p:cNvCxnSpPr/>
          <p:nvPr/>
        </p:nvCxnSpPr>
        <p:spPr>
          <a:xfrm>
            <a:off x="7384904" y="4336284"/>
            <a:ext cx="43468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箭號: 向右 24">
            <a:extLst>
              <a:ext uri="{FF2B5EF4-FFF2-40B4-BE49-F238E27FC236}">
                <a16:creationId xmlns:a16="http://schemas.microsoft.com/office/drawing/2014/main" id="{676DA25F-95DA-45C0-BBD7-892F1B74F6CB}"/>
              </a:ext>
            </a:extLst>
          </p:cNvPr>
          <p:cNvSpPr/>
          <p:nvPr/>
        </p:nvSpPr>
        <p:spPr>
          <a:xfrm rot="10263975">
            <a:off x="5975460" y="4761456"/>
            <a:ext cx="3428414" cy="310143"/>
          </a:xfrm>
          <a:prstGeom prst="rightArrow">
            <a:avLst>
              <a:gd name="adj1" fmla="val 50000"/>
              <a:gd name="adj2" fmla="val 6775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B3D070DB-BFF6-41CA-9ACC-DB8696D847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646" y="1476646"/>
            <a:ext cx="5615153" cy="3642742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E9D4D66A-AEBE-4774-8017-56F0996C37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572" y="1667809"/>
            <a:ext cx="11717317" cy="4346149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B32FD152-5F53-4C67-B7C4-FEBE24B6ED22}"/>
              </a:ext>
            </a:extLst>
          </p:cNvPr>
          <p:cNvSpPr/>
          <p:nvPr/>
        </p:nvSpPr>
        <p:spPr>
          <a:xfrm>
            <a:off x="6308073" y="4010027"/>
            <a:ext cx="5615153" cy="148589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6EC792AA-7893-443B-A7FF-440E3303BFE6}"/>
              </a:ext>
            </a:extLst>
          </p:cNvPr>
          <p:cNvSpPr/>
          <p:nvPr/>
        </p:nvSpPr>
        <p:spPr>
          <a:xfrm>
            <a:off x="6308073" y="3191639"/>
            <a:ext cx="5623697" cy="369332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Rectangle 19">
            <a:extLst>
              <a:ext uri="{FF2B5EF4-FFF2-40B4-BE49-F238E27FC236}">
                <a16:creationId xmlns:a16="http://schemas.microsoft.com/office/drawing/2014/main" id="{D20D123A-F25E-4CC5-AE52-59ADAEB213B9}"/>
              </a:ext>
            </a:extLst>
          </p:cNvPr>
          <p:cNvSpPr>
            <a:spLocks noChangeArrowheads="1"/>
          </p:cNvSpPr>
          <p:nvPr/>
        </p:nvSpPr>
        <p:spPr bwMode="gray">
          <a:xfrm>
            <a:off x="4980626" y="3179146"/>
            <a:ext cx="107458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altLang="zh-TW" dirty="0">
                <a:solidFill>
                  <a:srgbClr val="0070C0"/>
                </a:solidFill>
                <a:ea typeface="標楷體" panose="03000509000000000000" pitchFamily="65" charset="-120"/>
              </a:rPr>
              <a:t>project</a:t>
            </a:r>
          </a:p>
        </p:txBody>
      </p:sp>
      <p:sp>
        <p:nvSpPr>
          <p:cNvPr id="19" name="箭號: 向右 18">
            <a:extLst>
              <a:ext uri="{FF2B5EF4-FFF2-40B4-BE49-F238E27FC236}">
                <a16:creationId xmlns:a16="http://schemas.microsoft.com/office/drawing/2014/main" id="{8545E6A1-AD76-4C16-B276-20BAF5DA0AFC}"/>
              </a:ext>
            </a:extLst>
          </p:cNvPr>
          <p:cNvSpPr/>
          <p:nvPr/>
        </p:nvSpPr>
        <p:spPr>
          <a:xfrm>
            <a:off x="5784484" y="3259421"/>
            <a:ext cx="478389" cy="274757"/>
          </a:xfrm>
          <a:prstGeom prst="rightArrow">
            <a:avLst>
              <a:gd name="adj1" fmla="val 50000"/>
              <a:gd name="adj2" fmla="val 67750"/>
            </a:avLst>
          </a:prstGeom>
          <a:solidFill>
            <a:srgbClr val="0070C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7FA39EA-ED6F-4564-BFA7-46681C81DC10}"/>
              </a:ext>
            </a:extLst>
          </p:cNvPr>
          <p:cNvSpPr>
            <a:spLocks noChangeArrowheads="1"/>
          </p:cNvSpPr>
          <p:nvPr/>
        </p:nvSpPr>
        <p:spPr bwMode="gray">
          <a:xfrm>
            <a:off x="4242813" y="4212117"/>
            <a:ext cx="187373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altLang="zh-TW" dirty="0">
                <a:solidFill>
                  <a:srgbClr val="FF0000"/>
                </a:solidFill>
                <a:ea typeface="標楷體" panose="03000509000000000000" pitchFamily="65" charset="-120"/>
              </a:rPr>
              <a:t>Setting priority</a:t>
            </a:r>
          </a:p>
        </p:txBody>
      </p:sp>
      <p:sp>
        <p:nvSpPr>
          <p:cNvPr id="21" name="箭號: 向右 20">
            <a:extLst>
              <a:ext uri="{FF2B5EF4-FFF2-40B4-BE49-F238E27FC236}">
                <a16:creationId xmlns:a16="http://schemas.microsoft.com/office/drawing/2014/main" id="{4BA35F2C-24D5-41A1-818D-0B84313EA9AF}"/>
              </a:ext>
            </a:extLst>
          </p:cNvPr>
          <p:cNvSpPr/>
          <p:nvPr/>
        </p:nvSpPr>
        <p:spPr>
          <a:xfrm>
            <a:off x="5771721" y="4279331"/>
            <a:ext cx="478389" cy="274757"/>
          </a:xfrm>
          <a:prstGeom prst="rightArrow">
            <a:avLst>
              <a:gd name="adj1" fmla="val 50000"/>
              <a:gd name="adj2" fmla="val 6775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4973C273-54B5-4E6F-95ED-714801C73642}"/>
              </a:ext>
            </a:extLst>
          </p:cNvPr>
          <p:cNvCxnSpPr>
            <a:cxnSpLocks/>
          </p:cNvCxnSpPr>
          <p:nvPr/>
        </p:nvCxnSpPr>
        <p:spPr>
          <a:xfrm>
            <a:off x="6591300" y="5384034"/>
            <a:ext cx="10287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CE49F30C-D531-4EF6-A22A-BB40C7AC0251}"/>
              </a:ext>
            </a:extLst>
          </p:cNvPr>
          <p:cNvCxnSpPr>
            <a:cxnSpLocks/>
          </p:cNvCxnSpPr>
          <p:nvPr/>
        </p:nvCxnSpPr>
        <p:spPr>
          <a:xfrm>
            <a:off x="6881813" y="5119388"/>
            <a:ext cx="885825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2EDF7812-5C5C-4ACF-9736-5478EB7B57F3}"/>
              </a:ext>
            </a:extLst>
          </p:cNvPr>
          <p:cNvCxnSpPr>
            <a:cxnSpLocks/>
          </p:cNvCxnSpPr>
          <p:nvPr/>
        </p:nvCxnSpPr>
        <p:spPr>
          <a:xfrm>
            <a:off x="6881813" y="4833638"/>
            <a:ext cx="66675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19">
            <a:extLst>
              <a:ext uri="{FF2B5EF4-FFF2-40B4-BE49-F238E27FC236}">
                <a16:creationId xmlns:a16="http://schemas.microsoft.com/office/drawing/2014/main" id="{7FD6A8F2-CA25-404E-895D-16E1524C9584}"/>
              </a:ext>
            </a:extLst>
          </p:cNvPr>
          <p:cNvSpPr>
            <a:spLocks noChangeArrowheads="1"/>
          </p:cNvSpPr>
          <p:nvPr/>
        </p:nvSpPr>
        <p:spPr bwMode="gray">
          <a:xfrm>
            <a:off x="6730299" y="5600406"/>
            <a:ext cx="3543727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altLang="zh-TW" dirty="0">
                <a:solidFill>
                  <a:srgbClr val="D60093"/>
                </a:solidFill>
                <a:ea typeface="標楷體" panose="03000509000000000000" pitchFamily="65" charset="-120"/>
              </a:rPr>
              <a:t>Low: spot instances only</a:t>
            </a:r>
          </a:p>
          <a:p>
            <a:pPr eaLnBrk="0" hangingPunct="0"/>
            <a:r>
              <a:rPr lang="en-US" altLang="zh-TW" dirty="0">
                <a:solidFill>
                  <a:srgbClr val="D60093"/>
                </a:solidFill>
                <a:ea typeface="標楷體" panose="03000509000000000000" pitchFamily="65" charset="-120"/>
              </a:rPr>
              <a:t>Normal: spot instances first</a:t>
            </a:r>
          </a:p>
          <a:p>
            <a:pPr eaLnBrk="0" hangingPunct="0"/>
            <a:r>
              <a:rPr lang="en-US" altLang="zh-TW" dirty="0">
                <a:solidFill>
                  <a:srgbClr val="D60093"/>
                </a:solidFill>
                <a:ea typeface="標楷體" panose="03000509000000000000" pitchFamily="65" charset="-120"/>
              </a:rPr>
              <a:t>High: on-demand instances</a:t>
            </a:r>
          </a:p>
        </p:txBody>
      </p:sp>
    </p:spTree>
    <p:extLst>
      <p:ext uri="{BB962C8B-B14F-4D97-AF65-F5344CB8AC3E}">
        <p14:creationId xmlns:p14="http://schemas.microsoft.com/office/powerpoint/2010/main" val="32820513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D80ACC84-0222-EE91-5B4A-E8290789E08D}"/>
              </a:ext>
            </a:extLst>
          </p:cNvPr>
          <p:cNvSpPr txBox="1">
            <a:spLocks/>
          </p:cNvSpPr>
          <p:nvPr/>
        </p:nvSpPr>
        <p:spPr>
          <a:xfrm>
            <a:off x="588034" y="271820"/>
            <a:ext cx="11307792" cy="8385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TW" sz="4000" b="1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Manage Jobs</a:t>
            </a:r>
            <a:endParaRPr lang="zh-TW" altLang="en-US" sz="4000" b="1" dirty="0">
              <a:solidFill>
                <a:schemeClr val="bg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2BEFAD4B-6BC7-4E77-A4F7-758E07272E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24" y="1263152"/>
            <a:ext cx="4480265" cy="2080123"/>
          </a:xfrm>
          <a:prstGeom prst="rect">
            <a:avLst/>
          </a:prstGeom>
        </p:spPr>
      </p:pic>
      <p:sp>
        <p:nvSpPr>
          <p:cNvPr id="7" name="箭號: 向右 6">
            <a:extLst>
              <a:ext uri="{FF2B5EF4-FFF2-40B4-BE49-F238E27FC236}">
                <a16:creationId xmlns:a16="http://schemas.microsoft.com/office/drawing/2014/main" id="{2A2F2C8A-3E2E-4D15-B0BE-791D13FB01D7}"/>
              </a:ext>
            </a:extLst>
          </p:cNvPr>
          <p:cNvSpPr/>
          <p:nvPr/>
        </p:nvSpPr>
        <p:spPr>
          <a:xfrm>
            <a:off x="4770101" y="1890748"/>
            <a:ext cx="478389" cy="274757"/>
          </a:xfrm>
          <a:prstGeom prst="rightArrow">
            <a:avLst>
              <a:gd name="adj1" fmla="val 50000"/>
              <a:gd name="adj2" fmla="val 67750"/>
            </a:avLst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0DA9040-CAAF-4748-A9A6-D6F1BBB58DD8}"/>
              </a:ext>
            </a:extLst>
          </p:cNvPr>
          <p:cNvSpPr/>
          <p:nvPr/>
        </p:nvSpPr>
        <p:spPr>
          <a:xfrm>
            <a:off x="3149180" y="1822561"/>
            <a:ext cx="914400" cy="30369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42D333FB-FFEE-424A-BBFF-CC4626C91A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0403" y="559125"/>
            <a:ext cx="6012725" cy="4531329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2AD77781-AA06-4406-AA6E-F9259CEE640B}"/>
              </a:ext>
            </a:extLst>
          </p:cNvPr>
          <p:cNvSpPr/>
          <p:nvPr/>
        </p:nvSpPr>
        <p:spPr>
          <a:xfrm>
            <a:off x="9344025" y="1125434"/>
            <a:ext cx="1873791" cy="390048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560BF00B-111A-4A3B-AE57-74FA35C7D2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844" y="3660727"/>
            <a:ext cx="3855375" cy="1317565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551BF421-3A42-48B4-975C-0692AEADD7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31664" y="5202616"/>
            <a:ext cx="9661945" cy="1609199"/>
          </a:xfrm>
          <a:prstGeom prst="rect">
            <a:avLst/>
          </a:prstGeom>
        </p:spPr>
      </p:pic>
      <p:sp>
        <p:nvSpPr>
          <p:cNvPr id="16" name="Rectangle 19">
            <a:extLst>
              <a:ext uri="{FF2B5EF4-FFF2-40B4-BE49-F238E27FC236}">
                <a16:creationId xmlns:a16="http://schemas.microsoft.com/office/drawing/2014/main" id="{9424AF5F-E2D0-4612-A276-C6107986D86B}"/>
              </a:ext>
            </a:extLst>
          </p:cNvPr>
          <p:cNvSpPr>
            <a:spLocks noChangeArrowheads="1"/>
          </p:cNvSpPr>
          <p:nvPr/>
        </p:nvSpPr>
        <p:spPr bwMode="gray">
          <a:xfrm>
            <a:off x="1816681" y="3660727"/>
            <a:ext cx="219306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altLang="zh-TW" dirty="0">
                <a:solidFill>
                  <a:srgbClr val="FF0000"/>
                </a:solidFill>
                <a:ea typeface="標楷體" panose="03000509000000000000" pitchFamily="65" charset="-120"/>
              </a:rPr>
              <a:t>1</a:t>
            </a:r>
            <a:r>
              <a:rPr lang="en-US" altLang="zh-TW" baseline="30000" dirty="0">
                <a:solidFill>
                  <a:srgbClr val="FF0000"/>
                </a:solidFill>
                <a:ea typeface="標楷體" panose="03000509000000000000" pitchFamily="65" charset="-120"/>
              </a:rPr>
              <a:t>st</a:t>
            </a:r>
            <a:r>
              <a:rPr lang="en-US" altLang="zh-TW" dirty="0">
                <a:solidFill>
                  <a:srgbClr val="FF0000"/>
                </a:solidFill>
                <a:ea typeface="標楷體" panose="03000509000000000000" pitchFamily="65" charset="-120"/>
              </a:rPr>
              <a:t> step: install App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3CEB913-66FF-4F9D-8CF2-D7A59C9B3B99}"/>
              </a:ext>
            </a:extLst>
          </p:cNvPr>
          <p:cNvSpPr/>
          <p:nvPr/>
        </p:nvSpPr>
        <p:spPr>
          <a:xfrm>
            <a:off x="2191899" y="6465418"/>
            <a:ext cx="9400026" cy="30369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68E957E5-D282-4A8B-9BDC-60F78EA5E6DE}"/>
              </a:ext>
            </a:extLst>
          </p:cNvPr>
          <p:cNvSpPr/>
          <p:nvPr/>
        </p:nvSpPr>
        <p:spPr>
          <a:xfrm>
            <a:off x="5762625" y="5549373"/>
            <a:ext cx="512426" cy="2358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箭號: 向右 21">
            <a:extLst>
              <a:ext uri="{FF2B5EF4-FFF2-40B4-BE49-F238E27FC236}">
                <a16:creationId xmlns:a16="http://schemas.microsoft.com/office/drawing/2014/main" id="{367D3348-159A-4B80-AE2F-46CEDEA9B38C}"/>
              </a:ext>
            </a:extLst>
          </p:cNvPr>
          <p:cNvSpPr/>
          <p:nvPr/>
        </p:nvSpPr>
        <p:spPr>
          <a:xfrm rot="10800000">
            <a:off x="6400582" y="5529894"/>
            <a:ext cx="667615" cy="274757"/>
          </a:xfrm>
          <a:prstGeom prst="rightArrow">
            <a:avLst>
              <a:gd name="adj1" fmla="val 50000"/>
              <a:gd name="adj2" fmla="val 6775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3" name="Rectangle 19">
            <a:extLst>
              <a:ext uri="{FF2B5EF4-FFF2-40B4-BE49-F238E27FC236}">
                <a16:creationId xmlns:a16="http://schemas.microsoft.com/office/drawing/2014/main" id="{D5FCCC39-F2CA-42CB-8D38-8BB602D34AFA}"/>
              </a:ext>
            </a:extLst>
          </p:cNvPr>
          <p:cNvSpPr>
            <a:spLocks noChangeArrowheads="1"/>
          </p:cNvSpPr>
          <p:nvPr/>
        </p:nvSpPr>
        <p:spPr bwMode="gray">
          <a:xfrm>
            <a:off x="7068197" y="5482607"/>
            <a:ext cx="219306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altLang="zh-TW" dirty="0">
                <a:solidFill>
                  <a:srgbClr val="FF0000"/>
                </a:solidFill>
                <a:ea typeface="標楷體" panose="03000509000000000000" pitchFamily="65" charset="-120"/>
              </a:rPr>
              <a:t>Monitor Jobs status</a:t>
            </a:r>
          </a:p>
        </p:txBody>
      </p:sp>
      <p:sp>
        <p:nvSpPr>
          <p:cNvPr id="26" name="Rectangle 19">
            <a:extLst>
              <a:ext uri="{FF2B5EF4-FFF2-40B4-BE49-F238E27FC236}">
                <a16:creationId xmlns:a16="http://schemas.microsoft.com/office/drawing/2014/main" id="{BF82B7E5-26BD-4269-A65B-F6CFE94E674F}"/>
              </a:ext>
            </a:extLst>
          </p:cNvPr>
          <p:cNvSpPr>
            <a:spLocks noChangeArrowheads="1"/>
          </p:cNvSpPr>
          <p:nvPr/>
        </p:nvSpPr>
        <p:spPr bwMode="gray">
          <a:xfrm>
            <a:off x="706924" y="6211669"/>
            <a:ext cx="170290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altLang="zh-TW" dirty="0">
                <a:solidFill>
                  <a:srgbClr val="00B050"/>
                </a:solidFill>
                <a:ea typeface="標楷體" panose="03000509000000000000" pitchFamily="65" charset="-120"/>
              </a:rPr>
              <a:t>Grey: </a:t>
            </a:r>
            <a:br>
              <a:rPr lang="en-US" altLang="zh-TW" dirty="0">
                <a:solidFill>
                  <a:srgbClr val="00B050"/>
                </a:solidFill>
                <a:ea typeface="標楷體" panose="03000509000000000000" pitchFamily="65" charset="-120"/>
              </a:rPr>
            </a:br>
            <a:r>
              <a:rPr lang="en-US" altLang="zh-TW" dirty="0">
                <a:solidFill>
                  <a:srgbClr val="00B050"/>
                </a:solidFill>
                <a:ea typeface="標楷體" panose="03000509000000000000" pitchFamily="65" charset="-120"/>
              </a:rPr>
              <a:t>stopped status </a:t>
            </a:r>
          </a:p>
        </p:txBody>
      </p:sp>
      <p:sp>
        <p:nvSpPr>
          <p:cNvPr id="27" name="箭號: 向右 26">
            <a:extLst>
              <a:ext uri="{FF2B5EF4-FFF2-40B4-BE49-F238E27FC236}">
                <a16:creationId xmlns:a16="http://schemas.microsoft.com/office/drawing/2014/main" id="{6788FA37-69F4-40AD-BEE2-7BC5E9363ABB}"/>
              </a:ext>
            </a:extLst>
          </p:cNvPr>
          <p:cNvSpPr/>
          <p:nvPr/>
        </p:nvSpPr>
        <p:spPr>
          <a:xfrm rot="10800000">
            <a:off x="4724460" y="4053440"/>
            <a:ext cx="478389" cy="274757"/>
          </a:xfrm>
          <a:prstGeom prst="rightArrow">
            <a:avLst>
              <a:gd name="adj1" fmla="val 50000"/>
              <a:gd name="adj2" fmla="val 67750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EB816C57-551D-49F9-A13D-8E3509B9EAC0}"/>
              </a:ext>
            </a:extLst>
          </p:cNvPr>
          <p:cNvCxnSpPr/>
          <p:nvPr/>
        </p:nvCxnSpPr>
        <p:spPr>
          <a:xfrm>
            <a:off x="276224" y="5189427"/>
            <a:ext cx="11619602" cy="0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43385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2AD6CEBA-87BA-4235-B543-BC098A900E04}"/>
              </a:ext>
            </a:extLst>
          </p:cNvPr>
          <p:cNvSpPr txBox="1">
            <a:spLocks/>
          </p:cNvSpPr>
          <p:nvPr/>
        </p:nvSpPr>
        <p:spPr>
          <a:xfrm>
            <a:off x="588034" y="271820"/>
            <a:ext cx="11307792" cy="8385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TW" sz="4000" b="1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Create a new workflow</a:t>
            </a:r>
            <a:endParaRPr lang="zh-TW" altLang="en-US" sz="4000" b="1" dirty="0">
              <a:solidFill>
                <a:schemeClr val="bg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628298DC-8C1F-40F2-9F87-B087FB0738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96355"/>
            <a:ext cx="12192000" cy="3141339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2C168DB7-454A-46CD-A076-6A9D652959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655671"/>
            <a:ext cx="12192000" cy="3202329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C2E0205D-476E-4D32-93AB-47AB92EB8666}"/>
              </a:ext>
            </a:extLst>
          </p:cNvPr>
          <p:cNvSpPr/>
          <p:nvPr/>
        </p:nvSpPr>
        <p:spPr>
          <a:xfrm>
            <a:off x="4982597" y="5891126"/>
            <a:ext cx="2361158" cy="341177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10" name="箭號: 向右 9">
            <a:extLst>
              <a:ext uri="{FF2B5EF4-FFF2-40B4-BE49-F238E27FC236}">
                <a16:creationId xmlns:a16="http://schemas.microsoft.com/office/drawing/2014/main" id="{2ABB83A8-5569-464A-960F-F9299C2BC0C2}"/>
              </a:ext>
            </a:extLst>
          </p:cNvPr>
          <p:cNvSpPr/>
          <p:nvPr/>
        </p:nvSpPr>
        <p:spPr>
          <a:xfrm rot="8103613">
            <a:off x="10099050" y="2136372"/>
            <a:ext cx="326557" cy="147147"/>
          </a:xfrm>
          <a:prstGeom prst="rightArrow">
            <a:avLst>
              <a:gd name="adj1" fmla="val 50000"/>
              <a:gd name="adj2" fmla="val 67750"/>
            </a:avLst>
          </a:prstGeom>
          <a:solidFill>
            <a:srgbClr val="FF000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55A2E28-C3BD-4F0B-A01F-9CC4B3F0AF84}"/>
              </a:ext>
            </a:extLst>
          </p:cNvPr>
          <p:cNvSpPr/>
          <p:nvPr/>
        </p:nvSpPr>
        <p:spPr>
          <a:xfrm>
            <a:off x="10429875" y="1894317"/>
            <a:ext cx="414320" cy="29643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CCD0E03D-A465-45F8-83EA-BA4839560B5C}"/>
              </a:ext>
            </a:extLst>
          </p:cNvPr>
          <p:cNvSpPr/>
          <p:nvPr/>
        </p:nvSpPr>
        <p:spPr>
          <a:xfrm>
            <a:off x="9625200" y="2381797"/>
            <a:ext cx="984751" cy="241291"/>
          </a:xfrm>
          <a:prstGeom prst="ellipse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箭號: 向右 12">
            <a:extLst>
              <a:ext uri="{FF2B5EF4-FFF2-40B4-BE49-F238E27FC236}">
                <a16:creationId xmlns:a16="http://schemas.microsoft.com/office/drawing/2014/main" id="{43F06D3E-3B13-45F4-9488-0508B8EB6095}"/>
              </a:ext>
            </a:extLst>
          </p:cNvPr>
          <p:cNvSpPr/>
          <p:nvPr/>
        </p:nvSpPr>
        <p:spPr>
          <a:xfrm rot="8456247">
            <a:off x="6768158" y="3501895"/>
            <a:ext cx="3225378" cy="367364"/>
          </a:xfrm>
          <a:prstGeom prst="rightArrow">
            <a:avLst>
              <a:gd name="adj1" fmla="val 50000"/>
              <a:gd name="adj2" fmla="val 67750"/>
            </a:avLst>
          </a:prstGeom>
          <a:solidFill>
            <a:srgbClr val="FF000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9C7CD39-F4AA-4EBC-A73D-F518E164106A}"/>
              </a:ext>
            </a:extLst>
          </p:cNvPr>
          <p:cNvSpPr/>
          <p:nvPr/>
        </p:nvSpPr>
        <p:spPr>
          <a:xfrm>
            <a:off x="8487030" y="4736676"/>
            <a:ext cx="1607751" cy="1687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Rectangle 19">
            <a:extLst>
              <a:ext uri="{FF2B5EF4-FFF2-40B4-BE49-F238E27FC236}">
                <a16:creationId xmlns:a16="http://schemas.microsoft.com/office/drawing/2014/main" id="{69FF7DC3-1710-42F0-B074-8485DCF4BDCF}"/>
              </a:ext>
            </a:extLst>
          </p:cNvPr>
          <p:cNvSpPr>
            <a:spLocks noChangeArrowheads="1"/>
          </p:cNvSpPr>
          <p:nvPr/>
        </p:nvSpPr>
        <p:spPr bwMode="gray">
          <a:xfrm>
            <a:off x="5128042" y="5877048"/>
            <a:ext cx="207026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0" hangingPunct="0"/>
            <a:r>
              <a:rPr lang="en-US" altLang="zh-TW" dirty="0">
                <a:solidFill>
                  <a:srgbClr val="00B050"/>
                </a:solidFill>
                <a:ea typeface="標楷體" panose="03000509000000000000" pitchFamily="65" charset="-120"/>
              </a:rPr>
              <a:t>Edit your workflow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BE9322F-100F-4981-AF0A-D4283FE2235F}"/>
              </a:ext>
            </a:extLst>
          </p:cNvPr>
          <p:cNvSpPr/>
          <p:nvPr/>
        </p:nvSpPr>
        <p:spPr>
          <a:xfrm>
            <a:off x="11301344" y="4268009"/>
            <a:ext cx="881131" cy="28494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Rectangle 19">
            <a:extLst>
              <a:ext uri="{FF2B5EF4-FFF2-40B4-BE49-F238E27FC236}">
                <a16:creationId xmlns:a16="http://schemas.microsoft.com/office/drawing/2014/main" id="{3660E945-B928-4EF8-87BB-BD18160536CE}"/>
              </a:ext>
            </a:extLst>
          </p:cNvPr>
          <p:cNvSpPr>
            <a:spLocks noChangeArrowheads="1"/>
          </p:cNvSpPr>
          <p:nvPr/>
        </p:nvSpPr>
        <p:spPr bwMode="gray">
          <a:xfrm>
            <a:off x="11168985" y="5004116"/>
            <a:ext cx="101349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altLang="zh-TW" sz="1600" b="1" dirty="0">
                <a:solidFill>
                  <a:srgbClr val="C00000"/>
                </a:solidFill>
                <a:ea typeface="標楷體" panose="03000509000000000000" pitchFamily="65" charset="-120"/>
              </a:rPr>
              <a:t>Run your </a:t>
            </a:r>
          </a:p>
          <a:p>
            <a:pPr eaLnBrk="0" hangingPunct="0"/>
            <a:r>
              <a:rPr lang="en-US" altLang="zh-TW" sz="1600" b="1" dirty="0">
                <a:solidFill>
                  <a:srgbClr val="C00000"/>
                </a:solidFill>
                <a:ea typeface="標楷體" panose="03000509000000000000" pitchFamily="65" charset="-120"/>
              </a:rPr>
              <a:t>workflow</a:t>
            </a:r>
          </a:p>
        </p:txBody>
      </p:sp>
      <p:sp>
        <p:nvSpPr>
          <p:cNvPr id="18" name="箭號: 向右 17">
            <a:extLst>
              <a:ext uri="{FF2B5EF4-FFF2-40B4-BE49-F238E27FC236}">
                <a16:creationId xmlns:a16="http://schemas.microsoft.com/office/drawing/2014/main" id="{AF541B71-12BF-46C2-92D8-7666CE758647}"/>
              </a:ext>
            </a:extLst>
          </p:cNvPr>
          <p:cNvSpPr/>
          <p:nvPr/>
        </p:nvSpPr>
        <p:spPr>
          <a:xfrm rot="16200000">
            <a:off x="11467085" y="4712652"/>
            <a:ext cx="478389" cy="274757"/>
          </a:xfrm>
          <a:prstGeom prst="rightArrow">
            <a:avLst>
              <a:gd name="adj1" fmla="val 50000"/>
              <a:gd name="adj2" fmla="val 67750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994646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FD8DA19A-6915-43C5-AB3C-373BE11BE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61" y="1171698"/>
            <a:ext cx="6981825" cy="4705350"/>
          </a:xfrm>
          <a:prstGeom prst="rect">
            <a:avLst/>
          </a:prstGeom>
        </p:spPr>
      </p:pic>
      <p:sp>
        <p:nvSpPr>
          <p:cNvPr id="5" name="標題 1">
            <a:extLst>
              <a:ext uri="{FF2B5EF4-FFF2-40B4-BE49-F238E27FC236}">
                <a16:creationId xmlns:a16="http://schemas.microsoft.com/office/drawing/2014/main" id="{2AD6CEBA-87BA-4235-B543-BC098A900E04}"/>
              </a:ext>
            </a:extLst>
          </p:cNvPr>
          <p:cNvSpPr txBox="1">
            <a:spLocks/>
          </p:cNvSpPr>
          <p:nvPr/>
        </p:nvSpPr>
        <p:spPr>
          <a:xfrm>
            <a:off x="588034" y="271820"/>
            <a:ext cx="11307792" cy="8385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TW" sz="4000" b="1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Recall a workflow</a:t>
            </a:r>
            <a:endParaRPr lang="zh-TW" altLang="en-US" sz="4000" b="1" dirty="0">
              <a:solidFill>
                <a:schemeClr val="bg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2E0205D-476E-4D32-93AB-47AB92EB8666}"/>
              </a:ext>
            </a:extLst>
          </p:cNvPr>
          <p:cNvSpPr/>
          <p:nvPr/>
        </p:nvSpPr>
        <p:spPr>
          <a:xfrm>
            <a:off x="3452050" y="3284662"/>
            <a:ext cx="358950" cy="2401639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10" name="箭號: 向右 9">
            <a:extLst>
              <a:ext uri="{FF2B5EF4-FFF2-40B4-BE49-F238E27FC236}">
                <a16:creationId xmlns:a16="http://schemas.microsoft.com/office/drawing/2014/main" id="{2ABB83A8-5569-464A-960F-F9299C2BC0C2}"/>
              </a:ext>
            </a:extLst>
          </p:cNvPr>
          <p:cNvSpPr/>
          <p:nvPr/>
        </p:nvSpPr>
        <p:spPr>
          <a:xfrm>
            <a:off x="2840288" y="5236484"/>
            <a:ext cx="492760" cy="218211"/>
          </a:xfrm>
          <a:prstGeom prst="rightArrow">
            <a:avLst>
              <a:gd name="adj1" fmla="val 50000"/>
              <a:gd name="adj2" fmla="val 67750"/>
            </a:avLst>
          </a:prstGeom>
          <a:solidFill>
            <a:srgbClr val="FF000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CCD0E03D-A465-45F8-83EA-BA4839560B5C}"/>
              </a:ext>
            </a:extLst>
          </p:cNvPr>
          <p:cNvSpPr/>
          <p:nvPr/>
        </p:nvSpPr>
        <p:spPr>
          <a:xfrm>
            <a:off x="3357053" y="5228745"/>
            <a:ext cx="583344" cy="241291"/>
          </a:xfrm>
          <a:prstGeom prst="ellipse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Rectangle 19">
            <a:extLst>
              <a:ext uri="{FF2B5EF4-FFF2-40B4-BE49-F238E27FC236}">
                <a16:creationId xmlns:a16="http://schemas.microsoft.com/office/drawing/2014/main" id="{69FF7DC3-1710-42F0-B074-8485DCF4BDCF}"/>
              </a:ext>
            </a:extLst>
          </p:cNvPr>
          <p:cNvSpPr>
            <a:spLocks noChangeArrowheads="1"/>
          </p:cNvSpPr>
          <p:nvPr/>
        </p:nvSpPr>
        <p:spPr bwMode="gray">
          <a:xfrm>
            <a:off x="739541" y="4868078"/>
            <a:ext cx="2455834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0" hangingPunct="0"/>
            <a:r>
              <a:rPr lang="en-US" altLang="zh-TW" dirty="0">
                <a:solidFill>
                  <a:srgbClr val="00B050"/>
                </a:solidFill>
                <a:ea typeface="標楷體" panose="03000509000000000000" pitchFamily="65" charset="-120"/>
              </a:rPr>
              <a:t>This icon means workflow file,</a:t>
            </a:r>
          </a:p>
          <a:p>
            <a:pPr algn="ctr" eaLnBrk="0" hangingPunct="0"/>
            <a:r>
              <a:rPr lang="en-US" altLang="zh-TW" dirty="0">
                <a:solidFill>
                  <a:srgbClr val="00B050"/>
                </a:solidFill>
                <a:ea typeface="標楷體" panose="03000509000000000000" pitchFamily="65" charset="-120"/>
              </a:rPr>
              <a:t>click to choose</a:t>
            </a:r>
          </a:p>
        </p:txBody>
      </p:sp>
      <p:sp>
        <p:nvSpPr>
          <p:cNvPr id="17" name="Rectangle 19">
            <a:extLst>
              <a:ext uri="{FF2B5EF4-FFF2-40B4-BE49-F238E27FC236}">
                <a16:creationId xmlns:a16="http://schemas.microsoft.com/office/drawing/2014/main" id="{3660E945-B928-4EF8-87BB-BD18160536CE}"/>
              </a:ext>
            </a:extLst>
          </p:cNvPr>
          <p:cNvSpPr>
            <a:spLocks noChangeArrowheads="1"/>
          </p:cNvSpPr>
          <p:nvPr/>
        </p:nvSpPr>
        <p:spPr bwMode="gray">
          <a:xfrm>
            <a:off x="8000999" y="4948155"/>
            <a:ext cx="4067639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altLang="zh-TW" sz="2000" b="1" dirty="0">
                <a:solidFill>
                  <a:srgbClr val="C00000"/>
                </a:solidFill>
                <a:ea typeface="標楷體" panose="03000509000000000000" pitchFamily="65" charset="-120"/>
              </a:rPr>
              <a:t>After choosing the workflow, this button appears. </a:t>
            </a:r>
          </a:p>
          <a:p>
            <a:pPr eaLnBrk="0" hangingPunct="0"/>
            <a:r>
              <a:rPr lang="en-US" altLang="zh-TW" sz="2000" b="1" dirty="0">
                <a:solidFill>
                  <a:srgbClr val="C00000"/>
                </a:solidFill>
                <a:ea typeface="標楷體" panose="03000509000000000000" pitchFamily="65" charset="-120"/>
              </a:rPr>
              <a:t>And then click to run your workflow.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50DA5410-C2BF-43E0-88CA-A39D450DAB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4993" y="2821506"/>
            <a:ext cx="3657600" cy="1781175"/>
          </a:xfrm>
          <a:prstGeom prst="rect">
            <a:avLst/>
          </a:prstGeom>
        </p:spPr>
      </p:pic>
      <p:sp>
        <p:nvSpPr>
          <p:cNvPr id="19" name="Rectangle 19">
            <a:extLst>
              <a:ext uri="{FF2B5EF4-FFF2-40B4-BE49-F238E27FC236}">
                <a16:creationId xmlns:a16="http://schemas.microsoft.com/office/drawing/2014/main" id="{408276EC-0B15-498B-8640-EAB5731D69CA}"/>
              </a:ext>
            </a:extLst>
          </p:cNvPr>
          <p:cNvSpPr>
            <a:spLocks noChangeArrowheads="1"/>
          </p:cNvSpPr>
          <p:nvPr/>
        </p:nvSpPr>
        <p:spPr bwMode="gray">
          <a:xfrm>
            <a:off x="8221257" y="2046378"/>
            <a:ext cx="362712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0" hangingPunct="0"/>
            <a:r>
              <a:rPr lang="en-US" altLang="zh-TW" sz="2400" dirty="0">
                <a:solidFill>
                  <a:srgbClr val="00B050"/>
                </a:solidFill>
                <a:ea typeface="標楷體" panose="03000509000000000000" pitchFamily="65" charset="-120"/>
              </a:rPr>
              <a:t>Look at the </a:t>
            </a:r>
            <a:r>
              <a:rPr lang="en-US" altLang="zh-TW" sz="2400" dirty="0" err="1">
                <a:solidFill>
                  <a:srgbClr val="00B050"/>
                </a:solidFill>
                <a:ea typeface="標楷體" panose="03000509000000000000" pitchFamily="65" charset="-120"/>
              </a:rPr>
              <a:t>topright</a:t>
            </a:r>
            <a:r>
              <a:rPr lang="en-US" altLang="zh-TW" sz="2400" dirty="0">
                <a:solidFill>
                  <a:srgbClr val="00B050"/>
                </a:solidFill>
                <a:ea typeface="標楷體" panose="03000509000000000000" pitchFamily="65" charset="-120"/>
              </a:rPr>
              <a:t> of page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BE9322F-100F-4981-AF0A-D4283FE2235F}"/>
              </a:ext>
            </a:extLst>
          </p:cNvPr>
          <p:cNvSpPr/>
          <p:nvPr/>
        </p:nvSpPr>
        <p:spPr>
          <a:xfrm>
            <a:off x="10298776" y="3774689"/>
            <a:ext cx="717156" cy="36933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箭號: 向右 19">
            <a:extLst>
              <a:ext uri="{FF2B5EF4-FFF2-40B4-BE49-F238E27FC236}">
                <a16:creationId xmlns:a16="http://schemas.microsoft.com/office/drawing/2014/main" id="{CEB09B63-1408-4112-9C2D-20084B27D511}"/>
              </a:ext>
            </a:extLst>
          </p:cNvPr>
          <p:cNvSpPr/>
          <p:nvPr/>
        </p:nvSpPr>
        <p:spPr>
          <a:xfrm rot="16200000">
            <a:off x="10304237" y="4553295"/>
            <a:ext cx="693503" cy="205479"/>
          </a:xfrm>
          <a:prstGeom prst="rightArrow">
            <a:avLst>
              <a:gd name="adj1" fmla="val 50000"/>
              <a:gd name="adj2" fmla="val 67750"/>
            </a:avLst>
          </a:prstGeom>
          <a:solidFill>
            <a:srgbClr val="FF000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903525C4-1333-412B-8752-CC2B077FEE18}"/>
              </a:ext>
            </a:extLst>
          </p:cNvPr>
          <p:cNvSpPr/>
          <p:nvPr/>
        </p:nvSpPr>
        <p:spPr>
          <a:xfrm>
            <a:off x="7789653" y="2643042"/>
            <a:ext cx="4192438" cy="2181281"/>
          </a:xfrm>
          <a:prstGeom prst="roundRect">
            <a:avLst/>
          </a:prstGeom>
          <a:noFill/>
          <a:ln w="381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箭號: 向右 20">
            <a:extLst>
              <a:ext uri="{FF2B5EF4-FFF2-40B4-BE49-F238E27FC236}">
                <a16:creationId xmlns:a16="http://schemas.microsoft.com/office/drawing/2014/main" id="{D795539E-C23A-4109-96E1-C68060AF79B1}"/>
              </a:ext>
            </a:extLst>
          </p:cNvPr>
          <p:cNvSpPr/>
          <p:nvPr/>
        </p:nvSpPr>
        <p:spPr>
          <a:xfrm rot="19467633">
            <a:off x="4847266" y="3246535"/>
            <a:ext cx="3804810" cy="367364"/>
          </a:xfrm>
          <a:prstGeom prst="rightArrow">
            <a:avLst>
              <a:gd name="adj1" fmla="val 50000"/>
              <a:gd name="adj2" fmla="val 67750"/>
            </a:avLst>
          </a:prstGeom>
          <a:solidFill>
            <a:srgbClr val="FF000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821141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線上媒體 3" title="How to Create an App/Workflow &amp;amp; Bring your Own Tools to the UK Biobank Data">
            <a:hlinkClick r:id="" action="ppaction://media"/>
            <a:extLst>
              <a:ext uri="{FF2B5EF4-FFF2-40B4-BE49-F238E27FC236}">
                <a16:creationId xmlns:a16="http://schemas.microsoft.com/office/drawing/2014/main" id="{855C4900-ABE5-45CA-AC02-CC2AB44AA240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545519" y="1390650"/>
            <a:ext cx="9100961" cy="5119290"/>
          </a:xfrm>
          <a:prstGeom prst="rect">
            <a:avLst/>
          </a:prstGeom>
        </p:spPr>
      </p:pic>
      <p:sp>
        <p:nvSpPr>
          <p:cNvPr id="5" name="標題 1">
            <a:extLst>
              <a:ext uri="{FF2B5EF4-FFF2-40B4-BE49-F238E27FC236}">
                <a16:creationId xmlns:a16="http://schemas.microsoft.com/office/drawing/2014/main" id="{8F890654-A570-4CE4-B697-A8EE7954EDE6}"/>
              </a:ext>
            </a:extLst>
          </p:cNvPr>
          <p:cNvSpPr txBox="1">
            <a:spLocks/>
          </p:cNvSpPr>
          <p:nvPr/>
        </p:nvSpPr>
        <p:spPr>
          <a:xfrm>
            <a:off x="588034" y="271820"/>
            <a:ext cx="11307792" cy="8385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TW" sz="4000" b="1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Bring your own tools to UK Biobank Data</a:t>
            </a:r>
            <a:endParaRPr lang="zh-TW" altLang="en-US" sz="4000" b="1" dirty="0">
              <a:solidFill>
                <a:schemeClr val="bg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240489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495B5A8B-B506-45D6-ADA2-139F239B5E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" y="1194453"/>
            <a:ext cx="1645309" cy="2182379"/>
          </a:xfrm>
          <a:prstGeom prst="rect">
            <a:avLst/>
          </a:prstGeom>
        </p:spPr>
      </p:pic>
      <p:sp>
        <p:nvSpPr>
          <p:cNvPr id="4" name="標題 1">
            <a:extLst>
              <a:ext uri="{FF2B5EF4-FFF2-40B4-BE49-F238E27FC236}">
                <a16:creationId xmlns:a16="http://schemas.microsoft.com/office/drawing/2014/main" id="{19C16436-5DED-47E6-9F79-8B2913024183}"/>
              </a:ext>
            </a:extLst>
          </p:cNvPr>
          <p:cNvSpPr txBox="1">
            <a:spLocks/>
          </p:cNvSpPr>
          <p:nvPr/>
        </p:nvSpPr>
        <p:spPr>
          <a:xfrm>
            <a:off x="588034" y="271820"/>
            <a:ext cx="11307792" cy="8385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TW" sz="4000" b="1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Upload/download data(or results)</a:t>
            </a:r>
            <a:endParaRPr lang="zh-TW" altLang="en-US" sz="4000" b="1" baseline="30000" dirty="0">
              <a:solidFill>
                <a:schemeClr val="bg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1EADBAD-33CE-450F-ACD6-C8C6DF1DD5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376630"/>
            <a:ext cx="6219825" cy="41910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A0C39F76-8A99-4EED-8A0A-DBE4281EAA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9812" y="2322350"/>
            <a:ext cx="4756188" cy="4090987"/>
          </a:xfrm>
          <a:prstGeom prst="rect">
            <a:avLst/>
          </a:prstGeom>
        </p:spPr>
      </p:pic>
      <p:sp>
        <p:nvSpPr>
          <p:cNvPr id="8" name="橢圓 7">
            <a:extLst>
              <a:ext uri="{FF2B5EF4-FFF2-40B4-BE49-F238E27FC236}">
                <a16:creationId xmlns:a16="http://schemas.microsoft.com/office/drawing/2014/main" id="{98691711-D66D-41CA-8A49-D537DCB80038}"/>
              </a:ext>
            </a:extLst>
          </p:cNvPr>
          <p:cNvSpPr/>
          <p:nvPr/>
        </p:nvSpPr>
        <p:spPr>
          <a:xfrm>
            <a:off x="161925" y="2109429"/>
            <a:ext cx="1111212" cy="352425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箭號: 向右 8">
            <a:extLst>
              <a:ext uri="{FF2B5EF4-FFF2-40B4-BE49-F238E27FC236}">
                <a16:creationId xmlns:a16="http://schemas.microsoft.com/office/drawing/2014/main" id="{52EDB8DE-151E-45C1-AC92-12FD1D1303CC}"/>
              </a:ext>
            </a:extLst>
          </p:cNvPr>
          <p:cNvSpPr/>
          <p:nvPr/>
        </p:nvSpPr>
        <p:spPr>
          <a:xfrm rot="3025641">
            <a:off x="996898" y="2707579"/>
            <a:ext cx="1129636" cy="274757"/>
          </a:xfrm>
          <a:prstGeom prst="rightArrow">
            <a:avLst>
              <a:gd name="adj1" fmla="val 50000"/>
              <a:gd name="adj2" fmla="val 67750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F89F93A4-A53E-4B7D-9009-43F531FA275D}"/>
              </a:ext>
            </a:extLst>
          </p:cNvPr>
          <p:cNvCxnSpPr>
            <a:cxnSpLocks/>
          </p:cNvCxnSpPr>
          <p:nvPr/>
        </p:nvCxnSpPr>
        <p:spPr>
          <a:xfrm>
            <a:off x="1501550" y="5707884"/>
            <a:ext cx="3822925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圖片 11">
            <a:extLst>
              <a:ext uri="{FF2B5EF4-FFF2-40B4-BE49-F238E27FC236}">
                <a16:creationId xmlns:a16="http://schemas.microsoft.com/office/drawing/2014/main" id="{8EE64C75-1B52-4F34-B889-38E304F5E4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1026" y="1147634"/>
            <a:ext cx="5615724" cy="3910951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38C9F062-5A61-4FCD-900F-434564A54B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83788" y="5095875"/>
            <a:ext cx="5410200" cy="1762125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D5DC62DF-7DBB-4F48-9ED3-23DE1D065DD6}"/>
              </a:ext>
            </a:extLst>
          </p:cNvPr>
          <p:cNvSpPr/>
          <p:nvPr/>
        </p:nvSpPr>
        <p:spPr>
          <a:xfrm>
            <a:off x="8010524" y="6067425"/>
            <a:ext cx="942975" cy="31432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Rectangle 19">
            <a:extLst>
              <a:ext uri="{FF2B5EF4-FFF2-40B4-BE49-F238E27FC236}">
                <a16:creationId xmlns:a16="http://schemas.microsoft.com/office/drawing/2014/main" id="{AA8CDC66-B4B2-426D-B4C8-F389DF96BBCF}"/>
              </a:ext>
            </a:extLst>
          </p:cNvPr>
          <p:cNvSpPr>
            <a:spLocks noChangeArrowheads="1"/>
          </p:cNvSpPr>
          <p:nvPr/>
        </p:nvSpPr>
        <p:spPr bwMode="gray">
          <a:xfrm>
            <a:off x="6874726" y="3235656"/>
            <a:ext cx="240857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altLang="zh-TW" sz="1600" b="1" dirty="0">
                <a:solidFill>
                  <a:srgbClr val="7030A0"/>
                </a:solidFill>
                <a:ea typeface="標楷體" panose="03000509000000000000" pitchFamily="65" charset="-120"/>
              </a:rPr>
              <a:t>1</a:t>
            </a:r>
            <a:r>
              <a:rPr lang="en-US" altLang="zh-TW" sz="1600" b="1" baseline="30000" dirty="0">
                <a:solidFill>
                  <a:srgbClr val="7030A0"/>
                </a:solidFill>
                <a:ea typeface="標楷體" panose="03000509000000000000" pitchFamily="65" charset="-120"/>
              </a:rPr>
              <a:t>st</a:t>
            </a:r>
            <a:r>
              <a:rPr lang="en-US" altLang="zh-TW" sz="1600" b="1" dirty="0">
                <a:solidFill>
                  <a:srgbClr val="7030A0"/>
                </a:solidFill>
                <a:ea typeface="標楷體" panose="03000509000000000000" pitchFamily="65" charset="-120"/>
              </a:rPr>
              <a:t> Step: Choose the files</a:t>
            </a:r>
          </a:p>
        </p:txBody>
      </p:sp>
      <p:sp>
        <p:nvSpPr>
          <p:cNvPr id="16" name="箭號: 向右 15">
            <a:extLst>
              <a:ext uri="{FF2B5EF4-FFF2-40B4-BE49-F238E27FC236}">
                <a16:creationId xmlns:a16="http://schemas.microsoft.com/office/drawing/2014/main" id="{013ED9A8-A0D0-4AFA-A608-7EAF617C988F}"/>
              </a:ext>
            </a:extLst>
          </p:cNvPr>
          <p:cNvSpPr/>
          <p:nvPr/>
        </p:nvSpPr>
        <p:spPr>
          <a:xfrm rot="5400000">
            <a:off x="8162474" y="5565715"/>
            <a:ext cx="547687" cy="274757"/>
          </a:xfrm>
          <a:prstGeom prst="rightArrow">
            <a:avLst>
              <a:gd name="adj1" fmla="val 50000"/>
              <a:gd name="adj2" fmla="val 67750"/>
            </a:avLst>
          </a:prstGeom>
          <a:solidFill>
            <a:srgbClr val="9D136F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7" name="箭號: 向右 16">
            <a:extLst>
              <a:ext uri="{FF2B5EF4-FFF2-40B4-BE49-F238E27FC236}">
                <a16:creationId xmlns:a16="http://schemas.microsoft.com/office/drawing/2014/main" id="{48AE152F-AC5E-4867-AF00-CA7F39825430}"/>
              </a:ext>
            </a:extLst>
          </p:cNvPr>
          <p:cNvSpPr/>
          <p:nvPr/>
        </p:nvSpPr>
        <p:spPr>
          <a:xfrm rot="843045">
            <a:off x="8323228" y="3584458"/>
            <a:ext cx="605983" cy="274757"/>
          </a:xfrm>
          <a:prstGeom prst="rightArrow">
            <a:avLst>
              <a:gd name="adj1" fmla="val 50000"/>
              <a:gd name="adj2" fmla="val 67750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7030A0"/>
              </a:solidFill>
            </a:endParaRPr>
          </a:p>
        </p:txBody>
      </p:sp>
      <p:sp>
        <p:nvSpPr>
          <p:cNvPr id="18" name="Rectangle 19">
            <a:extLst>
              <a:ext uri="{FF2B5EF4-FFF2-40B4-BE49-F238E27FC236}">
                <a16:creationId xmlns:a16="http://schemas.microsoft.com/office/drawing/2014/main" id="{BA2236D7-034C-40DB-90F7-220881700B8F}"/>
              </a:ext>
            </a:extLst>
          </p:cNvPr>
          <p:cNvSpPr>
            <a:spLocks noChangeArrowheads="1"/>
          </p:cNvSpPr>
          <p:nvPr/>
        </p:nvSpPr>
        <p:spPr bwMode="gray">
          <a:xfrm>
            <a:off x="6979500" y="5109224"/>
            <a:ext cx="368849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altLang="zh-TW" sz="1600" b="1" dirty="0">
                <a:solidFill>
                  <a:srgbClr val="7030A0"/>
                </a:solidFill>
                <a:ea typeface="標楷體" panose="03000509000000000000" pitchFamily="65" charset="-120"/>
              </a:rPr>
              <a:t>2</a:t>
            </a:r>
            <a:r>
              <a:rPr lang="en-US" altLang="zh-TW" sz="1600" b="1" baseline="30000" dirty="0">
                <a:solidFill>
                  <a:srgbClr val="7030A0"/>
                </a:solidFill>
                <a:ea typeface="標楷體" panose="03000509000000000000" pitchFamily="65" charset="-120"/>
              </a:rPr>
              <a:t>nd</a:t>
            </a:r>
            <a:r>
              <a:rPr lang="en-US" altLang="zh-TW" sz="1600" b="1" dirty="0">
                <a:solidFill>
                  <a:srgbClr val="7030A0"/>
                </a:solidFill>
                <a:ea typeface="標楷體" panose="03000509000000000000" pitchFamily="65" charset="-120"/>
              </a:rPr>
              <a:t> Step: When this icon appear, click it</a:t>
            </a:r>
          </a:p>
        </p:txBody>
      </p: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AA9C4D19-E79B-4D67-BB0B-C53618D7D5FD}"/>
              </a:ext>
            </a:extLst>
          </p:cNvPr>
          <p:cNvCxnSpPr/>
          <p:nvPr/>
        </p:nvCxnSpPr>
        <p:spPr>
          <a:xfrm>
            <a:off x="6241930" y="1362075"/>
            <a:ext cx="0" cy="5433655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2504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55779D0F-4D23-478C-AE71-F738C9F23E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02772"/>
            <a:ext cx="12192000" cy="3207068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C88A5488-0834-43B6-B8CF-8DB07930F37A}"/>
              </a:ext>
            </a:extLst>
          </p:cNvPr>
          <p:cNvSpPr/>
          <p:nvPr/>
        </p:nvSpPr>
        <p:spPr>
          <a:xfrm>
            <a:off x="11925300" y="1402772"/>
            <a:ext cx="266700" cy="38289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8D6107C0-32EF-45DC-BC7A-444381159A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9375" y="1690688"/>
            <a:ext cx="7562850" cy="419100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1326A07D-B41D-440F-869A-E1CFEE6DE4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067" y="3577146"/>
            <a:ext cx="6496050" cy="3095625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9DC0A5AD-D2DD-4093-B225-FB78664114AF}"/>
              </a:ext>
            </a:extLst>
          </p:cNvPr>
          <p:cNvSpPr/>
          <p:nvPr/>
        </p:nvSpPr>
        <p:spPr>
          <a:xfrm>
            <a:off x="9001125" y="2158977"/>
            <a:ext cx="914400" cy="38289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D0614E1-4C72-49A7-97D2-27518492D26D}"/>
              </a:ext>
            </a:extLst>
          </p:cNvPr>
          <p:cNvSpPr/>
          <p:nvPr/>
        </p:nvSpPr>
        <p:spPr>
          <a:xfrm>
            <a:off x="609599" y="5373656"/>
            <a:ext cx="1266825" cy="50803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Rectangle 19">
            <a:extLst>
              <a:ext uri="{FF2B5EF4-FFF2-40B4-BE49-F238E27FC236}">
                <a16:creationId xmlns:a16="http://schemas.microsoft.com/office/drawing/2014/main" id="{60F63149-C7C9-44BD-BD62-6BAF0C006BF9}"/>
              </a:ext>
            </a:extLst>
          </p:cNvPr>
          <p:cNvSpPr>
            <a:spLocks noChangeArrowheads="1"/>
          </p:cNvSpPr>
          <p:nvPr/>
        </p:nvSpPr>
        <p:spPr bwMode="gray">
          <a:xfrm>
            <a:off x="11682412" y="941107"/>
            <a:ext cx="4857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altLang="zh-TW" sz="2400" dirty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①</a:t>
            </a:r>
            <a:endParaRPr lang="en-US" altLang="zh-TW" sz="2400" b="1" dirty="0">
              <a:solidFill>
                <a:srgbClr val="0070C0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3" name="Rectangle 19">
            <a:extLst>
              <a:ext uri="{FF2B5EF4-FFF2-40B4-BE49-F238E27FC236}">
                <a16:creationId xmlns:a16="http://schemas.microsoft.com/office/drawing/2014/main" id="{A413B776-FE8D-4976-9911-462D1CA3340D}"/>
              </a:ext>
            </a:extLst>
          </p:cNvPr>
          <p:cNvSpPr>
            <a:spLocks noChangeArrowheads="1"/>
          </p:cNvSpPr>
          <p:nvPr/>
        </p:nvSpPr>
        <p:spPr bwMode="gray">
          <a:xfrm>
            <a:off x="9268274" y="1697312"/>
            <a:ext cx="60870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altLang="zh-TW" sz="2400" dirty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②</a:t>
            </a:r>
            <a:endParaRPr lang="en-US" altLang="zh-TW" sz="2400" b="1" dirty="0">
              <a:solidFill>
                <a:srgbClr val="0070C0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4" name="Rectangle 19">
            <a:extLst>
              <a:ext uri="{FF2B5EF4-FFF2-40B4-BE49-F238E27FC236}">
                <a16:creationId xmlns:a16="http://schemas.microsoft.com/office/drawing/2014/main" id="{1D9CD26B-D028-4CA2-ACB6-19D7079ACC7F}"/>
              </a:ext>
            </a:extLst>
          </p:cNvPr>
          <p:cNvSpPr>
            <a:spLocks noChangeArrowheads="1"/>
          </p:cNvSpPr>
          <p:nvPr/>
        </p:nvSpPr>
        <p:spPr bwMode="gray">
          <a:xfrm>
            <a:off x="1796989" y="5373656"/>
            <a:ext cx="53250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altLang="zh-TW" sz="2400" dirty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③</a:t>
            </a:r>
            <a:endParaRPr lang="en-US" altLang="zh-TW" sz="2400" b="1" dirty="0">
              <a:solidFill>
                <a:srgbClr val="0070C0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5" name="箭號: 向右 14">
            <a:extLst>
              <a:ext uri="{FF2B5EF4-FFF2-40B4-BE49-F238E27FC236}">
                <a16:creationId xmlns:a16="http://schemas.microsoft.com/office/drawing/2014/main" id="{F82FB88F-3DC0-4704-9715-81DA8ED32623}"/>
              </a:ext>
            </a:extLst>
          </p:cNvPr>
          <p:cNvSpPr/>
          <p:nvPr/>
        </p:nvSpPr>
        <p:spPr>
          <a:xfrm rot="9425228">
            <a:off x="10188072" y="1771813"/>
            <a:ext cx="1469638" cy="424727"/>
          </a:xfrm>
          <a:prstGeom prst="rightArrow">
            <a:avLst>
              <a:gd name="adj1" fmla="val 50000"/>
              <a:gd name="adj2" fmla="val 6775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箭號: 向右 17">
            <a:extLst>
              <a:ext uri="{FF2B5EF4-FFF2-40B4-BE49-F238E27FC236}">
                <a16:creationId xmlns:a16="http://schemas.microsoft.com/office/drawing/2014/main" id="{089D0155-6E3A-49DD-9501-7D3DAC8C02F0}"/>
              </a:ext>
            </a:extLst>
          </p:cNvPr>
          <p:cNvSpPr/>
          <p:nvPr/>
        </p:nvSpPr>
        <p:spPr>
          <a:xfrm rot="9089161">
            <a:off x="2192700" y="4861229"/>
            <a:ext cx="1469638" cy="424727"/>
          </a:xfrm>
          <a:prstGeom prst="rightArrow">
            <a:avLst>
              <a:gd name="adj1" fmla="val 46153"/>
              <a:gd name="adj2" fmla="val 6775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標題 1">
            <a:extLst>
              <a:ext uri="{FF2B5EF4-FFF2-40B4-BE49-F238E27FC236}">
                <a16:creationId xmlns:a16="http://schemas.microsoft.com/office/drawing/2014/main" id="{D3F16AD4-8C00-4570-B584-1F0706CA4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71820"/>
            <a:ext cx="10515600" cy="838524"/>
          </a:xfrm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Setup API tokens </a:t>
            </a:r>
            <a:endParaRPr lang="zh-TW" altLang="en-US" sz="4000" b="1" dirty="0">
              <a:solidFill>
                <a:schemeClr val="bg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85294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圖片 23">
            <a:extLst>
              <a:ext uri="{FF2B5EF4-FFF2-40B4-BE49-F238E27FC236}">
                <a16:creationId xmlns:a16="http://schemas.microsoft.com/office/drawing/2014/main" id="{1668E0FA-2A4C-447D-AA1F-CF5CD51B03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4835" y="2603420"/>
            <a:ext cx="6667500" cy="4133850"/>
          </a:xfrm>
          <a:prstGeom prst="rect">
            <a:avLst/>
          </a:prstGeom>
        </p:spPr>
      </p:pic>
      <p:sp>
        <p:nvSpPr>
          <p:cNvPr id="4" name="標題 1">
            <a:extLst>
              <a:ext uri="{FF2B5EF4-FFF2-40B4-BE49-F238E27FC236}">
                <a16:creationId xmlns:a16="http://schemas.microsoft.com/office/drawing/2014/main" id="{D80ACC84-0222-EE91-5B4A-E8290789E08D}"/>
              </a:ext>
            </a:extLst>
          </p:cNvPr>
          <p:cNvSpPr txBox="1">
            <a:spLocks/>
          </p:cNvSpPr>
          <p:nvPr/>
        </p:nvSpPr>
        <p:spPr>
          <a:xfrm>
            <a:off x="838200" y="271820"/>
            <a:ext cx="10515600" cy="8385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TW" sz="4000" b="1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Command Line (dx commands)</a:t>
            </a:r>
            <a:endParaRPr lang="zh-TW" altLang="en-US" sz="4000" b="1" dirty="0">
              <a:solidFill>
                <a:schemeClr val="bg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Rectangle 19">
            <a:extLst>
              <a:ext uri="{FF2B5EF4-FFF2-40B4-BE49-F238E27FC236}">
                <a16:creationId xmlns:a16="http://schemas.microsoft.com/office/drawing/2014/main" id="{ECAA0507-9346-0B31-ED6C-644117CDFDCF}"/>
              </a:ext>
            </a:extLst>
          </p:cNvPr>
          <p:cNvSpPr>
            <a:spLocks noChangeArrowheads="1"/>
          </p:cNvSpPr>
          <p:nvPr/>
        </p:nvSpPr>
        <p:spPr bwMode="gray">
          <a:xfrm>
            <a:off x="95485" y="4857586"/>
            <a:ext cx="91433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altLang="zh-TW" sz="1600" b="1" dirty="0">
                <a:solidFill>
                  <a:srgbClr val="00B05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dx</a:t>
            </a:r>
            <a:r>
              <a:rPr lang="zh-TW" altLang="en-US" sz="1600" b="1" dirty="0">
                <a:solidFill>
                  <a:srgbClr val="00B05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起始</a:t>
            </a:r>
            <a:endParaRPr lang="en-US" altLang="zh-TW" sz="1600" b="1" dirty="0">
              <a:solidFill>
                <a:srgbClr val="00B050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29" name="Rectangle 19">
            <a:extLst>
              <a:ext uri="{FF2B5EF4-FFF2-40B4-BE49-F238E27FC236}">
                <a16:creationId xmlns:a16="http://schemas.microsoft.com/office/drawing/2014/main" id="{658A3BAE-271E-487F-B867-B68349D2C635}"/>
              </a:ext>
            </a:extLst>
          </p:cNvPr>
          <p:cNvSpPr>
            <a:spLocks noChangeArrowheads="1"/>
          </p:cNvSpPr>
          <p:nvPr/>
        </p:nvSpPr>
        <p:spPr bwMode="gray">
          <a:xfrm>
            <a:off x="7920667" y="2074566"/>
            <a:ext cx="405491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altLang="zh-TW" dirty="0">
                <a:solidFill>
                  <a:srgbClr val="00B050"/>
                </a:solidFill>
                <a:ea typeface="標楷體" panose="03000509000000000000" pitchFamily="65" charset="-120"/>
              </a:rPr>
              <a:t>Run </a:t>
            </a:r>
            <a:r>
              <a:rPr lang="en-US" altLang="zh-TW" dirty="0" err="1">
                <a:solidFill>
                  <a:srgbClr val="00B050"/>
                </a:solidFill>
                <a:ea typeface="標楷體" panose="03000509000000000000" pitchFamily="65" charset="-120"/>
              </a:rPr>
              <a:t>FreeBayes</a:t>
            </a:r>
            <a:r>
              <a:rPr lang="en-US" altLang="zh-TW" dirty="0">
                <a:solidFill>
                  <a:srgbClr val="00B050"/>
                </a:solidFill>
                <a:ea typeface="標楷體" panose="03000509000000000000" pitchFamily="65" charset="-120"/>
              </a:rPr>
              <a:t> Variant Caller application</a:t>
            </a:r>
          </a:p>
        </p:txBody>
      </p:sp>
      <p:sp>
        <p:nvSpPr>
          <p:cNvPr id="30" name="箭號: 向右 29">
            <a:extLst>
              <a:ext uri="{FF2B5EF4-FFF2-40B4-BE49-F238E27FC236}">
                <a16:creationId xmlns:a16="http://schemas.microsoft.com/office/drawing/2014/main" id="{01359DDB-18B1-4FEA-AFDB-8D817EF29547}"/>
              </a:ext>
            </a:extLst>
          </p:cNvPr>
          <p:cNvSpPr/>
          <p:nvPr/>
        </p:nvSpPr>
        <p:spPr>
          <a:xfrm rot="9000000">
            <a:off x="7140008" y="2306520"/>
            <a:ext cx="780659" cy="274757"/>
          </a:xfrm>
          <a:prstGeom prst="rightArrow">
            <a:avLst>
              <a:gd name="adj1" fmla="val 50000"/>
              <a:gd name="adj2" fmla="val 67750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Rectangle 19">
            <a:extLst>
              <a:ext uri="{FF2B5EF4-FFF2-40B4-BE49-F238E27FC236}">
                <a16:creationId xmlns:a16="http://schemas.microsoft.com/office/drawing/2014/main" id="{823A6173-C496-456D-A0AF-6898CAC2B941}"/>
              </a:ext>
            </a:extLst>
          </p:cNvPr>
          <p:cNvSpPr>
            <a:spLocks noChangeArrowheads="1"/>
          </p:cNvSpPr>
          <p:nvPr/>
        </p:nvSpPr>
        <p:spPr bwMode="gray">
          <a:xfrm>
            <a:off x="838200" y="1283587"/>
            <a:ext cx="708246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altLang="zh-TW" sz="3200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Preparation: Install the </a:t>
            </a:r>
            <a:r>
              <a:rPr lang="en-US" altLang="zh-TW" sz="3200" dirty="0" err="1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DNAnexus</a:t>
            </a:r>
            <a:r>
              <a:rPr lang="en-US" altLang="zh-TW" sz="3200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SDK</a:t>
            </a:r>
          </a:p>
        </p:txBody>
      </p:sp>
      <p:sp>
        <p:nvSpPr>
          <p:cNvPr id="13" name="Rectangle 19">
            <a:extLst>
              <a:ext uri="{FF2B5EF4-FFF2-40B4-BE49-F238E27FC236}">
                <a16:creationId xmlns:a16="http://schemas.microsoft.com/office/drawing/2014/main" id="{074213EE-FB91-4C3C-89B5-452F2E996362}"/>
              </a:ext>
            </a:extLst>
          </p:cNvPr>
          <p:cNvSpPr>
            <a:spLocks noChangeArrowheads="1"/>
          </p:cNvSpPr>
          <p:nvPr/>
        </p:nvSpPr>
        <p:spPr bwMode="gray">
          <a:xfrm>
            <a:off x="95485" y="3069722"/>
            <a:ext cx="624808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altLang="zh-TW" sz="2400" dirty="0">
                <a:solidFill>
                  <a:srgbClr val="00B050"/>
                </a:solidFill>
                <a:ea typeface="標楷體" panose="03000509000000000000" pitchFamily="65" charset="-120"/>
              </a:rPr>
              <a:t>$ dx  </a:t>
            </a:r>
            <a:r>
              <a:rPr lang="en-US" altLang="zh-TW" sz="2400" dirty="0" err="1">
                <a:solidFill>
                  <a:srgbClr val="FF0000"/>
                </a:solidFill>
                <a:ea typeface="標楷體" panose="03000509000000000000" pitchFamily="65" charset="-120"/>
              </a:rPr>
              <a:t>func</a:t>
            </a:r>
            <a:r>
              <a:rPr lang="en-US" altLang="zh-TW" sz="2400">
                <a:solidFill>
                  <a:srgbClr val="00B050"/>
                </a:solidFill>
                <a:ea typeface="標楷體" panose="03000509000000000000" pitchFamily="65" charset="-120"/>
              </a:rPr>
              <a:t>  </a:t>
            </a:r>
            <a:r>
              <a:rPr lang="en-US" altLang="zh-TW" sz="2400">
                <a:solidFill>
                  <a:srgbClr val="0070C0"/>
                </a:solidFill>
                <a:ea typeface="標楷體" panose="03000509000000000000" pitchFamily="65" charset="-120"/>
              </a:rPr>
              <a:t>[-parameter1] [-parameter2</a:t>
            </a:r>
            <a:r>
              <a:rPr lang="en-US" altLang="zh-TW" sz="2400" dirty="0">
                <a:solidFill>
                  <a:srgbClr val="0070C0"/>
                </a:solidFill>
                <a:ea typeface="標楷體" panose="03000509000000000000" pitchFamily="65" charset="-120"/>
              </a:rPr>
              <a:t>] …</a:t>
            </a:r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1414458A-EB9A-4C0D-B03D-63C5B146745E}"/>
              </a:ext>
            </a:extLst>
          </p:cNvPr>
          <p:cNvCxnSpPr>
            <a:cxnSpLocks/>
          </p:cNvCxnSpPr>
          <p:nvPr/>
        </p:nvCxnSpPr>
        <p:spPr>
          <a:xfrm flipV="1">
            <a:off x="552555" y="3531387"/>
            <a:ext cx="95" cy="1324686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9">
            <a:extLst>
              <a:ext uri="{FF2B5EF4-FFF2-40B4-BE49-F238E27FC236}">
                <a16:creationId xmlns:a16="http://schemas.microsoft.com/office/drawing/2014/main" id="{93D5E1FB-06EE-471D-9A9D-BA8904426499}"/>
              </a:ext>
            </a:extLst>
          </p:cNvPr>
          <p:cNvSpPr>
            <a:spLocks noChangeArrowheads="1"/>
          </p:cNvSpPr>
          <p:nvPr/>
        </p:nvSpPr>
        <p:spPr bwMode="gray">
          <a:xfrm>
            <a:off x="620996" y="4403967"/>
            <a:ext cx="378889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zh-TW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函數，如</a:t>
            </a:r>
            <a:r>
              <a:rPr lang="en-US" altLang="zh-TW" sz="1600" b="1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help, login, run, cp, rm, …</a:t>
            </a:r>
          </a:p>
        </p:txBody>
      </p: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0EB26F6E-1486-4122-8AC8-743D073BEF49}"/>
              </a:ext>
            </a:extLst>
          </p:cNvPr>
          <p:cNvCxnSpPr>
            <a:cxnSpLocks/>
          </p:cNvCxnSpPr>
          <p:nvPr/>
        </p:nvCxnSpPr>
        <p:spPr>
          <a:xfrm flipV="1">
            <a:off x="1070250" y="3531388"/>
            <a:ext cx="0" cy="87257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0A0F5E1A-5E58-4A73-970D-471FE51D6086}"/>
              </a:ext>
            </a:extLst>
          </p:cNvPr>
          <p:cNvCxnSpPr>
            <a:cxnSpLocks/>
          </p:cNvCxnSpPr>
          <p:nvPr/>
        </p:nvCxnSpPr>
        <p:spPr>
          <a:xfrm flipV="1">
            <a:off x="2337075" y="3451467"/>
            <a:ext cx="0" cy="571501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19">
            <a:extLst>
              <a:ext uri="{FF2B5EF4-FFF2-40B4-BE49-F238E27FC236}">
                <a16:creationId xmlns:a16="http://schemas.microsoft.com/office/drawing/2014/main" id="{32661F01-4441-4DDE-9E18-0564126EE33D}"/>
              </a:ext>
            </a:extLst>
          </p:cNvPr>
          <p:cNvSpPr>
            <a:spLocks noChangeArrowheads="1"/>
          </p:cNvSpPr>
          <p:nvPr/>
        </p:nvSpPr>
        <p:spPr bwMode="gray">
          <a:xfrm>
            <a:off x="1665940" y="4024453"/>
            <a:ext cx="378889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zh-TW" altLang="en-US" sz="1600" b="1" dirty="0">
                <a:solidFill>
                  <a:srgbClr val="0070C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函數參數</a:t>
            </a:r>
            <a:endParaRPr lang="en-US" altLang="zh-TW" sz="1600" b="1" dirty="0">
              <a:solidFill>
                <a:srgbClr val="0070C0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F2445F21-FE82-4B00-9DBD-0A5918B79D4B}"/>
              </a:ext>
            </a:extLst>
          </p:cNvPr>
          <p:cNvCxnSpPr>
            <a:cxnSpLocks/>
          </p:cNvCxnSpPr>
          <p:nvPr/>
        </p:nvCxnSpPr>
        <p:spPr>
          <a:xfrm flipV="1">
            <a:off x="2515443" y="3531389"/>
            <a:ext cx="1364682" cy="491578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38950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271820"/>
            <a:ext cx="10515600" cy="838524"/>
          </a:xfrm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Downloaded data &amp; R code</a:t>
            </a:r>
            <a:endParaRPr lang="en-US" altLang="zh-TW" sz="4000" b="1" baseline="30000" dirty="0">
              <a:solidFill>
                <a:schemeClr val="bg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71500" y="1245908"/>
            <a:ext cx="11531360" cy="5517201"/>
          </a:xfrm>
        </p:spPr>
        <p:txBody>
          <a:bodyPr>
            <a:normAutofit/>
          </a:bodyPr>
          <a:lstStyle/>
          <a:p>
            <a:r>
              <a:rPr lang="en-US" altLang="zh-TW" sz="3200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Questionnaire, diagnostic test &amp; pathological data</a:t>
            </a:r>
          </a:p>
          <a:p>
            <a:pPr lvl="1"/>
            <a:r>
              <a:rPr lang="en-US" altLang="zh-TW" sz="2800" dirty="0" err="1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aishare</a:t>
            </a:r>
            <a:r>
              <a:rPr lang="en-US" altLang="zh-TW" sz="2800" dirty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$:\coco40725\</a:t>
            </a:r>
            <a:r>
              <a:rPr lang="en-US" altLang="zh-TW" sz="2800" dirty="0" err="1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MR_Dataset</a:t>
            </a:r>
            <a:r>
              <a:rPr lang="en-US" altLang="zh-TW" sz="2800" dirty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\</a:t>
            </a:r>
            <a:r>
              <a:rPr lang="en-US" altLang="zh-TW" sz="2800" dirty="0" err="1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UK_Biobank</a:t>
            </a:r>
            <a:r>
              <a:rPr lang="en-US" altLang="zh-TW" sz="2800" dirty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\ukb48276.csv</a:t>
            </a:r>
          </a:p>
          <a:p>
            <a:pPr lvl="1"/>
            <a:r>
              <a:rPr lang="en-US" altLang="zh-TW" sz="2800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coding book: ukb_codeBook.html</a:t>
            </a:r>
          </a:p>
          <a:p>
            <a:r>
              <a:rPr lang="en-US" altLang="zh-TW" sz="3200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Imputation Genotype Data:</a:t>
            </a:r>
          </a:p>
          <a:p>
            <a:pPr lvl="1"/>
            <a:r>
              <a:rPr lang="en-US" altLang="zh-TW" sz="2800" dirty="0" err="1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aishare</a:t>
            </a:r>
            <a:r>
              <a:rPr lang="en-US" altLang="zh-TW" sz="2800" dirty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$:\UK-Biobank\Data\</a:t>
            </a:r>
            <a:r>
              <a:rPr lang="en-US" altLang="zh-TW" sz="2800" dirty="0" err="1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imputation_from_genotype</a:t>
            </a:r>
            <a:endParaRPr lang="en-US" altLang="zh-TW" sz="28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3200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Genotype Data:</a:t>
            </a:r>
          </a:p>
          <a:p>
            <a:pPr lvl="1"/>
            <a:r>
              <a:rPr lang="en-US" altLang="zh-TW" sz="2800" dirty="0" err="1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aishare</a:t>
            </a:r>
            <a:r>
              <a:rPr lang="en-US" altLang="zh-TW" sz="2800" dirty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$:\UK-Biobank\Data\Genotype</a:t>
            </a:r>
          </a:p>
          <a:p>
            <a:r>
              <a:rPr lang="en-US" altLang="zh-TW" sz="3200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 code for disease surveys(Based on ICD9, ICD10, and self-Report):</a:t>
            </a:r>
          </a:p>
          <a:p>
            <a:pPr lvl="1"/>
            <a:r>
              <a:rPr lang="en-US" altLang="zh-TW" sz="2800" dirty="0" err="1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aishare</a:t>
            </a:r>
            <a:r>
              <a:rPr lang="en-US" altLang="zh-TW" sz="2800" dirty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$:\coco40725\</a:t>
            </a:r>
            <a:r>
              <a:rPr lang="en-US" altLang="zh-TW" sz="2800" dirty="0" err="1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Code_and_tools</a:t>
            </a:r>
            <a:r>
              <a:rPr lang="en-US" altLang="zh-TW" sz="2800" dirty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\Code\UK Biobank related code\</a:t>
            </a:r>
            <a:r>
              <a:rPr lang="en-US" altLang="zh-TW" sz="2800" dirty="0" err="1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UK_ICD&amp;SelfReport.R</a:t>
            </a:r>
            <a:endParaRPr lang="en-US" altLang="zh-TW" sz="2800" dirty="0">
              <a:solidFill>
                <a:srgbClr val="00B0F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62223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>
            <a:extLst>
              <a:ext uri="{FF2B5EF4-FFF2-40B4-BE49-F238E27FC236}">
                <a16:creationId xmlns:a16="http://schemas.microsoft.com/office/drawing/2014/main" id="{767D1221-C0A1-C338-F5E7-3E1CEDB2E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71820"/>
            <a:ext cx="10515600" cy="838524"/>
          </a:xfrm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Introduce the UK biobank RAP</a:t>
            </a:r>
            <a:endParaRPr lang="zh-TW" altLang="en-US" sz="4000" b="1" dirty="0">
              <a:solidFill>
                <a:schemeClr val="bg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8F0F781B-03B9-4894-962B-5F34CBB1E29F}"/>
              </a:ext>
            </a:extLst>
          </p:cNvPr>
          <p:cNvSpPr>
            <a:spLocks noChangeArrowheads="1"/>
          </p:cNvSpPr>
          <p:nvPr/>
        </p:nvSpPr>
        <p:spPr bwMode="gray">
          <a:xfrm>
            <a:off x="1" y="6508796"/>
            <a:ext cx="497744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altLang="zh-TW" sz="1600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https://youtu.be/T4EsbfoSzVo</a:t>
            </a:r>
            <a:endParaRPr lang="en-US" altLang="zh-TW" sz="1600" b="1" dirty="0">
              <a:solidFill>
                <a:srgbClr val="0070C0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2" name="圖片 1">
            <a:hlinkClick r:id="rId2"/>
            <a:extLst>
              <a:ext uri="{FF2B5EF4-FFF2-40B4-BE49-F238E27FC236}">
                <a16:creationId xmlns:a16="http://schemas.microsoft.com/office/drawing/2014/main" id="{0EB8AA6A-4D52-4E87-868E-D90C006B7D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502" y="1481394"/>
            <a:ext cx="10880785" cy="4510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0137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271820"/>
            <a:ext cx="10515600" cy="838524"/>
          </a:xfrm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Reminder</a:t>
            </a:r>
            <a:endParaRPr lang="en-US" altLang="zh-TW" sz="4000" b="1" baseline="30000" dirty="0">
              <a:solidFill>
                <a:schemeClr val="bg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71500" y="1245909"/>
            <a:ext cx="11531360" cy="4659592"/>
          </a:xfrm>
        </p:spPr>
        <p:txBody>
          <a:bodyPr>
            <a:normAutofit/>
          </a:bodyPr>
          <a:lstStyle/>
          <a:p>
            <a:r>
              <a:rPr lang="en-US" altLang="zh-TW" sz="3200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RAP cost and billing</a:t>
            </a:r>
          </a:p>
          <a:p>
            <a:pPr lvl="1"/>
            <a:r>
              <a:rPr lang="en-US" altLang="zh-TW" sz="3200" dirty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Using </a:t>
            </a:r>
            <a:r>
              <a:rPr lang="en-US" altLang="zh-TW" sz="3200" b="1" u="sng" dirty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computing resource</a:t>
            </a:r>
            <a:r>
              <a:rPr lang="en-US" altLang="zh-TW" sz="3200" dirty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en-US" altLang="zh-TW" sz="3200" b="1" u="sng" dirty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storage</a:t>
            </a:r>
            <a:r>
              <a:rPr lang="en-US" altLang="zh-TW" sz="3200" dirty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&amp; </a:t>
            </a:r>
            <a:r>
              <a:rPr lang="en-US" altLang="zh-TW" sz="3200" b="1" u="sng" dirty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data egress</a:t>
            </a:r>
          </a:p>
          <a:p>
            <a:pPr lvl="1"/>
            <a:r>
              <a:rPr lang="en-US" altLang="zh-TW" sz="2800" dirty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800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https://dnanexus.gitbook.io/uk-biobank-rap/working-on-the-research-analysis-platform/billing-and-costs#usage-costs </a:t>
            </a:r>
          </a:p>
          <a:p>
            <a:r>
              <a:rPr lang="zh-TW" altLang="en-US" sz="3200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盡量下載到本機端進行分析</a:t>
            </a:r>
            <a:r>
              <a:rPr lang="en-US" altLang="zh-TW" sz="3200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! </a:t>
            </a:r>
            <a:r>
              <a:rPr lang="en-US" altLang="zh-TW" sz="3200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 </a:t>
            </a:r>
            <a:r>
              <a:rPr lang="en-US" altLang="zh-TW" sz="3200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RAP</a:t>
            </a:r>
            <a:r>
              <a:rPr lang="zh-TW" altLang="en-US" sz="3200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平台分析真的很貴</a:t>
            </a:r>
            <a:endParaRPr lang="en-US" altLang="zh-TW" sz="3200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200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從</a:t>
            </a:r>
            <a:r>
              <a:rPr lang="en-US" altLang="zh-TW" sz="3200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User guide</a:t>
            </a:r>
            <a:r>
              <a:rPr lang="zh-TW" altLang="en-US" sz="3200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中有關</a:t>
            </a:r>
            <a:r>
              <a:rPr lang="en-US" altLang="zh-TW" sz="3200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CLI</a:t>
            </a:r>
            <a:r>
              <a:rPr lang="zh-TW" altLang="en-US" sz="3200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的敘述，</a:t>
            </a:r>
            <a:r>
              <a:rPr lang="en-US" altLang="zh-TW" sz="3200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Workflow</a:t>
            </a:r>
            <a:r>
              <a:rPr lang="zh-TW" altLang="en-US" sz="3200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似乎以</a:t>
            </a:r>
            <a:r>
              <a:rPr lang="en-US" altLang="zh-TW" sz="3200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JSON</a:t>
            </a:r>
            <a:r>
              <a:rPr lang="zh-TW" altLang="en-US" sz="3200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檔方式存儲。</a:t>
            </a:r>
            <a:endParaRPr lang="en-US" altLang="zh-TW" sz="3200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422494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3770" y="596071"/>
            <a:ext cx="5994400" cy="402590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2420118" y="4756378"/>
            <a:ext cx="755623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Thanks for your Attention</a:t>
            </a:r>
            <a:endParaRPr lang="zh-TW" alt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71087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A72C24B5-47C2-46F1-A112-28C72FF2B9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582" y="1306919"/>
            <a:ext cx="10302814" cy="4718612"/>
          </a:xfrm>
          <a:prstGeom prst="rect">
            <a:avLst/>
          </a:prstGeom>
        </p:spPr>
      </p:pic>
      <p:sp>
        <p:nvSpPr>
          <p:cNvPr id="4" name="標題 1">
            <a:extLst>
              <a:ext uri="{FF2B5EF4-FFF2-40B4-BE49-F238E27FC236}">
                <a16:creationId xmlns:a16="http://schemas.microsoft.com/office/drawing/2014/main" id="{D80ACC84-0222-EE91-5B4A-E8290789E08D}"/>
              </a:ext>
            </a:extLst>
          </p:cNvPr>
          <p:cNvSpPr txBox="1">
            <a:spLocks/>
          </p:cNvSpPr>
          <p:nvPr/>
        </p:nvSpPr>
        <p:spPr>
          <a:xfrm>
            <a:off x="838200" y="271820"/>
            <a:ext cx="10721196" cy="8385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TW" sz="4000" b="1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Login</a:t>
            </a:r>
          </a:p>
        </p:txBody>
      </p:sp>
      <p:sp>
        <p:nvSpPr>
          <p:cNvPr id="6" name="Rectangle 19">
            <a:extLst>
              <a:ext uri="{FF2B5EF4-FFF2-40B4-BE49-F238E27FC236}">
                <a16:creationId xmlns:a16="http://schemas.microsoft.com/office/drawing/2014/main" id="{DEE73D30-2141-4DF1-87F7-274BFE9765C6}"/>
              </a:ext>
            </a:extLst>
          </p:cNvPr>
          <p:cNvSpPr>
            <a:spLocks noChangeArrowheads="1"/>
          </p:cNvSpPr>
          <p:nvPr/>
        </p:nvSpPr>
        <p:spPr bwMode="gray">
          <a:xfrm>
            <a:off x="838200" y="6519446"/>
            <a:ext cx="466545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altLang="zh-TW" sz="1600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https://ukbiobank.dnanexus.com/landing</a:t>
            </a:r>
            <a:endParaRPr lang="en-US" altLang="zh-TW" sz="1600" b="1" dirty="0">
              <a:solidFill>
                <a:srgbClr val="0070C0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56889BF-1D21-4A9B-8434-C91F87C01B1F}"/>
              </a:ext>
            </a:extLst>
          </p:cNvPr>
          <p:cNvSpPr/>
          <p:nvPr/>
        </p:nvSpPr>
        <p:spPr>
          <a:xfrm>
            <a:off x="2820838" y="5124090"/>
            <a:ext cx="1699404" cy="58372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箭號: 向右 9">
            <a:extLst>
              <a:ext uri="{FF2B5EF4-FFF2-40B4-BE49-F238E27FC236}">
                <a16:creationId xmlns:a16="http://schemas.microsoft.com/office/drawing/2014/main" id="{99834E18-73AB-4B2F-AA37-97DC516B5A61}"/>
              </a:ext>
            </a:extLst>
          </p:cNvPr>
          <p:cNvSpPr/>
          <p:nvPr/>
        </p:nvSpPr>
        <p:spPr>
          <a:xfrm>
            <a:off x="4856822" y="5274885"/>
            <a:ext cx="780659" cy="274757"/>
          </a:xfrm>
          <a:prstGeom prst="rightArrow">
            <a:avLst>
              <a:gd name="adj1" fmla="val 50000"/>
              <a:gd name="adj2" fmla="val 67750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A63D838-D1C9-41E9-8733-AC40159061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4062" y="2804859"/>
            <a:ext cx="3762375" cy="395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311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271820"/>
            <a:ext cx="10515600" cy="838524"/>
          </a:xfrm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Working knowledge</a:t>
            </a:r>
            <a:endParaRPr lang="en-US" altLang="zh-TW" sz="4000" b="1" baseline="30000" dirty="0">
              <a:solidFill>
                <a:schemeClr val="bg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71500" y="1245908"/>
            <a:ext cx="11531360" cy="5517201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sz="3200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SaaS Platform</a:t>
            </a:r>
          </a:p>
          <a:p>
            <a:r>
              <a:rPr lang="en-US" altLang="zh-TW" sz="3200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Support Ubuntu command line prompt: </a:t>
            </a:r>
          </a:p>
          <a:p>
            <a:pPr lvl="1"/>
            <a:r>
              <a:rPr lang="en-US" altLang="zh-TW" sz="2800" dirty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Execution Environment: supports ubuntu 16.04</a:t>
            </a:r>
            <a:r>
              <a:rPr lang="zh-TW" altLang="en-US" sz="2800" dirty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800" dirty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&amp; 20.04</a:t>
            </a:r>
          </a:p>
          <a:p>
            <a:r>
              <a:rPr lang="en-US" altLang="zh-TW" sz="3200" dirty="0" err="1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DNAnexus</a:t>
            </a:r>
            <a:r>
              <a:rPr lang="en-US" altLang="zh-TW" sz="3200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Software Development Kit:</a:t>
            </a:r>
          </a:p>
          <a:p>
            <a:pPr lvl="1"/>
            <a:r>
              <a:rPr lang="en-US" altLang="zh-TW" sz="2800" dirty="0" err="1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DNAnexus</a:t>
            </a:r>
            <a:r>
              <a:rPr lang="en-US" altLang="zh-TW" sz="2800" dirty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tutorials: </a:t>
            </a:r>
            <a:r>
              <a:rPr lang="en-US" altLang="zh-TW" sz="2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https://youtu.be/WXM193e_360</a:t>
            </a:r>
            <a:endParaRPr lang="en-US" altLang="zh-TW" sz="28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sz="2800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Operation: </a:t>
            </a:r>
            <a:r>
              <a:rPr lang="en-US" altLang="zh-TW" sz="2800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dx commands</a:t>
            </a:r>
            <a:endParaRPr lang="en-US" altLang="zh-TW" sz="2800" dirty="0">
              <a:solidFill>
                <a:srgbClr val="00B05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/>
            <a:r>
              <a:rPr lang="en-US" altLang="zh-TW" sz="2400" dirty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e.g. login, ls, describe, upload/download file, </a:t>
            </a:r>
            <a:r>
              <a:rPr lang="en-US" altLang="zh-TW" sz="2400" dirty="0" err="1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install&amp;run</a:t>
            </a:r>
            <a:r>
              <a:rPr lang="en-US" altLang="zh-TW" sz="2400" dirty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app, monitor/terminate job, …, etc.</a:t>
            </a:r>
          </a:p>
          <a:p>
            <a:pPr lvl="1"/>
            <a:r>
              <a:rPr lang="en-US" altLang="zh-TW" sz="2800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Automation: written as Batch file(such as .</a:t>
            </a:r>
            <a:r>
              <a:rPr lang="en-US" altLang="zh-TW" sz="2800" dirty="0" err="1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sh</a:t>
            </a:r>
            <a:r>
              <a:rPr lang="en-US" altLang="zh-TW" sz="2800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file)</a:t>
            </a:r>
          </a:p>
          <a:p>
            <a:r>
              <a:rPr lang="en-US" altLang="zh-TW" sz="3200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API methods:</a:t>
            </a:r>
          </a:p>
          <a:p>
            <a:pPr lvl="1"/>
            <a:r>
              <a:rPr lang="en-US" altLang="zh-TW" sz="2800" dirty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All API calls are made over HTTPS, receive JSON input, and return JSON output.</a:t>
            </a:r>
          </a:p>
          <a:p>
            <a:pPr lvl="1"/>
            <a:r>
              <a:rPr lang="en-US" altLang="zh-TW" sz="2800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Each API </a:t>
            </a:r>
            <a:r>
              <a:rPr lang="en-US" altLang="zh-TW" sz="2800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method has a distinct corresponding URL.</a:t>
            </a:r>
          </a:p>
        </p:txBody>
      </p:sp>
    </p:spTree>
    <p:extLst>
      <p:ext uri="{BB962C8B-B14F-4D97-AF65-F5344CB8AC3E}">
        <p14:creationId xmlns:p14="http://schemas.microsoft.com/office/powerpoint/2010/main" val="4248933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D80ACC84-0222-EE91-5B4A-E8290789E08D}"/>
              </a:ext>
            </a:extLst>
          </p:cNvPr>
          <p:cNvSpPr txBox="1">
            <a:spLocks/>
          </p:cNvSpPr>
          <p:nvPr/>
        </p:nvSpPr>
        <p:spPr>
          <a:xfrm>
            <a:off x="588033" y="271820"/>
            <a:ext cx="11384891" cy="8385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TW" sz="4000" b="1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The homepage of UK Biobank RAP after login</a:t>
            </a:r>
            <a:endParaRPr lang="zh-TW" altLang="en-US" sz="4000" b="1" dirty="0">
              <a:solidFill>
                <a:schemeClr val="bg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0C1FB53-9E24-4170-9425-9E6B0DB3C5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70092"/>
            <a:ext cx="12192000" cy="3207068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91D324E2-0E03-4CE1-894D-C49BE0A5C72C}"/>
              </a:ext>
            </a:extLst>
          </p:cNvPr>
          <p:cNvSpPr/>
          <p:nvPr/>
        </p:nvSpPr>
        <p:spPr>
          <a:xfrm>
            <a:off x="10864430" y="2208088"/>
            <a:ext cx="914400" cy="30369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箭號: 向右 6">
            <a:extLst>
              <a:ext uri="{FF2B5EF4-FFF2-40B4-BE49-F238E27FC236}">
                <a16:creationId xmlns:a16="http://schemas.microsoft.com/office/drawing/2014/main" id="{492FA3A4-7FA7-4340-90D3-00BBE0C36638}"/>
              </a:ext>
            </a:extLst>
          </p:cNvPr>
          <p:cNvSpPr/>
          <p:nvPr/>
        </p:nvSpPr>
        <p:spPr>
          <a:xfrm rot="8100000">
            <a:off x="1810136" y="1492658"/>
            <a:ext cx="583592" cy="300414"/>
          </a:xfrm>
          <a:prstGeom prst="rightArrow">
            <a:avLst>
              <a:gd name="adj1" fmla="val 50000"/>
              <a:gd name="adj2" fmla="val 6775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箭號: 向右 8">
            <a:extLst>
              <a:ext uri="{FF2B5EF4-FFF2-40B4-BE49-F238E27FC236}">
                <a16:creationId xmlns:a16="http://schemas.microsoft.com/office/drawing/2014/main" id="{50D8787E-FCFA-43A4-9178-EF00BAB96BA8}"/>
              </a:ext>
            </a:extLst>
          </p:cNvPr>
          <p:cNvSpPr/>
          <p:nvPr/>
        </p:nvSpPr>
        <p:spPr>
          <a:xfrm>
            <a:off x="10363200" y="2237025"/>
            <a:ext cx="478389" cy="274757"/>
          </a:xfrm>
          <a:prstGeom prst="rightArrow">
            <a:avLst>
              <a:gd name="adj1" fmla="val 50000"/>
              <a:gd name="adj2" fmla="val 6775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1" name="Rectangle 19">
            <a:extLst>
              <a:ext uri="{FF2B5EF4-FFF2-40B4-BE49-F238E27FC236}">
                <a16:creationId xmlns:a16="http://schemas.microsoft.com/office/drawing/2014/main" id="{7327A1FD-4E9A-45DA-9473-B893EBB13A9F}"/>
              </a:ext>
            </a:extLst>
          </p:cNvPr>
          <p:cNvSpPr>
            <a:spLocks noChangeArrowheads="1"/>
          </p:cNvSpPr>
          <p:nvPr/>
        </p:nvSpPr>
        <p:spPr bwMode="gray">
          <a:xfrm>
            <a:off x="7374974" y="2191840"/>
            <a:ext cx="33147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altLang="zh-TW" dirty="0">
                <a:solidFill>
                  <a:srgbClr val="00B050"/>
                </a:solidFill>
                <a:ea typeface="標楷體" panose="03000509000000000000" pitchFamily="65" charset="-120"/>
              </a:rPr>
              <a:t>Create a new project &amp; </a:t>
            </a:r>
            <a:r>
              <a:rPr lang="en-US" altLang="zh-TW" dirty="0">
                <a:solidFill>
                  <a:srgbClr val="FF0000"/>
                </a:solidFill>
                <a:ea typeface="標楷體" panose="03000509000000000000" pitchFamily="65" charset="-120"/>
              </a:rPr>
              <a:t>submit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424EB2A-D7C5-46D2-A3D9-6389F346A87C}"/>
              </a:ext>
            </a:extLst>
          </p:cNvPr>
          <p:cNvSpPr/>
          <p:nvPr/>
        </p:nvSpPr>
        <p:spPr>
          <a:xfrm>
            <a:off x="1502326" y="1888146"/>
            <a:ext cx="574124" cy="30369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Rectangle 19">
            <a:extLst>
              <a:ext uri="{FF2B5EF4-FFF2-40B4-BE49-F238E27FC236}">
                <a16:creationId xmlns:a16="http://schemas.microsoft.com/office/drawing/2014/main" id="{5D0971DA-19DB-44E4-B537-007A61CFE432}"/>
              </a:ext>
            </a:extLst>
          </p:cNvPr>
          <p:cNvSpPr>
            <a:spLocks noChangeArrowheads="1"/>
          </p:cNvSpPr>
          <p:nvPr/>
        </p:nvSpPr>
        <p:spPr bwMode="gray">
          <a:xfrm>
            <a:off x="2414477" y="1233896"/>
            <a:ext cx="223372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altLang="zh-TW" dirty="0">
                <a:solidFill>
                  <a:srgbClr val="00B050"/>
                </a:solidFill>
                <a:ea typeface="標楷體" panose="03000509000000000000" pitchFamily="65" charset="-120"/>
              </a:rPr>
              <a:t>Apps, workflow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6A941A2-D3E3-43D0-A8B4-3C14D4DE6B39}"/>
              </a:ext>
            </a:extLst>
          </p:cNvPr>
          <p:cNvSpPr/>
          <p:nvPr/>
        </p:nvSpPr>
        <p:spPr>
          <a:xfrm>
            <a:off x="149776" y="3088296"/>
            <a:ext cx="10022924" cy="38666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箭號: 向右 17">
            <a:extLst>
              <a:ext uri="{FF2B5EF4-FFF2-40B4-BE49-F238E27FC236}">
                <a16:creationId xmlns:a16="http://schemas.microsoft.com/office/drawing/2014/main" id="{CB86E768-CFA4-48FD-BA40-66A22FB0D871}"/>
              </a:ext>
            </a:extLst>
          </p:cNvPr>
          <p:cNvSpPr/>
          <p:nvPr/>
        </p:nvSpPr>
        <p:spPr>
          <a:xfrm rot="16200000">
            <a:off x="348838" y="3642177"/>
            <a:ext cx="478389" cy="274757"/>
          </a:xfrm>
          <a:prstGeom prst="rightArrow">
            <a:avLst>
              <a:gd name="adj1" fmla="val 50000"/>
              <a:gd name="adj2" fmla="val 6775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B65D62D9-7E9D-46E9-A39C-EA80CBEB323E}"/>
              </a:ext>
            </a:extLst>
          </p:cNvPr>
          <p:cNvSpPr/>
          <p:nvPr/>
        </p:nvSpPr>
        <p:spPr>
          <a:xfrm>
            <a:off x="137626" y="2554127"/>
            <a:ext cx="3386623" cy="23679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箭號: 向右 21">
            <a:extLst>
              <a:ext uri="{FF2B5EF4-FFF2-40B4-BE49-F238E27FC236}">
                <a16:creationId xmlns:a16="http://schemas.microsoft.com/office/drawing/2014/main" id="{65174C12-D6E7-4514-B147-9C8B07785C90}"/>
              </a:ext>
            </a:extLst>
          </p:cNvPr>
          <p:cNvSpPr/>
          <p:nvPr/>
        </p:nvSpPr>
        <p:spPr>
          <a:xfrm rot="8100000">
            <a:off x="3354938" y="1989134"/>
            <a:ext cx="991008" cy="300414"/>
          </a:xfrm>
          <a:prstGeom prst="rightArrow">
            <a:avLst>
              <a:gd name="adj1" fmla="val 50000"/>
              <a:gd name="adj2" fmla="val 6775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Rectangle 19">
            <a:extLst>
              <a:ext uri="{FF2B5EF4-FFF2-40B4-BE49-F238E27FC236}">
                <a16:creationId xmlns:a16="http://schemas.microsoft.com/office/drawing/2014/main" id="{B325AEB9-2AB0-4152-B2D6-9F1C596CEEEE}"/>
              </a:ext>
            </a:extLst>
          </p:cNvPr>
          <p:cNvSpPr>
            <a:spLocks noChangeArrowheads="1"/>
          </p:cNvSpPr>
          <p:nvPr/>
        </p:nvSpPr>
        <p:spPr bwMode="gray">
          <a:xfrm>
            <a:off x="4234140" y="1526306"/>
            <a:ext cx="143656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altLang="zh-TW" dirty="0">
                <a:solidFill>
                  <a:srgbClr val="00B050"/>
                </a:solidFill>
                <a:ea typeface="標楷體" panose="03000509000000000000" pitchFamily="65" charset="-120"/>
              </a:rPr>
              <a:t>Project Filter</a:t>
            </a:r>
          </a:p>
        </p:txBody>
      </p:sp>
      <p:sp>
        <p:nvSpPr>
          <p:cNvPr id="24" name="Rectangle 19">
            <a:extLst>
              <a:ext uri="{FF2B5EF4-FFF2-40B4-BE49-F238E27FC236}">
                <a16:creationId xmlns:a16="http://schemas.microsoft.com/office/drawing/2014/main" id="{97C3E946-B525-418B-9BD6-5E7736311C38}"/>
              </a:ext>
            </a:extLst>
          </p:cNvPr>
          <p:cNvSpPr>
            <a:spLocks noChangeArrowheads="1"/>
          </p:cNvSpPr>
          <p:nvPr/>
        </p:nvSpPr>
        <p:spPr bwMode="gray">
          <a:xfrm>
            <a:off x="-13627" y="4063403"/>
            <a:ext cx="143656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altLang="zh-TW" dirty="0">
                <a:solidFill>
                  <a:srgbClr val="00B050"/>
                </a:solidFill>
                <a:ea typeface="標楷體" panose="03000509000000000000" pitchFamily="65" charset="-120"/>
              </a:rPr>
              <a:t>Project list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06000A16-B932-497A-AA8C-D207C528CD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3625" y="3754760"/>
            <a:ext cx="9779998" cy="2575859"/>
          </a:xfrm>
          <a:prstGeom prst="rect">
            <a:avLst/>
          </a:prstGeom>
        </p:spPr>
      </p:pic>
      <p:sp>
        <p:nvSpPr>
          <p:cNvPr id="27" name="箭號: 上彎 26">
            <a:extLst>
              <a:ext uri="{FF2B5EF4-FFF2-40B4-BE49-F238E27FC236}">
                <a16:creationId xmlns:a16="http://schemas.microsoft.com/office/drawing/2014/main" id="{F591EA19-130D-438E-87EE-0F3A0A9D4CDA}"/>
              </a:ext>
            </a:extLst>
          </p:cNvPr>
          <p:cNvSpPr/>
          <p:nvPr/>
        </p:nvSpPr>
        <p:spPr>
          <a:xfrm rot="5400000">
            <a:off x="1535971" y="3615713"/>
            <a:ext cx="834906" cy="760402"/>
          </a:xfrm>
          <a:prstGeom prst="bentUpArrow">
            <a:avLst>
              <a:gd name="adj1" fmla="val 25000"/>
              <a:gd name="adj2" fmla="val 25000"/>
              <a:gd name="adj3" fmla="val 41284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箭號: 向右 28">
            <a:extLst>
              <a:ext uri="{FF2B5EF4-FFF2-40B4-BE49-F238E27FC236}">
                <a16:creationId xmlns:a16="http://schemas.microsoft.com/office/drawing/2014/main" id="{200FA423-6895-43B5-AD6D-C914959C3783}"/>
              </a:ext>
            </a:extLst>
          </p:cNvPr>
          <p:cNvSpPr/>
          <p:nvPr/>
        </p:nvSpPr>
        <p:spPr>
          <a:xfrm>
            <a:off x="3755751" y="5415317"/>
            <a:ext cx="478389" cy="274757"/>
          </a:xfrm>
          <a:prstGeom prst="rightArrow">
            <a:avLst>
              <a:gd name="adj1" fmla="val 50000"/>
              <a:gd name="adj2" fmla="val 6775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0" name="Rectangle 19">
            <a:extLst>
              <a:ext uri="{FF2B5EF4-FFF2-40B4-BE49-F238E27FC236}">
                <a16:creationId xmlns:a16="http://schemas.microsoft.com/office/drawing/2014/main" id="{87981E32-A05E-491F-A69E-1EF7D1A9D2EB}"/>
              </a:ext>
            </a:extLst>
          </p:cNvPr>
          <p:cNvSpPr>
            <a:spLocks noChangeArrowheads="1"/>
          </p:cNvSpPr>
          <p:nvPr/>
        </p:nvSpPr>
        <p:spPr bwMode="gray">
          <a:xfrm>
            <a:off x="2811323" y="5368813"/>
            <a:ext cx="112845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altLang="zh-TW" dirty="0">
                <a:solidFill>
                  <a:srgbClr val="00B050"/>
                </a:solidFill>
                <a:ea typeface="標楷體" panose="03000509000000000000" pitchFamily="65" charset="-120"/>
              </a:rPr>
              <a:t>Dataset</a:t>
            </a:r>
          </a:p>
        </p:txBody>
      </p:sp>
    </p:spTree>
    <p:extLst>
      <p:ext uri="{BB962C8B-B14F-4D97-AF65-F5344CB8AC3E}">
        <p14:creationId xmlns:p14="http://schemas.microsoft.com/office/powerpoint/2010/main" val="1041089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9" grpId="0" animBg="1"/>
      <p:bldP spid="3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D80ACC84-0222-EE91-5B4A-E8290789E08D}"/>
              </a:ext>
            </a:extLst>
          </p:cNvPr>
          <p:cNvSpPr txBox="1">
            <a:spLocks/>
          </p:cNvSpPr>
          <p:nvPr/>
        </p:nvSpPr>
        <p:spPr>
          <a:xfrm>
            <a:off x="588033" y="271820"/>
            <a:ext cx="11384891" cy="8385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TW" sz="4000" b="1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Create a new project</a:t>
            </a:r>
            <a:r>
              <a:rPr lang="en-US" altLang="zh-TW" sz="4000" b="1" baseline="30000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endParaRPr lang="zh-TW" altLang="en-US" sz="4000" b="1" baseline="30000" dirty="0">
              <a:solidFill>
                <a:schemeClr val="bg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5" name="內容版面配置區 4">
            <a:extLst>
              <a:ext uri="{FF2B5EF4-FFF2-40B4-BE49-F238E27FC236}">
                <a16:creationId xmlns:a16="http://schemas.microsoft.com/office/drawing/2014/main" id="{A0FE26F3-F401-48B4-82EF-53C7507AE8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46" b="22170"/>
          <a:stretch/>
        </p:blipFill>
        <p:spPr>
          <a:xfrm>
            <a:off x="2956113" y="1425876"/>
            <a:ext cx="7703867" cy="2980715"/>
          </a:xfrm>
          <a:prstGeom prst="rect">
            <a:avLst/>
          </a:prstGeom>
        </p:spPr>
      </p:pic>
      <p:pic>
        <p:nvPicPr>
          <p:cNvPr id="26" name="內容版面配置區 4">
            <a:extLst>
              <a:ext uri="{FF2B5EF4-FFF2-40B4-BE49-F238E27FC236}">
                <a16:creationId xmlns:a16="http://schemas.microsoft.com/office/drawing/2014/main" id="{8307D356-0C2B-457C-99A2-6065423CFBC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8" t="8755" r="36101" b="57393"/>
          <a:stretch/>
        </p:blipFill>
        <p:spPr>
          <a:xfrm>
            <a:off x="2956113" y="4680575"/>
            <a:ext cx="7651749" cy="2174974"/>
          </a:xfrm>
          <a:prstGeom prst="rect">
            <a:avLst/>
          </a:prstGeom>
        </p:spPr>
      </p:pic>
      <p:sp>
        <p:nvSpPr>
          <p:cNvPr id="28" name="矩形 27">
            <a:extLst>
              <a:ext uri="{FF2B5EF4-FFF2-40B4-BE49-F238E27FC236}">
                <a16:creationId xmlns:a16="http://schemas.microsoft.com/office/drawing/2014/main" id="{4CA79588-7416-466A-B692-68AB7EAC2F95}"/>
              </a:ext>
            </a:extLst>
          </p:cNvPr>
          <p:cNvSpPr/>
          <p:nvPr/>
        </p:nvSpPr>
        <p:spPr>
          <a:xfrm>
            <a:off x="6593059" y="4680575"/>
            <a:ext cx="535581" cy="28330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箭號: 向右 6">
            <a:extLst>
              <a:ext uri="{FF2B5EF4-FFF2-40B4-BE49-F238E27FC236}">
                <a16:creationId xmlns:a16="http://schemas.microsoft.com/office/drawing/2014/main" id="{492FA3A4-7FA7-4340-90D3-00BBE0C36638}"/>
              </a:ext>
            </a:extLst>
          </p:cNvPr>
          <p:cNvSpPr/>
          <p:nvPr/>
        </p:nvSpPr>
        <p:spPr>
          <a:xfrm rot="13500000">
            <a:off x="6878160" y="5057952"/>
            <a:ext cx="500960" cy="219832"/>
          </a:xfrm>
          <a:prstGeom prst="rightArrow">
            <a:avLst>
              <a:gd name="adj1" fmla="val 50000"/>
              <a:gd name="adj2" fmla="val 6775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6DD5EE61-67C0-4295-A7B2-D396D6BE8C1B}"/>
              </a:ext>
            </a:extLst>
          </p:cNvPr>
          <p:cNvSpPr/>
          <p:nvPr/>
        </p:nvSpPr>
        <p:spPr>
          <a:xfrm>
            <a:off x="5119943" y="5929144"/>
            <a:ext cx="5487919" cy="35710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FDB37251-6352-4082-BD94-7E040911C5A9}"/>
              </a:ext>
            </a:extLst>
          </p:cNvPr>
          <p:cNvSpPr/>
          <p:nvPr/>
        </p:nvSpPr>
        <p:spPr>
          <a:xfrm>
            <a:off x="5598552" y="2357810"/>
            <a:ext cx="2388416" cy="26292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Rectangle 19">
            <a:extLst>
              <a:ext uri="{FF2B5EF4-FFF2-40B4-BE49-F238E27FC236}">
                <a16:creationId xmlns:a16="http://schemas.microsoft.com/office/drawing/2014/main" id="{5D0971DA-19DB-44E4-B537-007A61CFE432}"/>
              </a:ext>
            </a:extLst>
          </p:cNvPr>
          <p:cNvSpPr>
            <a:spLocks noChangeArrowheads="1"/>
          </p:cNvSpPr>
          <p:nvPr/>
        </p:nvSpPr>
        <p:spPr bwMode="gray">
          <a:xfrm>
            <a:off x="7247790" y="5013622"/>
            <a:ext cx="43383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altLang="zh-TW" dirty="0">
                <a:solidFill>
                  <a:srgbClr val="00B050"/>
                </a:solidFill>
                <a:ea typeface="標楷體" panose="03000509000000000000" pitchFamily="65" charset="-120"/>
              </a:rPr>
              <a:t>UK Biobank Access Management System</a:t>
            </a:r>
          </a:p>
        </p:txBody>
      </p:sp>
      <p:sp>
        <p:nvSpPr>
          <p:cNvPr id="15" name="箭號: 弧形下彎 14">
            <a:extLst>
              <a:ext uri="{FF2B5EF4-FFF2-40B4-BE49-F238E27FC236}">
                <a16:creationId xmlns:a16="http://schemas.microsoft.com/office/drawing/2014/main" id="{889334D7-7FFD-476D-AFBA-76ABCBB497A0}"/>
              </a:ext>
            </a:extLst>
          </p:cNvPr>
          <p:cNvSpPr/>
          <p:nvPr/>
        </p:nvSpPr>
        <p:spPr>
          <a:xfrm rot="16684733">
            <a:off x="3039832" y="3823038"/>
            <a:ext cx="3822613" cy="729954"/>
          </a:xfrm>
          <a:prstGeom prst="curved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F41E97E5-B307-4C28-99B7-917F2C864BD6}"/>
              </a:ext>
            </a:extLst>
          </p:cNvPr>
          <p:cNvSpPr/>
          <p:nvPr/>
        </p:nvSpPr>
        <p:spPr>
          <a:xfrm>
            <a:off x="5196143" y="5472936"/>
            <a:ext cx="314325" cy="899633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橢圓 15">
            <a:extLst>
              <a:ext uri="{FF2B5EF4-FFF2-40B4-BE49-F238E27FC236}">
                <a16:creationId xmlns:a16="http://schemas.microsoft.com/office/drawing/2014/main" id="{D5706A55-18B5-495F-8BBB-510268C23049}"/>
              </a:ext>
            </a:extLst>
          </p:cNvPr>
          <p:cNvSpPr/>
          <p:nvPr/>
        </p:nvSpPr>
        <p:spPr>
          <a:xfrm>
            <a:off x="9887205" y="5655160"/>
            <a:ext cx="371475" cy="239020"/>
          </a:xfrm>
          <a:prstGeom prst="ellipse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Rectangle 19">
            <a:extLst>
              <a:ext uri="{FF2B5EF4-FFF2-40B4-BE49-F238E27FC236}">
                <a16:creationId xmlns:a16="http://schemas.microsoft.com/office/drawing/2014/main" id="{97C3E946-B525-418B-9BD6-5E7736311C38}"/>
              </a:ext>
            </a:extLst>
          </p:cNvPr>
          <p:cNvSpPr>
            <a:spLocks noChangeArrowheads="1"/>
          </p:cNvSpPr>
          <p:nvPr/>
        </p:nvSpPr>
        <p:spPr bwMode="gray">
          <a:xfrm>
            <a:off x="10247518" y="5542330"/>
            <a:ext cx="17254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altLang="zh-TW" dirty="0">
                <a:solidFill>
                  <a:srgbClr val="0070C0"/>
                </a:solidFill>
                <a:ea typeface="標楷體" panose="03000509000000000000" pitchFamily="65" charset="-120"/>
              </a:rPr>
              <a:t>Draft: for testing</a:t>
            </a:r>
          </a:p>
        </p:txBody>
      </p:sp>
      <p:sp>
        <p:nvSpPr>
          <p:cNvPr id="34" name="Rectangle 19">
            <a:extLst>
              <a:ext uri="{FF2B5EF4-FFF2-40B4-BE49-F238E27FC236}">
                <a16:creationId xmlns:a16="http://schemas.microsoft.com/office/drawing/2014/main" id="{57863E40-FC92-46FB-88AF-CE070FF288F3}"/>
              </a:ext>
            </a:extLst>
          </p:cNvPr>
          <p:cNvSpPr>
            <a:spLocks noChangeArrowheads="1"/>
          </p:cNvSpPr>
          <p:nvPr/>
        </p:nvSpPr>
        <p:spPr bwMode="gray">
          <a:xfrm>
            <a:off x="539615" y="2654623"/>
            <a:ext cx="210111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altLang="zh-TW" sz="2800" dirty="0">
                <a:solidFill>
                  <a:srgbClr val="7030A0"/>
                </a:solidFill>
                <a:ea typeface="標楷體" panose="03000509000000000000" pitchFamily="65" charset="-120"/>
              </a:rPr>
              <a:t>RAP platform</a:t>
            </a:r>
          </a:p>
        </p:txBody>
      </p:sp>
      <p:cxnSp>
        <p:nvCxnSpPr>
          <p:cNvPr id="35" name="直線接點 34">
            <a:extLst>
              <a:ext uri="{FF2B5EF4-FFF2-40B4-BE49-F238E27FC236}">
                <a16:creationId xmlns:a16="http://schemas.microsoft.com/office/drawing/2014/main" id="{47D52583-4128-46A2-B5EA-123D9C3F1D5C}"/>
              </a:ext>
            </a:extLst>
          </p:cNvPr>
          <p:cNvCxnSpPr>
            <a:cxnSpLocks/>
          </p:cNvCxnSpPr>
          <p:nvPr/>
        </p:nvCxnSpPr>
        <p:spPr>
          <a:xfrm>
            <a:off x="0" y="4532202"/>
            <a:ext cx="11734800" cy="0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19">
            <a:extLst>
              <a:ext uri="{FF2B5EF4-FFF2-40B4-BE49-F238E27FC236}">
                <a16:creationId xmlns:a16="http://schemas.microsoft.com/office/drawing/2014/main" id="{E2F62954-ACE9-4DA3-B500-D0DCA56E6DE1}"/>
              </a:ext>
            </a:extLst>
          </p:cNvPr>
          <p:cNvSpPr>
            <a:spLocks noChangeArrowheads="1"/>
          </p:cNvSpPr>
          <p:nvPr/>
        </p:nvSpPr>
        <p:spPr bwMode="gray">
          <a:xfrm>
            <a:off x="612856" y="5379015"/>
            <a:ext cx="2101115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altLang="zh-TW" sz="2800" dirty="0">
                <a:solidFill>
                  <a:srgbClr val="7030A0"/>
                </a:solidFill>
                <a:ea typeface="標楷體" panose="03000509000000000000" pitchFamily="65" charset="-120"/>
              </a:rPr>
              <a:t>AMS System</a:t>
            </a:r>
            <a:br>
              <a:rPr lang="en-US" altLang="zh-TW" sz="2800" dirty="0">
                <a:solidFill>
                  <a:srgbClr val="7030A0"/>
                </a:solidFill>
                <a:ea typeface="標楷體" panose="03000509000000000000" pitchFamily="65" charset="-120"/>
              </a:rPr>
            </a:br>
            <a:r>
              <a:rPr lang="en-US" altLang="zh-TW" sz="2800" dirty="0">
                <a:solidFill>
                  <a:srgbClr val="7030A0"/>
                </a:solidFill>
                <a:ea typeface="標楷體" panose="03000509000000000000" pitchFamily="65" charset="-120"/>
              </a:rPr>
              <a:t>(data source)</a:t>
            </a:r>
          </a:p>
        </p:txBody>
      </p:sp>
      <p:sp>
        <p:nvSpPr>
          <p:cNvPr id="37" name="Rectangle 19">
            <a:extLst>
              <a:ext uri="{FF2B5EF4-FFF2-40B4-BE49-F238E27FC236}">
                <a16:creationId xmlns:a16="http://schemas.microsoft.com/office/drawing/2014/main" id="{548D0B0C-A627-4A7A-A6F5-5AC6525217DD}"/>
              </a:ext>
            </a:extLst>
          </p:cNvPr>
          <p:cNvSpPr>
            <a:spLocks noChangeArrowheads="1"/>
          </p:cNvSpPr>
          <p:nvPr/>
        </p:nvSpPr>
        <p:spPr bwMode="gray">
          <a:xfrm>
            <a:off x="3678500" y="2951946"/>
            <a:ext cx="1324306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altLang="zh-TW" sz="2800" dirty="0">
                <a:solidFill>
                  <a:srgbClr val="FFFF00"/>
                </a:solidFill>
                <a:ea typeface="標楷體" panose="03000509000000000000" pitchFamily="65" charset="-120"/>
              </a:rPr>
              <a:t>input </a:t>
            </a:r>
          </a:p>
          <a:p>
            <a:pPr eaLnBrk="0" hangingPunct="0"/>
            <a:r>
              <a:rPr lang="en-US" altLang="zh-TW" sz="2800" dirty="0">
                <a:solidFill>
                  <a:srgbClr val="FFFF00"/>
                </a:solidFill>
                <a:ea typeface="標楷體" panose="03000509000000000000" pitchFamily="65" charset="-120"/>
              </a:rPr>
              <a:t>76333</a:t>
            </a:r>
          </a:p>
        </p:txBody>
      </p:sp>
    </p:spTree>
    <p:extLst>
      <p:ext uri="{BB962C8B-B14F-4D97-AF65-F5344CB8AC3E}">
        <p14:creationId xmlns:p14="http://schemas.microsoft.com/office/powerpoint/2010/main" val="877678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13974263-EE19-47D4-941F-E9EC97C80D2C}"/>
              </a:ext>
            </a:extLst>
          </p:cNvPr>
          <p:cNvSpPr txBox="1">
            <a:spLocks/>
          </p:cNvSpPr>
          <p:nvPr/>
        </p:nvSpPr>
        <p:spPr>
          <a:xfrm>
            <a:off x="588033" y="271820"/>
            <a:ext cx="11384891" cy="8385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TW" sz="4000" b="1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Create a new project</a:t>
            </a:r>
            <a:r>
              <a:rPr lang="en-US" altLang="zh-TW" sz="4000" b="1" baseline="30000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 </a:t>
            </a:r>
            <a:r>
              <a:rPr lang="en-US" altLang="zh-TW" sz="4000" b="1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-- Billing</a:t>
            </a:r>
            <a:endParaRPr lang="zh-TW" altLang="en-US" sz="4000" b="1" dirty="0">
              <a:solidFill>
                <a:schemeClr val="bg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E50CAF4-AE98-458C-9EFF-11B0B444F8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4619" y="1350963"/>
            <a:ext cx="4858305" cy="5300662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EA38E93A-55CD-4678-AB38-79055A8BB25D}"/>
              </a:ext>
            </a:extLst>
          </p:cNvPr>
          <p:cNvSpPr/>
          <p:nvPr/>
        </p:nvSpPr>
        <p:spPr>
          <a:xfrm>
            <a:off x="7233125" y="3807964"/>
            <a:ext cx="4739800" cy="70688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858C256E-8E49-4421-8A52-8FCE1C9D72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383" y="1350963"/>
            <a:ext cx="2352675" cy="2162175"/>
          </a:xfrm>
          <a:prstGeom prst="rect">
            <a:avLst/>
          </a:prstGeom>
        </p:spPr>
      </p:pic>
      <p:sp>
        <p:nvSpPr>
          <p:cNvPr id="9" name="箭號: 向右 8">
            <a:extLst>
              <a:ext uri="{FF2B5EF4-FFF2-40B4-BE49-F238E27FC236}">
                <a16:creationId xmlns:a16="http://schemas.microsoft.com/office/drawing/2014/main" id="{125BF125-61BA-4C0B-A3E3-1E364C1A665D}"/>
              </a:ext>
            </a:extLst>
          </p:cNvPr>
          <p:cNvSpPr/>
          <p:nvPr/>
        </p:nvSpPr>
        <p:spPr>
          <a:xfrm rot="13500000">
            <a:off x="2694899" y="1739453"/>
            <a:ext cx="500960" cy="219832"/>
          </a:xfrm>
          <a:prstGeom prst="rightArrow">
            <a:avLst>
              <a:gd name="adj1" fmla="val 50000"/>
              <a:gd name="adj2" fmla="val 6775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Rectangle 19">
            <a:extLst>
              <a:ext uri="{FF2B5EF4-FFF2-40B4-BE49-F238E27FC236}">
                <a16:creationId xmlns:a16="http://schemas.microsoft.com/office/drawing/2014/main" id="{BCF48324-53AC-4A85-9A11-DEEBBDAAE929}"/>
              </a:ext>
            </a:extLst>
          </p:cNvPr>
          <p:cNvSpPr>
            <a:spLocks noChangeArrowheads="1"/>
          </p:cNvSpPr>
          <p:nvPr/>
        </p:nvSpPr>
        <p:spPr bwMode="gray">
          <a:xfrm>
            <a:off x="3064529" y="1695123"/>
            <a:ext cx="151699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altLang="zh-TW" dirty="0" err="1">
                <a:solidFill>
                  <a:srgbClr val="00B050"/>
                </a:solidFill>
                <a:ea typeface="標楷體" panose="03000509000000000000" pitchFamily="65" charset="-120"/>
              </a:rPr>
              <a:t>Topright</a:t>
            </a:r>
            <a:r>
              <a:rPr lang="en-US" altLang="zh-TW" dirty="0">
                <a:solidFill>
                  <a:srgbClr val="00B050"/>
                </a:solidFill>
                <a:ea typeface="標楷體" panose="03000509000000000000" pitchFamily="65" charset="-120"/>
              </a:rPr>
              <a:t> Icon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B062446-F57D-42FC-A927-B40A69792259}"/>
              </a:ext>
            </a:extLst>
          </p:cNvPr>
          <p:cNvSpPr/>
          <p:nvPr/>
        </p:nvSpPr>
        <p:spPr>
          <a:xfrm>
            <a:off x="2333625" y="1379690"/>
            <a:ext cx="359433" cy="36933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53C9042-F100-4755-AE73-1E2E11BB6521}"/>
              </a:ext>
            </a:extLst>
          </p:cNvPr>
          <p:cNvSpPr/>
          <p:nvPr/>
        </p:nvSpPr>
        <p:spPr>
          <a:xfrm>
            <a:off x="1405360" y="2234699"/>
            <a:ext cx="1109240" cy="28330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箭號: 向右 12">
            <a:extLst>
              <a:ext uri="{FF2B5EF4-FFF2-40B4-BE49-F238E27FC236}">
                <a16:creationId xmlns:a16="http://schemas.microsoft.com/office/drawing/2014/main" id="{F2AB27D5-8687-4718-947A-14754DAFCD83}"/>
              </a:ext>
            </a:extLst>
          </p:cNvPr>
          <p:cNvSpPr/>
          <p:nvPr/>
        </p:nvSpPr>
        <p:spPr>
          <a:xfrm rot="7200000">
            <a:off x="1941064" y="1888666"/>
            <a:ext cx="500960" cy="219832"/>
          </a:xfrm>
          <a:prstGeom prst="rightArrow">
            <a:avLst>
              <a:gd name="adj1" fmla="val 50000"/>
              <a:gd name="adj2" fmla="val 67750"/>
            </a:avLst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B65FAB94-8DD0-4064-8730-EE164A40AC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279" y="3541865"/>
            <a:ext cx="4850744" cy="3251350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0D8AD99F-0F21-4F54-BA2F-B1B3053CD61A}"/>
              </a:ext>
            </a:extLst>
          </p:cNvPr>
          <p:cNvSpPr/>
          <p:nvPr/>
        </p:nvSpPr>
        <p:spPr>
          <a:xfrm>
            <a:off x="1927286" y="5076825"/>
            <a:ext cx="1172109" cy="32829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箭號: 向右 15">
            <a:extLst>
              <a:ext uri="{FF2B5EF4-FFF2-40B4-BE49-F238E27FC236}">
                <a16:creationId xmlns:a16="http://schemas.microsoft.com/office/drawing/2014/main" id="{2F9A0AA5-2B01-493A-B7D7-F5913BCA8BFA}"/>
              </a:ext>
            </a:extLst>
          </p:cNvPr>
          <p:cNvSpPr/>
          <p:nvPr/>
        </p:nvSpPr>
        <p:spPr>
          <a:xfrm rot="5400000">
            <a:off x="875059" y="2995166"/>
            <a:ext cx="1098699" cy="321419"/>
          </a:xfrm>
          <a:prstGeom prst="rightArrow">
            <a:avLst>
              <a:gd name="adj1" fmla="val 50000"/>
              <a:gd name="adj2" fmla="val 67750"/>
            </a:avLst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箭號: 圓形 16">
            <a:extLst>
              <a:ext uri="{FF2B5EF4-FFF2-40B4-BE49-F238E27FC236}">
                <a16:creationId xmlns:a16="http://schemas.microsoft.com/office/drawing/2014/main" id="{265B0300-DBA9-4F1E-BFD7-FFA8877821EB}"/>
              </a:ext>
            </a:extLst>
          </p:cNvPr>
          <p:cNvSpPr/>
          <p:nvPr/>
        </p:nvSpPr>
        <p:spPr>
          <a:xfrm>
            <a:off x="2254186" y="3304067"/>
            <a:ext cx="1766435" cy="3251350"/>
          </a:xfrm>
          <a:prstGeom prst="circularArrow">
            <a:avLst>
              <a:gd name="adj1" fmla="val 8841"/>
              <a:gd name="adj2" fmla="val 683690"/>
              <a:gd name="adj3" fmla="val 16307287"/>
              <a:gd name="adj4" fmla="val 10447745"/>
              <a:gd name="adj5" fmla="val 12500"/>
            </a:avLst>
          </a:prstGeom>
          <a:gradFill>
            <a:gsLst>
              <a:gs pos="0">
                <a:schemeClr val="accent1">
                  <a:lumMod val="60000"/>
                  <a:lumOff val="40000"/>
                  <a:alpha val="80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pic>
        <p:nvPicPr>
          <p:cNvPr id="18" name="圖片 17">
            <a:extLst>
              <a:ext uri="{FF2B5EF4-FFF2-40B4-BE49-F238E27FC236}">
                <a16:creationId xmlns:a16="http://schemas.microsoft.com/office/drawing/2014/main" id="{ADAE810E-8BEE-4A78-9F2B-8C33564758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62196" y="3142217"/>
            <a:ext cx="3214829" cy="978572"/>
          </a:xfrm>
          <a:prstGeom prst="rect">
            <a:avLst/>
          </a:prstGeom>
        </p:spPr>
      </p:pic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4ECDF538-0F1C-4A1E-BAE0-7302CD9FE2CE}"/>
              </a:ext>
            </a:extLst>
          </p:cNvPr>
          <p:cNvCxnSpPr/>
          <p:nvPr/>
        </p:nvCxnSpPr>
        <p:spPr>
          <a:xfrm>
            <a:off x="6858000" y="1379690"/>
            <a:ext cx="0" cy="5271935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9BDB7C77-707A-4B2C-AA7D-0C1ECD7CEBBD}"/>
              </a:ext>
            </a:extLst>
          </p:cNvPr>
          <p:cNvSpPr/>
          <p:nvPr/>
        </p:nvSpPr>
        <p:spPr>
          <a:xfrm>
            <a:off x="3603824" y="3619500"/>
            <a:ext cx="588247" cy="3048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3000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D80ACC84-0222-EE91-5B4A-E8290789E08D}"/>
              </a:ext>
            </a:extLst>
          </p:cNvPr>
          <p:cNvSpPr txBox="1">
            <a:spLocks/>
          </p:cNvSpPr>
          <p:nvPr/>
        </p:nvSpPr>
        <p:spPr>
          <a:xfrm>
            <a:off x="588034" y="271820"/>
            <a:ext cx="10971362" cy="8385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TW" sz="4000" b="1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Project ready</a:t>
            </a:r>
            <a:endParaRPr lang="zh-TW" altLang="en-US" sz="4000" b="1" dirty="0">
              <a:solidFill>
                <a:schemeClr val="bg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8F6C5B6-B95D-42A5-A24A-BF118CED62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14" y="1533525"/>
            <a:ext cx="11993371" cy="2053306"/>
          </a:xfrm>
          <a:prstGeom prst="rect">
            <a:avLst/>
          </a:prstGeom>
        </p:spPr>
      </p:pic>
      <p:sp>
        <p:nvSpPr>
          <p:cNvPr id="8" name="箭號: 向右 7">
            <a:extLst>
              <a:ext uri="{FF2B5EF4-FFF2-40B4-BE49-F238E27FC236}">
                <a16:creationId xmlns:a16="http://schemas.microsoft.com/office/drawing/2014/main" id="{A46F91FC-9DA8-4A38-821D-777A7BDCAFC1}"/>
              </a:ext>
            </a:extLst>
          </p:cNvPr>
          <p:cNvSpPr/>
          <p:nvPr/>
        </p:nvSpPr>
        <p:spPr>
          <a:xfrm rot="16200000">
            <a:off x="8568912" y="3742495"/>
            <a:ext cx="478389" cy="274757"/>
          </a:xfrm>
          <a:prstGeom prst="rightArrow">
            <a:avLst>
              <a:gd name="adj1" fmla="val 50000"/>
              <a:gd name="adj2" fmla="val 6775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0" name="Rectangle 19">
            <a:extLst>
              <a:ext uri="{FF2B5EF4-FFF2-40B4-BE49-F238E27FC236}">
                <a16:creationId xmlns:a16="http://schemas.microsoft.com/office/drawing/2014/main" id="{11AD9D5E-F474-43DD-91D0-6EFB69F384A4}"/>
              </a:ext>
            </a:extLst>
          </p:cNvPr>
          <p:cNvSpPr>
            <a:spLocks noChangeArrowheads="1"/>
          </p:cNvSpPr>
          <p:nvPr/>
        </p:nvSpPr>
        <p:spPr bwMode="gray">
          <a:xfrm>
            <a:off x="8227202" y="4064539"/>
            <a:ext cx="143656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altLang="zh-TW" dirty="0">
                <a:solidFill>
                  <a:srgbClr val="00B050"/>
                </a:solidFill>
                <a:ea typeface="標楷體" panose="03000509000000000000" pitchFamily="65" charset="-120"/>
              </a:rPr>
              <a:t>note Ready </a:t>
            </a:r>
          </a:p>
        </p:txBody>
      </p:sp>
      <p:sp>
        <p:nvSpPr>
          <p:cNvPr id="12" name="Rectangle 19">
            <a:extLst>
              <a:ext uri="{FF2B5EF4-FFF2-40B4-BE49-F238E27FC236}">
                <a16:creationId xmlns:a16="http://schemas.microsoft.com/office/drawing/2014/main" id="{8BCF03E2-B9D2-4461-8D7F-5CC8CE20FF5C}"/>
              </a:ext>
            </a:extLst>
          </p:cNvPr>
          <p:cNvSpPr>
            <a:spLocks noChangeArrowheads="1"/>
          </p:cNvSpPr>
          <p:nvPr/>
        </p:nvSpPr>
        <p:spPr bwMode="gray">
          <a:xfrm>
            <a:off x="10376949" y="3795902"/>
            <a:ext cx="168817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altLang="zh-TW" dirty="0">
                <a:solidFill>
                  <a:srgbClr val="0070C0"/>
                </a:solidFill>
                <a:ea typeface="標楷體" panose="03000509000000000000" pitchFamily="65" charset="-120"/>
              </a:rPr>
              <a:t>Use the data of Project 76333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B327853-91EB-4076-8E82-F3589A000471}"/>
              </a:ext>
            </a:extLst>
          </p:cNvPr>
          <p:cNvSpPr/>
          <p:nvPr/>
        </p:nvSpPr>
        <p:spPr>
          <a:xfrm>
            <a:off x="8350907" y="3108441"/>
            <a:ext cx="914400" cy="47838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25E2A1E-D11B-40D4-8362-959CE18F6DE1}"/>
              </a:ext>
            </a:extLst>
          </p:cNvPr>
          <p:cNvSpPr/>
          <p:nvPr/>
        </p:nvSpPr>
        <p:spPr>
          <a:xfrm>
            <a:off x="9643014" y="2754017"/>
            <a:ext cx="914400" cy="832814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箭號: 上彎 14">
            <a:extLst>
              <a:ext uri="{FF2B5EF4-FFF2-40B4-BE49-F238E27FC236}">
                <a16:creationId xmlns:a16="http://schemas.microsoft.com/office/drawing/2014/main" id="{32B0F532-AA58-46AA-8895-BFFC6AFA6B58}"/>
              </a:ext>
            </a:extLst>
          </p:cNvPr>
          <p:cNvSpPr/>
          <p:nvPr/>
        </p:nvSpPr>
        <p:spPr>
          <a:xfrm rot="5400000">
            <a:off x="9821647" y="3643499"/>
            <a:ext cx="553679" cy="556925"/>
          </a:xfrm>
          <a:prstGeom prst="bentUpArrow">
            <a:avLst>
              <a:gd name="adj1" fmla="val 21242"/>
              <a:gd name="adj2" fmla="val 26253"/>
              <a:gd name="adj3" fmla="val 45042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內容版面配置區 2">
            <a:extLst>
              <a:ext uri="{FF2B5EF4-FFF2-40B4-BE49-F238E27FC236}">
                <a16:creationId xmlns:a16="http://schemas.microsoft.com/office/drawing/2014/main" id="{05ED1D4C-597C-44B8-AF2F-BE3EF4EE4A62}"/>
              </a:ext>
            </a:extLst>
          </p:cNvPr>
          <p:cNvSpPr txBox="1">
            <a:spLocks/>
          </p:cNvSpPr>
          <p:nvPr/>
        </p:nvSpPr>
        <p:spPr>
          <a:xfrm>
            <a:off x="476610" y="4911579"/>
            <a:ext cx="11082786" cy="11992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TW" sz="3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After Submitting, maybe you should wait a long time due to  preparing data .</a:t>
            </a:r>
          </a:p>
        </p:txBody>
      </p:sp>
    </p:spTree>
    <p:extLst>
      <p:ext uri="{BB962C8B-B14F-4D97-AF65-F5344CB8AC3E}">
        <p14:creationId xmlns:p14="http://schemas.microsoft.com/office/powerpoint/2010/main" val="1810003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A9D9900A-6AC5-49E9-BE86-3766903384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2791" y="1400123"/>
            <a:ext cx="8752012" cy="5186057"/>
          </a:xfrm>
          <a:prstGeom prst="rect">
            <a:avLst/>
          </a:prstGeom>
        </p:spPr>
      </p:pic>
      <p:sp>
        <p:nvSpPr>
          <p:cNvPr id="4" name="標題 1">
            <a:extLst>
              <a:ext uri="{FF2B5EF4-FFF2-40B4-BE49-F238E27FC236}">
                <a16:creationId xmlns:a16="http://schemas.microsoft.com/office/drawing/2014/main" id="{D80ACC84-0222-EE91-5B4A-E8290789E08D}"/>
              </a:ext>
            </a:extLst>
          </p:cNvPr>
          <p:cNvSpPr txBox="1">
            <a:spLocks/>
          </p:cNvSpPr>
          <p:nvPr/>
        </p:nvSpPr>
        <p:spPr>
          <a:xfrm>
            <a:off x="588034" y="271820"/>
            <a:ext cx="10971362" cy="8385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TW" sz="4000" b="1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Managing &amp; Setting job Priority</a:t>
            </a:r>
            <a:r>
              <a:rPr lang="en-US" altLang="zh-TW" sz="4000" b="1" baseline="30000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endParaRPr lang="zh-TW" altLang="en-US" sz="4000" b="1" baseline="30000" dirty="0">
              <a:solidFill>
                <a:schemeClr val="bg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箭號: 向右 7">
            <a:extLst>
              <a:ext uri="{FF2B5EF4-FFF2-40B4-BE49-F238E27FC236}">
                <a16:creationId xmlns:a16="http://schemas.microsoft.com/office/drawing/2014/main" id="{A46F91FC-9DA8-4A38-821D-777A7BDCAFC1}"/>
              </a:ext>
            </a:extLst>
          </p:cNvPr>
          <p:cNvSpPr/>
          <p:nvPr/>
        </p:nvSpPr>
        <p:spPr>
          <a:xfrm rot="5400000">
            <a:off x="9935764" y="2952200"/>
            <a:ext cx="478389" cy="274757"/>
          </a:xfrm>
          <a:prstGeom prst="rightArrow">
            <a:avLst>
              <a:gd name="adj1" fmla="val 50000"/>
              <a:gd name="adj2" fmla="val 67750"/>
            </a:avLst>
          </a:prstGeom>
          <a:solidFill>
            <a:srgbClr val="0070C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0" name="Rectangle 19">
            <a:extLst>
              <a:ext uri="{FF2B5EF4-FFF2-40B4-BE49-F238E27FC236}">
                <a16:creationId xmlns:a16="http://schemas.microsoft.com/office/drawing/2014/main" id="{11AD9D5E-F474-43DD-91D0-6EFB69F384A4}"/>
              </a:ext>
            </a:extLst>
          </p:cNvPr>
          <p:cNvSpPr>
            <a:spLocks noChangeArrowheads="1"/>
          </p:cNvSpPr>
          <p:nvPr/>
        </p:nvSpPr>
        <p:spPr bwMode="gray">
          <a:xfrm>
            <a:off x="8323732" y="2327164"/>
            <a:ext cx="184102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altLang="zh-TW" sz="2800" dirty="0">
                <a:solidFill>
                  <a:srgbClr val="00B050"/>
                </a:solidFill>
                <a:ea typeface="標楷體" panose="03000509000000000000" pitchFamily="65" charset="-120"/>
              </a:rPr>
              <a:t>Main force</a:t>
            </a:r>
          </a:p>
        </p:txBody>
      </p:sp>
      <p:sp>
        <p:nvSpPr>
          <p:cNvPr id="12" name="Rectangle 19">
            <a:extLst>
              <a:ext uri="{FF2B5EF4-FFF2-40B4-BE49-F238E27FC236}">
                <a16:creationId xmlns:a16="http://schemas.microsoft.com/office/drawing/2014/main" id="{8BCF03E2-B9D2-4461-8D7F-5CC8CE20FF5C}"/>
              </a:ext>
            </a:extLst>
          </p:cNvPr>
          <p:cNvSpPr>
            <a:spLocks noChangeArrowheads="1"/>
          </p:cNvSpPr>
          <p:nvPr/>
        </p:nvSpPr>
        <p:spPr bwMode="gray">
          <a:xfrm>
            <a:off x="10183963" y="2738515"/>
            <a:ext cx="143656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altLang="zh-TW" dirty="0">
                <a:solidFill>
                  <a:srgbClr val="0070C0"/>
                </a:solidFill>
                <a:ea typeface="標楷體" panose="03000509000000000000" pitchFamily="65" charset="-120"/>
              </a:rPr>
              <a:t>Supportive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B327853-91EB-4076-8E82-F3589A000471}"/>
              </a:ext>
            </a:extLst>
          </p:cNvPr>
          <p:cNvSpPr/>
          <p:nvPr/>
        </p:nvSpPr>
        <p:spPr>
          <a:xfrm>
            <a:off x="8537787" y="3367940"/>
            <a:ext cx="1144342" cy="31414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25E2A1E-D11B-40D4-8362-959CE18F6DE1}"/>
              </a:ext>
            </a:extLst>
          </p:cNvPr>
          <p:cNvSpPr/>
          <p:nvPr/>
        </p:nvSpPr>
        <p:spPr>
          <a:xfrm>
            <a:off x="9782175" y="3367940"/>
            <a:ext cx="713532" cy="314149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Text Box 18">
            <a:extLst>
              <a:ext uri="{FF2B5EF4-FFF2-40B4-BE49-F238E27FC236}">
                <a16:creationId xmlns:a16="http://schemas.microsoft.com/office/drawing/2014/main" id="{161C6525-FEF2-4FBB-A8F2-D67B15C31269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452398" y="2913343"/>
            <a:ext cx="190640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0" hangingPunct="0"/>
            <a:r>
              <a:rPr lang="zh-TW" altLang="en-US" sz="2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檢查</a:t>
            </a:r>
            <a:endParaRPr lang="en-US" altLang="zh-TW" sz="28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" name="箭號: 向右 21">
            <a:extLst>
              <a:ext uri="{FF2B5EF4-FFF2-40B4-BE49-F238E27FC236}">
                <a16:creationId xmlns:a16="http://schemas.microsoft.com/office/drawing/2014/main" id="{AC29780C-1C4D-4ED0-983A-5CCA57830162}"/>
              </a:ext>
            </a:extLst>
          </p:cNvPr>
          <p:cNvSpPr/>
          <p:nvPr/>
        </p:nvSpPr>
        <p:spPr>
          <a:xfrm rot="5400000">
            <a:off x="8814828" y="2896266"/>
            <a:ext cx="590258" cy="274757"/>
          </a:xfrm>
          <a:prstGeom prst="rightArrow">
            <a:avLst>
              <a:gd name="adj1" fmla="val 50000"/>
              <a:gd name="adj2" fmla="val 6775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BF6E69C5-E7BC-42F7-8989-6CF63247393F}"/>
              </a:ext>
            </a:extLst>
          </p:cNvPr>
          <p:cNvCxnSpPr/>
          <p:nvPr/>
        </p:nvCxnSpPr>
        <p:spPr>
          <a:xfrm>
            <a:off x="2139725" y="2821809"/>
            <a:ext cx="43468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ACA054F6-1281-4102-8171-83C270146E1B}"/>
              </a:ext>
            </a:extLst>
          </p:cNvPr>
          <p:cNvCxnSpPr>
            <a:cxnSpLocks/>
          </p:cNvCxnSpPr>
          <p:nvPr/>
        </p:nvCxnSpPr>
        <p:spPr>
          <a:xfrm>
            <a:off x="2139725" y="3061003"/>
            <a:ext cx="169885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19">
            <a:extLst>
              <a:ext uri="{FF2B5EF4-FFF2-40B4-BE49-F238E27FC236}">
                <a16:creationId xmlns:a16="http://schemas.microsoft.com/office/drawing/2014/main" id="{2A3208B5-6CA3-4C4C-85A2-C8FDE6878DA9}"/>
              </a:ext>
            </a:extLst>
          </p:cNvPr>
          <p:cNvSpPr>
            <a:spLocks noChangeArrowheads="1"/>
          </p:cNvSpPr>
          <p:nvPr/>
        </p:nvSpPr>
        <p:spPr bwMode="gray">
          <a:xfrm>
            <a:off x="64528" y="6538496"/>
            <a:ext cx="1199106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altLang="zh-TW" sz="1400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Source: https://dnanexus-prod-asg-dnanexusprodassets4d7ed69b-i607e894f3ya.s3.us-east-1.amazonaws.com/images/files/UKB_Rate_Card-Current.pdf</a:t>
            </a:r>
            <a:endParaRPr lang="en-US" altLang="zh-TW" sz="1400" b="1" dirty="0">
              <a:solidFill>
                <a:srgbClr val="0070C0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25" name="箭號: 向右 24">
            <a:extLst>
              <a:ext uri="{FF2B5EF4-FFF2-40B4-BE49-F238E27FC236}">
                <a16:creationId xmlns:a16="http://schemas.microsoft.com/office/drawing/2014/main" id="{676DA25F-95DA-45C0-BBD7-892F1B74F6CB}"/>
              </a:ext>
            </a:extLst>
          </p:cNvPr>
          <p:cNvSpPr/>
          <p:nvPr/>
        </p:nvSpPr>
        <p:spPr>
          <a:xfrm rot="10263975">
            <a:off x="4822342" y="2934507"/>
            <a:ext cx="3428414" cy="310143"/>
          </a:xfrm>
          <a:prstGeom prst="rightArrow">
            <a:avLst>
              <a:gd name="adj1" fmla="val 50000"/>
              <a:gd name="adj2" fmla="val 6775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08B5D1CE-BB42-4460-834D-6465F53930BC}"/>
              </a:ext>
            </a:extLst>
          </p:cNvPr>
          <p:cNvSpPr/>
          <p:nvPr/>
        </p:nvSpPr>
        <p:spPr>
          <a:xfrm>
            <a:off x="3483776" y="3367940"/>
            <a:ext cx="1144342" cy="317055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23038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6080</TotalTime>
  <Words>613</Words>
  <Application>Microsoft Office PowerPoint</Application>
  <PresentationFormat>寬螢幕</PresentationFormat>
  <Paragraphs>105</Paragraphs>
  <Slides>21</Slides>
  <Notes>0</Notes>
  <HiddenSlides>0</HiddenSlides>
  <MMClips>1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30" baseType="lpstr">
      <vt:lpstr>微軟正黑體</vt:lpstr>
      <vt:lpstr>新細明體</vt:lpstr>
      <vt:lpstr>標楷體</vt:lpstr>
      <vt:lpstr>Arial</vt:lpstr>
      <vt:lpstr>Calibri</vt:lpstr>
      <vt:lpstr>Calibri Light</vt:lpstr>
      <vt:lpstr>Times New Roman</vt:lpstr>
      <vt:lpstr>Wingdings</vt:lpstr>
      <vt:lpstr>Office 佈景主題</vt:lpstr>
      <vt:lpstr>PowerPoint 簡報</vt:lpstr>
      <vt:lpstr>Introduce the UK biobank RAP</vt:lpstr>
      <vt:lpstr>PowerPoint 簡報</vt:lpstr>
      <vt:lpstr>Working knowledge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Setup API tokens </vt:lpstr>
      <vt:lpstr>PowerPoint 簡報</vt:lpstr>
      <vt:lpstr>Downloaded data &amp; R code</vt:lpstr>
      <vt:lpstr>Reminder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Jun-Fu zhang</dc:creator>
  <cp:lastModifiedBy>邱孟君</cp:lastModifiedBy>
  <cp:revision>103</cp:revision>
  <dcterms:created xsi:type="dcterms:W3CDTF">2022-06-13T01:47:00Z</dcterms:created>
  <dcterms:modified xsi:type="dcterms:W3CDTF">2022-07-05T02:22:19Z</dcterms:modified>
</cp:coreProperties>
</file>