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8" r:id="rId3"/>
    <p:sldId id="259" r:id="rId4"/>
    <p:sldId id="262" r:id="rId5"/>
    <p:sldId id="258" r:id="rId6"/>
    <p:sldId id="266" r:id="rId7"/>
    <p:sldId id="261" r:id="rId8"/>
    <p:sldId id="269" r:id="rId9"/>
    <p:sldId id="271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D4604556-7FE4-4C37-B518-9A960B97530B}" name="기본 구역">
          <p14:sldIdLst>
            <p14:sldId id="256"/>
            <p14:sldId id="268"/>
            <p14:sldId id="259"/>
            <p14:sldId id="262"/>
            <p14:sldId id="258"/>
            <p14:sldId id="266"/>
            <p14:sldId id="261"/>
            <p14:sldId id="269"/>
            <p14:sldId id="271"/>
            <p14:sldId id="273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2412392"/>
          </a:xfrm>
        </p:spPr>
        <p:txBody>
          <a:bodyPr/>
          <a:p>
            <a:pPr lvl="0">
              <a:defRPr/>
            </a:pPr>
            <a:r>
              <a:rPr lang="ko-KR" altLang="en-US"/>
              <a:t>요안도라 개인 프로젝트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V="1">
            <a:off x="0" y="0"/>
            <a:ext cx="2458260" cy="2508428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 rot="16200000">
            <a:off x="10854446" y="5520446"/>
            <a:ext cx="1337553" cy="1337553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9415565" y="4736154"/>
            <a:ext cx="1165292" cy="36024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전희창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333018" y="2693987"/>
            <a:ext cx="7951549" cy="735012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 flipV="1">
            <a:off x="0" y="0"/>
            <a:ext cx="2458260" cy="2508428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 rot="16200000">
            <a:off x="10854446" y="5520446"/>
            <a:ext cx="1337553" cy="1337553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3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401390" y="2882989"/>
            <a:ext cx="3533570" cy="1092022"/>
          </a:xfrm>
        </p:spPr>
        <p:txBody>
          <a:bodyPr/>
          <a:p>
            <a:pPr lvl="0">
              <a:defRPr/>
            </a:pPr>
            <a:r>
              <a:rPr lang="en-US" altLang="ko-KR"/>
              <a:t>HTML Code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 flipV="1">
            <a:off x="0" y="0"/>
            <a:ext cx="2458260" cy="2508428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 rot="16200000">
            <a:off x="10854446" y="5520446"/>
            <a:ext cx="1337553" cy="1337553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34961" y="481316"/>
            <a:ext cx="6588261" cy="570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5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34771"/>
            <a:ext cx="10091874" cy="5161786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 flipV="1">
            <a:off x="0" y="0"/>
            <a:ext cx="2458260" cy="2508428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 rot="16200000">
            <a:off x="10854446" y="5520446"/>
            <a:ext cx="1337553" cy="1337553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8619112" y="1254214"/>
            <a:ext cx="1104495" cy="363131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head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8619113" y="3247434"/>
            <a:ext cx="1104495" cy="363131"/>
          </a:xfrm>
          <a:prstGeom prst="rect">
            <a:avLst/>
          </a:prstGeom>
          <a:solidFill>
            <a:schemeClr val="lt1">
              <a:alpha val="100000"/>
            </a:schemeClr>
          </a:solidFill>
          <a:ln w="50800">
            <a:solidFill>
              <a:schemeClr val="accent4"/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contain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619113" y="2326579"/>
            <a:ext cx="1104495" cy="367091"/>
          </a:xfrm>
          <a:prstGeom prst="rect">
            <a:avLst/>
          </a:prstGeom>
          <a:solidFill>
            <a:schemeClr val="lt1">
              <a:alpha val="100000"/>
            </a:schemeClr>
          </a:solidFill>
          <a:ln w="50800">
            <a:solidFill>
              <a:srgbClr val="783e94"/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menu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8619113" y="4192366"/>
            <a:ext cx="1104495" cy="365771"/>
          </a:xfrm>
          <a:prstGeom prst="rect">
            <a:avLst/>
          </a:prstGeom>
          <a:solidFill>
            <a:schemeClr val="lt1">
              <a:alpha val="100000"/>
            </a:schemeClr>
          </a:solidFill>
          <a:ln w="50800">
            <a:solidFill>
              <a:srgbClr val="0000ff"/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img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8619112" y="5152948"/>
            <a:ext cx="1104495" cy="367497"/>
          </a:xfrm>
          <a:prstGeom prst="rect">
            <a:avLst/>
          </a:prstGeom>
          <a:solidFill>
            <a:schemeClr val="lt1">
              <a:alpha val="100000"/>
            </a:schemeClr>
          </a:solidFill>
          <a:ln w="50800">
            <a:solidFill>
              <a:srgbClr val="ff843a"/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footer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9" name=""/>
          <p:cNvCxnSpPr>
            <a:stCxn id="11" idx="1"/>
          </p:cNvCxnSpPr>
          <p:nvPr/>
        </p:nvCxnSpPr>
        <p:spPr>
          <a:xfrm rot="10800000">
            <a:off x="7869270" y="1254214"/>
            <a:ext cx="749841" cy="180529"/>
          </a:xfrm>
          <a:prstGeom prst="straightConnector1">
            <a:avLst/>
          </a:prstGeom>
          <a:ln w="50800" cap="rnd" cmpd="sng">
            <a:solidFill>
              <a:srgbClr val="ff0000"/>
            </a:solidFill>
            <a:prstDash val="soli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4" idx="1"/>
          </p:cNvCxnSpPr>
          <p:nvPr/>
        </p:nvCxnSpPr>
        <p:spPr>
          <a:xfrm rot="10800000">
            <a:off x="7869270" y="2508428"/>
            <a:ext cx="749842" cy="0"/>
          </a:xfrm>
          <a:prstGeom prst="straightConnector1">
            <a:avLst/>
          </a:prstGeom>
          <a:ln w="50800" cap="rnd" cmpd="sng">
            <a:solidFill>
              <a:srgbClr val="783e94"/>
            </a:solidFill>
            <a:prstDash val="soli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2" idx="1"/>
          </p:cNvCxnSpPr>
          <p:nvPr/>
        </p:nvCxnSpPr>
        <p:spPr>
          <a:xfrm rot="10800000">
            <a:off x="5538686" y="3247434"/>
            <a:ext cx="3080426" cy="181566"/>
          </a:xfrm>
          <a:prstGeom prst="straightConnector1">
            <a:avLst/>
          </a:prstGeom>
          <a:ln w="50800" cap="rnd" cmpd="sng">
            <a:solidFill>
              <a:schemeClr val="accent4"/>
            </a:solidFill>
            <a:prstDash val="soli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15" idx="1"/>
          </p:cNvCxnSpPr>
          <p:nvPr/>
        </p:nvCxnSpPr>
        <p:spPr>
          <a:xfrm rot="10800000">
            <a:off x="7626080" y="4006580"/>
            <a:ext cx="993032" cy="368672"/>
          </a:xfrm>
          <a:prstGeom prst="straightConnector1">
            <a:avLst/>
          </a:prstGeom>
          <a:ln w="50800" cap="rnd" cmpd="sng">
            <a:solidFill>
              <a:srgbClr val="0000ff"/>
            </a:solidFill>
            <a:prstDash val="soli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16" idx="1"/>
          </p:cNvCxnSpPr>
          <p:nvPr/>
        </p:nvCxnSpPr>
        <p:spPr>
          <a:xfrm rot="10800000">
            <a:off x="7869270" y="5336696"/>
            <a:ext cx="749842" cy="0"/>
          </a:xfrm>
          <a:prstGeom prst="straightConnector1">
            <a:avLst/>
          </a:prstGeom>
          <a:ln w="50800" cap="rnd" cmpd="sng">
            <a:solidFill>
              <a:srgbClr val="ff843a"/>
            </a:solidFill>
            <a:prstDash val="soli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/>
          <p:nvPr/>
        </p:nvSpPr>
        <p:spPr>
          <a:xfrm>
            <a:off x="1951611" y="534771"/>
            <a:ext cx="5917659" cy="17918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8" name=""/>
          <p:cNvSpPr/>
          <p:nvPr/>
        </p:nvSpPr>
        <p:spPr>
          <a:xfrm>
            <a:off x="1951610" y="2386832"/>
            <a:ext cx="5816330" cy="306838"/>
          </a:xfrm>
          <a:prstGeom prst="rect">
            <a:avLst/>
          </a:prstGeom>
          <a:noFill/>
          <a:ln w="50800" cap="flat" cmpd="sng" algn="ctr">
            <a:solidFill>
              <a:srgbClr val="783e94"/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9" name=""/>
          <p:cNvSpPr/>
          <p:nvPr/>
        </p:nvSpPr>
        <p:spPr>
          <a:xfrm>
            <a:off x="6359457" y="2783778"/>
            <a:ext cx="1134893" cy="2257924"/>
          </a:xfrm>
          <a:prstGeom prst="rect">
            <a:avLst/>
          </a:prstGeom>
          <a:noFill/>
          <a:ln w="50800" cap="flat" cmpd="sng" algn="ctr">
            <a:solidFill>
              <a:srgbClr val="0000ff"/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/>
          <p:nvPr/>
        </p:nvSpPr>
        <p:spPr>
          <a:xfrm>
            <a:off x="1951611" y="2783778"/>
            <a:ext cx="4293342" cy="2369169"/>
          </a:xfrm>
          <a:prstGeom prst="rect">
            <a:avLst/>
          </a:prstGeom>
          <a:noFill/>
          <a:ln w="50800" cap="flat" cmpd="sng" algn="ctr">
            <a:solidFill>
              <a:schemeClr val="accent4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"/>
          <p:cNvSpPr/>
          <p:nvPr/>
        </p:nvSpPr>
        <p:spPr>
          <a:xfrm>
            <a:off x="1951611" y="5248640"/>
            <a:ext cx="5917659" cy="543609"/>
          </a:xfrm>
          <a:prstGeom prst="rect">
            <a:avLst/>
          </a:prstGeom>
          <a:noFill/>
          <a:ln w="50800" cap="flat" cmpd="sng" algn="ctr">
            <a:solidFill>
              <a:srgbClr val="ff843a"/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1029240" y="534771"/>
            <a:ext cx="987965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768px ~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210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 flipV="1">
            <a:off x="0" y="0"/>
            <a:ext cx="2458260" cy="2508428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 rot="16200000">
            <a:off x="10854446" y="5520446"/>
            <a:ext cx="1337553" cy="1337553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 idx="0"/>
          </p:nvPr>
        </p:nvSpPr>
        <p:spPr>
          <a:xfrm>
            <a:off x="1738818" y="3239998"/>
            <a:ext cx="2638222" cy="378003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 CSS Code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20136" y="395186"/>
            <a:ext cx="3966573" cy="601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54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1002" y="354654"/>
            <a:ext cx="2992496" cy="3074346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 flipV="1">
            <a:off x="0" y="0"/>
            <a:ext cx="2458260" cy="2508428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 rot="16200000">
            <a:off x="10854446" y="5520446"/>
            <a:ext cx="1337553" cy="1337553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51003" y="3429000"/>
            <a:ext cx="2992496" cy="3135143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8619112" y="1254214"/>
            <a:ext cx="1104495" cy="363131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8619113" y="3247434"/>
            <a:ext cx="1104495" cy="363131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>
            <a:solidFill>
              <a:srgbClr val="ffd7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contain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8619113" y="2326579"/>
            <a:ext cx="1104495" cy="367091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>
            <a:solidFill>
              <a:srgbClr val="783e94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menu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8619113" y="4192366"/>
            <a:ext cx="1104495" cy="365771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>
            <a:solidFill>
              <a:srgbClr val="0000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img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619112" y="5152948"/>
            <a:ext cx="1104495" cy="367497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>
            <a:solidFill>
              <a:srgbClr val="ff843a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footer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5" name=""/>
          <p:cNvCxnSpPr>
            <a:stCxn id="10" idx="1"/>
            <a:endCxn id="20" idx="3"/>
          </p:cNvCxnSpPr>
          <p:nvPr/>
        </p:nvCxnSpPr>
        <p:spPr>
          <a:xfrm rot="10800000">
            <a:off x="5325892" y="827763"/>
            <a:ext cx="3293219" cy="606987"/>
          </a:xfrm>
          <a:prstGeom prst="straightConnector1">
            <a:avLst/>
          </a:prstGeom>
          <a:noFill/>
          <a:ln w="50800" cap="rnd" cmpd="sng" algn="ctr">
            <a:solidFill>
              <a:srgbClr val="ff0000">
                <a:alpha val="100000"/>
              </a:srgbClr>
            </a:solidFill>
            <a:prstDash val="solid"/>
            <a:tailEnd type="arrow" w="sm" len="med"/>
          </a:ln>
        </p:spPr>
      </p:cxnSp>
      <p:cxnSp>
        <p:nvCxnSpPr>
          <p:cNvPr id="16" name=""/>
          <p:cNvCxnSpPr>
            <a:stCxn id="12" idx="1"/>
            <a:endCxn id="21" idx="3"/>
          </p:cNvCxnSpPr>
          <p:nvPr/>
        </p:nvCxnSpPr>
        <p:spPr>
          <a:xfrm rot="10800000">
            <a:off x="5325892" y="1657344"/>
            <a:ext cx="3293219" cy="851084"/>
          </a:xfrm>
          <a:prstGeom prst="straightConnector1">
            <a:avLst/>
          </a:prstGeom>
          <a:noFill/>
          <a:ln w="50800" cap="rnd" cmpd="sng" algn="ctr">
            <a:solidFill>
              <a:srgbClr val="783e94">
                <a:alpha val="100000"/>
              </a:srgbClr>
            </a:solidFill>
            <a:prstDash val="solid"/>
            <a:tailEnd type="arrow" w="sm" len="med"/>
          </a:ln>
        </p:spPr>
      </p:cxnSp>
      <p:cxnSp>
        <p:nvCxnSpPr>
          <p:cNvPr id="17" name=""/>
          <p:cNvCxnSpPr>
            <a:stCxn id="11" idx="1"/>
            <a:endCxn id="23" idx="3"/>
          </p:cNvCxnSpPr>
          <p:nvPr/>
        </p:nvCxnSpPr>
        <p:spPr>
          <a:xfrm rot="10800000">
            <a:off x="5325892" y="2920087"/>
            <a:ext cx="3293219" cy="508916"/>
          </a:xfrm>
          <a:prstGeom prst="straightConnector1">
            <a:avLst/>
          </a:prstGeom>
          <a:noFill/>
          <a:ln w="50800" cap="rnd" cmpd="sng" algn="ctr">
            <a:solidFill>
              <a:srgbClr val="ffd700">
                <a:alpha val="100000"/>
              </a:srgbClr>
            </a:solidFill>
            <a:prstDash val="solid"/>
            <a:tailEnd type="arrow" w="sm" len="med"/>
          </a:ln>
        </p:spPr>
      </p:cxnSp>
      <p:cxnSp>
        <p:nvCxnSpPr>
          <p:cNvPr id="18" name=""/>
          <p:cNvCxnSpPr>
            <a:stCxn id="13" idx="1"/>
            <a:endCxn id="22" idx="3"/>
          </p:cNvCxnSpPr>
          <p:nvPr/>
        </p:nvCxnSpPr>
        <p:spPr>
          <a:xfrm rot="10800000" flipV="1">
            <a:off x="5325892" y="4375255"/>
            <a:ext cx="3293219" cy="587008"/>
          </a:xfrm>
          <a:prstGeom prst="straightConnector1">
            <a:avLst/>
          </a:prstGeom>
          <a:noFill/>
          <a:ln w="50800" cap="rnd" cmpd="sng" algn="ctr">
            <a:solidFill>
              <a:srgbClr val="0000ff">
                <a:alpha val="100000"/>
              </a:srgbClr>
            </a:solidFill>
            <a:prstDash val="solid"/>
            <a:tailEnd type="arrow" w="sm" len="med"/>
          </a:ln>
        </p:spPr>
      </p:cxnSp>
      <p:cxnSp>
        <p:nvCxnSpPr>
          <p:cNvPr id="19" name=""/>
          <p:cNvCxnSpPr>
            <a:stCxn id="14" idx="1"/>
            <a:endCxn id="24" idx="3"/>
          </p:cNvCxnSpPr>
          <p:nvPr/>
        </p:nvCxnSpPr>
        <p:spPr>
          <a:xfrm rot="10800000" flipV="1">
            <a:off x="5325892" y="5336699"/>
            <a:ext cx="3293220" cy="1072169"/>
          </a:xfrm>
          <a:prstGeom prst="straightConnector1">
            <a:avLst/>
          </a:prstGeom>
          <a:noFill/>
          <a:ln w="50800" cap="rnd" cmpd="sng" algn="ctr">
            <a:solidFill>
              <a:srgbClr val="ff843a">
                <a:alpha val="100000"/>
              </a:srgbClr>
            </a:solidFill>
            <a:prstDash val="solid"/>
            <a:tailEnd type="arrow" w="sm" len="med"/>
          </a:ln>
        </p:spPr>
      </p:cxnSp>
      <p:sp>
        <p:nvSpPr>
          <p:cNvPr id="20" name=""/>
          <p:cNvSpPr/>
          <p:nvPr/>
        </p:nvSpPr>
        <p:spPr>
          <a:xfrm>
            <a:off x="1951611" y="534771"/>
            <a:ext cx="3374281" cy="585982"/>
          </a:xfrm>
          <a:prstGeom prst="rect">
            <a:avLst/>
          </a:prstGeom>
          <a:noFill/>
          <a:ln w="508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/>
          <p:nvPr/>
        </p:nvSpPr>
        <p:spPr>
          <a:xfrm>
            <a:off x="1951611" y="1189803"/>
            <a:ext cx="3374281" cy="935082"/>
          </a:xfrm>
          <a:prstGeom prst="rect">
            <a:avLst/>
          </a:prstGeom>
          <a:noFill/>
          <a:ln w="50800" cap="flat" cmpd="sng" algn="ctr">
            <a:solidFill>
              <a:srgbClr val="783e94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"/>
          <p:cNvSpPr/>
          <p:nvPr/>
        </p:nvSpPr>
        <p:spPr>
          <a:xfrm>
            <a:off x="1951611" y="3735304"/>
            <a:ext cx="3374281" cy="2453916"/>
          </a:xfrm>
          <a:prstGeom prst="rect">
            <a:avLst/>
          </a:prstGeom>
          <a:noFill/>
          <a:ln w="5080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"/>
          <p:cNvSpPr/>
          <p:nvPr/>
        </p:nvSpPr>
        <p:spPr>
          <a:xfrm>
            <a:off x="1951611" y="2175800"/>
            <a:ext cx="3374281" cy="1488574"/>
          </a:xfrm>
          <a:prstGeom prst="rect">
            <a:avLst/>
          </a:prstGeom>
          <a:noFill/>
          <a:ln w="50800" cap="flat" cmpd="sng" algn="ctr">
            <a:solidFill>
              <a:srgbClr val="ffd7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4" name=""/>
          <p:cNvSpPr/>
          <p:nvPr/>
        </p:nvSpPr>
        <p:spPr>
          <a:xfrm>
            <a:off x="1941477" y="6253592"/>
            <a:ext cx="3384414" cy="310552"/>
          </a:xfrm>
          <a:prstGeom prst="rect">
            <a:avLst/>
          </a:prstGeom>
          <a:noFill/>
          <a:ln w="50800" cap="flat" cmpd="sng" algn="ctr">
            <a:solidFill>
              <a:srgbClr val="ff843a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1029240" y="534771"/>
            <a:ext cx="987965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~768px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473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 flipV="1">
            <a:off x="0" y="0"/>
            <a:ext cx="2458260" cy="2508428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 rot="16200000">
            <a:off x="10854446" y="5520446"/>
            <a:ext cx="1337553" cy="1337553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 idx="0"/>
          </p:nvPr>
        </p:nvSpPr>
        <p:spPr>
          <a:xfrm>
            <a:off x="1718552" y="3239998"/>
            <a:ext cx="2638222" cy="378003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 CSS Code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46160" y="292093"/>
            <a:ext cx="3659474" cy="627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4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120225" y="519201"/>
            <a:ext cx="7951549" cy="735012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어려웠던점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V="1">
            <a:off x="0" y="0"/>
            <a:ext cx="2458260" cy="2508428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 rot="16200000">
            <a:off x="10854446" y="5520446"/>
            <a:ext cx="1337553" cy="1337553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3897143" y="1867525"/>
            <a:ext cx="4397714" cy="365291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* background</a:t>
            </a:r>
            <a:r>
              <a:rPr lang="ko-KR" altLang="en-US"/>
              <a:t>의 그라데이션 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 이미지 크기변환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 링크텍스트 </a:t>
            </a:r>
            <a:r>
              <a:rPr lang="en-US" altLang="ko-KR"/>
              <a:t>style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이미지 삽입에서의 오류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list</a:t>
            </a:r>
            <a:r>
              <a:rPr lang="ko-KR" altLang="en-US"/>
              <a:t>의 가운데 정렬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 이미지 옆으로 붙는 </a:t>
            </a:r>
            <a:r>
              <a:rPr lang="en-US" altLang="ko-KR"/>
              <a:t>footer</a:t>
            </a:r>
            <a:r>
              <a:rPr lang="ko-KR" altLang="en-US"/>
              <a:t>의 위치정렬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87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120225" y="519201"/>
            <a:ext cx="7951549" cy="735012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해결 방법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 flipV="1">
            <a:off x="0" y="0"/>
            <a:ext cx="2458260" cy="2508428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 rot="16200000">
            <a:off x="10854446" y="5520446"/>
            <a:ext cx="1337553" cy="1337553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1515891" y="1471888"/>
            <a:ext cx="8396188" cy="521275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* background</a:t>
            </a:r>
            <a:r>
              <a:rPr lang="ko-KR" altLang="en-US">
                <a:solidFill>
                  <a:schemeClr val="tx1"/>
                </a:solidFill>
              </a:rPr>
              <a:t>의 그라데이션 </a:t>
            </a:r>
            <a:endParaRPr lang="ko-KR" altLang="en-US"/>
          </a:p>
          <a:p>
            <a:pPr lvl="0">
              <a:defRPr/>
            </a:pPr>
            <a:r>
              <a:rPr lang="ko-KR" altLang="en-US" sz="1300"/>
              <a:t>   </a:t>
            </a:r>
            <a:r>
              <a:rPr lang="ko-KR" altLang="en-US" sz="1500"/>
              <a:t>background: linear-gradient(to top, rgb,rgb</a:t>
            </a:r>
            <a:r>
              <a:rPr lang="en-US" altLang="ko-KR" sz="1500"/>
              <a:t>)</a:t>
            </a:r>
            <a:r>
              <a:rPr lang="ko-KR" altLang="en-US" sz="1300"/>
              <a:t> 명령을 주어 위쪽 방향으로의 그라데이션</a:t>
            </a:r>
            <a:r>
              <a:rPr lang="en-US" altLang="ko-KR" sz="1300"/>
              <a:t> </a:t>
            </a:r>
            <a:r>
              <a:rPr lang="ko-KR" altLang="en-US" sz="1300"/>
              <a:t>색을 넣어줌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ko-KR" altLang="en-US" sz="13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 이미지 크기변환</a:t>
            </a:r>
            <a:endParaRPr lang="ko-KR" altLang="en-US"/>
          </a:p>
          <a:p>
            <a:pPr lvl="0">
              <a:defRPr/>
            </a:pPr>
            <a:r>
              <a:rPr lang="ko-KR" altLang="en-US" sz="1300"/>
              <a:t>  처음엔 </a:t>
            </a:r>
            <a:r>
              <a:rPr lang="en-US" altLang="ko-KR" sz="1500"/>
              <a:t>px</a:t>
            </a:r>
            <a:r>
              <a:rPr lang="ko-KR" altLang="en-US" sz="1300"/>
              <a:t>로 이미지크기를 설정했지만 </a:t>
            </a:r>
            <a:r>
              <a:rPr lang="en-US" altLang="ko-KR" sz="1500"/>
              <a:t>%</a:t>
            </a:r>
            <a:r>
              <a:rPr lang="ko-KR" altLang="en-US" sz="1300"/>
              <a:t>로 반응형 웹에서도 같은 비율로 적용될 수 있도록 함</a:t>
            </a:r>
            <a:r>
              <a:rPr lang="en-US" altLang="ko-KR" sz="1300"/>
              <a:t>.</a:t>
            </a:r>
            <a:endParaRPr lang="en-US" altLang="ko-KR" sz="13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 링크텍스트 </a:t>
            </a:r>
            <a:r>
              <a:rPr lang="en-US" altLang="ko-KR"/>
              <a:t>style</a:t>
            </a:r>
            <a:endParaRPr lang="en-US" altLang="ko-KR"/>
          </a:p>
          <a:p>
            <a:pPr lvl="0">
              <a:defRPr/>
            </a:pPr>
            <a:r>
              <a:rPr lang="ko-KR" altLang="en-US" sz="1300"/>
              <a:t>  </a:t>
            </a:r>
            <a:r>
              <a:rPr lang="en-US" altLang="ko-KR" sz="1300"/>
              <a:t> </a:t>
            </a:r>
            <a:r>
              <a:rPr lang="en-US" altLang="ko-KR" sz="1500"/>
              <a:t>a:link :</a:t>
            </a:r>
            <a:r>
              <a:rPr lang="en-US" altLang="ko-KR" sz="1300"/>
              <a:t> 방문하기전의 링크 </a:t>
            </a:r>
            <a:r>
              <a:rPr lang="ko-KR" altLang="en-US" sz="1300"/>
              <a:t> </a:t>
            </a:r>
            <a:r>
              <a:rPr lang="en-US" altLang="ko-KR" sz="1500"/>
              <a:t>a:hover :</a:t>
            </a:r>
            <a:r>
              <a:rPr lang="en-US" altLang="ko-KR" sz="1300"/>
              <a:t> 링크에 마우스 포인터를 올려 놓았을 때</a:t>
            </a:r>
            <a:endParaRPr lang="en-US" altLang="ko-KR" sz="1300"/>
          </a:p>
          <a:p>
            <a:pPr lvl="0">
              <a:defRPr/>
            </a:pPr>
            <a:r>
              <a:rPr lang="ko-KR" altLang="en-US" sz="1300"/>
              <a:t>   </a:t>
            </a:r>
            <a:r>
              <a:rPr lang="en-US" altLang="ko-KR" sz="1500"/>
              <a:t>a:visited :</a:t>
            </a:r>
            <a:r>
              <a:rPr lang="en-US" altLang="ko-KR" sz="1300"/>
              <a:t> 방문한 링크</a:t>
            </a:r>
            <a:r>
              <a:rPr lang="ko-KR" altLang="en-US" sz="1300"/>
              <a:t>          </a:t>
            </a:r>
            <a:r>
              <a:rPr lang="en-US" altLang="ko-KR" sz="1500"/>
              <a:t>a:active :</a:t>
            </a:r>
            <a:r>
              <a:rPr lang="en-US" altLang="ko-KR" sz="1300"/>
              <a:t> 링크를 마우스로 클릭한 순간</a:t>
            </a:r>
            <a:endParaRPr lang="en-US" altLang="ko-KR" sz="1300"/>
          </a:p>
          <a:p>
            <a:pPr lvl="0">
              <a:defRPr/>
            </a:pPr>
            <a:endParaRPr lang="en-US" altLang="ko-KR" sz="1300"/>
          </a:p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이미지 삽입에서의 오류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ko-KR" altLang="en-US" sz="1300"/>
              <a:t>현재 디렉토리에서 </a:t>
            </a:r>
            <a:r>
              <a:rPr lang="en-US" altLang="ko-KR" sz="1500"/>
              <a:t>../</a:t>
            </a:r>
            <a:r>
              <a:rPr lang="ko-KR" altLang="en-US" sz="1500"/>
              <a:t> </a:t>
            </a:r>
            <a:r>
              <a:rPr lang="ko-KR" altLang="en-US" sz="1300"/>
              <a:t>라는 상위디렉터리로</a:t>
            </a:r>
            <a:r>
              <a:rPr lang="en-US" altLang="ko-KR" sz="1300"/>
              <a:t> </a:t>
            </a:r>
            <a:r>
              <a:rPr lang="ko-KR" altLang="en-US" sz="1300"/>
              <a:t>가는 명령을 통해 쉽게 해결함</a:t>
            </a:r>
            <a:r>
              <a:rPr lang="en-US" altLang="ko-KR" sz="1300"/>
              <a:t>.</a:t>
            </a:r>
            <a:endParaRPr lang="en-US" altLang="ko-KR" sz="13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list</a:t>
            </a:r>
            <a:r>
              <a:rPr lang="ko-KR" altLang="en-US"/>
              <a:t>의 가운데 정렬</a:t>
            </a:r>
            <a:endParaRPr lang="ko-KR" altLang="en-US"/>
          </a:p>
          <a:p>
            <a:pPr lvl="0">
              <a:defRPr/>
            </a:pPr>
            <a:r>
              <a:rPr lang="ko-KR" altLang="en-US" sz="1400"/>
              <a:t>  </a:t>
            </a:r>
            <a:r>
              <a:rPr lang="en-US" altLang="ko-KR" sz="1500"/>
              <a:t>display</a:t>
            </a:r>
            <a:r>
              <a:rPr lang="en-US" altLang="ko-KR" sz="1400"/>
              <a:t> </a:t>
            </a:r>
            <a:r>
              <a:rPr lang="ko-KR" altLang="en-US" sz="1400"/>
              <a:t>의 </a:t>
            </a:r>
            <a:r>
              <a:rPr lang="en-US" altLang="ko-KR" sz="1500"/>
              <a:t>inline-block </a:t>
            </a:r>
            <a:r>
              <a:rPr lang="ko-KR" altLang="en-US" sz="1400"/>
              <a:t>속성을 통해 가로정렬 한 후 </a:t>
            </a:r>
            <a:r>
              <a:rPr lang="en-US" altLang="ko-KR" sz="1500"/>
              <a:t>text-aligan:center</a:t>
            </a:r>
            <a:r>
              <a:rPr lang="ko-KR" altLang="en-US" sz="1400"/>
              <a:t> 속성을 주어 정렬함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 이미지 옆으로 붙는 </a:t>
            </a:r>
            <a:r>
              <a:rPr lang="en-US" altLang="ko-KR"/>
              <a:t>footer</a:t>
            </a:r>
            <a:r>
              <a:rPr lang="ko-KR" altLang="en-US"/>
              <a:t>의 위치정렬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ko-KR" altLang="en-US" sz="1500"/>
              <a:t>clear: both </a:t>
            </a:r>
            <a:r>
              <a:rPr lang="ko-KR" altLang="en-US" sz="1300"/>
              <a:t>속성을 주어</a:t>
            </a:r>
            <a:r>
              <a:rPr lang="en-US" altLang="ko-KR" sz="1300"/>
              <a:t> </a:t>
            </a:r>
            <a:r>
              <a:rPr lang="en-US" altLang="ko-KR" sz="1500"/>
              <a:t>float</a:t>
            </a:r>
            <a:r>
              <a:rPr lang="ko-KR" altLang="en-US" sz="1300"/>
              <a:t>속성을 취소함</a:t>
            </a:r>
            <a:r>
              <a:rPr lang="en-US" altLang="ko-KR" sz="1300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42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120225" y="519201"/>
            <a:ext cx="7951549" cy="735012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요안도라 프로젝트를 하며</a:t>
            </a:r>
            <a:r>
              <a:rPr lang="en-US" altLang="ko-KR"/>
              <a:t>...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 flipV="1">
            <a:off x="0" y="0"/>
            <a:ext cx="2458260" cy="2508428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 rot="16200000">
            <a:off x="10854446" y="5520446"/>
            <a:ext cx="1337553" cy="1337553"/>
          </a:xfrm>
          <a:prstGeom prst="rtTriangl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5822407" y="1955385"/>
            <a:ext cx="5224566" cy="338266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레이아웃 구성시 미리 위치와 간격 크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기 등을 설정 해놓고 만들어 나가는 것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이 얼마나 중요한지 깨달았고 반응형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웹의 기본 작동 원리와 중요성에 대해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알게되었다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1708419" y="1654154"/>
            <a:ext cx="3060160" cy="1008791"/>
          </a:xfrm>
          <a:prstGeom prst="rect">
            <a:avLst/>
          </a:prstGeom>
          <a:solidFill>
            <a:schemeClr val="dk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header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1708419" y="2662945"/>
            <a:ext cx="2259654" cy="2208990"/>
          </a:xfrm>
          <a:prstGeom prst="rect">
            <a:avLst/>
          </a:prstGeom>
          <a:solidFill>
            <a:srgbClr val="80808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content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3968074" y="2662945"/>
            <a:ext cx="800505" cy="2208990"/>
          </a:xfrm>
          <a:prstGeom prst="rect">
            <a:avLst/>
          </a:prstGeom>
          <a:solidFill>
            <a:srgbClr val="40404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side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1708420" y="4871935"/>
            <a:ext cx="3060160" cy="466116"/>
          </a:xfrm>
          <a:prstGeom prst="rect">
            <a:avLst/>
          </a:prstGeom>
          <a:solidFill>
            <a:schemeClr val="accent3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footer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4150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>
        <a:spAutoFit/>
      </a:bodyPr>
      <a:lstStyle>
        <a:defPPr lvl="0">
          <a:defRPr lang="ko-KR" altLang="en-US"/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171</ep:Words>
  <ep:PresentationFormat>화면 슬라이드 쇼(4:3)</ep:PresentationFormat>
  <ep:Paragraphs>100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요안도라 개인 프로젝트</vt:lpstr>
      <vt:lpstr>HTML Code</vt:lpstr>
      <vt:lpstr>슬라이드 3</vt:lpstr>
      <vt:lpstr>CSS Code</vt:lpstr>
      <vt:lpstr>슬라이드 5</vt:lpstr>
      <vt:lpstr>CSS Code</vt:lpstr>
      <vt:lpstr>어려웠던점</vt:lpstr>
      <vt:lpstr>해결 방법</vt:lpstr>
      <vt:lpstr>요안도라 프로젝트를 하며...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2022-05-29T02:57:15.634</dcterms:created>
  <dc:creator>82109</dc:creator>
  <cp:lastModifiedBy>82109</cp:lastModifiedBy>
  <dcterms:modified xsi:type="dcterms:W3CDTF">2022-05-29T15:49:39.634</dcterms:modified>
  <cp:revision>42</cp:revision>
  <cp:version>12.0.0.1633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