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0" r:id="rId2"/>
    <p:sldMasterId id="2147483702" r:id="rId3"/>
    <p:sldMasterId id="2147483704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제목 없는 구역" id="{8C1B4C0A-55D0-475E-BF35-F6A13E37D1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5CBA6-6752-4813-BAC9-2BF9D8603E9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2A619-704C-407E-9729-02064B27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3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2A619-704C-407E-9729-02064B2795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2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9" name="Google Shape;69;p11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4843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4843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64245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64245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705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2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366277" y="62175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4843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5297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64245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64699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51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4738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4738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46870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46870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79002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79002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45419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76498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353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4738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307467" y="4494733"/>
            <a:ext cx="3150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46462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4559967" y="4494733"/>
            <a:ext cx="2990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7840335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7840333" y="4494733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1031800" y="850767"/>
            <a:ext cx="10230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7" name="Google Shape;107;p14"/>
          <p:cNvCxnSpPr/>
          <p:nvPr/>
        </p:nvCxnSpPr>
        <p:spPr>
          <a:xfrm>
            <a:off x="4458128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7652261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645200" y="14939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400600" y="3890667"/>
            <a:ext cx="9390800" cy="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4738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430867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46462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603200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7840335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7775533" y="2722433"/>
            <a:ext cx="2947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440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3288533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883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990600" y="1650800"/>
            <a:ext cx="103060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54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Numbers &amp; some text slide 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990600" y="1110133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222767" y="1959333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990600" y="2608000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2222767" y="3457200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990600" y="4105867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2222767" y="4955067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1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78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965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1" name="Google Shape;141;p20"/>
          <p:cNvSpPr/>
          <p:nvPr/>
        </p:nvSpPr>
        <p:spPr>
          <a:xfrm>
            <a:off x="542600" y="469600"/>
            <a:ext cx="57172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83800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983800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9374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0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264367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261632" y="2279256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Google Shape;16;p3"/>
          <p:cNvSpPr/>
          <p:nvPr/>
        </p:nvSpPr>
        <p:spPr>
          <a:xfrm>
            <a:off x="6096000" y="572467"/>
            <a:ext cx="3696000" cy="8476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6261633" y="1598384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6261632" y="3782229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6261633" y="3101351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6261632" y="5289987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6261633" y="4604339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3807600" cy="685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4776300" y="1901567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76300" y="3404533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776300" y="4907500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4496300" y="2024367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4496300" y="3527333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4496300" y="5030300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68649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Title and subtitle with cyan frame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146600" y="-14867"/>
            <a:ext cx="60604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4772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34772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9838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772405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1795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933900" y="-14867"/>
            <a:ext cx="52732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9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yan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6261700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6261700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6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yan with title and text 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173467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2553867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33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98200" y="-14867"/>
            <a:ext cx="123052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5"/>
          <p:cNvSpPr/>
          <p:nvPr/>
        </p:nvSpPr>
        <p:spPr>
          <a:xfrm>
            <a:off x="1907200" y="871800"/>
            <a:ext cx="8377600" cy="51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/>
          <p:nvPr/>
        </p:nvSpPr>
        <p:spPr>
          <a:xfrm>
            <a:off x="1907200" y="1828600"/>
            <a:ext cx="1529600" cy="532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67867" y="1626713"/>
            <a:ext cx="5234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3567868" y="3397000"/>
            <a:ext cx="4181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181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rgbClr val="81ECE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1044700" y="2317400"/>
            <a:ext cx="33944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225200" y="46821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5807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rgbClr val="81ECE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044700" y="828667"/>
            <a:ext cx="10157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506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6A7-5842-45B6-BD15-4E39E3318AD8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45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779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4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75028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272300" y="2279300"/>
            <a:ext cx="44896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3" name="Google Shape;33;p4"/>
          <p:cNvSpPr/>
          <p:nvPr/>
        </p:nvSpPr>
        <p:spPr>
          <a:xfrm>
            <a:off x="6902833" y="283867"/>
            <a:ext cx="4990400" cy="624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6095996" y="5109900"/>
            <a:ext cx="1016000" cy="1558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5" name="Google Shape;35;p4"/>
          <p:cNvCxnSpPr/>
          <p:nvPr/>
        </p:nvCxnSpPr>
        <p:spPr>
          <a:xfrm>
            <a:off x="1425000" y="17868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5585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58400" y="2655751"/>
            <a:ext cx="7475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2417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159600" y="2111125"/>
            <a:ext cx="787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159600" y="3786747"/>
            <a:ext cx="787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29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515000" y="1761857"/>
            <a:ext cx="1162000" cy="1158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12200" y="2882400"/>
            <a:ext cx="776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4791200" y="1855900"/>
            <a:ext cx="26096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8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9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293616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236384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9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84787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448600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7912413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96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67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600">
                <a:solidFill>
                  <a:srgbClr val="99999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39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 whi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60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75031" y="4626067"/>
            <a:ext cx="464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9" name="Google Shape;39;p5"/>
          <p:cNvCxnSpPr/>
          <p:nvPr/>
        </p:nvCxnSpPr>
        <p:spPr>
          <a:xfrm>
            <a:off x="1425000" y="61596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084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60063" y="13252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819700" y="3419700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44" name="Google Shape;44;p6"/>
          <p:cNvCxnSpPr/>
          <p:nvPr/>
        </p:nvCxnSpPr>
        <p:spPr>
          <a:xfrm>
            <a:off x="904700" y="27474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81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860667" y="1190000"/>
            <a:ext cx="8252000" cy="3642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525967" y="1502600"/>
            <a:ext cx="71968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2525967" y="3969867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82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938733" y="2539900"/>
            <a:ext cx="7836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5" name="Google Shape;55;p8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57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0" name="Google Shape;60;p9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946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131867" y="1030800"/>
            <a:ext cx="5184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56796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6131867" y="3957605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6370933" y="3707500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03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9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737227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45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96833" y="302100"/>
            <a:ext cx="115984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/>
          <p:nvPr/>
        </p:nvSpPr>
        <p:spPr>
          <a:xfrm>
            <a:off x="384000" y="384167"/>
            <a:ext cx="114236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529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D74F4A-2411-469F-8B19-61B44CB70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00" y="2111125"/>
            <a:ext cx="7872800" cy="154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CH7.Ensemble Learning </a:t>
            </a:r>
            <a:br>
              <a:rPr lang="en-US" dirty="0"/>
            </a:br>
            <a:r>
              <a:rPr lang="en-US" dirty="0"/>
              <a:t>and Random Forests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633DEB3-090B-4B27-85B0-4E15AC55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600" y="3786747"/>
            <a:ext cx="7872800" cy="1046400"/>
          </a:xfrm>
        </p:spPr>
        <p:txBody>
          <a:bodyPr/>
          <a:lstStyle/>
          <a:p>
            <a:r>
              <a:rPr lang="en-US" dirty="0"/>
              <a:t>20210208</a:t>
            </a:r>
          </a:p>
          <a:p>
            <a:r>
              <a:rPr lang="ko-KR" altLang="en-US" dirty="0"/>
              <a:t>장준희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9C465-AB59-4367-BCD0-A76832A3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DFCE5-0CEA-4983-B6FD-844573B1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sz="1600" dirty="0"/>
              <a:t>전형적으로 </a:t>
            </a:r>
            <a:r>
              <a:rPr lang="en-US" altLang="ko-KR" sz="1600" dirty="0"/>
              <a:t>Bagging(</a:t>
            </a:r>
            <a:r>
              <a:rPr lang="en-US" altLang="ko-KR" sz="1600" dirty="0" err="1"/>
              <a:t>max_samples</a:t>
            </a:r>
            <a:r>
              <a:rPr lang="en-US" altLang="ko-KR" sz="1600" dirty="0"/>
              <a:t> = size of training set)</a:t>
            </a:r>
            <a:r>
              <a:rPr lang="ko-KR" altLang="en-US" sz="1600" dirty="0"/>
              <a:t>을 사용해서 </a:t>
            </a:r>
            <a:r>
              <a:rPr lang="en-US" altLang="ko-KR" sz="1600" dirty="0"/>
              <a:t>Decision Tree</a:t>
            </a:r>
            <a:r>
              <a:rPr lang="ko-KR" altLang="en-US" sz="1600" dirty="0"/>
              <a:t>의 앙상블</a:t>
            </a:r>
            <a:r>
              <a:rPr lang="en-US" altLang="ko-KR" sz="1600" dirty="0"/>
              <a:t>(Random Forest)</a:t>
            </a:r>
            <a:r>
              <a:rPr lang="ko-KR" altLang="en-US" sz="1600" dirty="0"/>
              <a:t>을 훈련한다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BaggingClassifier</a:t>
            </a:r>
            <a:r>
              <a:rPr lang="en-US" altLang="ko-KR" sz="1600" dirty="0"/>
              <a:t> </a:t>
            </a:r>
            <a:r>
              <a:rPr lang="ko-KR" altLang="en-US" sz="1600" dirty="0"/>
              <a:t>와 </a:t>
            </a:r>
            <a:r>
              <a:rPr lang="en-US" altLang="ko-KR" sz="1600" dirty="0"/>
              <a:t>Decision Tree</a:t>
            </a:r>
            <a:r>
              <a:rPr lang="ko-KR" altLang="en-US" sz="1600" dirty="0"/>
              <a:t>를 이용하는 것 대신 </a:t>
            </a:r>
            <a:r>
              <a:rPr lang="en-US" altLang="ko-KR" sz="1600" dirty="0" err="1"/>
              <a:t>RandomFroestClassifier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사용할 수 있다</a:t>
            </a:r>
            <a:r>
              <a:rPr lang="en-US" altLang="ko-KR" sz="1600" dirty="0"/>
              <a:t>.( </a:t>
            </a:r>
            <a:r>
              <a:rPr lang="ko-KR" altLang="en-US" sz="1600" dirty="0"/>
              <a:t>더 편리하고</a:t>
            </a:r>
            <a:r>
              <a:rPr lang="en-US" altLang="ko-KR" sz="1600" dirty="0"/>
              <a:t>, Decision Tree</a:t>
            </a:r>
            <a:r>
              <a:rPr lang="ko-KR" altLang="en-US" sz="1600" dirty="0"/>
              <a:t>에 대해 최적화 되어있다</a:t>
            </a:r>
            <a:r>
              <a:rPr lang="en-US" altLang="ko-KR" sz="1600" dirty="0"/>
              <a:t>.)(</a:t>
            </a:r>
            <a:r>
              <a:rPr lang="ko-KR" altLang="en-US" sz="1600" dirty="0"/>
              <a:t>사진 첨부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몇 가지를 제외하고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RandomForestClassifier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DecisionTreeClassifier</a:t>
            </a:r>
            <a:r>
              <a:rPr lang="ko-KR" altLang="en-US" sz="1600" dirty="0"/>
              <a:t>와  앙상블 통제를 위한 </a:t>
            </a:r>
            <a:r>
              <a:rPr lang="en-US" altLang="ko-KR" sz="1600" dirty="0" err="1"/>
              <a:t>BaggingClassifier</a:t>
            </a:r>
            <a:r>
              <a:rPr lang="ko-KR" altLang="en-US" sz="1600" dirty="0"/>
              <a:t>의 모든 </a:t>
            </a:r>
            <a:r>
              <a:rPr lang="en-US" altLang="ko-KR" sz="1600" dirty="0"/>
              <a:t>hyperparameter</a:t>
            </a:r>
            <a:r>
              <a:rPr lang="ko-KR" altLang="en-US" sz="1600" dirty="0"/>
              <a:t>를 갖고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Random Forest </a:t>
            </a:r>
            <a:r>
              <a:rPr lang="ko-KR" altLang="en-US" sz="1600" dirty="0"/>
              <a:t>알고리즘은 트리가 자랄 때 추가적인 무작위성을 준다</a:t>
            </a:r>
            <a:r>
              <a:rPr lang="en-US" altLang="ko-KR" sz="1600" dirty="0"/>
              <a:t>. </a:t>
            </a:r>
            <a:r>
              <a:rPr lang="ko-KR" altLang="en-US" sz="1600" dirty="0"/>
              <a:t>노드를 나누기위한 가장 좋은 특성을 찾는 대신</a:t>
            </a:r>
            <a:r>
              <a:rPr lang="en-US" altLang="ko-KR" sz="1600" dirty="0"/>
              <a:t>, </a:t>
            </a:r>
            <a:r>
              <a:rPr lang="ko-KR" altLang="en-US" sz="1600" dirty="0"/>
              <a:t>무작위의 특성 부분집합에서 가장 좋은 특성을 찾는다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트리를 더욱 다양하게 만든다</a:t>
            </a:r>
            <a:r>
              <a:rPr lang="en-US" altLang="ko-KR" sz="1600" dirty="0"/>
              <a:t>. (higher</a:t>
            </a:r>
            <a:r>
              <a:rPr lang="ko-KR" altLang="en-US" sz="1600" dirty="0"/>
              <a:t> </a:t>
            </a:r>
            <a:r>
              <a:rPr lang="en-US" altLang="ko-KR" sz="1600" dirty="0"/>
              <a:t>bias, lower variance)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54E1466-956A-4037-99D7-59FAEE21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4507816"/>
            <a:ext cx="6366053" cy="10168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69382FC-3574-409C-B8E8-2EE1AE7C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83" y="5359627"/>
            <a:ext cx="6264453" cy="11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E3962-25B6-491A-8E0A-33460279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Extra-Trees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267B-C8D6-4DA8-8FEB-65533B8E6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무작위 특성 부분 집합 </a:t>
            </a:r>
            <a:r>
              <a:rPr lang="en-US" altLang="ko-KR" dirty="0"/>
              <a:t>+ </a:t>
            </a:r>
            <a:r>
              <a:rPr lang="ko-KR" altLang="en-US" dirty="0"/>
              <a:t>무작위 분류 </a:t>
            </a: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Extremely Random Tree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Ext</a:t>
            </a:r>
            <a:r>
              <a:rPr lang="en-US" altLang="ko-KR" dirty="0">
                <a:sym typeface="Wingdings" panose="05000000000000000000" pitchFamily="2" charset="2"/>
              </a:rPr>
              <a:t>remely </a:t>
            </a:r>
            <a:r>
              <a:rPr lang="en-US" altLang="ko-KR" b="1" dirty="0">
                <a:sym typeface="Wingdings" panose="05000000000000000000" pitchFamily="2" charset="2"/>
              </a:rPr>
              <a:t>Ra</a:t>
            </a:r>
            <a:r>
              <a:rPr lang="en-US" altLang="ko-KR" dirty="0">
                <a:sym typeface="Wingdings" panose="05000000000000000000" pitchFamily="2" charset="2"/>
              </a:rPr>
              <a:t>ndomized Trees </a:t>
            </a:r>
            <a:r>
              <a:rPr lang="en-US" altLang="ko-KR" dirty="0" err="1">
                <a:sym typeface="Wingdings" panose="05000000000000000000" pitchFamily="2" charset="2"/>
              </a:rPr>
              <a:t>Ensamble</a:t>
            </a:r>
            <a:r>
              <a:rPr lang="en-US" altLang="ko-KR" dirty="0">
                <a:sym typeface="Wingdings" panose="05000000000000000000" pitchFamily="2" charset="2"/>
              </a:rPr>
              <a:t>(Extra-Trees)</a:t>
            </a:r>
          </a:p>
          <a:p>
            <a:r>
              <a:rPr lang="en-US" altLang="ko-KR" dirty="0"/>
              <a:t>higher</a:t>
            </a:r>
            <a:r>
              <a:rPr lang="ko-KR" altLang="en-US" dirty="0"/>
              <a:t> </a:t>
            </a:r>
            <a:r>
              <a:rPr lang="en-US" altLang="ko-KR" dirty="0"/>
              <a:t>bias, lower variance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Scikit-Learn : </a:t>
            </a:r>
            <a:r>
              <a:rPr lang="en-US" altLang="ko-KR" dirty="0" err="1">
                <a:sym typeface="Wingdings" panose="05000000000000000000" pitchFamily="2" charset="2"/>
              </a:rPr>
              <a:t>ExtraTreesClassifier</a:t>
            </a:r>
            <a:r>
              <a:rPr lang="ko-KR" altLang="en-US" dirty="0">
                <a:sym typeface="Wingdings" panose="05000000000000000000" pitchFamily="2" charset="2"/>
              </a:rPr>
              <a:t> 클래스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언제 더 나은지 집어 말하기는  어렵고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양쪽을 다 시도한 후 </a:t>
            </a:r>
            <a:r>
              <a:rPr lang="en-US" altLang="ko-KR" dirty="0">
                <a:sym typeface="Wingdings" panose="05000000000000000000" pitchFamily="2" charset="2"/>
              </a:rPr>
              <a:t>cross-validation</a:t>
            </a:r>
            <a:r>
              <a:rPr lang="ko-KR" altLang="en-US" dirty="0">
                <a:sym typeface="Wingdings" panose="05000000000000000000" pitchFamily="2" charset="2"/>
              </a:rPr>
              <a:t>을 통해 비교해야 알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78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0BDF2-92EC-47CC-B076-4F2DA98F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6ED13-AD6F-42AC-89DA-4B5ADB0F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Forests</a:t>
            </a:r>
            <a:r>
              <a:rPr lang="ko-KR" altLang="en-US" dirty="0"/>
              <a:t>의 또 다른 놀라운 특성은 각 특성 간의 상대적 중요도를 쉽게 측정할 수 있다는 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Scikit-Learn</a:t>
            </a:r>
            <a:r>
              <a:rPr lang="ko-KR" altLang="en-US" dirty="0"/>
              <a:t>은 그 특성을 사용하는 노드가 얼마나 많은 </a:t>
            </a:r>
            <a:r>
              <a:rPr lang="en-US" altLang="ko-KR" dirty="0"/>
              <a:t>impurity</a:t>
            </a:r>
            <a:r>
              <a:rPr lang="ko-KR" altLang="en-US" dirty="0"/>
              <a:t>를 평균적으로 줄였는지를 통해 측정한다</a:t>
            </a:r>
            <a:r>
              <a:rPr lang="en-US" altLang="ko-KR" dirty="0"/>
              <a:t>. </a:t>
            </a:r>
            <a:r>
              <a:rPr lang="ko-KR" altLang="en-US" dirty="0"/>
              <a:t>훈련 후에 각 특성에 대해 점수를 계산하고 그 합이 </a:t>
            </a:r>
            <a:r>
              <a:rPr lang="en-US" altLang="ko-KR" dirty="0"/>
              <a:t>1</a:t>
            </a:r>
            <a:r>
              <a:rPr lang="ko-KR" altLang="en-US" dirty="0"/>
              <a:t>이 되게끔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6E4DEF-4977-4790-87E9-B228FBCE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20" y="4425109"/>
            <a:ext cx="6059054" cy="19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FD24C-8456-4E1D-9B09-563C3254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Boosting(hypothesis boosting)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71308-C219-4AE7-A9DF-5CE7E1A96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dirty="0"/>
              <a:t>여러 약한 학습자들을 결합하여 강한 학습자 만드는 앙상블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</a:t>
            </a:r>
            <a:r>
              <a:rPr lang="en-US" altLang="ko-KR" dirty="0"/>
              <a:t>boosting methods</a:t>
            </a:r>
            <a:r>
              <a:rPr lang="ko-KR" altLang="en-US" dirty="0"/>
              <a:t>의 일반적인 아이디어는 예측기를 각각이 선행 예측기를 바로잡도록 연속적으로 훈련하는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방법들이 있지만 </a:t>
            </a:r>
            <a:r>
              <a:rPr lang="en-US" altLang="ko-KR" dirty="0"/>
              <a:t>AdaBoost(Adaptive Boosting) </a:t>
            </a:r>
            <a:r>
              <a:rPr lang="ko-KR" altLang="en-US" dirty="0"/>
              <a:t>과  </a:t>
            </a:r>
            <a:r>
              <a:rPr lang="en-US" altLang="ko-KR" dirty="0"/>
              <a:t>Gradient Boosting</a:t>
            </a:r>
            <a:r>
              <a:rPr lang="ko-KR" altLang="en-US" dirty="0"/>
              <a:t>이 가장 유명하다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98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91CA0-0A5C-450F-9D3F-3ECA8DAA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AdaBoost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71DFB-FD08-4FE5-882D-948D34E97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선행 예측기를 바로잡는 방법 중 하나는</a:t>
            </a:r>
            <a:r>
              <a:rPr lang="en-US" altLang="ko-KR" sz="1200" dirty="0"/>
              <a:t>, </a:t>
            </a:r>
            <a:r>
              <a:rPr lang="ko-KR" altLang="en-US" sz="1200" dirty="0"/>
              <a:t>선행예측기가 </a:t>
            </a:r>
            <a:r>
              <a:rPr lang="en-US" altLang="ko-KR" sz="1200" dirty="0"/>
              <a:t>underfit</a:t>
            </a:r>
            <a:r>
              <a:rPr lang="ko-KR" altLang="en-US" sz="1200" dirty="0"/>
              <a:t>한 훈련 인스턴스에 더 신경을 쓰는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새 예측기가 점점 더 어려운 경우에 집중한다</a:t>
            </a:r>
            <a:r>
              <a:rPr lang="en-US" altLang="ko-KR" sz="1200" dirty="0"/>
              <a:t>. </a:t>
            </a:r>
            <a:r>
              <a:rPr lang="en-US" altLang="ko-KR" sz="1200" dirty="0">
                <a:sym typeface="Wingdings" panose="05000000000000000000" pitchFamily="2" charset="2"/>
              </a:rPr>
              <a:t> AdaBoost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AdaBoost </a:t>
            </a:r>
            <a:r>
              <a:rPr lang="ko-KR" altLang="en-US" sz="1200" dirty="0">
                <a:sym typeface="Wingdings" panose="05000000000000000000" pitchFamily="2" charset="2"/>
              </a:rPr>
              <a:t>분류기를 만든다고 하면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첫 기반 분류기가 훈련하고 훈련셋에 대해서 예측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잘못 분류된 인스턴스의 상대적 가중치 증가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두번째 분류기는 갱신된 가중치를 기반으로 훈련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예측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세번째 분류기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가중치 증가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훈련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예측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가중치 증가</a:t>
            </a:r>
            <a:r>
              <a:rPr lang="en-US" altLang="ko-KR" sz="1200" dirty="0">
                <a:sym typeface="Wingdings" panose="05000000000000000000" pitchFamily="2" charset="2"/>
              </a:rPr>
              <a:t>…</a:t>
            </a:r>
          </a:p>
          <a:p>
            <a:r>
              <a:rPr lang="ko-KR" altLang="en-US" sz="1200" dirty="0">
                <a:sym typeface="Wingdings" panose="05000000000000000000" pitchFamily="2" charset="2"/>
              </a:rPr>
              <a:t>모든 예측기가 훈련되고 나면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앙상블은 </a:t>
            </a:r>
            <a:r>
              <a:rPr lang="en-US" altLang="ko-KR" sz="1200" dirty="0">
                <a:sym typeface="Wingdings" panose="05000000000000000000" pitchFamily="2" charset="2"/>
              </a:rPr>
              <a:t>bagging</a:t>
            </a:r>
            <a:r>
              <a:rPr lang="ko-KR" altLang="en-US" sz="1200" dirty="0">
                <a:sym typeface="Wingdings" panose="05000000000000000000" pitchFamily="2" charset="2"/>
              </a:rPr>
              <a:t>이나 </a:t>
            </a:r>
            <a:r>
              <a:rPr lang="en-US" altLang="ko-KR" sz="1200" dirty="0">
                <a:sym typeface="Wingdings" panose="05000000000000000000" pitchFamily="2" charset="2"/>
              </a:rPr>
              <a:t>pasting</a:t>
            </a:r>
            <a:r>
              <a:rPr lang="ko-KR" altLang="en-US" sz="1200" dirty="0">
                <a:sym typeface="Wingdings" panose="05000000000000000000" pitchFamily="2" charset="2"/>
              </a:rPr>
              <a:t>처럼 예측을 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각 예측기가 가중 훈련 셋에 대한 정확도에 따라 다른 가중치를 갖고 있다는 점은 다르다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200" dirty="0">
                <a:sym typeface="Wingdings" panose="05000000000000000000" pitchFamily="2" charset="2"/>
              </a:rPr>
              <a:t>한가지 중요한 결함은 병렬 학습이 안된다는 것이다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5A98D-9C30-4B8A-B693-75F6B5A865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F8C3DE-09D0-4854-9401-3C720768D60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ko-KR" sz="1200" dirty="0"/>
              <a:t>scikit-Learn : AdaBoost</a:t>
            </a:r>
            <a:r>
              <a:rPr lang="ko-KR" altLang="en-US" sz="1200" dirty="0"/>
              <a:t>의 </a:t>
            </a:r>
            <a:r>
              <a:rPr lang="en-US" altLang="ko-KR" sz="1200" dirty="0"/>
              <a:t>multiclass </a:t>
            </a:r>
            <a:r>
              <a:rPr lang="ko-KR" altLang="en-US" sz="1200" dirty="0"/>
              <a:t>버전인 </a:t>
            </a:r>
            <a:r>
              <a:rPr lang="en-US" altLang="ko-KR" sz="1200" dirty="0"/>
              <a:t>SAMME</a:t>
            </a:r>
            <a:r>
              <a:rPr lang="ko-KR" altLang="en-US" sz="1200" dirty="0"/>
              <a:t>를 사용한다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예측기가 확률을 어림할 수 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확률에 기반하는</a:t>
            </a:r>
            <a:r>
              <a:rPr lang="en-US" altLang="ko-KR" sz="1200" dirty="0"/>
              <a:t>, </a:t>
            </a:r>
            <a:r>
              <a:rPr lang="ko-KR" altLang="en-US" sz="1200" dirty="0"/>
              <a:t>일반적으로 성능이 더 나은 </a:t>
            </a:r>
            <a:r>
              <a:rPr lang="en-US" altLang="ko-KR" sz="1200" dirty="0"/>
              <a:t>SAMME.R</a:t>
            </a:r>
            <a:r>
              <a:rPr lang="ko-KR" altLang="en-US" sz="1200" dirty="0"/>
              <a:t>를 사용할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6" name="그림 5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2D9B3ADA-9A7C-4986-9887-154CC78D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8" y="294769"/>
            <a:ext cx="2446929" cy="1459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E72212-C2F8-4E41-A12C-77B792F5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" y="5615709"/>
            <a:ext cx="3166193" cy="124229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4B5A72C-1AB6-4301-B388-2583323A6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13" y="3716800"/>
            <a:ext cx="2547774" cy="145966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F14A924-50E4-4F8A-A7AC-F9CF2F0D4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7" y="5288166"/>
            <a:ext cx="4099269" cy="111875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3F2B740-C47D-4CF0-8271-51C20F3AB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00" y="1681538"/>
            <a:ext cx="3294800" cy="9197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ECF81E-BB3B-4C5A-B42D-3A25E2D09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2" y="2741094"/>
            <a:ext cx="2244436" cy="975706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35C0739-7C25-4615-A049-808CDE6C5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99" y="3183041"/>
            <a:ext cx="4099269" cy="10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0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6E994BB-A35A-42A7-9184-F3B23D58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Boosting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B5763C0-127B-4906-81C4-A82B4D1A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82" y="1780428"/>
            <a:ext cx="3669818" cy="4090000"/>
          </a:xfrm>
        </p:spPr>
        <p:txBody>
          <a:bodyPr/>
          <a:lstStyle/>
          <a:p>
            <a:r>
              <a:rPr lang="ko-KR" altLang="en-US" sz="1400" dirty="0"/>
              <a:t>예측기의 순차적 합으로 앙상블을 구성하는 것은 </a:t>
            </a:r>
            <a:r>
              <a:rPr lang="en-US" altLang="ko-KR" sz="1400" dirty="0"/>
              <a:t>AdaBoost</a:t>
            </a:r>
            <a:r>
              <a:rPr lang="ko-KR" altLang="en-US" sz="1400" dirty="0"/>
              <a:t>와 동일하지만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인스턴스 가중치를 조작하는 것 대신 선행 예측기의 </a:t>
            </a:r>
            <a:r>
              <a:rPr lang="en-US" altLang="ko-KR" sz="1400" dirty="0"/>
              <a:t>residual errors</a:t>
            </a:r>
            <a:r>
              <a:rPr lang="ko-KR" altLang="en-US" sz="1400" dirty="0"/>
              <a:t>에 </a:t>
            </a:r>
            <a:r>
              <a:rPr lang="en-US" altLang="ko-KR" sz="1400" dirty="0"/>
              <a:t>fit</a:t>
            </a:r>
            <a:r>
              <a:rPr lang="ko-KR" altLang="en-US" sz="1400" dirty="0"/>
              <a:t>하게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learning_rate</a:t>
            </a:r>
            <a:r>
              <a:rPr lang="en-US" altLang="ko-KR" sz="1400" dirty="0"/>
              <a:t> : </a:t>
            </a:r>
            <a:r>
              <a:rPr lang="ko-KR" altLang="en-US" sz="1400" dirty="0"/>
              <a:t>각 트리의 기여도</a:t>
            </a:r>
            <a:r>
              <a:rPr lang="en-US" altLang="ko-KR" sz="1400" dirty="0"/>
              <a:t>, </a:t>
            </a:r>
            <a:r>
              <a:rPr lang="ko-KR" altLang="en-US" sz="1400" dirty="0"/>
              <a:t>낮으면 훈련셋에 </a:t>
            </a:r>
            <a:r>
              <a:rPr lang="en-US" altLang="ko-KR" sz="1400" dirty="0"/>
              <a:t>fit</a:t>
            </a:r>
            <a:r>
              <a:rPr lang="ko-KR" altLang="en-US" sz="1400" dirty="0"/>
              <a:t>하기 위해 더 많은 트리가 앙상블에 필요한 대신 대게 더 잘 일반화한다</a:t>
            </a:r>
            <a:r>
              <a:rPr lang="en-US" altLang="ko-KR" sz="1400" dirty="0"/>
              <a:t>. – shrinkage</a:t>
            </a:r>
          </a:p>
          <a:p>
            <a:r>
              <a:rPr lang="ko-KR" altLang="en-US" sz="1400" dirty="0"/>
              <a:t>최적의 트리 수를 찾기 위해서 </a:t>
            </a:r>
            <a:r>
              <a:rPr lang="en-US" altLang="ko-KR" sz="1400" dirty="0"/>
              <a:t>early stopping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Gradient Boosting</a:t>
            </a:r>
            <a:r>
              <a:rPr lang="ko-KR" altLang="en-US" sz="1400" dirty="0"/>
              <a:t>은 유명한 파이썬 라이브러리인 </a:t>
            </a:r>
            <a:r>
              <a:rPr lang="en-US" altLang="ko-KR" sz="1400" dirty="0" err="1"/>
              <a:t>XGBoost</a:t>
            </a:r>
            <a:r>
              <a:rPr lang="en-US" altLang="ko-KR" sz="1400" dirty="0"/>
              <a:t>(Extreme Gradient Boosting)</a:t>
            </a:r>
            <a:r>
              <a:rPr lang="ko-KR" altLang="en-US" sz="1400" dirty="0"/>
              <a:t>에서도 가능하다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5F152C9-DA38-4830-AED7-23102E28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57" y="1467875"/>
            <a:ext cx="6137339" cy="289168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3FE18B-E8DA-412C-B3B4-03E8F2882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7" y="4704104"/>
            <a:ext cx="6114472" cy="9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411DA-BA33-4D0C-B35C-0B0FC11B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1851B-47F8-4E8B-ACDA-FE16A46A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26F3B3-F4BB-4B61-9563-DD9F7490D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7" y="365902"/>
            <a:ext cx="4222876" cy="4099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C5E3FC-7B2D-4030-B719-484ED53A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9" y="4465782"/>
            <a:ext cx="5115575" cy="193476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5D571E0-F358-4148-A313-399D1577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81" y="552483"/>
            <a:ext cx="5241812" cy="236973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85BDFC3-41B1-4214-BC33-6C6061CAC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83" y="3656220"/>
            <a:ext cx="5226010" cy="26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5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8BAC-CEC8-4AE9-AF37-2A698342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Stacking(stacked generalization)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F7D1C-1FB5-4C5C-94C2-20955241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593" y="1467875"/>
            <a:ext cx="2623128" cy="2883936"/>
          </a:xfrm>
        </p:spPr>
        <p:txBody>
          <a:bodyPr/>
          <a:lstStyle/>
          <a:p>
            <a:r>
              <a:rPr lang="ko-KR" altLang="en-US" sz="1200" dirty="0"/>
              <a:t>함수 대신 </a:t>
            </a:r>
            <a:r>
              <a:rPr lang="en-US" altLang="ko-KR" sz="1200" dirty="0"/>
              <a:t>aggregation</a:t>
            </a:r>
            <a:r>
              <a:rPr lang="ko-KR" altLang="en-US" sz="1200" dirty="0"/>
              <a:t>을 수행하는 모델을 만든다</a:t>
            </a:r>
            <a:r>
              <a:rPr lang="en-US" altLang="ko-KR" sz="1200" dirty="0"/>
              <a:t>. </a:t>
            </a:r>
            <a:r>
              <a:rPr lang="ko-KR" altLang="en-US" sz="1200" dirty="0"/>
              <a:t>최종 예측기는 </a:t>
            </a:r>
            <a:r>
              <a:rPr lang="en-US" altLang="ko-KR" sz="1200" dirty="0"/>
              <a:t>blender</a:t>
            </a:r>
            <a:r>
              <a:rPr lang="ko-KR" altLang="en-US" sz="1200" dirty="0"/>
              <a:t>나 </a:t>
            </a:r>
            <a:r>
              <a:rPr lang="en-US" altLang="ko-KR" sz="1200" dirty="0"/>
              <a:t>meta learner</a:t>
            </a:r>
            <a:r>
              <a:rPr lang="ko-KR" altLang="en-US" sz="1200" dirty="0"/>
              <a:t>라고 부른다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blender</a:t>
            </a:r>
            <a:r>
              <a:rPr lang="ko-KR" altLang="en-US" sz="1200" dirty="0"/>
              <a:t>를 훈련하기 위해서 흔히 쓰이는 전략은 </a:t>
            </a:r>
            <a:r>
              <a:rPr lang="en-US" altLang="ko-KR" sz="1200" dirty="0"/>
              <a:t>hold-out set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애석하게도</a:t>
            </a:r>
            <a:r>
              <a:rPr lang="en-US" altLang="ko-KR" sz="1200" dirty="0"/>
              <a:t>, Scikit-Learn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stacking</a:t>
            </a:r>
            <a:r>
              <a:rPr lang="ko-KR" altLang="en-US" sz="1200" dirty="0"/>
              <a:t>을 직접 지원해주지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대신 직접 구현하거나</a:t>
            </a:r>
            <a:r>
              <a:rPr lang="en-US" altLang="ko-KR" sz="1200" dirty="0"/>
              <a:t>, brew </a:t>
            </a:r>
            <a:r>
              <a:rPr lang="ko-KR" altLang="en-US" sz="1200" dirty="0"/>
              <a:t>와 같은 오픈 소스 프로젝트를 사용할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3DEEF-7DB7-4023-BB97-135547CC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21" y="1781064"/>
            <a:ext cx="4832276" cy="3790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91B161-AB9C-4274-8B17-B7099DE6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17" y="201230"/>
            <a:ext cx="4175956" cy="2980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6B152F-A925-4326-BD88-6345033C9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97" y="3181927"/>
            <a:ext cx="3487930" cy="3271980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5703043-AC17-4008-A1DB-854150BC7A50}"/>
              </a:ext>
            </a:extLst>
          </p:cNvPr>
          <p:cNvCxnSpPr/>
          <p:nvPr/>
        </p:nvCxnSpPr>
        <p:spPr>
          <a:xfrm rot="5400000">
            <a:off x="8566727" y="3745346"/>
            <a:ext cx="4165600" cy="720436"/>
          </a:xfrm>
          <a:prstGeom prst="curvedConnector3">
            <a:avLst>
              <a:gd name="adj1" fmla="val 47561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4ABF9-D403-48BD-9379-8C1B8D163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7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D8488D-BE49-456E-9C15-E045958D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FB8388-F20C-44FC-9FEF-3C7CC594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/>
          <a:lstStyle/>
          <a:p>
            <a:r>
              <a:rPr lang="en-US" dirty="0"/>
              <a:t>Voting Classifier</a:t>
            </a:r>
          </a:p>
          <a:p>
            <a:r>
              <a:rPr lang="en-US" dirty="0"/>
              <a:t>Bagging and Pasting</a:t>
            </a:r>
          </a:p>
          <a:p>
            <a:pPr lvl="1"/>
            <a:r>
              <a:rPr lang="en-US" dirty="0"/>
              <a:t>Bagging and Pasting in Scikit-Learn</a:t>
            </a:r>
          </a:p>
          <a:p>
            <a:pPr lvl="1"/>
            <a:r>
              <a:rPr lang="en-US" dirty="0"/>
              <a:t>Out-of-Bag </a:t>
            </a:r>
            <a:r>
              <a:rPr lang="en-US" dirty="0" err="1"/>
              <a:t>Evalutaion</a:t>
            </a:r>
            <a:endParaRPr lang="en-US" dirty="0"/>
          </a:p>
          <a:p>
            <a:r>
              <a:rPr lang="en-US" dirty="0"/>
              <a:t>Random Patches and Random Subspaces</a:t>
            </a:r>
          </a:p>
          <a:p>
            <a:r>
              <a:rPr lang="en-US" dirty="0"/>
              <a:t>Random Forests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Feature Importance</a:t>
            </a:r>
          </a:p>
          <a:p>
            <a:r>
              <a:rPr lang="en-US" dirty="0"/>
              <a:t>Boosting</a:t>
            </a:r>
          </a:p>
          <a:p>
            <a:pPr lvl="1"/>
            <a:r>
              <a:rPr lang="en-US" dirty="0"/>
              <a:t>AdaBoost</a:t>
            </a:r>
          </a:p>
          <a:p>
            <a:pPr lvl="1"/>
            <a:r>
              <a:rPr lang="en-US" dirty="0"/>
              <a:t>Gradient Boosting</a:t>
            </a:r>
          </a:p>
          <a:p>
            <a:r>
              <a:rPr lang="en-US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21160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C9FE-D37D-487F-A181-606D5158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A0213-1649-4D23-AA97-FC50F4669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ensemble : predictor</a:t>
            </a:r>
            <a:r>
              <a:rPr lang="ko-KR" altLang="en-US" dirty="0"/>
              <a:t>의 집합</a:t>
            </a:r>
            <a:endParaRPr lang="en-US" altLang="ko-KR" dirty="0"/>
          </a:p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 : Decision Tree </a:t>
            </a:r>
            <a:r>
              <a:rPr lang="ko-KR" altLang="en-US" dirty="0"/>
              <a:t>의 </a:t>
            </a:r>
            <a:r>
              <a:rPr lang="en-US" altLang="ko-KR" dirty="0"/>
              <a:t>ensemble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프로젝트의 끝에 주로 쓰이는데</a:t>
            </a:r>
            <a:r>
              <a:rPr lang="en-US" altLang="ko-KR" dirty="0"/>
              <a:t>,</a:t>
            </a:r>
            <a:r>
              <a:rPr lang="ko-KR" altLang="en-US" dirty="0"/>
              <a:t> 약간의 좋은 </a:t>
            </a:r>
            <a:r>
              <a:rPr lang="en-US" altLang="ko-KR" dirty="0"/>
              <a:t>predictor</a:t>
            </a:r>
            <a:r>
              <a:rPr lang="ko-KR" altLang="en-US" dirty="0"/>
              <a:t>들이 있을 때</a:t>
            </a:r>
            <a:r>
              <a:rPr lang="en-US" altLang="ko-KR" dirty="0"/>
              <a:t>, </a:t>
            </a:r>
            <a:r>
              <a:rPr lang="ko-KR" altLang="en-US" dirty="0"/>
              <a:t>결합시켜 더 나은 </a:t>
            </a:r>
            <a:r>
              <a:rPr lang="en-US" altLang="ko-KR" dirty="0"/>
              <a:t>predictor</a:t>
            </a:r>
            <a:r>
              <a:rPr lang="ko-KR" altLang="en-US" dirty="0"/>
              <a:t>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3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09FEA-6DE7-4B78-AE61-45E4F12F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Voting</a:t>
            </a:r>
            <a:r>
              <a:rPr lang="ko-KR" altLang="en-US" dirty="0"/>
              <a:t> </a:t>
            </a:r>
            <a:r>
              <a:rPr lang="en-US" altLang="ko-KR" dirty="0"/>
              <a:t>Classifiers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DDBAB-3F74-411E-ACEC-7AA18DE0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/>
          <a:lstStyle/>
          <a:p>
            <a:r>
              <a:rPr lang="en-US" altLang="ko-KR" dirty="0"/>
              <a:t>80%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정확도를 보여주는 몇 개의 </a:t>
            </a:r>
            <a:r>
              <a:rPr lang="en-US" altLang="ko-KR" dirty="0"/>
              <a:t>classifier</a:t>
            </a:r>
            <a:r>
              <a:rPr lang="ko-KR" altLang="en-US" dirty="0"/>
              <a:t>가 있다고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단순한 개선안은 각 분류기의 답을 모아</a:t>
            </a:r>
            <a:r>
              <a:rPr lang="en-US" altLang="ko-KR" dirty="0"/>
              <a:t>, </a:t>
            </a:r>
            <a:r>
              <a:rPr lang="ko-KR" altLang="en-US" dirty="0"/>
              <a:t>가장 많이 뽑힌 클래스를 결과로 내놓는 것 </a:t>
            </a:r>
            <a:r>
              <a:rPr lang="en-US" altLang="ko-KR" dirty="0"/>
              <a:t>– hard voting classifier</a:t>
            </a:r>
          </a:p>
          <a:p>
            <a:r>
              <a:rPr lang="ko-KR" altLang="en-US" dirty="0"/>
              <a:t>각각의 분류기가 성능이 나쁠지라도</a:t>
            </a:r>
            <a:r>
              <a:rPr lang="en-US" altLang="ko-KR" dirty="0"/>
              <a:t>, </a:t>
            </a:r>
            <a:r>
              <a:rPr lang="ko-KR" altLang="en-US" dirty="0"/>
              <a:t>충분히 많고 다양한 분류기가 모인다면 그 합은 강력할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예측기가 가능한 한 독립적일 때 성능이 가장 좋다</a:t>
            </a:r>
            <a:r>
              <a:rPr lang="en-US" altLang="ko-KR" dirty="0"/>
              <a:t>. (</a:t>
            </a:r>
            <a:r>
              <a:rPr lang="ko-KR" altLang="en-US" dirty="0"/>
              <a:t>다른 알고리즘을 사용하는 것이 한 방법이 될 수 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16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B3C2-D8EA-4CDE-848B-EDDC42CE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voting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scikit learn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778F2-BAC1-45FB-B29B-0E372B39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 anchor="t" anchorCtr="0"/>
          <a:lstStyle/>
          <a:p>
            <a:r>
              <a:rPr lang="ko-KR" altLang="en-US" sz="1200" dirty="0"/>
              <a:t>모든 분류기가 각 클래스의 확률을 어림할 수 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가장 높은 확률을 가진 클래스를 예측하게 할 수 있다</a:t>
            </a:r>
            <a:r>
              <a:rPr lang="en-US" altLang="ko-KR" sz="1200" dirty="0"/>
              <a:t>.  </a:t>
            </a:r>
            <a:r>
              <a:rPr lang="en-US" altLang="ko-KR" sz="1200" dirty="0">
                <a:sym typeface="Wingdings" panose="05000000000000000000" pitchFamily="2" charset="2"/>
              </a:rPr>
              <a:t> soft voting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8D3E59-F41F-408B-A176-5AAF21B9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69" y="2185759"/>
            <a:ext cx="8182061" cy="37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8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37C75-FDAE-4748-B845-B4EA2B0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 and Pasting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CC7B4-3C17-4F2A-8A7C-7693D71A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3109794"/>
            <a:ext cx="8854400" cy="2677505"/>
          </a:xfrm>
        </p:spPr>
        <p:txBody>
          <a:bodyPr/>
          <a:lstStyle/>
          <a:p>
            <a:r>
              <a:rPr lang="ko-KR" altLang="en-US" sz="1400" dirty="0"/>
              <a:t>앙상블은 각 예측기의 예측을 합산해서  새로운 인스턴스에 대해 예측</a:t>
            </a:r>
            <a:endParaRPr lang="en-US" altLang="ko-KR" sz="1400" dirty="0"/>
          </a:p>
          <a:p>
            <a:r>
              <a:rPr lang="en-US" altLang="ko-KR" sz="1400" dirty="0"/>
              <a:t>aggregation function – </a:t>
            </a:r>
            <a:r>
              <a:rPr lang="ko-KR" altLang="en-US" sz="1400" dirty="0"/>
              <a:t>전형적으로 </a:t>
            </a:r>
            <a:r>
              <a:rPr lang="en-US" altLang="ko-KR" sz="1400" dirty="0"/>
              <a:t>statistical mode(</a:t>
            </a:r>
            <a:r>
              <a:rPr lang="ko-KR" altLang="en-US" sz="1400" dirty="0"/>
              <a:t>가장 잦은 예측</a:t>
            </a:r>
            <a:r>
              <a:rPr lang="en-US" altLang="ko-KR" sz="1400" dirty="0"/>
              <a:t>)\</a:t>
            </a:r>
          </a:p>
          <a:p>
            <a:r>
              <a:rPr lang="ko-KR" altLang="en-US" sz="1400" dirty="0"/>
              <a:t>각각의 예측기는 원래 훈련셋으로 훈련했을 때 보다 높은 </a:t>
            </a:r>
            <a:r>
              <a:rPr lang="en-US" altLang="ko-KR" sz="1400" dirty="0"/>
              <a:t>bias</a:t>
            </a:r>
            <a:r>
              <a:rPr lang="ko-KR" altLang="en-US" sz="1400" dirty="0"/>
              <a:t>를 갖고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그러나 </a:t>
            </a:r>
            <a:r>
              <a:rPr lang="en-US" altLang="ko-KR" sz="1400" dirty="0"/>
              <a:t>aggregation</a:t>
            </a:r>
            <a:r>
              <a:rPr lang="ko-KR" altLang="en-US" sz="1400" dirty="0"/>
              <a:t>은 </a:t>
            </a:r>
            <a:r>
              <a:rPr lang="en-US" altLang="ko-KR" sz="1400" dirty="0"/>
              <a:t>bias</a:t>
            </a:r>
            <a:r>
              <a:rPr lang="ko-KR" altLang="en-US" sz="1400" dirty="0"/>
              <a:t> 와 </a:t>
            </a:r>
            <a:r>
              <a:rPr lang="en-US" altLang="ko-KR" sz="1400" dirty="0"/>
              <a:t>variance</a:t>
            </a:r>
            <a:r>
              <a:rPr lang="ko-KR" altLang="en-US" sz="1400" dirty="0"/>
              <a:t>모두를 줄인다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일반적으로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앙상블은 단일 훈련기가 원래의 훈련셋으로 훈련 했을 때보다 비슷한 </a:t>
            </a:r>
            <a:r>
              <a:rPr lang="en-US" altLang="ko-KR" sz="1400" dirty="0"/>
              <a:t>bias </a:t>
            </a:r>
            <a:r>
              <a:rPr lang="ko-KR" altLang="en-US" sz="1400" dirty="0"/>
              <a:t>낮은 </a:t>
            </a:r>
            <a:r>
              <a:rPr lang="en-US" altLang="ko-KR" sz="1400" dirty="0"/>
              <a:t>variance</a:t>
            </a:r>
            <a:r>
              <a:rPr lang="ko-KR" altLang="en-US" sz="1400" dirty="0"/>
              <a:t>를 갖는다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병렬적 훈련 가능</a:t>
            </a:r>
            <a:r>
              <a:rPr lang="en-US" altLang="ko-KR" sz="1400" dirty="0"/>
              <a:t>(</a:t>
            </a:r>
            <a:r>
              <a:rPr lang="ko-KR" altLang="en-US" sz="1400" dirty="0"/>
              <a:t>다른 </a:t>
            </a:r>
            <a:r>
              <a:rPr lang="en-US" altLang="ko-KR" sz="1400" dirty="0" err="1"/>
              <a:t>cpu</a:t>
            </a:r>
            <a:r>
              <a:rPr lang="en-US" altLang="ko-KR" sz="1400" dirty="0"/>
              <a:t> </a:t>
            </a:r>
            <a:r>
              <a:rPr lang="ko-KR" altLang="en-US" sz="1400" dirty="0"/>
              <a:t>코어나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서버</a:t>
            </a:r>
            <a:r>
              <a:rPr lang="en-US" altLang="ko-KR" sz="1400" dirty="0"/>
              <a:t>), </a:t>
            </a:r>
            <a:r>
              <a:rPr lang="ko-KR" altLang="en-US" sz="1400" dirty="0"/>
              <a:t>유사하게 예측도 병렬적으로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9722400-9EF1-43F6-B97E-DF9488031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62097"/>
              </p:ext>
            </p:extLst>
          </p:nvPr>
        </p:nvGraphicFramePr>
        <p:xfrm>
          <a:off x="1967345" y="1734244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29970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9425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Bagging(B</a:t>
                      </a:r>
                      <a:r>
                        <a:rPr lang="en-US" altLang="ko-KR" sz="1200" b="0" dirty="0"/>
                        <a:t>ootstrap</a:t>
                      </a:r>
                      <a:r>
                        <a:rPr lang="en-US" altLang="ko-KR" sz="1200" dirty="0"/>
                        <a:t> Agg</a:t>
                      </a:r>
                      <a:r>
                        <a:rPr lang="en-US" altLang="ko-KR" sz="1200" b="0" dirty="0"/>
                        <a:t>regati</a:t>
                      </a:r>
                      <a:r>
                        <a:rPr lang="en-US" altLang="ko-KR" sz="1200" dirty="0"/>
                        <a:t>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Pasting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3662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 인스턴스를 여러 개의 예측기에 걸쳐 사용가능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모든 예측기에 같은 알고리즘 사용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훈련셋의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부분집합으로 훈련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 예측기에 한 인스턴스 중복 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 예측기에 한 인스턴스 중복 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53001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3B566A3-CBB4-4333-ADF8-9476C066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53" y="-11738"/>
            <a:ext cx="3123247" cy="17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5D0EE-F5C8-4D0C-8F57-51EFCCD1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 and Pasting in Scikit-Learn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B0D14-7061-4BB3-AC39-2549EF67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489" y="1697300"/>
            <a:ext cx="3716000" cy="4090000"/>
          </a:xfrm>
        </p:spPr>
        <p:txBody>
          <a:bodyPr/>
          <a:lstStyle/>
          <a:p>
            <a:r>
              <a:rPr lang="en-US" altLang="ko-KR" sz="1400" dirty="0" err="1"/>
              <a:t>BaggingClassifier</a:t>
            </a:r>
            <a:r>
              <a:rPr lang="ko-KR" altLang="en-US" sz="1400" dirty="0"/>
              <a:t>는 기반 예측기가 확률을 어림할 수 있을 경우 자동으로 </a:t>
            </a:r>
            <a:r>
              <a:rPr lang="en-US" altLang="ko-KR" sz="1400" dirty="0"/>
              <a:t>soft voting</a:t>
            </a:r>
            <a:r>
              <a:rPr lang="ko-KR" altLang="en-US" sz="1400" dirty="0"/>
              <a:t>을 수행한다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Bootstraping</a:t>
            </a:r>
            <a:r>
              <a:rPr lang="en-US" altLang="ko-KR" sz="1400" dirty="0"/>
              <a:t>(resampling with replacement)</a:t>
            </a:r>
            <a:r>
              <a:rPr lang="ko-KR" altLang="en-US" sz="1400" dirty="0"/>
              <a:t>는 부분집합의 다양성을 약간 더 늘려준다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bagging</a:t>
            </a:r>
            <a:r>
              <a:rPr lang="ko-KR" altLang="en-US" sz="1400" dirty="0"/>
              <a:t>이 </a:t>
            </a:r>
            <a:r>
              <a:rPr lang="en-US" altLang="ko-KR" sz="1400" dirty="0"/>
              <a:t>pasting</a:t>
            </a:r>
            <a:r>
              <a:rPr lang="ko-KR" altLang="en-US" sz="1400" dirty="0"/>
              <a:t>보다 약간 더 높은 </a:t>
            </a:r>
            <a:r>
              <a:rPr lang="en-US" altLang="ko-KR" sz="1400" dirty="0"/>
              <a:t>bias </a:t>
            </a:r>
            <a:r>
              <a:rPr lang="ko-KR" altLang="en-US" sz="1400" dirty="0"/>
              <a:t>를 갖는다</a:t>
            </a:r>
            <a:r>
              <a:rPr lang="en-US" altLang="ko-KR" sz="1400" dirty="0"/>
              <a:t>. = </a:t>
            </a:r>
            <a:r>
              <a:rPr lang="ko-KR" altLang="en-US" sz="1400" dirty="0"/>
              <a:t>예측기들이 덜 연관되어 앙상블의 </a:t>
            </a:r>
            <a:r>
              <a:rPr lang="en-US" altLang="ko-KR" sz="1400" dirty="0"/>
              <a:t>variance</a:t>
            </a:r>
            <a:r>
              <a:rPr lang="ko-KR" altLang="en-US" sz="1400" dirty="0"/>
              <a:t>가 줄어든다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bagging</a:t>
            </a:r>
            <a:r>
              <a:rPr lang="ko-KR" altLang="en-US" sz="1400" dirty="0"/>
              <a:t>이 대게 더 나은 모델을 만들기 때문에 선호된다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그러나 충분한 시간과 </a:t>
            </a:r>
            <a:r>
              <a:rPr lang="en-US" altLang="ko-KR" sz="1400" dirty="0"/>
              <a:t>CPU </a:t>
            </a:r>
            <a:r>
              <a:rPr lang="ko-KR" altLang="en-US" sz="1400" dirty="0"/>
              <a:t>파워가 있다면</a:t>
            </a:r>
            <a:r>
              <a:rPr lang="en-US" altLang="ko-KR" sz="1400" dirty="0"/>
              <a:t>, bagging </a:t>
            </a:r>
            <a:r>
              <a:rPr lang="ko-KR" altLang="en-US" sz="1400" dirty="0"/>
              <a:t>과 </a:t>
            </a:r>
            <a:r>
              <a:rPr lang="en-US" altLang="ko-KR" sz="1400" dirty="0"/>
              <a:t>pasting</a:t>
            </a:r>
            <a:r>
              <a:rPr lang="ko-KR" altLang="en-US" sz="1400" dirty="0"/>
              <a:t>을 모두 훈련하고 평가해서 더 나은 모델을 고르는 것이 좋다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C94D157-7CC7-4DC0-A176-DDFF0357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3" y="4119546"/>
            <a:ext cx="4895273" cy="1760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2CFEAD-06AA-4DE0-AF1D-9B8BE27D2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3" y="1467875"/>
            <a:ext cx="6446982" cy="23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C792-C382-453B-A030-464B9CC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Out-of-Bag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25393-1652-454D-AA22-B37092E97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r>
              <a:rPr lang="ko-KR" altLang="en-US" dirty="0"/>
              <a:t>에서 어떤 인스턴스는 한 예측기에서 여러 번 </a:t>
            </a:r>
            <a:r>
              <a:rPr lang="ko-KR" altLang="en-US" dirty="0" err="1"/>
              <a:t>샘플링되는</a:t>
            </a:r>
            <a:r>
              <a:rPr lang="ko-KR" altLang="en-US" dirty="0"/>
              <a:t> 반면</a:t>
            </a:r>
            <a:r>
              <a:rPr lang="en-US" altLang="ko-KR" dirty="0"/>
              <a:t>, </a:t>
            </a:r>
            <a:r>
              <a:rPr lang="ko-KR" altLang="en-US" dirty="0"/>
              <a:t>어떤 샘플은 한번도 </a:t>
            </a:r>
            <a:r>
              <a:rPr lang="ko-KR" altLang="en-US" dirty="0" err="1"/>
              <a:t>샘플링되지</a:t>
            </a:r>
            <a:r>
              <a:rPr lang="ko-KR" altLang="en-US" dirty="0"/>
              <a:t>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샘플링되지</a:t>
            </a:r>
            <a:r>
              <a:rPr lang="ko-KR" altLang="en-US" dirty="0"/>
              <a:t> 않았던 인스턴스들을 </a:t>
            </a:r>
            <a:r>
              <a:rPr lang="en-US" altLang="ko-KR" dirty="0"/>
              <a:t>out-of-bag(</a:t>
            </a:r>
            <a:r>
              <a:rPr lang="en-US" altLang="ko-KR" dirty="0" err="1"/>
              <a:t>oob</a:t>
            </a:r>
            <a:r>
              <a:rPr lang="en-US" altLang="ko-KR" dirty="0"/>
              <a:t>) </a:t>
            </a:r>
            <a:r>
              <a:rPr lang="ko-KR" altLang="en-US" dirty="0"/>
              <a:t>인스턴스라고 부른다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oob</a:t>
            </a:r>
            <a:r>
              <a:rPr lang="ko-KR" altLang="en-US" dirty="0"/>
              <a:t>인스턴스는 각 예측기마다 같은 것은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별도의 </a:t>
            </a:r>
            <a:r>
              <a:rPr lang="en-US" altLang="ko-KR" dirty="0"/>
              <a:t>validation set</a:t>
            </a:r>
            <a:r>
              <a:rPr lang="ko-KR" altLang="en-US" dirty="0"/>
              <a:t>없이</a:t>
            </a:r>
            <a:r>
              <a:rPr lang="en-US" altLang="ko-KR" dirty="0"/>
              <a:t>, </a:t>
            </a:r>
            <a:r>
              <a:rPr lang="en-US" altLang="ko-KR" dirty="0" err="1"/>
              <a:t>oob</a:t>
            </a:r>
            <a:r>
              <a:rPr lang="ko-KR" altLang="en-US" dirty="0"/>
              <a:t>인스턴스를 통해 각 예측기를 평가할 수 있다</a:t>
            </a:r>
            <a:r>
              <a:rPr lang="en-US" altLang="ko-KR" dirty="0"/>
              <a:t>. </a:t>
            </a:r>
            <a:r>
              <a:rPr lang="ko-KR" altLang="en-US" dirty="0"/>
              <a:t>앙상블도 각 예측기의 </a:t>
            </a:r>
            <a:r>
              <a:rPr lang="en-US" altLang="ko-KR" dirty="0" err="1"/>
              <a:t>oob</a:t>
            </a:r>
            <a:r>
              <a:rPr lang="ko-KR" altLang="en-US" dirty="0"/>
              <a:t>평가의 평균으로 평가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scikit-learn</a:t>
            </a:r>
            <a:r>
              <a:rPr lang="ko-KR" altLang="en-US" dirty="0"/>
              <a:t>에서 </a:t>
            </a:r>
            <a:r>
              <a:rPr lang="en-US" altLang="ko-KR" dirty="0" err="1"/>
              <a:t>oob_score</a:t>
            </a:r>
            <a:r>
              <a:rPr lang="en-US" altLang="ko-KR" dirty="0"/>
              <a:t> = True</a:t>
            </a:r>
            <a:r>
              <a:rPr lang="ko-KR" altLang="en-US" dirty="0"/>
              <a:t>로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76C-5555-4626-8D1B-3BD805F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Patches and Random Subspaces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2294FD9-2197-428D-A450-6E9772FBF6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err="1"/>
                  <a:t>BaggingClassifier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클래스는 특성 샘플링도 지원해준다</a:t>
                </a:r>
                <a:r>
                  <a:rPr lang="en-US" altLang="ko-KR" dirty="0"/>
                  <a:t>. ( hyperparameter : </a:t>
                </a:r>
                <a:r>
                  <a:rPr lang="en-US" altLang="ko-KR" dirty="0" err="1"/>
                  <a:t>max_samples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bootstrap_features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</m:oMath>
                </a14:m>
                <a:r>
                  <a:rPr lang="en-US" altLang="ko-KR" dirty="0" err="1"/>
                  <a:t>max_samples</a:t>
                </a:r>
                <a:r>
                  <a:rPr lang="en-US" altLang="ko-KR" dirty="0"/>
                  <a:t>, bootstrap)</a:t>
                </a:r>
              </a:p>
              <a:p>
                <a:r>
                  <a:rPr lang="ko-KR" altLang="en-US" dirty="0"/>
                  <a:t>고차원의 정보를 처리할 때 유용하다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특성 샘플링은 예측기에 더 많은 다양성을 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더 높은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와 더 낮은 </a:t>
                </a:r>
                <a:r>
                  <a:rPr lang="en-US" altLang="ko-KR" dirty="0"/>
                  <a:t>variance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2294FD9-2197-428D-A450-6E9772FBF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16E124-8353-465B-84A9-A8F481B4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31579"/>
              </p:ext>
            </p:extLst>
          </p:nvPr>
        </p:nvGraphicFramePr>
        <p:xfrm>
          <a:off x="2466109" y="4283364"/>
          <a:ext cx="8127999" cy="150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4056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1280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49158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9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Training 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7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Random Patches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88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Random Subspaces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90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56423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1030</Words>
  <Application>Microsoft Office PowerPoint</Application>
  <PresentationFormat>와이드스크린</PresentationFormat>
  <Paragraphs>99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Arvo</vt:lpstr>
      <vt:lpstr>Bodoni</vt:lpstr>
      <vt:lpstr>Playfair Display</vt:lpstr>
      <vt:lpstr>Proxima Nova</vt:lpstr>
      <vt:lpstr>Proxima Nova Semibold</vt:lpstr>
      <vt:lpstr>PT Serif</vt:lpstr>
      <vt:lpstr>Ubuntu</vt:lpstr>
      <vt:lpstr>Ubuntu Light</vt:lpstr>
      <vt:lpstr>맑은 고딕</vt:lpstr>
      <vt:lpstr>Arial</vt:lpstr>
      <vt:lpstr>Cambria Math</vt:lpstr>
      <vt:lpstr>Minimal Charm</vt:lpstr>
      <vt:lpstr>SlidesGo Final Pages</vt:lpstr>
      <vt:lpstr>1_Slidesgo Final Pages</vt:lpstr>
      <vt:lpstr>Portia template</vt:lpstr>
      <vt:lpstr>CH7.Ensemble Learning  and Random Forests</vt:lpstr>
      <vt:lpstr>PowerPoint 프레젠테이션</vt:lpstr>
      <vt:lpstr>PowerPoint 프레젠테이션</vt:lpstr>
      <vt:lpstr>Voting Classifiers</vt:lpstr>
      <vt:lpstr>voting classifier – scikit learn</vt:lpstr>
      <vt:lpstr>Bagging and Pasting</vt:lpstr>
      <vt:lpstr>Bagging and Pasting in Scikit-Learn</vt:lpstr>
      <vt:lpstr>Out-of-Bag Evaluation</vt:lpstr>
      <vt:lpstr>Random Patches and Random Subspaces</vt:lpstr>
      <vt:lpstr>Random Forests</vt:lpstr>
      <vt:lpstr>Extra-Trees</vt:lpstr>
      <vt:lpstr>Feature Importance</vt:lpstr>
      <vt:lpstr>Boosting(hypothesis boosting)</vt:lpstr>
      <vt:lpstr>AdaBoost</vt:lpstr>
      <vt:lpstr>Gradient Boosting</vt:lpstr>
      <vt:lpstr>PowerPoint 프레젠테이션</vt:lpstr>
      <vt:lpstr>Stacking(stacked generalization)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CH7.Ensemble Learning  and Random Forests</dc:title>
  <dc:creator>장준희</dc:creator>
  <cp:lastModifiedBy>장준희</cp:lastModifiedBy>
  <cp:revision>17</cp:revision>
  <dcterms:created xsi:type="dcterms:W3CDTF">2021-02-06T05:24:35Z</dcterms:created>
  <dcterms:modified xsi:type="dcterms:W3CDTF">2021-02-06T07:54:53Z</dcterms:modified>
</cp:coreProperties>
</file>