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B9DEF453-909A-4CA3-A36E-08B724718067}">
          <p14:sldIdLst>
            <p14:sldId id="256"/>
            <p14:sldId id="257"/>
          </p14:sldIdLst>
        </p14:section>
        <p14:section name="Linear Regression" id="{0E55E8EB-F00C-4848-945B-3A90F0661279}">
          <p14:sldIdLst>
            <p14:sldId id="258"/>
            <p14:sldId id="259"/>
          </p14:sldIdLst>
        </p14:section>
        <p14:section name="Gradient Descent" id="{62020D31-DE9B-4FA5-A7C1-564468B94B27}">
          <p14:sldIdLst>
            <p14:sldId id="260"/>
            <p14:sldId id="261"/>
            <p14:sldId id="262"/>
            <p14:sldId id="263"/>
            <p14:sldId id="264"/>
            <p14:sldId id="274"/>
            <p14:sldId id="265"/>
          </p14:sldIdLst>
        </p14:section>
        <p14:section name="Polynomial Regression" id="{EE82B5C6-948E-4F94-B5D7-FFFFA937CC19}">
          <p14:sldIdLst>
            <p14:sldId id="266"/>
          </p14:sldIdLst>
        </p14:section>
        <p14:section name="Learning Curves" id="{B8E0365D-EEB2-498D-B71F-4534FD8300DD}">
          <p14:sldIdLst>
            <p14:sldId id="267"/>
          </p14:sldIdLst>
        </p14:section>
        <p14:section name="Regularized Linear Model" id="{579A2361-ECCE-4189-B476-5F1E0BD99BB5}">
          <p14:sldIdLst>
            <p14:sldId id="268"/>
            <p14:sldId id="269"/>
            <p14:sldId id="270"/>
            <p14:sldId id="271"/>
          </p14:sldIdLst>
        </p14:section>
        <p14:section name="Logistic, Softmax Regression" id="{69E92AC0-01B7-4859-9F76-F7C6797ECB11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58400" y="2655751"/>
            <a:ext cx="7475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23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55CD4-50A6-4F43-82A6-6729C2D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65809-A659-41A1-BA16-64DB0551B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598B5-CBC8-490B-A3B0-30F51A5F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AA8-C7B6-4309-B6F9-BE7BE2B1B04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61AF4-AEF9-45D7-98E3-EE4ECEE0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9D7A-9E9A-41D7-8C1F-532D45BC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6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159600" y="2111125"/>
            <a:ext cx="787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159600" y="3786747"/>
            <a:ext cx="787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9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515000" y="1761857"/>
            <a:ext cx="1162000" cy="1158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12200" y="2882400"/>
            <a:ext cx="776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4791200" y="1855900"/>
            <a:ext cx="26096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8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6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293616" y="1600200"/>
            <a:ext cx="46620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236384" y="1600200"/>
            <a:ext cx="46620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84787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448600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7912413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4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600">
                <a:solidFill>
                  <a:srgbClr val="99999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 whi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7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96833" y="302100"/>
            <a:ext cx="115984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/>
          <p:nvPr/>
        </p:nvSpPr>
        <p:spPr>
          <a:xfrm>
            <a:off x="384000" y="384167"/>
            <a:ext cx="114236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A0033D9F-BE0F-4BB9-94EB-FA872555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42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562AA7-A408-45EC-BB1F-97662F52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400" y="2655751"/>
            <a:ext cx="7475200" cy="1546400"/>
          </a:xfrm>
        </p:spPr>
        <p:txBody>
          <a:bodyPr/>
          <a:lstStyle/>
          <a:p>
            <a:r>
              <a:rPr lang="en-US" dirty="0"/>
              <a:t>CH4.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299889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E0E51-6657-43EB-BE5B-ED7CA062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74966-4F0B-48CC-A4AD-2DEA9F3C2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CFAABB-CE34-42EE-84E5-EC77D9FCA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31" y="363224"/>
            <a:ext cx="8275296" cy="426407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DA34E0-AA1E-46F2-A4A8-65536E1F9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03" y="5256292"/>
            <a:ext cx="9272337" cy="14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9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7996-2772-4C61-96FE-EE0F35B8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Mini-batch Gradient Descent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1C8F1-0AF6-4F29-8EC3-4048D2C8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mini-batch(</a:t>
            </a:r>
            <a:r>
              <a:rPr lang="ko-KR" altLang="en-US" dirty="0"/>
              <a:t>작은 </a:t>
            </a:r>
            <a:r>
              <a:rPr lang="ko-KR" altLang="en-US" dirty="0" err="1"/>
              <a:t>랜덤한</a:t>
            </a:r>
            <a:r>
              <a:rPr lang="ko-KR" altLang="en-US" dirty="0"/>
              <a:t> 셋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dirty="0" err="1"/>
              <a:t>그래디언트</a:t>
            </a:r>
            <a:endParaRPr lang="en-US" altLang="ko-KR" dirty="0"/>
          </a:p>
          <a:p>
            <a:r>
              <a:rPr lang="en-US" altLang="ko-KR" dirty="0"/>
              <a:t>can get a performance from hardware optimization of matrix operations, especially when using GPUs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4C2941C-9AA3-4D60-A471-6C22F3EF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00" y="3664521"/>
            <a:ext cx="8854400" cy="27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0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8B43B-4461-4A5F-B7CF-C7215D8B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1D9AC-1DB3-40DC-94BF-49906152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ko-KR" altLang="en-US" dirty="0"/>
              <a:t>더 복잡한 데이터가 들어온다면</a:t>
            </a:r>
            <a:r>
              <a:rPr lang="en-US" altLang="ko-KR" dirty="0"/>
              <a:t>? </a:t>
            </a:r>
            <a:r>
              <a:rPr lang="ko-KR" altLang="en-US" dirty="0"/>
              <a:t>선형모델을 이용해 비선형모델을 훈련시킬 수 있다</a:t>
            </a:r>
            <a:r>
              <a:rPr lang="en-US" altLang="ko-KR" dirty="0"/>
              <a:t>. </a:t>
            </a:r>
            <a:r>
              <a:rPr lang="ko-KR" altLang="en-US" dirty="0"/>
              <a:t>각 특성에 거듭제곱을 더해 새 특성으로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5E51821-54A7-46AB-BC8A-6A305F2A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0" y="2589212"/>
            <a:ext cx="7010400" cy="16795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584CF4-708A-4A13-8B62-1BC826EA6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42" y="4613343"/>
            <a:ext cx="7010400" cy="17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3B3D-2AAF-4242-93BB-9EA6AFED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Curve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AA30C-3C14-4351-BF00-80274907A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ko-KR" altLang="en-US" dirty="0"/>
              <a:t>모델이 얼마나 </a:t>
            </a:r>
            <a:r>
              <a:rPr lang="ko-KR" altLang="en-US" dirty="0" err="1"/>
              <a:t>복잡해야할지</a:t>
            </a:r>
            <a:r>
              <a:rPr lang="ko-KR" altLang="en-US" dirty="0"/>
              <a:t> 알 수 있는 방법</a:t>
            </a:r>
            <a:endParaRPr lang="en-US" altLang="ko-KR" dirty="0"/>
          </a:p>
          <a:p>
            <a:r>
              <a:rPr lang="en-US" altLang="ko-KR" dirty="0"/>
              <a:t>cross validation</a:t>
            </a:r>
          </a:p>
          <a:p>
            <a:r>
              <a:rPr lang="en-US" altLang="ko-KR" dirty="0"/>
              <a:t>learning curves : plots of the model’s performance on the training set and validation set as a function of the training set size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C75F88-748F-456A-B683-E548B176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3" y="3722536"/>
            <a:ext cx="4591919" cy="28763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251F33-FFB1-4FED-A8B2-B8E47FFF7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04" y="3599012"/>
            <a:ext cx="4459385" cy="29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A1F1-9665-4D89-BF2E-2D622C57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8DAA61-C4D3-495E-88A4-DF0AFE4E1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en-US" altLang="ko-KR" dirty="0"/>
              <a:t>alpha : </a:t>
            </a:r>
            <a:r>
              <a:rPr lang="ko-KR" altLang="en-US" dirty="0"/>
              <a:t>얼마나 </a:t>
            </a:r>
            <a:r>
              <a:rPr lang="en-US" altLang="ko-KR" dirty="0"/>
              <a:t>regularize </a:t>
            </a:r>
            <a:r>
              <a:rPr lang="ko-KR" altLang="en-US" dirty="0"/>
              <a:t>하고 싶은가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데이터를 </a:t>
            </a:r>
            <a:r>
              <a:rPr lang="ko-KR" altLang="en-US" dirty="0" err="1"/>
              <a:t>스케일하는</a:t>
            </a:r>
            <a:r>
              <a:rPr lang="ko-KR" altLang="en-US" dirty="0"/>
              <a:t> 것이 중요</a:t>
            </a:r>
            <a:r>
              <a:rPr lang="en-US" altLang="ko-KR" dirty="0"/>
              <a:t>. </a:t>
            </a:r>
            <a:r>
              <a:rPr lang="ko-KR" altLang="en-US" dirty="0"/>
              <a:t>대부분의 </a:t>
            </a:r>
            <a:r>
              <a:rPr lang="en-US" altLang="ko-KR" dirty="0"/>
              <a:t>regularized</a:t>
            </a:r>
            <a:r>
              <a:rPr lang="ko-KR" altLang="en-US" dirty="0"/>
              <a:t>된 모델에도 적용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23DB7C-213B-4903-A967-EA121AB9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00" y="2705169"/>
            <a:ext cx="3249843" cy="92755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3217CD9-71A5-458E-B61D-208302BA5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83" y="2705169"/>
            <a:ext cx="3088901" cy="832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E6A37E-462D-4149-9F18-4B21CC28E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" y="4357777"/>
            <a:ext cx="5991058" cy="152688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11ADA7C-4DBA-451C-9229-291120E9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65" y="4128352"/>
            <a:ext cx="5209309" cy="15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E6204-1141-4136-A21B-FB80B0D5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C7164-3959-4C8C-8845-11FED8D38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ko-KR" altLang="en-US" dirty="0"/>
              <a:t>중요하지 않은 특성을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38EDAF-CCFD-4C1F-9B0E-E93780AD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18" y="2679700"/>
            <a:ext cx="6096000" cy="14986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DD0CD6-FC3E-4DB4-A391-1B51E6ED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81" y="4601714"/>
            <a:ext cx="5606473" cy="1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8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05651-514D-4706-B691-987BFAA2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 Net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01F67-C212-4150-AD5E-3BA3FFFEE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Ridge</a:t>
            </a:r>
            <a:r>
              <a:rPr lang="ko-KR" altLang="en-US" dirty="0"/>
              <a:t>와 </a:t>
            </a:r>
            <a:r>
              <a:rPr lang="en-US" altLang="ko-KR" dirty="0"/>
              <a:t>Lasso</a:t>
            </a:r>
            <a:r>
              <a:rPr lang="ko-KR" altLang="en-US" dirty="0"/>
              <a:t>의 중간 지점</a:t>
            </a:r>
            <a:endParaRPr lang="en-US" altLang="ko-KR" dirty="0"/>
          </a:p>
          <a:p>
            <a:r>
              <a:rPr lang="en-US" altLang="ko-KR" dirty="0"/>
              <a:t>r = 0, r = 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2A21D5E-E132-4B10-850C-4383E2DF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52" y="1865408"/>
            <a:ext cx="5754255" cy="127073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892364-D253-48E2-85CB-AF2042F4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6" y="4041838"/>
            <a:ext cx="7379855" cy="18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AEE40-3598-4674-8592-23CF5A7B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Early Stopping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A9DC8-5B57-4E29-9693-5780A592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en-US" altLang="ko-KR" dirty="0"/>
              <a:t>validation error</a:t>
            </a:r>
            <a:r>
              <a:rPr lang="ko-KR" altLang="en-US" dirty="0"/>
              <a:t>가 최소에 접근하면</a:t>
            </a:r>
            <a:r>
              <a:rPr lang="en-US" altLang="ko-KR" dirty="0"/>
              <a:t>, </a:t>
            </a:r>
            <a:r>
              <a:rPr lang="ko-KR" altLang="en-US" dirty="0"/>
              <a:t>훈련을 중단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Stochastic, Mini-batch Gradient Descent </a:t>
            </a:r>
            <a:r>
              <a:rPr lang="ko-KR" altLang="en-US" dirty="0"/>
              <a:t>의 경우 곡선 부드럽지 않기 때문에</a:t>
            </a:r>
            <a:r>
              <a:rPr lang="en-US" altLang="ko-KR" dirty="0"/>
              <a:t>, </a:t>
            </a:r>
            <a:r>
              <a:rPr lang="ko-KR" altLang="en-US" dirty="0"/>
              <a:t>어디서 </a:t>
            </a:r>
            <a:r>
              <a:rPr lang="ko-KR" altLang="en-US" dirty="0" err="1"/>
              <a:t>멈춰야할지</a:t>
            </a:r>
            <a:r>
              <a:rPr lang="ko-KR" altLang="en-US" dirty="0"/>
              <a:t> 모른다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validation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error</a:t>
            </a:r>
            <a:r>
              <a:rPr lang="ko-KR" altLang="en-US" dirty="0">
                <a:sym typeface="Wingdings" panose="05000000000000000000" pitchFamily="2" charset="2"/>
              </a:rPr>
              <a:t> 가 최소에 여러 번 접근한 후에 다시 모델 파라미터를 롤백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143A1-ECAB-42B4-882F-A2FA6FE0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12" y="3280108"/>
            <a:ext cx="4969775" cy="31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8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9CD09-B75C-4432-82EB-24CB9750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89E0B-76AC-483E-B118-75FA4F6E8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classication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Estimating Probabilities</a:t>
            </a:r>
          </a:p>
          <a:p>
            <a:r>
              <a:rPr lang="en-US" altLang="ko-KR" dirty="0"/>
              <a:t>Training and cost function</a:t>
            </a:r>
          </a:p>
          <a:p>
            <a:pPr lvl="1"/>
            <a:r>
              <a:rPr lang="ko-KR" altLang="en-US" dirty="0"/>
              <a:t>알려진 </a:t>
            </a:r>
            <a:r>
              <a:rPr lang="en-US" altLang="ko-KR" dirty="0"/>
              <a:t>closed-form equation</a:t>
            </a:r>
            <a:r>
              <a:rPr lang="ko-KR" altLang="en-US" dirty="0"/>
              <a:t>이 없음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cost function </a:t>
            </a:r>
            <a:r>
              <a:rPr lang="ko-KR" altLang="en-US" dirty="0"/>
              <a:t>이 </a:t>
            </a:r>
            <a:r>
              <a:rPr lang="ko-KR" altLang="en-US" dirty="0" err="1"/>
              <a:t>볼록함수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최소가 보장</a:t>
            </a:r>
            <a:endParaRPr lang="en-US" altLang="ko-KR" dirty="0"/>
          </a:p>
          <a:p>
            <a:r>
              <a:rPr lang="en-US" altLang="ko-KR" dirty="0"/>
              <a:t>Decision Boundary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2DF249-C03D-47AF-9B4B-177FB42C4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27" y="2925368"/>
            <a:ext cx="3897480" cy="95001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C0066C-F789-4920-B466-330E581C9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09" y="4058405"/>
            <a:ext cx="3458537" cy="75175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89988A2-B519-4B27-8235-3870F29B1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57" y="4996040"/>
            <a:ext cx="4531713" cy="1088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0C551B-C26B-4B01-89A4-D5B7B786B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24" y="5015750"/>
            <a:ext cx="3848928" cy="132039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0FAA2E5-B24B-4C59-A13C-F03E3DC25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10" y="1122672"/>
            <a:ext cx="4877674" cy="8366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4E19FB-4D85-44A8-9DFE-41B010FBF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38" y="1908590"/>
            <a:ext cx="1820883" cy="8054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4EA2191-1062-4C98-8FF7-F513ADB5D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07" y="1765485"/>
            <a:ext cx="2617139" cy="9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F58CF-43A2-4A9D-B01B-4CEE756B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5E81E-BD26-48C5-8BA5-C6E311036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en-US" altLang="ko-KR" dirty="0"/>
              <a:t>The Logistic Regression model can be generalized to support multiple classes directly, without having to train and combine multiple binary classifiers</a:t>
            </a:r>
          </a:p>
          <a:p>
            <a:r>
              <a:rPr lang="ko-KR" altLang="en-US" dirty="0"/>
              <a:t>각 클래스의 인스턴스에 대해 점수를 계산하면</a:t>
            </a:r>
            <a:r>
              <a:rPr lang="en-US" altLang="ko-KR" dirty="0"/>
              <a:t>, </a:t>
            </a:r>
            <a:r>
              <a:rPr lang="ko-KR" altLang="en-US" dirty="0"/>
              <a:t>확률을 짐작할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cross entropy : cost function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B438D5-ECDC-42EE-B86A-1BEF5A30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9" y="3703621"/>
            <a:ext cx="6905958" cy="26185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8877048-00B2-4D0F-A012-6C9961C30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79" y="3338104"/>
            <a:ext cx="4795021" cy="10855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C391BB9-CDC7-4530-BB45-B8887797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33" y="4273373"/>
            <a:ext cx="3301932" cy="110523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A7B84C9-8392-4B24-A2DC-CC5C2CD16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23" y="5251747"/>
            <a:ext cx="4154587" cy="107038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B8A8EB9-1C0C-481F-8AE7-348CB83F3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93" y="3742300"/>
            <a:ext cx="2986607" cy="8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7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D9E0FFA-5BDE-49F0-BF5B-160BF9F3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3BA00D-2E7C-473E-90BB-A411FCBC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Learning Curves</a:t>
            </a:r>
          </a:p>
          <a:p>
            <a:r>
              <a:rPr lang="en-US" dirty="0"/>
              <a:t>Regularize Linear Model</a:t>
            </a:r>
          </a:p>
          <a:p>
            <a:r>
              <a:rPr lang="en-US" dirty="0"/>
              <a:t>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98BD-637E-4C3F-8983-146E4453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DCEF9-8753-4C6A-B9C3-BFB0BABA2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r>
              <a:rPr lang="ko-KR" altLang="en-US" dirty="0"/>
              <a:t>훈련은 어떻게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얼마나 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못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훈련했는지 측정할 필요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Root Mean Square Error : RMSE</a:t>
            </a:r>
            <a:r>
              <a:rPr lang="ko-KR" altLang="en-US" dirty="0">
                <a:sym typeface="Wingdings" panose="05000000000000000000" pitchFamily="2" charset="2"/>
              </a:rPr>
              <a:t>를 최소화하는 </a:t>
            </a:r>
            <a:r>
              <a:rPr lang="en-US" altLang="ko-KR" dirty="0">
                <a:ea typeface="바탕" panose="02030600000101010101" pitchFamily="18" charset="-127"/>
                <a:sym typeface="Wingdings" panose="05000000000000000000" pitchFamily="2" charset="2"/>
              </a:rPr>
              <a:t>θ</a:t>
            </a:r>
            <a:r>
              <a:rPr lang="ko-KR" altLang="en-US" dirty="0">
                <a:sym typeface="Wingdings" panose="05000000000000000000" pitchFamily="2" charset="2"/>
              </a:rPr>
              <a:t>찾기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MSE</a:t>
            </a:r>
            <a:r>
              <a:rPr lang="ko-KR" altLang="en-US" dirty="0"/>
              <a:t> 최소화하는 값 찾아도 </a:t>
            </a:r>
            <a:r>
              <a:rPr lang="en-US" altLang="ko-KR" dirty="0"/>
              <a:t>RMSE</a:t>
            </a:r>
            <a:r>
              <a:rPr lang="ko-KR" altLang="en-US" dirty="0"/>
              <a:t> 최소화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727C99-0B2F-41EC-980A-3059252B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6" y="4806614"/>
            <a:ext cx="6817895" cy="16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4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5792-9D86-4B9A-96AC-84121AFA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Normal Equation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54F81-A9D4-4FA0-9CF9-C5D6D449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 anchor="t" anchorCtr="0"/>
          <a:lstStyle/>
          <a:p>
            <a:r>
              <a:rPr lang="en-US" altLang="ko-KR" sz="1600" dirty="0"/>
              <a:t>closed – form solution</a:t>
            </a:r>
          </a:p>
          <a:p>
            <a:r>
              <a:rPr lang="en-US" altLang="ko-KR" sz="1600" dirty="0"/>
              <a:t>implementation</a:t>
            </a:r>
          </a:p>
          <a:p>
            <a:r>
              <a:rPr lang="en-US" altLang="ko-KR" sz="1600" dirty="0"/>
              <a:t>with scikit-learn</a:t>
            </a:r>
          </a:p>
          <a:p>
            <a:r>
              <a:rPr lang="en-US" altLang="ko-KR" sz="1600" dirty="0" err="1"/>
              <a:t>LinearRegression</a:t>
            </a:r>
            <a:r>
              <a:rPr lang="en-US" altLang="ko-KR" sz="1600" dirty="0"/>
              <a:t> based on the </a:t>
            </a:r>
            <a:r>
              <a:rPr lang="en-US" altLang="ko-KR" sz="1600" dirty="0" err="1"/>
              <a:t>scipy.linalg.lstsq</a:t>
            </a:r>
            <a:r>
              <a:rPr lang="en-US" altLang="ko-KR" sz="1600" dirty="0"/>
              <a:t>() : pseudo inverse</a:t>
            </a:r>
          </a:p>
          <a:p>
            <a:r>
              <a:rPr lang="ko-KR" altLang="en-US" sz="1600" dirty="0"/>
              <a:t>더욱 효과적이고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엣지</a:t>
            </a:r>
            <a:r>
              <a:rPr lang="ko-KR" altLang="en-US" sz="1600" dirty="0"/>
              <a:t> 케이스나 혹은 역행렬을 구할 수 없을 때 유용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9E9DC63-001F-49F4-AB83-AADBB10B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87" y="1465759"/>
            <a:ext cx="3064042" cy="840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635436-E0B5-4EE2-B1CF-D3FB29821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39" y="4064743"/>
            <a:ext cx="6095995" cy="62653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BF0CD83-3EFF-4230-AD1D-63E9B349A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796" y="2476089"/>
            <a:ext cx="825747" cy="35782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B44F6D7-91A6-45FD-8B55-AD1292CE6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39" y="4691275"/>
            <a:ext cx="4469490" cy="16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9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A082C-14F2-47A0-87AA-B6F85BCF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67640-3974-4E67-9D0A-AD82DFEFA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tweak parameters iteratively to minimize a cost function</a:t>
            </a:r>
          </a:p>
          <a:p>
            <a:r>
              <a:rPr lang="ko-KR" altLang="en-US" dirty="0"/>
              <a:t>함수의 </a:t>
            </a:r>
            <a:r>
              <a:rPr lang="en-US" altLang="ko-KR" dirty="0"/>
              <a:t>theta </a:t>
            </a:r>
            <a:r>
              <a:rPr lang="ko-KR" altLang="en-US" dirty="0"/>
              <a:t>벡터의 기울기 구해서 앞으로 나아간다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*size of steps : learning rate hyperparameter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4ABD2-89A3-45DC-8CF7-76B0734F733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/>
              <a:t>learning rate too small</a:t>
            </a:r>
          </a:p>
          <a:p>
            <a:r>
              <a:rPr lang="ko-KR" altLang="en-US" dirty="0"/>
              <a:t>반복 많음</a:t>
            </a:r>
            <a:r>
              <a:rPr lang="en-US" altLang="ko-KR" dirty="0"/>
              <a:t>, </a:t>
            </a:r>
            <a:r>
              <a:rPr lang="ko-KR" altLang="en-US" dirty="0"/>
              <a:t>시간 </a:t>
            </a:r>
            <a:r>
              <a:rPr lang="ko-KR" altLang="en-US" dirty="0" err="1"/>
              <a:t>오래걸림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4CC7F-CB51-4D53-8351-41E68F5CCA8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ko-KR" dirty="0"/>
              <a:t>learning rate too high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09238-B38E-4B8F-948F-B36268713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66" y="5267916"/>
            <a:ext cx="2759242" cy="1532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AD674D-F7D4-4374-B798-556B0458D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29" y="3734020"/>
            <a:ext cx="3882142" cy="18979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E08AD6-C55A-4340-9AE6-C727B1C6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07" y="3429000"/>
            <a:ext cx="3815611" cy="19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9F85D10-B8BB-4AEF-92C5-75E0AE8D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95221D-260D-4811-89A9-56B37AC13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 all cost functions look like nice regular bowls</a:t>
            </a:r>
          </a:p>
          <a:p>
            <a:r>
              <a:rPr lang="en-US" altLang="ko-KR" dirty="0"/>
              <a:t>Fortunately, MSE cost function for a Linear Regression model happens to be convex function</a:t>
            </a:r>
          </a:p>
          <a:p>
            <a:r>
              <a:rPr lang="ko-KR" altLang="en-US" dirty="0"/>
              <a:t>극소</a:t>
            </a:r>
            <a:r>
              <a:rPr lang="en-US" altLang="ko-KR" dirty="0"/>
              <a:t>X, </a:t>
            </a:r>
            <a:r>
              <a:rPr lang="ko-KR" altLang="en-US" dirty="0"/>
              <a:t>최소점만 존재</a:t>
            </a:r>
            <a:endParaRPr lang="en-US" altLang="ko-KR" dirty="0"/>
          </a:p>
          <a:p>
            <a:r>
              <a:rPr lang="ko-KR" altLang="en-US" dirty="0"/>
              <a:t>연속함수</a:t>
            </a:r>
            <a:r>
              <a:rPr lang="en-US" altLang="ko-KR" dirty="0"/>
              <a:t>, </a:t>
            </a:r>
            <a:r>
              <a:rPr lang="ko-KR" altLang="en-US" dirty="0"/>
              <a:t>급한 기울기 변화가 없다면</a:t>
            </a:r>
            <a:r>
              <a:rPr lang="en-US" altLang="ko-KR" dirty="0"/>
              <a:t>, GD</a:t>
            </a:r>
            <a:r>
              <a:rPr lang="ko-KR" altLang="en-US" dirty="0"/>
              <a:t>는 최소에 </a:t>
            </a:r>
            <a:r>
              <a:rPr lang="ko-KR" altLang="en-US" dirty="0" err="1"/>
              <a:t>근접하는것을</a:t>
            </a:r>
            <a:r>
              <a:rPr lang="ko-KR" altLang="en-US" dirty="0"/>
              <a:t> 보장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when using Gradient Descent, you should ensure that all features have a similar scale(Scikit-</a:t>
            </a:r>
            <a:r>
              <a:rPr lang="en-US" altLang="ko-KR" dirty="0" err="1"/>
              <a:t>Learn’s</a:t>
            </a:r>
            <a:r>
              <a:rPr lang="en-US" altLang="ko-KR" dirty="0"/>
              <a:t> </a:t>
            </a:r>
            <a:r>
              <a:rPr lang="en-US" altLang="ko-KR" dirty="0" err="1"/>
              <a:t>StandardScaler</a:t>
            </a:r>
            <a:r>
              <a:rPr lang="en-US" altLang="ko-KR" dirty="0"/>
              <a:t> class)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AC55ED-2154-4B18-AFC8-261B90483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34" y="683862"/>
            <a:ext cx="3594459" cy="20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7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31B63-AC7E-473D-B5AE-C5D64D7A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Gradient Descent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9526F-D97C-4F6F-95FA-799C8F711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en-US" altLang="ko-KR" dirty="0"/>
              <a:t>need to compute the gradient of the cost function with regards to each model parameter </a:t>
            </a:r>
            <a:r>
              <a:rPr lang="en-US" altLang="ko-KR" dirty="0">
                <a:ea typeface="바탕" panose="02030600000101010101" pitchFamily="18" charset="-127"/>
                <a:sym typeface="Wingdings" panose="05000000000000000000" pitchFamily="2" charset="2"/>
              </a:rPr>
              <a:t>θ </a:t>
            </a:r>
            <a:r>
              <a:rPr lang="en-US" altLang="ko-KR" dirty="0"/>
              <a:t>_j : </a:t>
            </a:r>
            <a:r>
              <a:rPr lang="en-US" altLang="ko-KR" dirty="0">
                <a:ea typeface="바탕" panose="02030600000101010101" pitchFamily="18" charset="-127"/>
                <a:sym typeface="Wingdings" panose="05000000000000000000" pitchFamily="2" charset="2"/>
              </a:rPr>
              <a:t>θ </a:t>
            </a:r>
            <a:r>
              <a:rPr lang="ko-KR" altLang="en-US" dirty="0"/>
              <a:t>에 대하여 </a:t>
            </a:r>
            <a:r>
              <a:rPr lang="ko-KR" altLang="en-US" dirty="0" err="1"/>
              <a:t>편미분</a:t>
            </a:r>
            <a:endParaRPr lang="en-US" altLang="ko-KR" dirty="0"/>
          </a:p>
          <a:p>
            <a:r>
              <a:rPr lang="ko-KR" altLang="en-US" dirty="0"/>
              <a:t>훈련 세트 전체를 다 사용한다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2A529D-ED8E-4380-A4AD-02A002E78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00" y="3045582"/>
            <a:ext cx="4732421" cy="1393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D012CB-1ECB-4460-9134-44558703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18" y="2655124"/>
            <a:ext cx="3917514" cy="25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C074B-611F-45B3-9297-A7DC4B7A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21F0D-3AFB-496F-A4F6-6AC2B677F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en-US" altLang="ko-KR" dirty="0"/>
              <a:t>eta</a:t>
            </a:r>
          </a:p>
          <a:p>
            <a:r>
              <a:rPr lang="ko-KR" altLang="en-US" dirty="0"/>
              <a:t>좋은 </a:t>
            </a:r>
            <a:r>
              <a:rPr lang="en-US" altLang="ko-KR" dirty="0"/>
              <a:t>learning rate</a:t>
            </a:r>
            <a:r>
              <a:rPr lang="ko-KR" altLang="en-US" dirty="0"/>
              <a:t>를 찾는 방법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 grid search</a:t>
            </a:r>
          </a:p>
          <a:p>
            <a:pPr lvl="1"/>
            <a:r>
              <a:rPr lang="ko-KR" altLang="en-US" dirty="0"/>
              <a:t>반복의 횟수를 제한해서 그리드 </a:t>
            </a:r>
            <a:r>
              <a:rPr lang="ko-KR" altLang="en-US" dirty="0" err="1"/>
              <a:t>서치가</a:t>
            </a:r>
            <a:r>
              <a:rPr lang="ko-KR" altLang="en-US" dirty="0"/>
              <a:t> 수렴까지 너무 </a:t>
            </a:r>
            <a:r>
              <a:rPr lang="ko-KR" altLang="en-US" dirty="0" err="1"/>
              <a:t>오래걸리는</a:t>
            </a:r>
            <a:r>
              <a:rPr lang="ko-KR" altLang="en-US" dirty="0"/>
              <a:t> 모델을 제거하게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반복의 횟수를 어떻게 정하는가</a:t>
            </a:r>
            <a:r>
              <a:rPr lang="en-US" altLang="ko-KR" dirty="0"/>
              <a:t>? tolerance : </a:t>
            </a:r>
            <a:r>
              <a:rPr lang="ko-KR" altLang="en-US" dirty="0"/>
              <a:t>매우 큰 반복의 횟수를 정해두고</a:t>
            </a:r>
            <a:r>
              <a:rPr lang="en-US" altLang="ko-KR" dirty="0"/>
              <a:t>, </a:t>
            </a:r>
            <a:r>
              <a:rPr lang="ko-KR" altLang="en-US" dirty="0" err="1"/>
              <a:t>그래디언트</a:t>
            </a:r>
            <a:r>
              <a:rPr lang="ko-KR" altLang="en-US" dirty="0"/>
              <a:t> 벡터가 매우 작은 값이 되면 반복을 중단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F41E1C8-EBA8-48DA-9F33-5E58032F6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49" y="1383808"/>
            <a:ext cx="4154905" cy="114837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EEB9970-838C-4714-9739-7910C0229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00" y="4515425"/>
            <a:ext cx="4704249" cy="18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1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CF4CF-13AD-44D6-94B0-CD10BC29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22517-BF6F-47DF-B837-1B7C56885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ko-KR" altLang="en-US" sz="1600" dirty="0"/>
              <a:t>매 단계마다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인스턴스를 훈련 셋에서 골라</a:t>
            </a:r>
            <a:r>
              <a:rPr lang="en-US" altLang="ko-KR" sz="1600" dirty="0"/>
              <a:t>, </a:t>
            </a:r>
            <a:r>
              <a:rPr lang="ko-KR" altLang="en-US" sz="1600" dirty="0"/>
              <a:t>그 인스턴스를 기반으로 </a:t>
            </a:r>
            <a:r>
              <a:rPr lang="ko-KR" altLang="en-US" sz="1600" dirty="0" err="1"/>
              <a:t>그래디언트를</a:t>
            </a:r>
            <a:r>
              <a:rPr lang="ko-KR" altLang="en-US" sz="1600" dirty="0"/>
              <a:t> 계산한다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큰 훈련 셋에 대해서 빠르게 훈련할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덜 매끄럽다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최종 파라미터 값은 좋지만</a:t>
            </a:r>
            <a:r>
              <a:rPr lang="en-US" altLang="ko-KR" sz="1600" dirty="0"/>
              <a:t>, </a:t>
            </a:r>
            <a:r>
              <a:rPr lang="ko-KR" altLang="en-US" sz="1600" dirty="0"/>
              <a:t>최적은 아니다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irregular cost function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알고리즘이 극솟값을 건너뛰고 최솟값을 찾는데 </a:t>
            </a:r>
            <a:r>
              <a:rPr lang="ko-KR" altLang="en-US" sz="1600" dirty="0" err="1">
                <a:sym typeface="Wingdings" panose="05000000000000000000" pitchFamily="2" charset="2"/>
              </a:rPr>
              <a:t>도음을</a:t>
            </a:r>
            <a:r>
              <a:rPr lang="ko-KR" altLang="en-US" sz="1600" dirty="0">
                <a:sym typeface="Wingdings" panose="05000000000000000000" pitchFamily="2" charset="2"/>
              </a:rPr>
              <a:t> 주지만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최소에는 도달할 수 없다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해결방법 </a:t>
            </a:r>
            <a:r>
              <a:rPr lang="en-US" altLang="ko-KR" sz="1600" dirty="0">
                <a:sym typeface="Wingdings" panose="05000000000000000000" pitchFamily="2" charset="2"/>
              </a:rPr>
              <a:t>: simulated annealing : </a:t>
            </a:r>
            <a:r>
              <a:rPr lang="ko-KR" altLang="en-US" sz="1600" dirty="0">
                <a:sym typeface="Wingdings" panose="05000000000000000000" pitchFamily="2" charset="2"/>
              </a:rPr>
              <a:t>점진적으로 </a:t>
            </a:r>
            <a:r>
              <a:rPr lang="en-US" altLang="ko-KR" sz="1600" dirty="0">
                <a:sym typeface="Wingdings" panose="05000000000000000000" pitchFamily="2" charset="2"/>
              </a:rPr>
              <a:t>learning rate</a:t>
            </a:r>
            <a:r>
              <a:rPr lang="ko-KR" altLang="en-US" sz="1600" dirty="0">
                <a:sym typeface="Wingdings" panose="05000000000000000000" pitchFamily="2" charset="2"/>
              </a:rPr>
              <a:t>를 </a:t>
            </a:r>
            <a:r>
              <a:rPr lang="ko-KR" altLang="en-US" sz="1600" dirty="0" err="1">
                <a:sym typeface="Wingdings" panose="05000000000000000000" pitchFamily="2" charset="2"/>
              </a:rPr>
              <a:t>줄여나간다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learning schedule : </a:t>
            </a:r>
            <a:r>
              <a:rPr lang="ko-KR" altLang="en-US" sz="1600" dirty="0">
                <a:sym typeface="Wingdings" panose="05000000000000000000" pitchFamily="2" charset="2"/>
              </a:rPr>
              <a:t>각 반복에서 </a:t>
            </a:r>
            <a:r>
              <a:rPr lang="en-US" altLang="ko-KR" sz="1600" dirty="0">
                <a:sym typeface="Wingdings" panose="05000000000000000000" pitchFamily="2" charset="2"/>
              </a:rPr>
              <a:t>learning rate</a:t>
            </a:r>
            <a:r>
              <a:rPr lang="ko-KR" altLang="en-US" sz="1600" dirty="0">
                <a:sym typeface="Wingdings" panose="05000000000000000000" pitchFamily="2" charset="2"/>
              </a:rPr>
              <a:t>를 결정해주는 함수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라운드를  </a:t>
            </a:r>
            <a:r>
              <a:rPr lang="en-US" altLang="ko-KR" sz="1600" dirty="0">
                <a:sym typeface="Wingdings" panose="05000000000000000000" pitchFamily="2" charset="2"/>
              </a:rPr>
              <a:t>epoch</a:t>
            </a:r>
            <a:r>
              <a:rPr lang="ko-KR" altLang="en-US" sz="1600" dirty="0">
                <a:sym typeface="Wingdings" panose="05000000000000000000" pitchFamily="2" charset="2"/>
              </a:rPr>
              <a:t>라고 부르고 각 라운드는 </a:t>
            </a:r>
            <a:r>
              <a:rPr lang="en-US" altLang="ko-KR" sz="1600" dirty="0">
                <a:sym typeface="Wingdings" panose="05000000000000000000" pitchFamily="2" charset="2"/>
              </a:rPr>
              <a:t>m</a:t>
            </a:r>
            <a:r>
              <a:rPr lang="ko-KR" altLang="en-US" sz="1600" dirty="0">
                <a:sym typeface="Wingdings" panose="05000000000000000000" pitchFamily="2" charset="2"/>
              </a:rPr>
              <a:t>번의 반복으로 구성된다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943732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582</Words>
  <Application>Microsoft Office PowerPoint</Application>
  <PresentationFormat>와이드스크린</PresentationFormat>
  <Paragraphs>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Playfair Display</vt:lpstr>
      <vt:lpstr>PT Serif</vt:lpstr>
      <vt:lpstr>Arial</vt:lpstr>
      <vt:lpstr>Portia template</vt:lpstr>
      <vt:lpstr>CH4. Training Model</vt:lpstr>
      <vt:lpstr>PowerPoint 프레젠테이션</vt:lpstr>
      <vt:lpstr>Linear Regression</vt:lpstr>
      <vt:lpstr>The Normal Equation</vt:lpstr>
      <vt:lpstr>Gradient Descent</vt:lpstr>
      <vt:lpstr>Gradient Descent</vt:lpstr>
      <vt:lpstr>Batch Gradient Descent</vt:lpstr>
      <vt:lpstr>Learning rate</vt:lpstr>
      <vt:lpstr>Stochastic Gradient Descent</vt:lpstr>
      <vt:lpstr>PowerPoint 프레젠테이션</vt:lpstr>
      <vt:lpstr>Mini-batch Gradient Descent</vt:lpstr>
      <vt:lpstr>Polynomial Regression</vt:lpstr>
      <vt:lpstr>Learning Curve</vt:lpstr>
      <vt:lpstr>Ridge Regression</vt:lpstr>
      <vt:lpstr>Lasso Regression</vt:lpstr>
      <vt:lpstr>Elastic Net</vt:lpstr>
      <vt:lpstr>Early Stopping</vt:lpstr>
      <vt:lpstr>Logistic Regression</vt:lpstr>
      <vt:lpstr>Softmax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CH4. Training Model</dc:title>
  <dc:creator>장준희</dc:creator>
  <cp:lastModifiedBy>장준희</cp:lastModifiedBy>
  <cp:revision>20</cp:revision>
  <dcterms:created xsi:type="dcterms:W3CDTF">2021-01-30T20:02:26Z</dcterms:created>
  <dcterms:modified xsi:type="dcterms:W3CDTF">2021-02-01T08:26:14Z</dcterms:modified>
</cp:coreProperties>
</file>