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0"/>
  </p:notesMasterIdLst>
  <p:sldIdLst>
    <p:sldId id="263" r:id="rId2"/>
    <p:sldId id="258" r:id="rId3"/>
    <p:sldId id="264" r:id="rId4"/>
    <p:sldId id="265" r:id="rId5"/>
    <p:sldId id="322" r:id="rId6"/>
    <p:sldId id="281" r:id="rId7"/>
    <p:sldId id="273" r:id="rId8"/>
    <p:sldId id="282" r:id="rId9"/>
    <p:sldId id="283" r:id="rId10"/>
    <p:sldId id="284" r:id="rId11"/>
    <p:sldId id="274" r:id="rId12"/>
    <p:sldId id="312" r:id="rId13"/>
    <p:sldId id="275" r:id="rId14"/>
    <p:sldId id="323" r:id="rId15"/>
    <p:sldId id="267" r:id="rId16"/>
    <p:sldId id="287" r:id="rId17"/>
    <p:sldId id="289" r:id="rId18"/>
    <p:sldId id="276" r:id="rId19"/>
    <p:sldId id="293" r:id="rId20"/>
    <p:sldId id="290" r:id="rId21"/>
    <p:sldId id="296" r:id="rId22"/>
    <p:sldId id="292" r:id="rId23"/>
    <p:sldId id="297" r:id="rId24"/>
    <p:sldId id="291" r:id="rId25"/>
    <p:sldId id="300" r:id="rId26"/>
    <p:sldId id="298" r:id="rId27"/>
    <p:sldId id="309" r:id="rId28"/>
    <p:sldId id="304" r:id="rId29"/>
    <p:sldId id="299" r:id="rId30"/>
    <p:sldId id="305" r:id="rId31"/>
    <p:sldId id="317" r:id="rId32"/>
    <p:sldId id="288" r:id="rId33"/>
    <p:sldId id="302" r:id="rId34"/>
    <p:sldId id="303" r:id="rId35"/>
    <p:sldId id="306" r:id="rId36"/>
    <p:sldId id="278" r:id="rId37"/>
    <p:sldId id="324" r:id="rId38"/>
    <p:sldId id="308" r:id="rId39"/>
    <p:sldId id="331" r:id="rId40"/>
    <p:sldId id="325" r:id="rId41"/>
    <p:sldId id="327" r:id="rId42"/>
    <p:sldId id="342" r:id="rId43"/>
    <p:sldId id="268" r:id="rId44"/>
    <p:sldId id="337" r:id="rId45"/>
    <p:sldId id="340" r:id="rId46"/>
    <p:sldId id="338" r:id="rId47"/>
    <p:sldId id="344" r:id="rId48"/>
    <p:sldId id="345" r:id="rId49"/>
    <p:sldId id="330" r:id="rId50"/>
    <p:sldId id="329" r:id="rId51"/>
    <p:sldId id="316" r:id="rId52"/>
    <p:sldId id="269" r:id="rId53"/>
    <p:sldId id="326" r:id="rId54"/>
    <p:sldId id="341" r:id="rId55"/>
    <p:sldId id="270" r:id="rId56"/>
    <p:sldId id="314" r:id="rId57"/>
    <p:sldId id="307" r:id="rId58"/>
    <p:sldId id="257" r:id="rId59"/>
  </p:sldIdLst>
  <p:sldSz cx="12192000" cy="6858000"/>
  <p:notesSz cx="6858000" cy="9144000"/>
  <p:embeddedFontLst>
    <p:embeddedFont>
      <p:font typeface="Abadi" panose="020B0604020104020204" pitchFamily="34" charset="0"/>
      <p:regular r:id="rId61"/>
    </p:embeddedFont>
    <p:embeddedFont>
      <p:font typeface="Arial Rounded MT Bold" panose="020F0704030504030204" pitchFamily="34" charset="0"/>
      <p:regular r:id="rId62"/>
    </p:embeddedFont>
    <p:embeddedFont>
      <p:font typeface="HY울릉도M" panose="02030600000101010101" pitchFamily="18" charset="-127"/>
      <p:regular r:id="rId63"/>
    </p:embeddedFont>
    <p:embeddedFont>
      <p:font typeface="맑은 고딕" panose="020B0503020000020004" pitchFamily="50" charset="-127"/>
      <p:regular r:id="rId64"/>
      <p:bold r:id="rId6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FFD9AD"/>
    <a:srgbClr val="90D6E0"/>
    <a:srgbClr val="FFF8EF"/>
    <a:srgbClr val="FFF0DD"/>
    <a:srgbClr val="F0EBD8"/>
    <a:srgbClr val="3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91803" autoAdjust="0"/>
  </p:normalViewPr>
  <p:slideViewPr>
    <p:cSldViewPr snapToGrid="0">
      <p:cViewPr varScale="1">
        <p:scale>
          <a:sx n="78" d="100"/>
          <a:sy n="78"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CEC5184-C9A5-487E-89AD-0E2FE801D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577AF92E-6EB1-44EF-B5B6-F6E27C9430D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DDEDC-DACC-4BC0-9D93-E7E8CBA4DECE}" type="datetimeFigureOut">
              <a:rPr lang="ko-KR" altLang="en-US" smtClean="0"/>
              <a:t>2020-07-02</a:t>
            </a:fld>
            <a:endParaRPr lang="ko-KR" altLang="en-US"/>
          </a:p>
        </p:txBody>
      </p:sp>
      <p:sp>
        <p:nvSpPr>
          <p:cNvPr id="4" name="슬라이드 이미지 개체 틀 3">
            <a:extLst>
              <a:ext uri="{FF2B5EF4-FFF2-40B4-BE49-F238E27FC236}">
                <a16:creationId xmlns:a16="http://schemas.microsoft.com/office/drawing/2014/main" id="{A811E9DD-0609-4748-B5C6-7CA80FDA1F4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a:extLst>
              <a:ext uri="{FF2B5EF4-FFF2-40B4-BE49-F238E27FC236}">
                <a16:creationId xmlns:a16="http://schemas.microsoft.com/office/drawing/2014/main" id="{4C42052F-655C-403D-9C8B-E5B7FAF7FF6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a:extLst>
              <a:ext uri="{FF2B5EF4-FFF2-40B4-BE49-F238E27FC236}">
                <a16:creationId xmlns:a16="http://schemas.microsoft.com/office/drawing/2014/main" id="{B097ED01-5B1C-4A99-9B2A-5CB6214610F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a:extLst>
              <a:ext uri="{FF2B5EF4-FFF2-40B4-BE49-F238E27FC236}">
                <a16:creationId xmlns:a16="http://schemas.microsoft.com/office/drawing/2014/main" id="{0A7C9878-C9DC-4641-9802-B8C5E2E1324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F14B6-90D2-47AC-801D-2FCDF71598F9}"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은행 고객들의 속성에는 여러가지가 있다</a:t>
            </a:r>
            <a:r>
              <a:rPr lang="en-US" altLang="ko-KR"/>
              <a:t>. </a:t>
            </a:r>
            <a:r>
              <a:rPr lang="ko-KR" altLang="en-US"/>
              <a:t>나이</a:t>
            </a:r>
            <a:r>
              <a:rPr lang="en-US" altLang="ko-KR"/>
              <a:t>, </a:t>
            </a:r>
            <a:r>
              <a:rPr lang="ko-KR" altLang="en-US"/>
              <a:t>결혼여부</a:t>
            </a:r>
            <a:r>
              <a:rPr lang="en-US" altLang="ko-KR"/>
              <a:t>, </a:t>
            </a:r>
            <a:r>
              <a:rPr lang="ko-KR" altLang="en-US"/>
              <a:t>예금잔액 등등</a:t>
            </a:r>
            <a:r>
              <a:rPr lang="en-US" altLang="ko-KR"/>
              <a:t>… </a:t>
            </a:r>
            <a:r>
              <a:rPr lang="ko-KR" altLang="en-US"/>
              <a:t>이 정보를 가지고 정기 예금 마케팅을 했을때 실제로 등록할 고객을 예측한다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a:t>
            </a:fld>
            <a:endParaRPr lang="ko-KR" altLang="en-US"/>
          </a:p>
        </p:txBody>
      </p:sp>
    </p:spTree>
    <p:extLst>
      <p:ext uri="{BB962C8B-B14F-4D97-AF65-F5344CB8AC3E}">
        <p14:creationId xmlns:p14="http://schemas.microsoft.com/office/powerpoint/2010/main" val="160483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타켓 </a:t>
            </a:r>
            <a:r>
              <a:rPr lang="en-US" altLang="ko-KR"/>
              <a:t>yes/no </a:t>
            </a:r>
            <a:r>
              <a:rPr lang="ko-KR" altLang="en-US"/>
              <a:t>의 중간값 혹은 최빈값으로 채움</a:t>
            </a:r>
            <a:r>
              <a:rPr lang="en-US" altLang="ko-K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20</a:t>
            </a:fld>
            <a:endParaRPr lang="ko-KR" altLang="en-US"/>
          </a:p>
        </p:txBody>
      </p:sp>
    </p:spTree>
    <p:extLst>
      <p:ext uri="{BB962C8B-B14F-4D97-AF65-F5344CB8AC3E}">
        <p14:creationId xmlns:p14="http://schemas.microsoft.com/office/powerpoint/2010/main" val="353561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타켓 </a:t>
            </a:r>
            <a:r>
              <a:rPr lang="en-US" altLang="ko-KR"/>
              <a:t>yes/no </a:t>
            </a:r>
            <a:r>
              <a:rPr lang="ko-KR" altLang="en-US"/>
              <a:t>의 중간값 혹은 최빈값으로 채움</a:t>
            </a:r>
            <a:r>
              <a:rPr lang="en-US" altLang="ko-K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21</a:t>
            </a:fld>
            <a:endParaRPr lang="ko-KR" altLang="en-US"/>
          </a:p>
        </p:txBody>
      </p:sp>
    </p:spTree>
    <p:extLst>
      <p:ext uri="{BB962C8B-B14F-4D97-AF65-F5344CB8AC3E}">
        <p14:creationId xmlns:p14="http://schemas.microsoft.com/office/powerpoint/2010/main" val="3690388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타켓 </a:t>
            </a:r>
            <a:r>
              <a:rPr lang="en-US" altLang="ko-KR"/>
              <a:t>yes/no </a:t>
            </a:r>
            <a:r>
              <a:rPr lang="ko-KR" altLang="en-US"/>
              <a:t>의 중간값 혹은 최빈값으로 채움</a:t>
            </a:r>
            <a:r>
              <a:rPr lang="en-US" altLang="ko-K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22</a:t>
            </a:fld>
            <a:endParaRPr lang="ko-KR" altLang="en-US"/>
          </a:p>
        </p:txBody>
      </p:sp>
    </p:spTree>
    <p:extLst>
      <p:ext uri="{BB962C8B-B14F-4D97-AF65-F5344CB8AC3E}">
        <p14:creationId xmlns:p14="http://schemas.microsoft.com/office/powerpoint/2010/main" val="126359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타켓 </a:t>
            </a:r>
            <a:r>
              <a:rPr lang="en-US" altLang="ko-KR"/>
              <a:t>yes/no </a:t>
            </a:r>
            <a:r>
              <a:rPr lang="ko-KR" altLang="en-US"/>
              <a:t>의 중간값 혹은 최빈값으로 채움</a:t>
            </a:r>
            <a:r>
              <a:rPr lang="en-US" altLang="ko-K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23</a:t>
            </a:fld>
            <a:endParaRPr lang="ko-KR" altLang="en-US"/>
          </a:p>
        </p:txBody>
      </p:sp>
    </p:spTree>
    <p:extLst>
      <p:ext uri="{BB962C8B-B14F-4D97-AF65-F5344CB8AC3E}">
        <p14:creationId xmlns:p14="http://schemas.microsoft.com/office/powerpoint/2010/main" val="271998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????deposit???</a:t>
            </a:r>
          </a:p>
          <a:p>
            <a:endParaRPr lang="en-US" altLang="ko-KR"/>
          </a:p>
          <a:p>
            <a:r>
              <a:rPr lang="en-US" altLang="ko-KR"/>
              <a:t>Numeric </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24</a:t>
            </a:fld>
            <a:endParaRPr lang="ko-KR" altLang="en-US"/>
          </a:p>
        </p:txBody>
      </p:sp>
    </p:spTree>
    <p:extLst>
      <p:ext uri="{BB962C8B-B14F-4D97-AF65-F5344CB8AC3E}">
        <p14:creationId xmlns:p14="http://schemas.microsoft.com/office/powerpoint/2010/main" val="464188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Categorical</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25</a:t>
            </a:fld>
            <a:endParaRPr lang="ko-KR" altLang="en-US"/>
          </a:p>
        </p:txBody>
      </p:sp>
    </p:spTree>
    <p:extLst>
      <p:ext uri="{BB962C8B-B14F-4D97-AF65-F5344CB8AC3E}">
        <p14:creationId xmlns:p14="http://schemas.microsoft.com/office/powerpoint/2010/main" val="3549722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26</a:t>
            </a:fld>
            <a:endParaRPr lang="ko-KR" altLang="en-US"/>
          </a:p>
        </p:txBody>
      </p:sp>
    </p:spTree>
    <p:extLst>
      <p:ext uri="{BB962C8B-B14F-4D97-AF65-F5344CB8AC3E}">
        <p14:creationId xmlns:p14="http://schemas.microsoft.com/office/powerpoint/2010/main" val="215705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27</a:t>
            </a:fld>
            <a:endParaRPr lang="ko-KR" altLang="en-US"/>
          </a:p>
        </p:txBody>
      </p:sp>
    </p:spTree>
    <p:extLst>
      <p:ext uri="{BB962C8B-B14F-4D97-AF65-F5344CB8AC3E}">
        <p14:creationId xmlns:p14="http://schemas.microsoft.com/office/powerpoint/2010/main" val="1556447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28</a:t>
            </a:fld>
            <a:endParaRPr lang="ko-KR" altLang="en-US"/>
          </a:p>
        </p:txBody>
      </p:sp>
    </p:spTree>
    <p:extLst>
      <p:ext uri="{BB962C8B-B14F-4D97-AF65-F5344CB8AC3E}">
        <p14:creationId xmlns:p14="http://schemas.microsoft.com/office/powerpoint/2010/main" val="3375990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29</a:t>
            </a:fld>
            <a:endParaRPr lang="ko-KR" altLang="en-US"/>
          </a:p>
        </p:txBody>
      </p:sp>
    </p:spTree>
    <p:extLst>
      <p:ext uri="{BB962C8B-B14F-4D97-AF65-F5344CB8AC3E}">
        <p14:creationId xmlns:p14="http://schemas.microsoft.com/office/powerpoint/2010/main" val="349583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latinLnBrk="1"/>
            <a:r>
              <a:rPr lang="ko-KR" altLang="ko-KR" sz="1200" kern="1200">
                <a:solidFill>
                  <a:schemeClr val="tx1"/>
                </a:solidFill>
                <a:effectLst/>
                <a:latin typeface="+mn-lt"/>
                <a:ea typeface="+mn-ea"/>
                <a:cs typeface="+mn-cs"/>
              </a:rPr>
              <a:t>타겟 컬럼</a:t>
            </a:r>
            <a:r>
              <a:rPr lang="en-US" altLang="ko-KR" sz="1200" kern="1200">
                <a:solidFill>
                  <a:schemeClr val="tx1"/>
                </a:solidFill>
                <a:effectLst/>
                <a:latin typeface="+mn-lt"/>
                <a:ea typeface="+mn-ea"/>
                <a:cs typeface="+mn-cs"/>
              </a:rPr>
              <a:t> value count(yes </a:t>
            </a:r>
            <a:r>
              <a:rPr lang="ko-KR" altLang="ko-KR" sz="1200" kern="1200">
                <a:solidFill>
                  <a:schemeClr val="tx1"/>
                </a:solidFill>
                <a:effectLst/>
                <a:latin typeface="+mn-lt"/>
                <a:ea typeface="+mn-ea"/>
                <a:cs typeface="+mn-cs"/>
              </a:rPr>
              <a:t>몇 개</a:t>
            </a:r>
            <a:r>
              <a:rPr lang="en-US" altLang="ko-KR" sz="1200" kern="1200">
                <a:solidFill>
                  <a:schemeClr val="tx1"/>
                </a:solidFill>
                <a:effectLst/>
                <a:latin typeface="+mn-lt"/>
                <a:ea typeface="+mn-ea"/>
                <a:cs typeface="+mn-cs"/>
              </a:rPr>
              <a:t>, no </a:t>
            </a:r>
            <a:r>
              <a:rPr lang="ko-KR" altLang="ko-KR" sz="1200" kern="1200">
                <a:solidFill>
                  <a:schemeClr val="tx1"/>
                </a:solidFill>
                <a:effectLst/>
                <a:latin typeface="+mn-lt"/>
                <a:ea typeface="+mn-ea"/>
                <a:cs typeface="+mn-cs"/>
              </a:rPr>
              <a:t>몇 개</a:t>
            </a:r>
            <a:r>
              <a:rPr lang="en-US" altLang="ko-KR" sz="1200" kern="1200">
                <a:solidFill>
                  <a:schemeClr val="tx1"/>
                </a:solidFill>
                <a:effectLst/>
                <a:latin typeface="+mn-lt"/>
                <a:ea typeface="+mn-ea"/>
                <a:cs typeface="+mn-cs"/>
              </a:rPr>
              <a:t>): </a:t>
            </a:r>
            <a:r>
              <a:rPr lang="ko-KR" altLang="ko-KR" sz="1200" kern="1200">
                <a:solidFill>
                  <a:schemeClr val="tx1"/>
                </a:solidFill>
                <a:effectLst/>
                <a:latin typeface="+mn-lt"/>
                <a:ea typeface="+mn-ea"/>
                <a:cs typeface="+mn-cs"/>
              </a:rPr>
              <a:t>그래프</a:t>
            </a:r>
          </a:p>
          <a:p>
            <a:pPr lvl="0" latinLnBrk="1"/>
            <a:r>
              <a:rPr lang="ko-KR" altLang="ko-KR" sz="1200" kern="1200">
                <a:solidFill>
                  <a:schemeClr val="tx1"/>
                </a:solidFill>
                <a:effectLst/>
                <a:latin typeface="+mn-lt"/>
                <a:ea typeface="+mn-ea"/>
                <a:cs typeface="+mn-cs"/>
              </a:rPr>
              <a:t>타겟 </a:t>
            </a:r>
            <a:r>
              <a:rPr lang="en-US" altLang="ko-KR" sz="1200" kern="1200">
                <a:solidFill>
                  <a:schemeClr val="tx1"/>
                </a:solidFill>
                <a:effectLst/>
                <a:latin typeface="+mn-lt"/>
                <a:ea typeface="+mn-ea"/>
                <a:cs typeface="+mn-cs"/>
              </a:rPr>
              <a:t>value</a:t>
            </a:r>
            <a:r>
              <a:rPr lang="ko-KR" altLang="ko-KR" sz="1200" kern="1200">
                <a:solidFill>
                  <a:schemeClr val="tx1"/>
                </a:solidFill>
                <a:effectLst/>
                <a:latin typeface="+mn-lt"/>
                <a:ea typeface="+mn-ea"/>
                <a:cs typeface="+mn-cs"/>
              </a:rPr>
              <a:t>를 퍼센트로 보여줌</a:t>
            </a:r>
            <a:r>
              <a:rPr lang="en-US" altLang="ko-KR" sz="1200" kern="1200">
                <a:solidFill>
                  <a:schemeClr val="tx1"/>
                </a:solidFill>
                <a:effectLst/>
                <a:latin typeface="+mn-lt"/>
                <a:ea typeface="+mn-ea"/>
                <a:cs typeface="+mn-cs"/>
              </a:rPr>
              <a:t>: </a:t>
            </a:r>
            <a:r>
              <a:rPr lang="ko-KR" altLang="ko-KR" sz="1200" kern="1200">
                <a:solidFill>
                  <a:schemeClr val="tx1"/>
                </a:solidFill>
                <a:effectLst/>
                <a:latin typeface="+mn-lt"/>
                <a:ea typeface="+mn-ea"/>
                <a:cs typeface="+mn-cs"/>
              </a:rPr>
              <a:t>그래프</a:t>
            </a:r>
          </a:p>
          <a:p>
            <a:endParaRPr lang="ko-KR" altLang="en-US"/>
          </a:p>
        </p:txBody>
      </p:sp>
      <p:sp>
        <p:nvSpPr>
          <p:cNvPr id="4" name="슬라이드 번호 개체 틀 3"/>
          <p:cNvSpPr>
            <a:spLocks noGrp="1"/>
          </p:cNvSpPr>
          <p:nvPr>
            <p:ph type="sldNum" sz="quarter" idx="5"/>
          </p:nvPr>
        </p:nvSpPr>
        <p:spPr/>
        <p:txBody>
          <a:bodyPr/>
          <a:lstStyle/>
          <a:p>
            <a:fld id="{4C41CD58-D4BB-4F6F-A2BD-0C4706E84AF9}" type="slidenum">
              <a:rPr lang="ko-KR" altLang="en-US" smtClean="0"/>
              <a:t>7</a:t>
            </a:fld>
            <a:endParaRPr lang="ko-KR" altLang="en-US"/>
          </a:p>
        </p:txBody>
      </p:sp>
    </p:spTree>
    <p:extLst>
      <p:ext uri="{BB962C8B-B14F-4D97-AF65-F5344CB8AC3E}">
        <p14:creationId xmlns:p14="http://schemas.microsoft.com/office/powerpoint/2010/main" val="4149318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30</a:t>
            </a:fld>
            <a:endParaRPr lang="ko-KR" altLang="en-US"/>
          </a:p>
        </p:txBody>
      </p:sp>
    </p:spTree>
    <p:extLst>
      <p:ext uri="{BB962C8B-B14F-4D97-AF65-F5344CB8AC3E}">
        <p14:creationId xmlns:p14="http://schemas.microsoft.com/office/powerpoint/2010/main" val="2169636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31</a:t>
            </a:fld>
            <a:endParaRPr lang="ko-KR" altLang="en-US"/>
          </a:p>
        </p:txBody>
      </p:sp>
    </p:spTree>
    <p:extLst>
      <p:ext uri="{BB962C8B-B14F-4D97-AF65-F5344CB8AC3E}">
        <p14:creationId xmlns:p14="http://schemas.microsoft.com/office/powerpoint/2010/main" val="103660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32</a:t>
            </a:fld>
            <a:endParaRPr lang="ko-KR" altLang="en-US"/>
          </a:p>
        </p:txBody>
      </p:sp>
    </p:spTree>
    <p:extLst>
      <p:ext uri="{BB962C8B-B14F-4D97-AF65-F5344CB8AC3E}">
        <p14:creationId xmlns:p14="http://schemas.microsoft.com/office/powerpoint/2010/main" val="883182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a:solidFill>
                  <a:schemeClr val="tx1"/>
                </a:solidFill>
                <a:effectLst/>
                <a:latin typeface="+mn-lt"/>
                <a:ea typeface="+mn-ea"/>
                <a:cs typeface="+mn-cs"/>
              </a:rPr>
              <a:t>detectOutlier</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33</a:t>
            </a:fld>
            <a:endParaRPr lang="ko-KR" altLang="en-US"/>
          </a:p>
        </p:txBody>
      </p:sp>
    </p:spTree>
    <p:extLst>
      <p:ext uri="{BB962C8B-B14F-4D97-AF65-F5344CB8AC3E}">
        <p14:creationId xmlns:p14="http://schemas.microsoft.com/office/powerpoint/2010/main" val="3689670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34</a:t>
            </a:fld>
            <a:endParaRPr lang="ko-KR" altLang="en-US"/>
          </a:p>
        </p:txBody>
      </p:sp>
    </p:spTree>
    <p:extLst>
      <p:ext uri="{BB962C8B-B14F-4D97-AF65-F5344CB8AC3E}">
        <p14:creationId xmlns:p14="http://schemas.microsoft.com/office/powerpoint/2010/main" val="1407355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35</a:t>
            </a:fld>
            <a:endParaRPr lang="ko-KR" altLang="en-US"/>
          </a:p>
        </p:txBody>
      </p:sp>
    </p:spTree>
    <p:extLst>
      <p:ext uri="{BB962C8B-B14F-4D97-AF65-F5344CB8AC3E}">
        <p14:creationId xmlns:p14="http://schemas.microsoft.com/office/powerpoint/2010/main" val="2569980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Preprocessing </a:t>
            </a:r>
            <a:r>
              <a:rPr lang="ko-KR" altLang="en-US"/>
              <a:t>후</a:t>
            </a:r>
          </a:p>
          <a:p>
            <a:r>
              <a:rPr lang="en-US" altLang="ko-KR"/>
              <a:t>- </a:t>
            </a:r>
            <a:r>
              <a:rPr lang="ko-KR" altLang="en-US"/>
              <a:t>몇 개에서 몇 개 된건지도 보여주면</a:t>
            </a:r>
            <a:r>
              <a:rPr lang="en-US" altLang="ko-KR"/>
              <a:t>? </a:t>
            </a:r>
            <a:r>
              <a:rPr lang="ko-KR" altLang="en-US"/>
              <a:t>좋을듯</a:t>
            </a:r>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36</a:t>
            </a:fld>
            <a:endParaRPr lang="ko-KR" altLang="en-US"/>
          </a:p>
        </p:txBody>
      </p:sp>
    </p:spTree>
    <p:extLst>
      <p:ext uri="{BB962C8B-B14F-4D97-AF65-F5344CB8AC3E}">
        <p14:creationId xmlns:p14="http://schemas.microsoft.com/office/powerpoint/2010/main" val="245578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38</a:t>
            </a:fld>
            <a:endParaRPr lang="ko-KR" altLang="en-US"/>
          </a:p>
        </p:txBody>
      </p:sp>
    </p:spTree>
    <p:extLst>
      <p:ext uri="{BB962C8B-B14F-4D97-AF65-F5344CB8AC3E}">
        <p14:creationId xmlns:p14="http://schemas.microsoft.com/office/powerpoint/2010/main" val="622345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39</a:t>
            </a:fld>
            <a:endParaRPr lang="ko-KR" altLang="en-US"/>
          </a:p>
        </p:txBody>
      </p:sp>
    </p:spTree>
    <p:extLst>
      <p:ext uri="{BB962C8B-B14F-4D97-AF65-F5344CB8AC3E}">
        <p14:creationId xmlns:p14="http://schemas.microsoft.com/office/powerpoint/2010/main" val="371427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41</a:t>
            </a:fld>
            <a:endParaRPr lang="ko-KR" altLang="en-US"/>
          </a:p>
        </p:txBody>
      </p:sp>
    </p:spTree>
    <p:extLst>
      <p:ext uri="{BB962C8B-B14F-4D97-AF65-F5344CB8AC3E}">
        <p14:creationId xmlns:p14="http://schemas.microsoft.com/office/powerpoint/2010/main" val="32364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10</a:t>
            </a:fld>
            <a:endParaRPr lang="ko-KR" altLang="en-US"/>
          </a:p>
        </p:txBody>
      </p:sp>
    </p:spTree>
    <p:extLst>
      <p:ext uri="{BB962C8B-B14F-4D97-AF65-F5344CB8AC3E}">
        <p14:creationId xmlns:p14="http://schemas.microsoft.com/office/powerpoint/2010/main" val="3119441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42</a:t>
            </a:fld>
            <a:endParaRPr lang="ko-KR" altLang="en-US"/>
          </a:p>
        </p:txBody>
      </p:sp>
    </p:spTree>
    <p:extLst>
      <p:ext uri="{BB962C8B-B14F-4D97-AF65-F5344CB8AC3E}">
        <p14:creationId xmlns:p14="http://schemas.microsoft.com/office/powerpoint/2010/main" val="1420212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43</a:t>
            </a:fld>
            <a:endParaRPr lang="ko-KR" altLang="en-US"/>
          </a:p>
        </p:txBody>
      </p:sp>
    </p:spTree>
    <p:extLst>
      <p:ext uri="{BB962C8B-B14F-4D97-AF65-F5344CB8AC3E}">
        <p14:creationId xmlns:p14="http://schemas.microsoft.com/office/powerpoint/2010/main" val="2320327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44</a:t>
            </a:fld>
            <a:endParaRPr lang="ko-KR" altLang="en-US"/>
          </a:p>
        </p:txBody>
      </p:sp>
    </p:spTree>
    <p:extLst>
      <p:ext uri="{BB962C8B-B14F-4D97-AF65-F5344CB8AC3E}">
        <p14:creationId xmlns:p14="http://schemas.microsoft.com/office/powerpoint/2010/main" val="3242645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45</a:t>
            </a:fld>
            <a:endParaRPr lang="ko-KR" altLang="en-US"/>
          </a:p>
        </p:txBody>
      </p:sp>
    </p:spTree>
    <p:extLst>
      <p:ext uri="{BB962C8B-B14F-4D97-AF65-F5344CB8AC3E}">
        <p14:creationId xmlns:p14="http://schemas.microsoft.com/office/powerpoint/2010/main" val="2304828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46</a:t>
            </a:fld>
            <a:endParaRPr lang="ko-KR" altLang="en-US"/>
          </a:p>
        </p:txBody>
      </p:sp>
    </p:spTree>
    <p:extLst>
      <p:ext uri="{BB962C8B-B14F-4D97-AF65-F5344CB8AC3E}">
        <p14:creationId xmlns:p14="http://schemas.microsoft.com/office/powerpoint/2010/main" val="2696727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47</a:t>
            </a:fld>
            <a:endParaRPr lang="ko-KR" altLang="en-US"/>
          </a:p>
        </p:txBody>
      </p:sp>
    </p:spTree>
    <p:extLst>
      <p:ext uri="{BB962C8B-B14F-4D97-AF65-F5344CB8AC3E}">
        <p14:creationId xmlns:p14="http://schemas.microsoft.com/office/powerpoint/2010/main" val="2343236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48</a:t>
            </a:fld>
            <a:endParaRPr lang="ko-KR" altLang="en-US"/>
          </a:p>
        </p:txBody>
      </p:sp>
    </p:spTree>
    <p:extLst>
      <p:ext uri="{BB962C8B-B14F-4D97-AF65-F5344CB8AC3E}">
        <p14:creationId xmlns:p14="http://schemas.microsoft.com/office/powerpoint/2010/main" val="2696079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49</a:t>
            </a:fld>
            <a:endParaRPr lang="ko-KR" altLang="en-US"/>
          </a:p>
        </p:txBody>
      </p:sp>
    </p:spTree>
    <p:extLst>
      <p:ext uri="{BB962C8B-B14F-4D97-AF65-F5344CB8AC3E}">
        <p14:creationId xmlns:p14="http://schemas.microsoft.com/office/powerpoint/2010/main" val="1682921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baseline="0">
                <a:solidFill>
                  <a:schemeClr val="tx1"/>
                </a:solidFill>
                <a:latin typeface="+mn-lt"/>
                <a:ea typeface="+mn-ea"/>
                <a:cs typeface="+mn-cs"/>
              </a:rPr>
              <a:t>정확도가가장높</a:t>
            </a:r>
            <a:endParaRPr lang="en-US" altLang="ko-KR" sz="1200" b="0" i="0" u="none" strike="noStrike" kern="1200" baseline="0">
              <a:solidFill>
                <a:schemeClr val="tx1"/>
              </a:solidFill>
              <a:latin typeface="+mn-lt"/>
              <a:ea typeface="+mn-ea"/>
              <a:cs typeface="+mn-cs"/>
            </a:endParaRPr>
          </a:p>
          <a:p>
            <a:r>
              <a:rPr lang="ko-KR" altLang="en-US" sz="1200" b="0" i="0" u="none" strike="noStrike" kern="1200" baseline="0">
                <a:solidFill>
                  <a:schemeClr val="tx1"/>
                </a:solidFill>
                <a:latin typeface="+mn-lt"/>
                <a:ea typeface="+mn-ea"/>
                <a:cs typeface="+mn-cs"/>
              </a:rPr>
              <a:t>은</a:t>
            </a:r>
            <a:r>
              <a:rPr lang="en-US" altLang="ko-KR" sz="1200" b="0" i="0" u="none" strike="noStrike" kern="1200" baseline="0">
                <a:solidFill>
                  <a:schemeClr val="tx1"/>
                </a:solidFill>
                <a:latin typeface="+mn-lt"/>
                <a:ea typeface="+mn-ea"/>
                <a:cs typeface="+mn-cs"/>
              </a:rPr>
              <a:t>XGBoost</a:t>
            </a:r>
            <a:r>
              <a:rPr lang="ko-KR" altLang="en-US" sz="1200" b="0" i="0" u="none" strike="noStrike" kern="1200" baseline="0">
                <a:solidFill>
                  <a:schemeClr val="tx1"/>
                </a:solidFill>
                <a:latin typeface="+mn-lt"/>
                <a:ea typeface="+mn-ea"/>
                <a:cs typeface="+mn-cs"/>
              </a:rPr>
              <a:t>를사용하여중요컬럼을확인한결과연락수단과과거캠페인결과</a:t>
            </a:r>
            <a:r>
              <a:rPr lang="en-US" altLang="ko-KR" sz="1200" b="0" i="0" u="none" strike="noStrike" kern="1200" baseline="0">
                <a:solidFill>
                  <a:schemeClr val="tx1"/>
                </a:solidFill>
                <a:latin typeface="+mn-lt"/>
                <a:ea typeface="+mn-ea"/>
                <a:cs typeface="+mn-cs"/>
              </a:rPr>
              <a:t>, </a:t>
            </a:r>
            <a:r>
              <a:rPr lang="ko-KR" altLang="en-US" sz="1200" b="0" i="0" u="none" strike="noStrike" kern="1200" baseline="0">
                <a:solidFill>
                  <a:schemeClr val="tx1"/>
                </a:solidFill>
                <a:latin typeface="+mn-lt"/>
                <a:ea typeface="+mn-ea"/>
                <a:cs typeface="+mn-cs"/>
              </a:rPr>
              <a:t>이번캠페인동안의연락한시간</a:t>
            </a:r>
            <a:r>
              <a:rPr lang="en-US" altLang="ko-KR" sz="1200" b="0" i="0" u="none" strike="noStrike" kern="1200" baseline="0">
                <a:solidFill>
                  <a:schemeClr val="tx1"/>
                </a:solidFill>
                <a:latin typeface="+mn-lt"/>
                <a:ea typeface="+mn-ea"/>
                <a:cs typeface="+mn-cs"/>
              </a:rPr>
              <a:t>, </a:t>
            </a:r>
            <a:r>
              <a:rPr lang="ko-KR" altLang="en-US" sz="1200" b="0" i="0" u="none" strike="noStrike" kern="1200" baseline="0">
                <a:solidFill>
                  <a:schemeClr val="tx1"/>
                </a:solidFill>
                <a:latin typeface="+mn-lt"/>
                <a:ea typeface="+mn-ea"/>
                <a:cs typeface="+mn-cs"/>
              </a:rPr>
              <a:t>이전캠페인에서연락한횟수가가장중요하게나왔다</a:t>
            </a:r>
            <a:r>
              <a:rPr lang="en-US" altLang="ko-KR" sz="1200" b="0" i="0" u="none" strike="noStrike" kern="1200" baseline="0">
                <a:solidFill>
                  <a:schemeClr val="tx1"/>
                </a:solidFill>
                <a:latin typeface="+mn-lt"/>
                <a:ea typeface="+mn-ea"/>
                <a:cs typeface="+mn-cs"/>
              </a:rPr>
              <a:t>.</a:t>
            </a:r>
          </a:p>
          <a:p>
            <a:r>
              <a:rPr lang="ko-KR" altLang="en-US" sz="1200" b="0" i="0" u="none" strike="noStrike" kern="1200" baseline="0">
                <a:solidFill>
                  <a:schemeClr val="tx1"/>
                </a:solidFill>
                <a:latin typeface="+mn-lt"/>
                <a:ea typeface="+mn-ea"/>
                <a:cs typeface="+mn-cs"/>
              </a:rPr>
              <a:t>지난캠페인에서구독했던사람들이이번캠페인에도구독할가능성이굉장히높다</a:t>
            </a:r>
            <a:r>
              <a:rPr lang="en-US" altLang="ko-KR" sz="1200" b="0" i="0" u="none" strike="noStrike" kern="1200" baseline="0">
                <a:solidFill>
                  <a:schemeClr val="tx1"/>
                </a:solidFill>
                <a:latin typeface="+mn-lt"/>
                <a:ea typeface="+mn-ea"/>
                <a:cs typeface="+mn-cs"/>
              </a:rP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54</a:t>
            </a:fld>
            <a:endParaRPr lang="ko-KR" altLang="en-US"/>
          </a:p>
        </p:txBody>
      </p:sp>
    </p:spTree>
    <p:extLst>
      <p:ext uri="{BB962C8B-B14F-4D97-AF65-F5344CB8AC3E}">
        <p14:creationId xmlns:p14="http://schemas.microsoft.com/office/powerpoint/2010/main" val="232502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baseline="0">
                <a:solidFill>
                  <a:schemeClr val="tx1"/>
                </a:solidFill>
                <a:latin typeface="+mn-lt"/>
                <a:ea typeface="+mn-ea"/>
                <a:cs typeface="+mn-cs"/>
              </a:rPr>
              <a:t>정확도가가장높</a:t>
            </a:r>
            <a:endParaRPr lang="en-US" altLang="ko-KR" sz="1200" b="0" i="0" u="none" strike="noStrike" kern="1200" baseline="0">
              <a:solidFill>
                <a:schemeClr val="tx1"/>
              </a:solidFill>
              <a:latin typeface="+mn-lt"/>
              <a:ea typeface="+mn-ea"/>
              <a:cs typeface="+mn-cs"/>
            </a:endParaRPr>
          </a:p>
          <a:p>
            <a:r>
              <a:rPr lang="ko-KR" altLang="en-US" sz="1200" b="0" i="0" u="none" strike="noStrike" kern="1200" baseline="0">
                <a:solidFill>
                  <a:schemeClr val="tx1"/>
                </a:solidFill>
                <a:latin typeface="+mn-lt"/>
                <a:ea typeface="+mn-ea"/>
                <a:cs typeface="+mn-cs"/>
              </a:rPr>
              <a:t>은</a:t>
            </a:r>
            <a:r>
              <a:rPr lang="en-US" altLang="ko-KR" sz="1200" b="0" i="0" u="none" strike="noStrike" kern="1200" baseline="0">
                <a:solidFill>
                  <a:schemeClr val="tx1"/>
                </a:solidFill>
                <a:latin typeface="+mn-lt"/>
                <a:ea typeface="+mn-ea"/>
                <a:cs typeface="+mn-cs"/>
              </a:rPr>
              <a:t>XGBoost</a:t>
            </a:r>
            <a:r>
              <a:rPr lang="ko-KR" altLang="en-US" sz="1200" b="0" i="0" u="none" strike="noStrike" kern="1200" baseline="0">
                <a:solidFill>
                  <a:schemeClr val="tx1"/>
                </a:solidFill>
                <a:latin typeface="+mn-lt"/>
                <a:ea typeface="+mn-ea"/>
                <a:cs typeface="+mn-cs"/>
              </a:rPr>
              <a:t>를사용하여중요컬럼을확인한결과연락수단과과거캠페인결과</a:t>
            </a:r>
            <a:r>
              <a:rPr lang="en-US" altLang="ko-KR" sz="1200" b="0" i="0" u="none" strike="noStrike" kern="1200" baseline="0">
                <a:solidFill>
                  <a:schemeClr val="tx1"/>
                </a:solidFill>
                <a:latin typeface="+mn-lt"/>
                <a:ea typeface="+mn-ea"/>
                <a:cs typeface="+mn-cs"/>
              </a:rPr>
              <a:t>, </a:t>
            </a:r>
            <a:r>
              <a:rPr lang="ko-KR" altLang="en-US" sz="1200" b="0" i="0" u="none" strike="noStrike" kern="1200" baseline="0">
                <a:solidFill>
                  <a:schemeClr val="tx1"/>
                </a:solidFill>
                <a:latin typeface="+mn-lt"/>
                <a:ea typeface="+mn-ea"/>
                <a:cs typeface="+mn-cs"/>
              </a:rPr>
              <a:t>이번캠페인동안의연락한시간</a:t>
            </a:r>
            <a:r>
              <a:rPr lang="en-US" altLang="ko-KR" sz="1200" b="0" i="0" u="none" strike="noStrike" kern="1200" baseline="0">
                <a:solidFill>
                  <a:schemeClr val="tx1"/>
                </a:solidFill>
                <a:latin typeface="+mn-lt"/>
                <a:ea typeface="+mn-ea"/>
                <a:cs typeface="+mn-cs"/>
              </a:rPr>
              <a:t>, </a:t>
            </a:r>
            <a:r>
              <a:rPr lang="ko-KR" altLang="en-US" sz="1200" b="0" i="0" u="none" strike="noStrike" kern="1200" baseline="0">
                <a:solidFill>
                  <a:schemeClr val="tx1"/>
                </a:solidFill>
                <a:latin typeface="+mn-lt"/>
                <a:ea typeface="+mn-ea"/>
                <a:cs typeface="+mn-cs"/>
              </a:rPr>
              <a:t>이전캠페인에서연락한횟수가가장중요하게나왔다</a:t>
            </a:r>
            <a:r>
              <a:rPr lang="en-US" altLang="ko-KR" sz="1200" b="0" i="0" u="none" strike="noStrike" kern="1200" baseline="0">
                <a:solidFill>
                  <a:schemeClr val="tx1"/>
                </a:solidFill>
                <a:latin typeface="+mn-lt"/>
                <a:ea typeface="+mn-ea"/>
                <a:cs typeface="+mn-cs"/>
              </a:rPr>
              <a:t>.</a:t>
            </a:r>
          </a:p>
          <a:p>
            <a:r>
              <a:rPr lang="ko-KR" altLang="en-US" sz="1200" b="0" i="0" u="none" strike="noStrike" kern="1200" baseline="0">
                <a:solidFill>
                  <a:schemeClr val="tx1"/>
                </a:solidFill>
                <a:latin typeface="+mn-lt"/>
                <a:ea typeface="+mn-ea"/>
                <a:cs typeface="+mn-cs"/>
              </a:rPr>
              <a:t>지난캠페인에서구독했던사람들이이번캠페인에도구독할가능성이굉장히높다</a:t>
            </a:r>
            <a:r>
              <a:rPr lang="en-US" altLang="ko-KR" sz="1200" b="0" i="0" u="none" strike="noStrike" kern="1200" baseline="0">
                <a:solidFill>
                  <a:schemeClr val="tx1"/>
                </a:solidFill>
                <a:latin typeface="+mn-lt"/>
                <a:ea typeface="+mn-ea"/>
                <a:cs typeface="+mn-cs"/>
              </a:rPr>
              <a:t>.</a:t>
            </a:r>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55</a:t>
            </a:fld>
            <a:endParaRPr lang="ko-KR" altLang="en-US"/>
          </a:p>
        </p:txBody>
      </p:sp>
    </p:spTree>
    <p:extLst>
      <p:ext uri="{BB962C8B-B14F-4D97-AF65-F5344CB8AC3E}">
        <p14:creationId xmlns:p14="http://schemas.microsoft.com/office/powerpoint/2010/main" val="246736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56</a:t>
            </a:fld>
            <a:endParaRPr lang="ko-KR" altLang="en-US"/>
          </a:p>
        </p:txBody>
      </p:sp>
    </p:spTree>
    <p:extLst>
      <p:ext uri="{BB962C8B-B14F-4D97-AF65-F5344CB8AC3E}">
        <p14:creationId xmlns:p14="http://schemas.microsoft.com/office/powerpoint/2010/main" val="2302531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57</a:t>
            </a:fld>
            <a:endParaRPr lang="ko-KR" altLang="en-US"/>
          </a:p>
        </p:txBody>
      </p:sp>
    </p:spTree>
    <p:extLst>
      <p:ext uri="{BB962C8B-B14F-4D97-AF65-F5344CB8AC3E}">
        <p14:creationId xmlns:p14="http://schemas.microsoft.com/office/powerpoint/2010/main" val="361501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노트 개체 틀 1">
            <a:extLst>
              <a:ext uri="{FF2B5EF4-FFF2-40B4-BE49-F238E27FC236}">
                <a16:creationId xmlns:a16="http://schemas.microsoft.com/office/drawing/2014/main" id="{19917326-38A6-4CF8-938F-52591A1A2193}"/>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3516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15</a:t>
            </a:fld>
            <a:endParaRPr lang="ko-KR" altLang="en-US"/>
          </a:p>
        </p:txBody>
      </p:sp>
    </p:spTree>
    <p:extLst>
      <p:ext uri="{BB962C8B-B14F-4D97-AF65-F5344CB8AC3E}">
        <p14:creationId xmlns:p14="http://schemas.microsoft.com/office/powerpoint/2010/main" val="9171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Preprocessing </a:t>
            </a:r>
            <a:r>
              <a:rPr lang="ko-KR" altLang="en-US"/>
              <a:t>전</a:t>
            </a:r>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18</a:t>
            </a:fld>
            <a:endParaRPr lang="ko-KR" altLang="en-US"/>
          </a:p>
        </p:txBody>
      </p:sp>
    </p:spTree>
    <p:extLst>
      <p:ext uri="{BB962C8B-B14F-4D97-AF65-F5344CB8AC3E}">
        <p14:creationId xmlns:p14="http://schemas.microsoft.com/office/powerpoint/2010/main" val="108922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Preprocessing </a:t>
            </a:r>
            <a:r>
              <a:rPr lang="ko-KR" altLang="en-US"/>
              <a:t>전</a:t>
            </a:r>
          </a:p>
        </p:txBody>
      </p:sp>
      <p:sp>
        <p:nvSpPr>
          <p:cNvPr id="4" name="슬라이드 번호 개체 틀 3"/>
          <p:cNvSpPr>
            <a:spLocks noGrp="1"/>
          </p:cNvSpPr>
          <p:nvPr>
            <p:ph type="sldNum" sz="quarter" idx="5"/>
          </p:nvPr>
        </p:nvSpPr>
        <p:spPr/>
        <p:txBody>
          <a:bodyPr/>
          <a:lstStyle/>
          <a:p>
            <a:fld id="{DCEF14B6-90D2-47AC-801D-2FCDF71598F9}" type="slidenum">
              <a:rPr lang="ko-KR" altLang="en-US" smtClean="0"/>
              <a:t>19</a:t>
            </a:fld>
            <a:endParaRPr lang="ko-KR" altLang="en-US"/>
          </a:p>
        </p:txBody>
      </p:sp>
    </p:spTree>
    <p:extLst>
      <p:ext uri="{BB962C8B-B14F-4D97-AF65-F5344CB8AC3E}">
        <p14:creationId xmlns:p14="http://schemas.microsoft.com/office/powerpoint/2010/main" val="61099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1909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22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8606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4348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952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3705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5683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8280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7666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6979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2432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1A05-FE79-4763-A84F-D4FE701A9E82}" type="datetimeFigureOut">
              <a:rPr lang="ko-KR" altLang="en-US" smtClean="0">
                <a:solidFill>
                  <a:prstClr val="black">
                    <a:tint val="75000"/>
                  </a:prstClr>
                </a:solidFill>
              </a:rPr>
              <a:pPr/>
              <a:t>2020-07-02</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520157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7.xml.rels><?xml version="1.0" encoding="UTF-8" standalone="yes"?>
<Relationships xmlns="http://schemas.openxmlformats.org/package/2006/relationships"><Relationship Id="rId8" Type="http://schemas.openxmlformats.org/officeDocument/2006/relationships/hyperlink" Target="mailto:yanghl1998@gmail.com" TargetMode="External"/><Relationship Id="rId3" Type="http://schemas.openxmlformats.org/officeDocument/2006/relationships/image" Target="../media/image78.png"/><Relationship Id="rId7" Type="http://schemas.openxmlformats.org/officeDocument/2006/relationships/hyperlink" Target="mailto:zizi39028@gmail.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mailto:chjh121@gmail.c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CE95DD0E-DF79-4EAB-8E18-4A320FBC985F}"/>
              </a:ext>
            </a:extLst>
          </p:cNvPr>
          <p:cNvSpPr/>
          <p:nvPr/>
        </p:nvSpPr>
        <p:spPr>
          <a:xfrm>
            <a:off x="1799253" y="2020078"/>
            <a:ext cx="8593493" cy="2817844"/>
          </a:xfrm>
          <a:prstGeom prst="roundRect">
            <a:avLst/>
          </a:prstGeom>
          <a:solidFill>
            <a:schemeClr val="bg1"/>
          </a:solid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B1C2109-BD82-44A9-A0C2-595FA9083E85}"/>
              </a:ext>
            </a:extLst>
          </p:cNvPr>
          <p:cNvSpPr txBox="1"/>
          <p:nvPr/>
        </p:nvSpPr>
        <p:spPr>
          <a:xfrm>
            <a:off x="2576446" y="2635678"/>
            <a:ext cx="7039106" cy="1138773"/>
          </a:xfrm>
          <a:prstGeom prst="rect">
            <a:avLst/>
          </a:prstGeom>
          <a:noFill/>
        </p:spPr>
        <p:txBody>
          <a:bodyPr wrap="none" rtlCol="0">
            <a:spAutoFit/>
          </a:bodyPr>
          <a:lstStyle/>
          <a:p>
            <a:pPr algn="ctr"/>
            <a:r>
              <a:rPr lang="en-US" altLang="ko-KR" sz="2800">
                <a:latin typeface="Abadi" panose="020B0604020104020204" pitchFamily="34" charset="0"/>
              </a:rPr>
              <a:t>Data</a:t>
            </a:r>
            <a:r>
              <a:rPr lang="ko-KR" altLang="en-US" sz="2800">
                <a:latin typeface="Abadi" panose="020B0604020104020204" pitchFamily="34" charset="0"/>
              </a:rPr>
              <a:t> </a:t>
            </a:r>
            <a:r>
              <a:rPr lang="en-US" altLang="ko-KR" sz="2800">
                <a:latin typeface="Abadi" panose="020B0604020104020204" pitchFamily="34" charset="0"/>
              </a:rPr>
              <a:t>Science</a:t>
            </a:r>
          </a:p>
          <a:p>
            <a:pPr algn="ctr"/>
            <a:r>
              <a:rPr lang="en-US" altLang="ko-KR" sz="4000" b="1">
                <a:latin typeface="Abadi" panose="020B0604020104020204" pitchFamily="34" charset="0"/>
              </a:rPr>
              <a:t>Term project Final Presentation</a:t>
            </a:r>
            <a:endParaRPr lang="ko-KR" altLang="en-US" sz="4000" b="1">
              <a:latin typeface="Abadi" panose="020B0604020104020204" pitchFamily="34" charset="0"/>
            </a:endParaRPr>
          </a:p>
        </p:txBody>
      </p:sp>
      <p:sp>
        <p:nvSpPr>
          <p:cNvPr id="6" name="직사각형 5">
            <a:extLst>
              <a:ext uri="{FF2B5EF4-FFF2-40B4-BE49-F238E27FC236}">
                <a16:creationId xmlns:a16="http://schemas.microsoft.com/office/drawing/2014/main" id="{A0B908C8-A790-4E1C-9C89-BBB9C3F48A2D}"/>
              </a:ext>
            </a:extLst>
          </p:cNvPr>
          <p:cNvSpPr/>
          <p:nvPr/>
        </p:nvSpPr>
        <p:spPr>
          <a:xfrm>
            <a:off x="4278085" y="4040155"/>
            <a:ext cx="3635830" cy="461863"/>
          </a:xfrm>
          <a:prstGeom prst="rect">
            <a:avLst/>
          </a:prstGeom>
          <a:solidFill>
            <a:srgbClr val="90D6E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err="1">
                <a:latin typeface="HY울릉도M" panose="02030600000101010101" pitchFamily="18" charset="-127"/>
                <a:ea typeface="HY울릉도M" panose="02030600000101010101" pitchFamily="18" charset="-127"/>
              </a:rPr>
              <a:t>최준헌</a:t>
            </a:r>
            <a:r>
              <a:rPr lang="ko-KR" altLang="en-US" sz="2000">
                <a:latin typeface="HY울릉도M" panose="02030600000101010101" pitchFamily="18" charset="-127"/>
                <a:ea typeface="HY울릉도M" panose="02030600000101010101" pitchFamily="18" charset="-127"/>
              </a:rPr>
              <a:t>  김지현  양희림</a:t>
            </a:r>
          </a:p>
        </p:txBody>
      </p:sp>
    </p:spTree>
    <p:extLst>
      <p:ext uri="{BB962C8B-B14F-4D97-AF65-F5344CB8AC3E}">
        <p14:creationId xmlns:p14="http://schemas.microsoft.com/office/powerpoint/2010/main" val="12901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9" name="TextBox 8">
            <a:extLst>
              <a:ext uri="{FF2B5EF4-FFF2-40B4-BE49-F238E27FC236}">
                <a16:creationId xmlns:a16="http://schemas.microsoft.com/office/drawing/2014/main" id="{818B8999-43F2-4AA4-B2ED-763B99D778EB}"/>
              </a:ext>
            </a:extLst>
          </p:cNvPr>
          <p:cNvSpPr txBox="1"/>
          <p:nvPr/>
        </p:nvSpPr>
        <p:spPr>
          <a:xfrm>
            <a:off x="744301" y="1575019"/>
            <a:ext cx="3046027"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Wrong data, But Usable Data</a:t>
            </a:r>
            <a:endParaRPr lang="ko-KR" altLang="en-US">
              <a:latin typeface="Abadi" panose="020B0604020104020204" pitchFamily="34" charset="0"/>
            </a:endParaRPr>
          </a:p>
        </p:txBody>
      </p:sp>
      <p:pic>
        <p:nvPicPr>
          <p:cNvPr id="16" name="그림 15">
            <a:extLst>
              <a:ext uri="{FF2B5EF4-FFF2-40B4-BE49-F238E27FC236}">
                <a16:creationId xmlns:a16="http://schemas.microsoft.com/office/drawing/2014/main" id="{3E1A02E1-1BFB-4750-910D-51DB7B7E9AD3}"/>
              </a:ext>
            </a:extLst>
          </p:cNvPr>
          <p:cNvPicPr>
            <a:picLocks noChangeAspect="1"/>
          </p:cNvPicPr>
          <p:nvPr/>
        </p:nvPicPr>
        <p:blipFill>
          <a:blip r:embed="rId3"/>
          <a:stretch>
            <a:fillRect/>
          </a:stretch>
        </p:blipFill>
        <p:spPr>
          <a:xfrm>
            <a:off x="1719365" y="2146277"/>
            <a:ext cx="8892417" cy="4324085"/>
          </a:xfrm>
          <a:prstGeom prst="rect">
            <a:avLst/>
          </a:prstGeom>
          <a:ln w="12700">
            <a:solidFill>
              <a:schemeClr val="tx1">
                <a:lumMod val="65000"/>
                <a:lumOff val="35000"/>
              </a:schemeClr>
            </a:solidFill>
          </a:ln>
        </p:spPr>
      </p:pic>
      <p:sp>
        <p:nvSpPr>
          <p:cNvPr id="7" name="직사각형 6">
            <a:extLst>
              <a:ext uri="{FF2B5EF4-FFF2-40B4-BE49-F238E27FC236}">
                <a16:creationId xmlns:a16="http://schemas.microsoft.com/office/drawing/2014/main" id="{E1C9B2CF-745B-4A15-B46D-B6CDC61B0D3A}"/>
              </a:ext>
            </a:extLst>
          </p:cNvPr>
          <p:cNvSpPr/>
          <p:nvPr/>
        </p:nvSpPr>
        <p:spPr>
          <a:xfrm>
            <a:off x="7094837" y="2304806"/>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6430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34E04A1-C052-4487-8359-216634D5A49C}"/>
              </a:ext>
            </a:extLst>
          </p:cNvPr>
          <p:cNvPicPr>
            <a:picLocks noChangeAspect="1"/>
          </p:cNvPicPr>
          <p:nvPr/>
        </p:nvPicPr>
        <p:blipFill>
          <a:blip r:embed="rId3"/>
          <a:stretch>
            <a:fillRect/>
          </a:stretch>
        </p:blipFill>
        <p:spPr>
          <a:xfrm>
            <a:off x="5230761" y="1360613"/>
            <a:ext cx="6646608" cy="4984956"/>
          </a:xfrm>
          <a:prstGeom prst="rect">
            <a:avLst/>
          </a:prstGeom>
          <a:ln w="12700">
            <a:solidFill>
              <a:schemeClr val="tx1">
                <a:lumMod val="65000"/>
                <a:lumOff val="35000"/>
              </a:schemeClr>
            </a:solidFill>
          </a:ln>
        </p:spPr>
      </p:pic>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2" name="직사각형 1">
            <a:extLst>
              <a:ext uri="{FF2B5EF4-FFF2-40B4-BE49-F238E27FC236}">
                <a16:creationId xmlns:a16="http://schemas.microsoft.com/office/drawing/2014/main" id="{F13B8C94-58C8-4714-A8EE-03818B27ADB4}"/>
              </a:ext>
            </a:extLst>
          </p:cNvPr>
          <p:cNvSpPr/>
          <p:nvPr/>
        </p:nvSpPr>
        <p:spPr>
          <a:xfrm>
            <a:off x="540773" y="1753002"/>
            <a:ext cx="4195379"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Distribution graph of Categorical column</a:t>
            </a:r>
            <a:endParaRPr lang="ko-KR" altLang="ko-KR">
              <a:latin typeface="Abadi" panose="020B0604020104020204" pitchFamily="34" charset="0"/>
            </a:endParaRPr>
          </a:p>
        </p:txBody>
      </p:sp>
      <p:pic>
        <p:nvPicPr>
          <p:cNvPr id="9" name="그림 8">
            <a:extLst>
              <a:ext uri="{FF2B5EF4-FFF2-40B4-BE49-F238E27FC236}">
                <a16:creationId xmlns:a16="http://schemas.microsoft.com/office/drawing/2014/main" id="{CA3BA356-B415-4D4F-889B-EBE178B4C270}"/>
              </a:ext>
            </a:extLst>
          </p:cNvPr>
          <p:cNvPicPr>
            <a:picLocks noChangeAspect="1"/>
          </p:cNvPicPr>
          <p:nvPr/>
        </p:nvPicPr>
        <p:blipFill rotWithShape="1">
          <a:blip r:embed="rId4"/>
          <a:srcRect r="66346" b="66371"/>
          <a:stretch/>
        </p:blipFill>
        <p:spPr>
          <a:xfrm>
            <a:off x="540773" y="2728709"/>
            <a:ext cx="4374517" cy="3278482"/>
          </a:xfrm>
          <a:prstGeom prst="rect">
            <a:avLst/>
          </a:prstGeom>
          <a:ln w="12700">
            <a:solidFill>
              <a:schemeClr val="tx1">
                <a:lumMod val="65000"/>
                <a:lumOff val="35000"/>
              </a:schemeClr>
            </a:solidFill>
          </a:ln>
        </p:spPr>
      </p:pic>
      <p:cxnSp>
        <p:nvCxnSpPr>
          <p:cNvPr id="4" name="직선 화살표 연결선 3">
            <a:extLst>
              <a:ext uri="{FF2B5EF4-FFF2-40B4-BE49-F238E27FC236}">
                <a16:creationId xmlns:a16="http://schemas.microsoft.com/office/drawing/2014/main" id="{31439AC0-50FD-4C29-917C-CC540B8FF93B}"/>
              </a:ext>
            </a:extLst>
          </p:cNvPr>
          <p:cNvCxnSpPr>
            <a:cxnSpLocks/>
          </p:cNvCxnSpPr>
          <p:nvPr/>
        </p:nvCxnSpPr>
        <p:spPr>
          <a:xfrm flipH="1">
            <a:off x="4542183" y="2728709"/>
            <a:ext cx="844826" cy="55120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95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2" name="직사각형 1">
            <a:extLst>
              <a:ext uri="{FF2B5EF4-FFF2-40B4-BE49-F238E27FC236}">
                <a16:creationId xmlns:a16="http://schemas.microsoft.com/office/drawing/2014/main" id="{F13B8C94-58C8-4714-A8EE-03818B27ADB4}"/>
              </a:ext>
            </a:extLst>
          </p:cNvPr>
          <p:cNvSpPr/>
          <p:nvPr/>
        </p:nvSpPr>
        <p:spPr>
          <a:xfrm>
            <a:off x="540773" y="1753002"/>
            <a:ext cx="4195379"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Distribution graph of Categorical column</a:t>
            </a:r>
            <a:endParaRPr lang="ko-KR" altLang="ko-KR">
              <a:latin typeface="Abadi" panose="020B0604020104020204" pitchFamily="34" charset="0"/>
            </a:endParaRPr>
          </a:p>
        </p:txBody>
      </p:sp>
      <p:pic>
        <p:nvPicPr>
          <p:cNvPr id="9" name="그림 8">
            <a:extLst>
              <a:ext uri="{FF2B5EF4-FFF2-40B4-BE49-F238E27FC236}">
                <a16:creationId xmlns:a16="http://schemas.microsoft.com/office/drawing/2014/main" id="{CA3BA356-B415-4D4F-889B-EBE178B4C270}"/>
              </a:ext>
            </a:extLst>
          </p:cNvPr>
          <p:cNvPicPr>
            <a:picLocks noChangeAspect="1"/>
          </p:cNvPicPr>
          <p:nvPr/>
        </p:nvPicPr>
        <p:blipFill rotWithShape="1">
          <a:blip r:embed="rId3"/>
          <a:srcRect r="66346" b="66371"/>
          <a:stretch/>
        </p:blipFill>
        <p:spPr>
          <a:xfrm>
            <a:off x="540773" y="2728709"/>
            <a:ext cx="4374517" cy="3278482"/>
          </a:xfrm>
          <a:prstGeom prst="rect">
            <a:avLst/>
          </a:prstGeom>
          <a:ln w="12700">
            <a:solidFill>
              <a:schemeClr val="tx1">
                <a:lumMod val="65000"/>
                <a:lumOff val="35000"/>
              </a:schemeClr>
            </a:solidFill>
          </a:ln>
        </p:spPr>
      </p:pic>
      <p:cxnSp>
        <p:nvCxnSpPr>
          <p:cNvPr id="4" name="직선 화살표 연결선 3">
            <a:extLst>
              <a:ext uri="{FF2B5EF4-FFF2-40B4-BE49-F238E27FC236}">
                <a16:creationId xmlns:a16="http://schemas.microsoft.com/office/drawing/2014/main" id="{31439AC0-50FD-4C29-917C-CC540B8FF93B}"/>
              </a:ext>
            </a:extLst>
          </p:cNvPr>
          <p:cNvCxnSpPr>
            <a:cxnSpLocks/>
          </p:cNvCxnSpPr>
          <p:nvPr/>
        </p:nvCxnSpPr>
        <p:spPr>
          <a:xfrm flipH="1">
            <a:off x="4542183" y="2728709"/>
            <a:ext cx="844826" cy="55120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D7289F9B-2A2B-45DE-A3AC-14C23AE6129F}"/>
              </a:ext>
            </a:extLst>
          </p:cNvPr>
          <p:cNvPicPr>
            <a:picLocks noChangeAspect="1"/>
          </p:cNvPicPr>
          <p:nvPr/>
        </p:nvPicPr>
        <p:blipFill>
          <a:blip r:embed="rId4"/>
          <a:stretch>
            <a:fillRect/>
          </a:stretch>
        </p:blipFill>
        <p:spPr>
          <a:xfrm>
            <a:off x="5230761" y="1360613"/>
            <a:ext cx="6646608" cy="4984956"/>
          </a:xfrm>
          <a:prstGeom prst="rect">
            <a:avLst/>
          </a:prstGeom>
          <a:ln w="12700">
            <a:solidFill>
              <a:schemeClr val="tx1">
                <a:lumMod val="65000"/>
                <a:lumOff val="35000"/>
              </a:schemeClr>
            </a:solidFill>
          </a:ln>
        </p:spPr>
      </p:pic>
      <p:sp>
        <p:nvSpPr>
          <p:cNvPr id="18" name="직사각형 17">
            <a:extLst>
              <a:ext uri="{FF2B5EF4-FFF2-40B4-BE49-F238E27FC236}">
                <a16:creationId xmlns:a16="http://schemas.microsoft.com/office/drawing/2014/main" id="{E5A2CBEA-A54A-42ED-85D4-482E54B1EB2E}"/>
              </a:ext>
            </a:extLst>
          </p:cNvPr>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08266195-89D9-4215-8510-1F49763B001C}"/>
              </a:ext>
            </a:extLst>
          </p:cNvPr>
          <p:cNvGrpSpPr/>
          <p:nvPr/>
        </p:nvGrpSpPr>
        <p:grpSpPr>
          <a:xfrm>
            <a:off x="2728031" y="2582401"/>
            <a:ext cx="7473567" cy="2839825"/>
            <a:chOff x="2728031" y="2582401"/>
            <a:chExt cx="7473567" cy="2839825"/>
          </a:xfrm>
        </p:grpSpPr>
        <p:pic>
          <p:nvPicPr>
            <p:cNvPr id="20" name="그림 19">
              <a:extLst>
                <a:ext uri="{FF2B5EF4-FFF2-40B4-BE49-F238E27FC236}">
                  <a16:creationId xmlns:a16="http://schemas.microsoft.com/office/drawing/2014/main" id="{085163A3-5312-429E-9F69-F22552AD7571}"/>
                </a:ext>
              </a:extLst>
            </p:cNvPr>
            <p:cNvPicPr>
              <a:picLocks noChangeAspect="1"/>
            </p:cNvPicPr>
            <p:nvPr/>
          </p:nvPicPr>
          <p:blipFill rotWithShape="1">
            <a:blip r:embed="rId3"/>
            <a:srcRect l="33749" b="66434"/>
            <a:stretch/>
          </p:blipFill>
          <p:spPr>
            <a:xfrm>
              <a:off x="2728031" y="2582401"/>
              <a:ext cx="7473567" cy="2839825"/>
            </a:xfrm>
            <a:prstGeom prst="rect">
              <a:avLst/>
            </a:prstGeom>
            <a:ln w="12700">
              <a:solidFill>
                <a:schemeClr val="tx1">
                  <a:lumMod val="65000"/>
                  <a:lumOff val="35000"/>
                </a:schemeClr>
              </a:solidFill>
            </a:ln>
          </p:spPr>
        </p:pic>
        <p:sp>
          <p:nvSpPr>
            <p:cNvPr id="21" name="직사각형 20">
              <a:extLst>
                <a:ext uri="{FF2B5EF4-FFF2-40B4-BE49-F238E27FC236}">
                  <a16:creationId xmlns:a16="http://schemas.microsoft.com/office/drawing/2014/main" id="{A5D0764A-12F3-4A82-AE73-6D6805DCDDFA}"/>
                </a:ext>
              </a:extLst>
            </p:cNvPr>
            <p:cNvSpPr/>
            <p:nvPr/>
          </p:nvSpPr>
          <p:spPr>
            <a:xfrm>
              <a:off x="3933688" y="4611756"/>
              <a:ext cx="2422177" cy="64098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8FE80B2B-CFCE-4A18-8087-2EC565FE5098}"/>
                </a:ext>
              </a:extLst>
            </p:cNvPr>
            <p:cNvSpPr/>
            <p:nvPr/>
          </p:nvSpPr>
          <p:spPr>
            <a:xfrm>
              <a:off x="7760971" y="4611756"/>
              <a:ext cx="2365616" cy="6409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46C5CAF-9CDA-4A53-8720-13D79D1EBEB0}"/>
                </a:ext>
              </a:extLst>
            </p:cNvPr>
            <p:cNvSpPr/>
            <p:nvPr/>
          </p:nvSpPr>
          <p:spPr>
            <a:xfrm>
              <a:off x="5731280" y="3319081"/>
              <a:ext cx="1467068"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solidFill>
                    <a:schemeClr val="accent5">
                      <a:lumMod val="75000"/>
                    </a:schemeClr>
                  </a:solidFill>
                  <a:latin typeface="Abadi" panose="020B0604020104020204" pitchFamily="34" charset="0"/>
                </a:rPr>
                <a:t>Invalid</a:t>
              </a:r>
              <a:r>
                <a:rPr lang="ko-KR" altLang="en-US">
                  <a:solidFill>
                    <a:schemeClr val="accent5">
                      <a:lumMod val="75000"/>
                    </a:schemeClr>
                  </a:solidFill>
                  <a:latin typeface="Abadi" panose="020B0604020104020204" pitchFamily="34" charset="0"/>
                </a:rPr>
                <a:t> </a:t>
              </a:r>
              <a:r>
                <a:rPr lang="en-US" altLang="ko-KR">
                  <a:solidFill>
                    <a:schemeClr val="accent5">
                      <a:lumMod val="75000"/>
                    </a:schemeClr>
                  </a:solidFill>
                  <a:latin typeface="Abadi" panose="020B0604020104020204" pitchFamily="34" charset="0"/>
                </a:rPr>
                <a:t>Data!!</a:t>
              </a:r>
              <a:endParaRPr lang="ko-KR" altLang="ko-KR">
                <a:solidFill>
                  <a:schemeClr val="accent5">
                    <a:lumMod val="75000"/>
                  </a:schemeClr>
                </a:solidFill>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41615BDE-4BD2-41AA-8D53-F71C5F9C5041}"/>
                </a:ext>
              </a:extLst>
            </p:cNvPr>
            <p:cNvCxnSpPr>
              <a:cxnSpLocks/>
            </p:cNvCxnSpPr>
            <p:nvPr/>
          </p:nvCxnSpPr>
          <p:spPr>
            <a:xfrm flipH="1" flipV="1">
              <a:off x="7380812" y="3666120"/>
              <a:ext cx="720562" cy="81395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C64BC978-C2DB-4029-9AAB-9633197B8309}"/>
                </a:ext>
              </a:extLst>
            </p:cNvPr>
            <p:cNvCxnSpPr>
              <a:cxnSpLocks/>
            </p:cNvCxnSpPr>
            <p:nvPr/>
          </p:nvCxnSpPr>
          <p:spPr>
            <a:xfrm flipV="1">
              <a:off x="5361555" y="3822462"/>
              <a:ext cx="412655" cy="679239"/>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79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FD816F62-7F9D-47FB-9FC8-5B9A0194A1D9}"/>
              </a:ext>
            </a:extLst>
          </p:cNvPr>
          <p:cNvPicPr>
            <a:picLocks noChangeAspect="1"/>
          </p:cNvPicPr>
          <p:nvPr/>
        </p:nvPicPr>
        <p:blipFill rotWithShape="1">
          <a:blip r:embed="rId3"/>
          <a:srcRect r="65627" b="50390"/>
          <a:stretch/>
        </p:blipFill>
        <p:spPr>
          <a:xfrm>
            <a:off x="634641" y="2527768"/>
            <a:ext cx="3523537" cy="3814052"/>
          </a:xfrm>
          <a:prstGeom prst="rect">
            <a:avLst/>
          </a:prstGeom>
          <a:ln w="12700">
            <a:solidFill>
              <a:schemeClr val="tx1">
                <a:lumMod val="65000"/>
                <a:lumOff val="35000"/>
              </a:schemeClr>
            </a:solidFill>
          </a:ln>
        </p:spPr>
      </p:pic>
      <p:pic>
        <p:nvPicPr>
          <p:cNvPr id="2" name="그림 1">
            <a:extLst>
              <a:ext uri="{FF2B5EF4-FFF2-40B4-BE49-F238E27FC236}">
                <a16:creationId xmlns:a16="http://schemas.microsoft.com/office/drawing/2014/main" id="{C9DB68EF-8F0A-4B20-9A22-AF23D1D2A1F0}"/>
              </a:ext>
            </a:extLst>
          </p:cNvPr>
          <p:cNvPicPr>
            <a:picLocks noChangeAspect="1"/>
          </p:cNvPicPr>
          <p:nvPr/>
        </p:nvPicPr>
        <p:blipFill>
          <a:blip r:embed="rId3"/>
          <a:stretch>
            <a:fillRect/>
          </a:stretch>
        </p:blipFill>
        <p:spPr>
          <a:xfrm>
            <a:off x="4871422" y="1484669"/>
            <a:ext cx="6685937" cy="5014453"/>
          </a:xfrm>
          <a:prstGeom prst="rect">
            <a:avLst/>
          </a:prstGeom>
          <a:ln w="12700">
            <a:solidFill>
              <a:schemeClr val="tx1">
                <a:lumMod val="65000"/>
                <a:lumOff val="35000"/>
              </a:schemeClr>
            </a:solidFill>
          </a:ln>
        </p:spPr>
      </p:pic>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7" name="직사각형 6">
            <a:extLst>
              <a:ext uri="{FF2B5EF4-FFF2-40B4-BE49-F238E27FC236}">
                <a16:creationId xmlns:a16="http://schemas.microsoft.com/office/drawing/2014/main" id="{5DF8FF87-FEBE-4874-8B34-445EE71B1807}"/>
              </a:ext>
            </a:extLst>
          </p:cNvPr>
          <p:cNvSpPr/>
          <p:nvPr/>
        </p:nvSpPr>
        <p:spPr>
          <a:xfrm>
            <a:off x="540773" y="1753002"/>
            <a:ext cx="3897221"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Distribution graph of Numeric column</a:t>
            </a:r>
            <a:endParaRPr lang="ko-KR" altLang="ko-KR">
              <a:latin typeface="Abadi" panose="020B0604020104020204" pitchFamily="34" charset="0"/>
            </a:endParaRPr>
          </a:p>
        </p:txBody>
      </p:sp>
      <p:cxnSp>
        <p:nvCxnSpPr>
          <p:cNvPr id="8" name="직선 화살표 연결선 7">
            <a:extLst>
              <a:ext uri="{FF2B5EF4-FFF2-40B4-BE49-F238E27FC236}">
                <a16:creationId xmlns:a16="http://schemas.microsoft.com/office/drawing/2014/main" id="{DD3DD687-090B-41AE-A196-BD892CAD38CD}"/>
              </a:ext>
            </a:extLst>
          </p:cNvPr>
          <p:cNvCxnSpPr>
            <a:cxnSpLocks/>
          </p:cNvCxnSpPr>
          <p:nvPr/>
        </p:nvCxnSpPr>
        <p:spPr>
          <a:xfrm flipH="1">
            <a:off x="3876261" y="3440691"/>
            <a:ext cx="1200860" cy="68404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86F544A-0BC9-4A8B-A09A-5B439B241193}"/>
              </a:ext>
            </a:extLst>
          </p:cNvPr>
          <p:cNvSpPr/>
          <p:nvPr/>
        </p:nvSpPr>
        <p:spPr>
          <a:xfrm>
            <a:off x="4763130" y="3991895"/>
            <a:ext cx="6909579" cy="25072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3316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8298D86E-8DD7-4D4C-BE63-1EB7F8EC279F}"/>
              </a:ext>
            </a:extLst>
          </p:cNvPr>
          <p:cNvSpPr/>
          <p:nvPr/>
        </p:nvSpPr>
        <p:spPr>
          <a:xfrm>
            <a:off x="3610389" y="2986708"/>
            <a:ext cx="4971222" cy="884583"/>
          </a:xfrm>
          <a:prstGeom prst="roundRect">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kern="0">
                <a:solidFill>
                  <a:prstClr val="white">
                    <a:lumMod val="95000"/>
                  </a:prstClr>
                </a:solidFill>
                <a:latin typeface="Abadi" panose="020B0604020104020204" pitchFamily="34" charset="0"/>
              </a:rPr>
              <a:t> Data Preprocessing</a:t>
            </a:r>
            <a:endParaRPr lang="ko-KR" altLang="en-US" sz="4000"/>
          </a:p>
        </p:txBody>
      </p:sp>
    </p:spTree>
    <p:extLst>
      <p:ext uri="{BB962C8B-B14F-4D97-AF65-F5344CB8AC3E}">
        <p14:creationId xmlns:p14="http://schemas.microsoft.com/office/powerpoint/2010/main" val="112008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사각형: 둥근 모서리 24">
            <a:extLst>
              <a:ext uri="{FF2B5EF4-FFF2-40B4-BE49-F238E27FC236}">
                <a16:creationId xmlns:a16="http://schemas.microsoft.com/office/drawing/2014/main" id="{D9B80DDD-BB28-4D7B-9710-51E3BC7F5745}"/>
              </a:ext>
            </a:extLst>
          </p:cNvPr>
          <p:cNvSpPr/>
          <p:nvPr/>
        </p:nvSpPr>
        <p:spPr>
          <a:xfrm>
            <a:off x="6221896" y="3424314"/>
            <a:ext cx="5029200" cy="1204217"/>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badi" panose="020B0604020104020204" pitchFamily="34" charset="0"/>
            </a:endParaRPr>
          </a:p>
        </p:txBody>
      </p:sp>
      <p:sp>
        <p:nvSpPr>
          <p:cNvPr id="27" name="사각형: 둥근 모서리 26">
            <a:extLst>
              <a:ext uri="{FF2B5EF4-FFF2-40B4-BE49-F238E27FC236}">
                <a16:creationId xmlns:a16="http://schemas.microsoft.com/office/drawing/2014/main" id="{2D7B6632-4145-4CC3-9CB5-57B818B09250}"/>
              </a:ext>
            </a:extLst>
          </p:cNvPr>
          <p:cNvSpPr/>
          <p:nvPr/>
        </p:nvSpPr>
        <p:spPr>
          <a:xfrm>
            <a:off x="5695122" y="1865694"/>
            <a:ext cx="5973192" cy="4718391"/>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8238648A-8F71-4501-BD2B-36E4D06FE858}"/>
              </a:ext>
            </a:extLst>
          </p:cNvPr>
          <p:cNvSpPr/>
          <p:nvPr/>
        </p:nvSpPr>
        <p:spPr>
          <a:xfrm>
            <a:off x="523685" y="1865694"/>
            <a:ext cx="4679047" cy="4718391"/>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9" name="모서리가 둥근 직사각형 6">
            <a:extLst>
              <a:ext uri="{FF2B5EF4-FFF2-40B4-BE49-F238E27FC236}">
                <a16:creationId xmlns:a16="http://schemas.microsoft.com/office/drawing/2014/main" id="{987972C3-CBA3-41AF-90D0-668BCB897EF9}"/>
              </a:ext>
            </a:extLst>
          </p:cNvPr>
          <p:cNvSpPr/>
          <p:nvPr/>
        </p:nvSpPr>
        <p:spPr>
          <a:xfrm>
            <a:off x="598759" y="1636278"/>
            <a:ext cx="4266987" cy="529585"/>
          </a:xfrm>
          <a:prstGeom prst="roundRect">
            <a:avLst>
              <a:gd name="adj" fmla="val 50000"/>
            </a:avLst>
          </a:prstGeom>
          <a:solidFill>
            <a:schemeClr val="accent4">
              <a:lumMod val="60000"/>
              <a:lumOff val="40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a:solidFill>
                  <a:schemeClr val="tx1"/>
                </a:solidFill>
                <a:latin typeface="Arial Rounded MT Bold" panose="020F0704030504030204" pitchFamily="34" charset="0"/>
              </a:rPr>
              <a:t>What we preprocess?</a:t>
            </a:r>
            <a:endParaRPr lang="ko-KR" altLang="en-US" sz="2400">
              <a:solidFill>
                <a:schemeClr val="tx1"/>
              </a:solidFill>
              <a:latin typeface="Arial Rounded MT Bold" panose="020F0704030504030204" pitchFamily="34" charset="0"/>
            </a:endParaRPr>
          </a:p>
        </p:txBody>
      </p:sp>
      <p:pic>
        <p:nvPicPr>
          <p:cNvPr id="2050" name="Picture 2" descr="interface, question, question mark icon">
            <a:extLst>
              <a:ext uri="{FF2B5EF4-FFF2-40B4-BE49-F238E27FC236}">
                <a16:creationId xmlns:a16="http://schemas.microsoft.com/office/drawing/2014/main" id="{EEFD79D5-97D9-4E39-98C8-257B1D24DE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8363" y="1374705"/>
            <a:ext cx="854765" cy="854765"/>
          </a:xfrm>
          <a:prstGeom prst="rect">
            <a:avLst/>
          </a:prstGeom>
          <a:noFill/>
        </p:spPr>
      </p:pic>
      <p:sp>
        <p:nvSpPr>
          <p:cNvPr id="10" name="모서리가 둥근 직사각형 6">
            <a:extLst>
              <a:ext uri="{FF2B5EF4-FFF2-40B4-BE49-F238E27FC236}">
                <a16:creationId xmlns:a16="http://schemas.microsoft.com/office/drawing/2014/main" id="{6B0248F3-2D74-4923-BDF4-C0E713E9F0F3}"/>
              </a:ext>
            </a:extLst>
          </p:cNvPr>
          <p:cNvSpPr/>
          <p:nvPr/>
        </p:nvSpPr>
        <p:spPr>
          <a:xfrm>
            <a:off x="6412796" y="1699885"/>
            <a:ext cx="4266987" cy="529585"/>
          </a:xfrm>
          <a:prstGeom prst="roundRect">
            <a:avLst>
              <a:gd name="adj" fmla="val 50000"/>
            </a:avLst>
          </a:prstGeom>
          <a:solidFill>
            <a:schemeClr val="accent4">
              <a:lumMod val="60000"/>
              <a:lumOff val="40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a:solidFill>
                  <a:schemeClr val="tx1"/>
                </a:solidFill>
                <a:latin typeface="Arial Rounded MT Bold" panose="020F0704030504030204" pitchFamily="34" charset="0"/>
              </a:rPr>
              <a:t>How preprocessing?</a:t>
            </a:r>
            <a:endParaRPr lang="ko-KR" altLang="en-US" sz="2400">
              <a:solidFill>
                <a:schemeClr val="tx1"/>
              </a:solidFill>
              <a:latin typeface="Arial Rounded MT Bold" panose="020F0704030504030204" pitchFamily="34" charset="0"/>
            </a:endParaRPr>
          </a:p>
        </p:txBody>
      </p:sp>
      <p:pic>
        <p:nvPicPr>
          <p:cNvPr id="11" name="Picture 2" descr="interface, question, question mark icon">
            <a:extLst>
              <a:ext uri="{FF2B5EF4-FFF2-40B4-BE49-F238E27FC236}">
                <a16:creationId xmlns:a16="http://schemas.microsoft.com/office/drawing/2014/main" id="{D21F0986-CCAB-4896-9B11-4028E910F8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2400" y="1438312"/>
            <a:ext cx="854765" cy="8547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B8F6371-2248-4C98-AB82-662894A99054}"/>
              </a:ext>
            </a:extLst>
          </p:cNvPr>
          <p:cNvSpPr txBox="1"/>
          <p:nvPr/>
        </p:nvSpPr>
        <p:spPr>
          <a:xfrm>
            <a:off x="869140" y="2738820"/>
            <a:ext cx="3996606" cy="400110"/>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sz="2000">
                <a:latin typeface="Abadi" panose="020B0604020104020204" pitchFamily="34" charset="0"/>
              </a:rPr>
              <a:t>Missing data</a:t>
            </a:r>
            <a:endParaRPr lang="ko-KR" altLang="en-US" sz="2000">
              <a:latin typeface="Abadi" panose="020B0604020104020204" pitchFamily="34" charset="0"/>
            </a:endParaRPr>
          </a:p>
        </p:txBody>
      </p:sp>
      <p:sp>
        <p:nvSpPr>
          <p:cNvPr id="18" name="TextBox 17">
            <a:extLst>
              <a:ext uri="{FF2B5EF4-FFF2-40B4-BE49-F238E27FC236}">
                <a16:creationId xmlns:a16="http://schemas.microsoft.com/office/drawing/2014/main" id="{73DF9AA0-BF8B-4AFC-B26F-4332AB79EEB1}"/>
              </a:ext>
            </a:extLst>
          </p:cNvPr>
          <p:cNvSpPr txBox="1"/>
          <p:nvPr/>
        </p:nvSpPr>
        <p:spPr>
          <a:xfrm>
            <a:off x="869140" y="3424314"/>
            <a:ext cx="3996606" cy="400110"/>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sz="2000">
                <a:latin typeface="Abadi" panose="020B0604020104020204" pitchFamily="34" charset="0"/>
              </a:rPr>
              <a:t>Wrong data</a:t>
            </a:r>
            <a:endParaRPr lang="ko-KR" altLang="en-US" sz="2000">
              <a:latin typeface="Abadi" panose="020B0604020104020204" pitchFamily="34" charset="0"/>
            </a:endParaRPr>
          </a:p>
        </p:txBody>
      </p:sp>
      <p:sp>
        <p:nvSpPr>
          <p:cNvPr id="19" name="TextBox 18">
            <a:extLst>
              <a:ext uri="{FF2B5EF4-FFF2-40B4-BE49-F238E27FC236}">
                <a16:creationId xmlns:a16="http://schemas.microsoft.com/office/drawing/2014/main" id="{6501BB99-2472-44D2-98CC-950470C89874}"/>
              </a:ext>
            </a:extLst>
          </p:cNvPr>
          <p:cNvSpPr txBox="1"/>
          <p:nvPr/>
        </p:nvSpPr>
        <p:spPr>
          <a:xfrm>
            <a:off x="869139" y="4109808"/>
            <a:ext cx="3996607" cy="400110"/>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sz="2000">
                <a:latin typeface="Abadi" panose="020B0604020104020204" pitchFamily="34" charset="0"/>
              </a:rPr>
              <a:t>Wrong data, But Usable Data</a:t>
            </a:r>
            <a:endParaRPr lang="ko-KR" altLang="en-US" sz="2000">
              <a:latin typeface="Abadi" panose="020B0604020104020204" pitchFamily="34" charset="0"/>
            </a:endParaRPr>
          </a:p>
        </p:txBody>
      </p:sp>
      <p:sp>
        <p:nvSpPr>
          <p:cNvPr id="20" name="TextBox 19">
            <a:extLst>
              <a:ext uri="{FF2B5EF4-FFF2-40B4-BE49-F238E27FC236}">
                <a16:creationId xmlns:a16="http://schemas.microsoft.com/office/drawing/2014/main" id="{D1E4D0A8-E004-4CC2-A9C5-1D870604C681}"/>
              </a:ext>
            </a:extLst>
          </p:cNvPr>
          <p:cNvSpPr txBox="1"/>
          <p:nvPr/>
        </p:nvSpPr>
        <p:spPr>
          <a:xfrm>
            <a:off x="869139" y="4795302"/>
            <a:ext cx="3996607" cy="400110"/>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sz="2000">
                <a:latin typeface="Abadi" panose="020B0604020104020204" pitchFamily="34" charset="0"/>
              </a:rPr>
              <a:t>Unusable Data</a:t>
            </a:r>
            <a:endParaRPr lang="ko-KR" altLang="en-US" sz="2000">
              <a:latin typeface="Abadi" panose="020B0604020104020204" pitchFamily="34" charset="0"/>
            </a:endParaRPr>
          </a:p>
        </p:txBody>
      </p:sp>
      <p:sp>
        <p:nvSpPr>
          <p:cNvPr id="21" name="TextBox 20">
            <a:extLst>
              <a:ext uri="{FF2B5EF4-FFF2-40B4-BE49-F238E27FC236}">
                <a16:creationId xmlns:a16="http://schemas.microsoft.com/office/drawing/2014/main" id="{9AA74E6D-EDCD-4118-8BC2-076185629E62}"/>
              </a:ext>
            </a:extLst>
          </p:cNvPr>
          <p:cNvSpPr txBox="1"/>
          <p:nvPr/>
        </p:nvSpPr>
        <p:spPr>
          <a:xfrm>
            <a:off x="869140" y="5458785"/>
            <a:ext cx="3996606" cy="400110"/>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sz="2000">
                <a:latin typeface="Abadi" panose="020B0604020104020204" pitchFamily="34" charset="0"/>
              </a:rPr>
              <a:t>Outlier Data</a:t>
            </a:r>
            <a:endParaRPr lang="ko-KR" altLang="en-US" sz="2000">
              <a:latin typeface="Abadi" panose="020B0604020104020204" pitchFamily="34" charset="0"/>
            </a:endParaRPr>
          </a:p>
        </p:txBody>
      </p:sp>
      <p:sp>
        <p:nvSpPr>
          <p:cNvPr id="22" name="TextBox 21">
            <a:extLst>
              <a:ext uri="{FF2B5EF4-FFF2-40B4-BE49-F238E27FC236}">
                <a16:creationId xmlns:a16="http://schemas.microsoft.com/office/drawing/2014/main" id="{EB768DDD-22D8-445C-8D2D-E04B6FF4EBBF}"/>
              </a:ext>
            </a:extLst>
          </p:cNvPr>
          <p:cNvSpPr txBox="1"/>
          <p:nvPr/>
        </p:nvSpPr>
        <p:spPr>
          <a:xfrm>
            <a:off x="6760058" y="2582559"/>
            <a:ext cx="1203511" cy="461665"/>
          </a:xfrm>
          <a:prstGeom prst="rect">
            <a:avLst/>
          </a:prstGeom>
          <a:solidFill>
            <a:srgbClr val="FFD9AD"/>
          </a:solidFill>
          <a:ln w="25400">
            <a:solidFill>
              <a:schemeClr val="tx1">
                <a:lumMod val="65000"/>
                <a:lumOff val="35000"/>
              </a:schemeClr>
            </a:solidFill>
          </a:ln>
        </p:spPr>
        <p:txBody>
          <a:bodyPr wrap="square" rtlCol="0">
            <a:spAutoFit/>
          </a:bodyPr>
          <a:lstStyle/>
          <a:p>
            <a:pPr algn="ctr"/>
            <a:r>
              <a:rPr lang="en-US" altLang="ko-KR" sz="2400">
                <a:latin typeface="Abadi" panose="020B0604020104020204" pitchFamily="34" charset="0"/>
              </a:rPr>
              <a:t>Drop</a:t>
            </a:r>
            <a:endParaRPr lang="ko-KR" altLang="en-US" sz="2400">
              <a:latin typeface="Abadi" panose="020B0604020104020204" pitchFamily="34" charset="0"/>
            </a:endParaRPr>
          </a:p>
        </p:txBody>
      </p:sp>
      <p:sp>
        <p:nvSpPr>
          <p:cNvPr id="23" name="TextBox 22">
            <a:extLst>
              <a:ext uri="{FF2B5EF4-FFF2-40B4-BE49-F238E27FC236}">
                <a16:creationId xmlns:a16="http://schemas.microsoft.com/office/drawing/2014/main" id="{5BB153FF-286D-422B-A4DC-E4BCE057FE6F}"/>
              </a:ext>
            </a:extLst>
          </p:cNvPr>
          <p:cNvSpPr txBox="1"/>
          <p:nvPr/>
        </p:nvSpPr>
        <p:spPr>
          <a:xfrm>
            <a:off x="8108578" y="2582559"/>
            <a:ext cx="1203511" cy="461665"/>
          </a:xfrm>
          <a:prstGeom prst="rect">
            <a:avLst/>
          </a:prstGeom>
          <a:solidFill>
            <a:srgbClr val="FFD9AD"/>
          </a:solidFill>
          <a:ln w="25400">
            <a:solidFill>
              <a:schemeClr val="tx1">
                <a:lumMod val="65000"/>
                <a:lumOff val="35000"/>
              </a:schemeClr>
            </a:solidFill>
          </a:ln>
        </p:spPr>
        <p:txBody>
          <a:bodyPr wrap="square" rtlCol="0">
            <a:spAutoFit/>
          </a:bodyPr>
          <a:lstStyle/>
          <a:p>
            <a:pPr algn="ctr"/>
            <a:r>
              <a:rPr lang="en-US" altLang="ko-KR" sz="2400">
                <a:latin typeface="Abadi" panose="020B0604020104020204" pitchFamily="34" charset="0"/>
              </a:rPr>
              <a:t>Fill</a:t>
            </a:r>
            <a:endParaRPr lang="ko-KR" altLang="en-US" sz="2400">
              <a:latin typeface="Abadi" panose="020B0604020104020204" pitchFamily="34" charset="0"/>
            </a:endParaRPr>
          </a:p>
        </p:txBody>
      </p:sp>
      <p:sp>
        <p:nvSpPr>
          <p:cNvPr id="24" name="TextBox 23">
            <a:extLst>
              <a:ext uri="{FF2B5EF4-FFF2-40B4-BE49-F238E27FC236}">
                <a16:creationId xmlns:a16="http://schemas.microsoft.com/office/drawing/2014/main" id="{010C7A31-7E54-4704-A892-E93588A4CE6E}"/>
              </a:ext>
            </a:extLst>
          </p:cNvPr>
          <p:cNvSpPr txBox="1"/>
          <p:nvPr/>
        </p:nvSpPr>
        <p:spPr>
          <a:xfrm>
            <a:off x="9466330" y="2582559"/>
            <a:ext cx="1203511" cy="461665"/>
          </a:xfrm>
          <a:prstGeom prst="rect">
            <a:avLst/>
          </a:prstGeom>
          <a:solidFill>
            <a:srgbClr val="FFD9AD"/>
          </a:solidFill>
          <a:ln w="25400">
            <a:solidFill>
              <a:schemeClr val="tx1">
                <a:lumMod val="65000"/>
                <a:lumOff val="35000"/>
              </a:schemeClr>
            </a:solidFill>
          </a:ln>
        </p:spPr>
        <p:txBody>
          <a:bodyPr wrap="square" rtlCol="0">
            <a:spAutoFit/>
          </a:bodyPr>
          <a:lstStyle/>
          <a:p>
            <a:pPr algn="ctr"/>
            <a:r>
              <a:rPr lang="en-US" altLang="ko-KR" sz="2400">
                <a:latin typeface="Abadi" panose="020B0604020104020204" pitchFamily="34" charset="0"/>
              </a:rPr>
              <a:t>Replace</a:t>
            </a:r>
            <a:endParaRPr lang="ko-KR" altLang="en-US" sz="2400">
              <a:latin typeface="Abadi" panose="020B0604020104020204" pitchFamily="34" charset="0"/>
            </a:endParaRPr>
          </a:p>
        </p:txBody>
      </p:sp>
      <p:sp>
        <p:nvSpPr>
          <p:cNvPr id="31" name="사각형: 둥근 모서리 30">
            <a:extLst>
              <a:ext uri="{FF2B5EF4-FFF2-40B4-BE49-F238E27FC236}">
                <a16:creationId xmlns:a16="http://schemas.microsoft.com/office/drawing/2014/main" id="{545CF66B-F2DB-42C9-8531-02EBE154FEF7}"/>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33" name="직사각형 32">
            <a:extLst>
              <a:ext uri="{FF2B5EF4-FFF2-40B4-BE49-F238E27FC236}">
                <a16:creationId xmlns:a16="http://schemas.microsoft.com/office/drawing/2014/main" id="{94402812-C24E-482E-9718-EA759073D9B6}"/>
              </a:ext>
            </a:extLst>
          </p:cNvPr>
          <p:cNvSpPr/>
          <p:nvPr/>
        </p:nvSpPr>
        <p:spPr>
          <a:xfrm>
            <a:off x="6600697" y="3468624"/>
            <a:ext cx="2459328"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target feature</a:t>
            </a:r>
            <a:r>
              <a:rPr lang="en-US" altLang="ko-KR" b="1">
                <a:latin typeface="Abadi" panose="020B0604020104020204" pitchFamily="34" charset="0"/>
              </a:rPr>
              <a:t> value,</a:t>
            </a:r>
          </a:p>
        </p:txBody>
      </p:sp>
      <p:grpSp>
        <p:nvGrpSpPr>
          <p:cNvPr id="45" name="그룹 44">
            <a:extLst>
              <a:ext uri="{FF2B5EF4-FFF2-40B4-BE49-F238E27FC236}">
                <a16:creationId xmlns:a16="http://schemas.microsoft.com/office/drawing/2014/main" id="{225AB7F9-FCDF-4B11-A4ED-C84CF911D559}"/>
              </a:ext>
            </a:extLst>
          </p:cNvPr>
          <p:cNvGrpSpPr/>
          <p:nvPr/>
        </p:nvGrpSpPr>
        <p:grpSpPr>
          <a:xfrm>
            <a:off x="7118432" y="3819133"/>
            <a:ext cx="3551409" cy="681689"/>
            <a:chOff x="7118432" y="3819133"/>
            <a:chExt cx="3551409" cy="681689"/>
          </a:xfrm>
        </p:grpSpPr>
        <p:sp>
          <p:nvSpPr>
            <p:cNvPr id="35" name="직사각형 34">
              <a:extLst>
                <a:ext uri="{FF2B5EF4-FFF2-40B4-BE49-F238E27FC236}">
                  <a16:creationId xmlns:a16="http://schemas.microsoft.com/office/drawing/2014/main" id="{1B476FC0-9276-4904-9AA9-A46E2CF6B485}"/>
                </a:ext>
              </a:extLst>
            </p:cNvPr>
            <p:cNvSpPr/>
            <p:nvPr/>
          </p:nvSpPr>
          <p:spPr>
            <a:xfrm>
              <a:off x="7118432" y="3819133"/>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30" name="직선 화살표 연결선 29">
              <a:extLst>
                <a:ext uri="{FF2B5EF4-FFF2-40B4-BE49-F238E27FC236}">
                  <a16:creationId xmlns:a16="http://schemas.microsoft.com/office/drawing/2014/main" id="{F4805B3F-B07C-499F-A511-3C0DC78D2569}"/>
                </a:ext>
              </a:extLst>
            </p:cNvPr>
            <p:cNvCxnSpPr>
              <a:cxnSpLocks/>
            </p:cNvCxnSpPr>
            <p:nvPr/>
          </p:nvCxnSpPr>
          <p:spPr>
            <a:xfrm>
              <a:off x="8512752" y="4026422"/>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29AEEEEB-1812-4FE9-B4D7-A4C354AC8EF6}"/>
                </a:ext>
              </a:extLst>
            </p:cNvPr>
            <p:cNvSpPr/>
            <p:nvPr/>
          </p:nvSpPr>
          <p:spPr>
            <a:xfrm>
              <a:off x="9236183" y="3854491"/>
              <a:ext cx="1433658"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41" name="직선 화살표 연결선 40">
              <a:extLst>
                <a:ext uri="{FF2B5EF4-FFF2-40B4-BE49-F238E27FC236}">
                  <a16:creationId xmlns:a16="http://schemas.microsoft.com/office/drawing/2014/main" id="{24359DA4-1DA0-453A-96DC-D3F34DE690FB}"/>
                </a:ext>
              </a:extLst>
            </p:cNvPr>
            <p:cNvCxnSpPr>
              <a:cxnSpLocks/>
            </p:cNvCxnSpPr>
            <p:nvPr/>
          </p:nvCxnSpPr>
          <p:spPr>
            <a:xfrm>
              <a:off x="8512752" y="4344497"/>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타원 41">
            <a:extLst>
              <a:ext uri="{FF2B5EF4-FFF2-40B4-BE49-F238E27FC236}">
                <a16:creationId xmlns:a16="http://schemas.microsoft.com/office/drawing/2014/main" id="{69A237B6-8951-45BD-BC0D-4CEA9B05A9C8}"/>
              </a:ext>
            </a:extLst>
          </p:cNvPr>
          <p:cNvSpPr/>
          <p:nvPr/>
        </p:nvSpPr>
        <p:spPr>
          <a:xfrm>
            <a:off x="6125292" y="3314090"/>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1</a:t>
            </a:r>
            <a:endParaRPr lang="ko-KR" altLang="en-US" b="1">
              <a:solidFill>
                <a:prstClr val="black">
                  <a:lumMod val="75000"/>
                  <a:lumOff val="25000"/>
                </a:prstClr>
              </a:solidFill>
            </a:endParaRPr>
          </a:p>
        </p:txBody>
      </p:sp>
      <p:sp>
        <p:nvSpPr>
          <p:cNvPr id="43" name="타원 42">
            <a:extLst>
              <a:ext uri="{FF2B5EF4-FFF2-40B4-BE49-F238E27FC236}">
                <a16:creationId xmlns:a16="http://schemas.microsoft.com/office/drawing/2014/main" id="{33A06BA1-C6F5-4681-9874-B6F17BEC8D44}"/>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44" name="직사각형 43">
            <a:extLst>
              <a:ext uri="{FF2B5EF4-FFF2-40B4-BE49-F238E27FC236}">
                <a16:creationId xmlns:a16="http://schemas.microsoft.com/office/drawing/2014/main" id="{6158AD8D-A987-4A78-BD28-89CB244BD49E}"/>
              </a:ext>
            </a:extLst>
          </p:cNvPr>
          <p:cNvSpPr/>
          <p:nvPr/>
        </p:nvSpPr>
        <p:spPr>
          <a:xfrm>
            <a:off x="6600697" y="487124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62" name="직사각형 61">
            <a:extLst>
              <a:ext uri="{FF2B5EF4-FFF2-40B4-BE49-F238E27FC236}">
                <a16:creationId xmlns:a16="http://schemas.microsoft.com/office/drawing/2014/main" id="{B715EE7D-B723-425B-9D09-94129CA937C5}"/>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63" name="직선 화살표 연결선 62">
            <a:extLst>
              <a:ext uri="{FF2B5EF4-FFF2-40B4-BE49-F238E27FC236}">
                <a16:creationId xmlns:a16="http://schemas.microsoft.com/office/drawing/2014/main" id="{AB8429A0-BE5F-4AB4-8C7C-0D7866864632}"/>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92EB53EE-C220-4F28-8358-A64EC1CC01BF}"/>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65" name="직선 화살표 연결선 64">
            <a:extLst>
              <a:ext uri="{FF2B5EF4-FFF2-40B4-BE49-F238E27FC236}">
                <a16:creationId xmlns:a16="http://schemas.microsoft.com/office/drawing/2014/main" id="{A0AC2CB3-8BD7-4B40-855D-7FE5104E2F3A}"/>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76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3" name="직사각형 2">
            <a:extLst>
              <a:ext uri="{FF2B5EF4-FFF2-40B4-BE49-F238E27FC236}">
                <a16:creationId xmlns:a16="http://schemas.microsoft.com/office/drawing/2014/main" id="{6F471CCB-A1C9-4466-AA32-FC9744846910}"/>
              </a:ext>
            </a:extLst>
          </p:cNvPr>
          <p:cNvSpPr/>
          <p:nvPr/>
        </p:nvSpPr>
        <p:spPr>
          <a:xfrm>
            <a:off x="681972" y="1641986"/>
            <a:ext cx="3310522"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Change uppercase to lowercase</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CFF7452E-E1CF-486F-BC07-CF0372A3EDD4}"/>
              </a:ext>
            </a:extLst>
          </p:cNvPr>
          <p:cNvPicPr>
            <a:picLocks noChangeAspect="1"/>
          </p:cNvPicPr>
          <p:nvPr/>
        </p:nvPicPr>
        <p:blipFill rotWithShape="1">
          <a:blip r:embed="rId2"/>
          <a:srcRect l="225" t="6631" r="76083"/>
          <a:stretch/>
        </p:blipFill>
        <p:spPr>
          <a:xfrm>
            <a:off x="956440" y="3428999"/>
            <a:ext cx="4237131" cy="1349711"/>
          </a:xfrm>
          <a:prstGeom prst="rect">
            <a:avLst/>
          </a:prstGeom>
          <a:ln w="12700">
            <a:solidFill>
              <a:schemeClr val="tx1">
                <a:lumMod val="65000"/>
                <a:lumOff val="35000"/>
              </a:schemeClr>
            </a:solidFill>
          </a:ln>
        </p:spPr>
      </p:pic>
      <p:pic>
        <p:nvPicPr>
          <p:cNvPr id="31" name="그림 30">
            <a:extLst>
              <a:ext uri="{FF2B5EF4-FFF2-40B4-BE49-F238E27FC236}">
                <a16:creationId xmlns:a16="http://schemas.microsoft.com/office/drawing/2014/main" id="{E67067B4-0E25-4081-9977-53B716C6FFE2}"/>
              </a:ext>
            </a:extLst>
          </p:cNvPr>
          <p:cNvPicPr>
            <a:picLocks noChangeAspect="1"/>
          </p:cNvPicPr>
          <p:nvPr/>
        </p:nvPicPr>
        <p:blipFill rotWithShape="1">
          <a:blip r:embed="rId3"/>
          <a:srcRect l="5788" r="71984"/>
          <a:stretch/>
        </p:blipFill>
        <p:spPr>
          <a:xfrm>
            <a:off x="7003671" y="3429000"/>
            <a:ext cx="4074425" cy="1349710"/>
          </a:xfrm>
          <a:prstGeom prst="rect">
            <a:avLst/>
          </a:prstGeom>
          <a:ln w="12700">
            <a:solidFill>
              <a:schemeClr val="tx1">
                <a:lumMod val="65000"/>
                <a:lumOff val="35000"/>
              </a:schemeClr>
            </a:solidFill>
          </a:ln>
        </p:spPr>
      </p:pic>
      <p:sp>
        <p:nvSpPr>
          <p:cNvPr id="44" name="화살표: 오른쪽 43">
            <a:extLst>
              <a:ext uri="{FF2B5EF4-FFF2-40B4-BE49-F238E27FC236}">
                <a16:creationId xmlns:a16="http://schemas.microsoft.com/office/drawing/2014/main" id="{1923CFAA-A6BE-4BA3-9403-357CF6C78182}"/>
              </a:ext>
            </a:extLst>
          </p:cNvPr>
          <p:cNvSpPr/>
          <p:nvPr/>
        </p:nvSpPr>
        <p:spPr>
          <a:xfrm>
            <a:off x="5425274" y="4028628"/>
            <a:ext cx="1391479" cy="27364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01804FA4-700E-4D47-9D62-9BBD229E0F5F}"/>
              </a:ext>
            </a:extLst>
          </p:cNvPr>
          <p:cNvSpPr/>
          <p:nvPr/>
        </p:nvSpPr>
        <p:spPr>
          <a:xfrm>
            <a:off x="3040113" y="3734522"/>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6B3153B8-0F0E-4059-A185-A9D00CF551D3}"/>
              </a:ext>
            </a:extLst>
          </p:cNvPr>
          <p:cNvSpPr/>
          <p:nvPr/>
        </p:nvSpPr>
        <p:spPr>
          <a:xfrm>
            <a:off x="3040113" y="4419813"/>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FD8C83D1-8AFE-4DBE-8C7B-46DEB814954B}"/>
              </a:ext>
            </a:extLst>
          </p:cNvPr>
          <p:cNvSpPr/>
          <p:nvPr/>
        </p:nvSpPr>
        <p:spPr>
          <a:xfrm>
            <a:off x="4076574" y="4096207"/>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9F59828A-A653-4ECA-9671-51E47448872B}"/>
              </a:ext>
            </a:extLst>
          </p:cNvPr>
          <p:cNvSpPr/>
          <p:nvPr/>
        </p:nvSpPr>
        <p:spPr>
          <a:xfrm>
            <a:off x="9013324" y="3757382"/>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C9645843-FF8A-48A4-96A9-4ECBB29B8B51}"/>
              </a:ext>
            </a:extLst>
          </p:cNvPr>
          <p:cNvSpPr/>
          <p:nvPr/>
        </p:nvSpPr>
        <p:spPr>
          <a:xfrm>
            <a:off x="9013324" y="4442673"/>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E63B19DE-AA36-41E6-A66A-EED4BF5A03C0}"/>
              </a:ext>
            </a:extLst>
          </p:cNvPr>
          <p:cNvSpPr/>
          <p:nvPr/>
        </p:nvSpPr>
        <p:spPr>
          <a:xfrm>
            <a:off x="10005769" y="4086825"/>
            <a:ext cx="1040398" cy="316966"/>
          </a:xfrm>
          <a:prstGeom prst="rect">
            <a:avLst/>
          </a:prstGeom>
          <a:solidFill>
            <a:srgbClr val="90D6E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196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3" name="직사각형 2">
            <a:extLst>
              <a:ext uri="{FF2B5EF4-FFF2-40B4-BE49-F238E27FC236}">
                <a16:creationId xmlns:a16="http://schemas.microsoft.com/office/drawing/2014/main" id="{6F471CCB-A1C9-4466-AA32-FC9744846910}"/>
              </a:ext>
            </a:extLst>
          </p:cNvPr>
          <p:cNvSpPr/>
          <p:nvPr/>
        </p:nvSpPr>
        <p:spPr>
          <a:xfrm>
            <a:off x="668930" y="1630950"/>
            <a:ext cx="2775119"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Replace wrong data to NA</a:t>
            </a:r>
            <a:endParaRPr lang="ko-KR" altLang="ko-KR">
              <a:latin typeface="Abadi" panose="020B0604020104020204" pitchFamily="34" charset="0"/>
            </a:endParaRPr>
          </a:p>
        </p:txBody>
      </p:sp>
      <p:sp>
        <p:nvSpPr>
          <p:cNvPr id="13" name="화살표: 오른쪽 12">
            <a:extLst>
              <a:ext uri="{FF2B5EF4-FFF2-40B4-BE49-F238E27FC236}">
                <a16:creationId xmlns:a16="http://schemas.microsoft.com/office/drawing/2014/main" id="{32DB16BD-CB67-4D10-B193-363C8AE801A5}"/>
              </a:ext>
            </a:extLst>
          </p:cNvPr>
          <p:cNvSpPr/>
          <p:nvPr/>
        </p:nvSpPr>
        <p:spPr>
          <a:xfrm>
            <a:off x="5733967" y="4132296"/>
            <a:ext cx="861226"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7562BA8E-B480-4AF6-896C-17041722C78B}"/>
              </a:ext>
            </a:extLst>
          </p:cNvPr>
          <p:cNvPicPr>
            <a:picLocks noChangeAspect="1"/>
          </p:cNvPicPr>
          <p:nvPr/>
        </p:nvPicPr>
        <p:blipFill>
          <a:blip r:embed="rId2"/>
          <a:stretch>
            <a:fillRect/>
          </a:stretch>
        </p:blipFill>
        <p:spPr>
          <a:xfrm>
            <a:off x="1603730" y="2297461"/>
            <a:ext cx="3779492" cy="4251928"/>
          </a:xfrm>
          <a:prstGeom prst="rect">
            <a:avLst/>
          </a:prstGeom>
          <a:ln w="12700">
            <a:solidFill>
              <a:schemeClr val="tx1">
                <a:lumMod val="65000"/>
                <a:lumOff val="35000"/>
              </a:schemeClr>
            </a:solidFill>
          </a:ln>
        </p:spPr>
      </p:pic>
      <p:pic>
        <p:nvPicPr>
          <p:cNvPr id="10" name="그림 9">
            <a:extLst>
              <a:ext uri="{FF2B5EF4-FFF2-40B4-BE49-F238E27FC236}">
                <a16:creationId xmlns:a16="http://schemas.microsoft.com/office/drawing/2014/main" id="{90FFF5F5-100A-467B-89A0-51C185A8BF5A}"/>
              </a:ext>
            </a:extLst>
          </p:cNvPr>
          <p:cNvPicPr>
            <a:picLocks noChangeAspect="1"/>
          </p:cNvPicPr>
          <p:nvPr/>
        </p:nvPicPr>
        <p:blipFill>
          <a:blip r:embed="rId3"/>
          <a:stretch>
            <a:fillRect/>
          </a:stretch>
        </p:blipFill>
        <p:spPr>
          <a:xfrm>
            <a:off x="6911650" y="2297461"/>
            <a:ext cx="3761321" cy="4251928"/>
          </a:xfrm>
          <a:prstGeom prst="rect">
            <a:avLst/>
          </a:prstGeom>
          <a:ln w="12700">
            <a:solidFill>
              <a:schemeClr val="tx1">
                <a:lumMod val="65000"/>
                <a:lumOff val="35000"/>
              </a:schemeClr>
            </a:solidFill>
          </a:ln>
        </p:spPr>
      </p:pic>
    </p:spTree>
    <p:extLst>
      <p:ext uri="{BB962C8B-B14F-4D97-AF65-F5344CB8AC3E}">
        <p14:creationId xmlns:p14="http://schemas.microsoft.com/office/powerpoint/2010/main" val="154893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pic>
        <p:nvPicPr>
          <p:cNvPr id="2" name="그림 1">
            <a:extLst>
              <a:ext uri="{FF2B5EF4-FFF2-40B4-BE49-F238E27FC236}">
                <a16:creationId xmlns:a16="http://schemas.microsoft.com/office/drawing/2014/main" id="{9B4480A9-250F-4390-AA9C-A72B27CB4D16}"/>
              </a:ext>
            </a:extLst>
          </p:cNvPr>
          <p:cNvPicPr>
            <a:picLocks noChangeAspect="1"/>
          </p:cNvPicPr>
          <p:nvPr/>
        </p:nvPicPr>
        <p:blipFill rotWithShape="1">
          <a:blip r:embed="rId3"/>
          <a:srcRect l="-362" t="5932" r="35573" b="-1741"/>
          <a:stretch/>
        </p:blipFill>
        <p:spPr>
          <a:xfrm>
            <a:off x="5265339" y="1963352"/>
            <a:ext cx="1882192" cy="4626787"/>
          </a:xfrm>
          <a:prstGeom prst="rect">
            <a:avLst/>
          </a:prstGeom>
          <a:solidFill>
            <a:schemeClr val="bg1"/>
          </a:solidFill>
          <a:ln w="12700">
            <a:solidFill>
              <a:schemeClr val="tx1">
                <a:lumMod val="65000"/>
                <a:lumOff val="35000"/>
              </a:schemeClr>
            </a:solidFill>
          </a:ln>
        </p:spPr>
      </p:pic>
      <p:pic>
        <p:nvPicPr>
          <p:cNvPr id="4" name="그림 3">
            <a:extLst>
              <a:ext uri="{FF2B5EF4-FFF2-40B4-BE49-F238E27FC236}">
                <a16:creationId xmlns:a16="http://schemas.microsoft.com/office/drawing/2014/main" id="{BACD3011-39CC-4F26-B568-6C5CA6D10BE6}"/>
              </a:ext>
            </a:extLst>
          </p:cNvPr>
          <p:cNvPicPr>
            <a:picLocks noChangeAspect="1"/>
          </p:cNvPicPr>
          <p:nvPr/>
        </p:nvPicPr>
        <p:blipFill rotWithShape="1">
          <a:blip r:embed="rId4"/>
          <a:srcRect t="5862" r="43839"/>
          <a:stretch/>
        </p:blipFill>
        <p:spPr>
          <a:xfrm>
            <a:off x="7376771" y="1967003"/>
            <a:ext cx="1792051" cy="4626786"/>
          </a:xfrm>
          <a:prstGeom prst="rect">
            <a:avLst/>
          </a:prstGeom>
          <a:ln w="12700">
            <a:solidFill>
              <a:schemeClr val="tx1">
                <a:lumMod val="65000"/>
                <a:lumOff val="35000"/>
              </a:schemeClr>
            </a:solidFill>
          </a:ln>
        </p:spPr>
      </p:pic>
      <p:pic>
        <p:nvPicPr>
          <p:cNvPr id="6" name="그림 5">
            <a:extLst>
              <a:ext uri="{FF2B5EF4-FFF2-40B4-BE49-F238E27FC236}">
                <a16:creationId xmlns:a16="http://schemas.microsoft.com/office/drawing/2014/main" id="{317327E1-D0B5-4706-916D-E4C1C03F701B}"/>
              </a:ext>
            </a:extLst>
          </p:cNvPr>
          <p:cNvPicPr>
            <a:picLocks noChangeAspect="1"/>
          </p:cNvPicPr>
          <p:nvPr/>
        </p:nvPicPr>
        <p:blipFill rotWithShape="1">
          <a:blip r:embed="rId5"/>
          <a:srcRect t="5127" r="23888"/>
          <a:stretch/>
        </p:blipFill>
        <p:spPr>
          <a:xfrm>
            <a:off x="9398062" y="1967003"/>
            <a:ext cx="2247400" cy="4626787"/>
          </a:xfrm>
          <a:prstGeom prst="rect">
            <a:avLst/>
          </a:prstGeom>
          <a:ln w="12700">
            <a:solidFill>
              <a:schemeClr val="tx1">
                <a:lumMod val="65000"/>
                <a:lumOff val="35000"/>
              </a:schemeClr>
            </a:solidFill>
          </a:ln>
        </p:spPr>
      </p:pic>
      <p:pic>
        <p:nvPicPr>
          <p:cNvPr id="7" name="그림 6">
            <a:extLst>
              <a:ext uri="{FF2B5EF4-FFF2-40B4-BE49-F238E27FC236}">
                <a16:creationId xmlns:a16="http://schemas.microsoft.com/office/drawing/2014/main" id="{885F5814-4CEB-4074-9777-C50171C977EA}"/>
              </a:ext>
            </a:extLst>
          </p:cNvPr>
          <p:cNvPicPr>
            <a:picLocks noChangeAspect="1"/>
          </p:cNvPicPr>
          <p:nvPr/>
        </p:nvPicPr>
        <p:blipFill>
          <a:blip r:embed="rId6"/>
          <a:stretch>
            <a:fillRect/>
          </a:stretch>
        </p:blipFill>
        <p:spPr>
          <a:xfrm>
            <a:off x="367860" y="2320707"/>
            <a:ext cx="4494697" cy="3371022"/>
          </a:xfrm>
          <a:prstGeom prst="rect">
            <a:avLst/>
          </a:prstGeom>
          <a:ln w="12700">
            <a:solidFill>
              <a:schemeClr val="tx1">
                <a:lumMod val="65000"/>
                <a:lumOff val="35000"/>
              </a:schemeClr>
            </a:solidFill>
          </a:ln>
        </p:spPr>
      </p:pic>
      <p:sp>
        <p:nvSpPr>
          <p:cNvPr id="8" name="직사각형 7">
            <a:extLst>
              <a:ext uri="{FF2B5EF4-FFF2-40B4-BE49-F238E27FC236}">
                <a16:creationId xmlns:a16="http://schemas.microsoft.com/office/drawing/2014/main" id="{3A41F738-9434-4A3B-A51B-C5A34637B285}"/>
              </a:ext>
            </a:extLst>
          </p:cNvPr>
          <p:cNvSpPr/>
          <p:nvPr/>
        </p:nvSpPr>
        <p:spPr>
          <a:xfrm>
            <a:off x="5420803" y="1294135"/>
            <a:ext cx="1571264"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Missing value </a:t>
            </a:r>
          </a:p>
          <a:p>
            <a:pPr algn="ctr"/>
            <a:r>
              <a:rPr lang="en-US" altLang="ko-KR" sz="1600">
                <a:latin typeface="Abadi" panose="020B0604020104020204" pitchFamily="34" charset="0"/>
              </a:rPr>
              <a:t>existence status</a:t>
            </a:r>
            <a:endParaRPr lang="ko-KR" altLang="ko-KR" sz="1600">
              <a:latin typeface="Abadi" panose="020B0604020104020204" pitchFamily="34" charset="0"/>
            </a:endParaRPr>
          </a:p>
        </p:txBody>
      </p:sp>
      <p:sp>
        <p:nvSpPr>
          <p:cNvPr id="9" name="직사각형 8">
            <a:extLst>
              <a:ext uri="{FF2B5EF4-FFF2-40B4-BE49-F238E27FC236}">
                <a16:creationId xmlns:a16="http://schemas.microsoft.com/office/drawing/2014/main" id="{5191A409-59F4-47F7-8A9A-4CD95946D15F}"/>
              </a:ext>
            </a:extLst>
          </p:cNvPr>
          <p:cNvSpPr/>
          <p:nvPr/>
        </p:nvSpPr>
        <p:spPr>
          <a:xfrm>
            <a:off x="7534454" y="1294135"/>
            <a:ext cx="1476686"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How many </a:t>
            </a:r>
          </a:p>
          <a:p>
            <a:pPr algn="ctr"/>
            <a:r>
              <a:rPr lang="en-US" altLang="ko-KR" sz="1600">
                <a:latin typeface="Abadi" panose="020B0604020104020204" pitchFamily="34" charset="0"/>
              </a:rPr>
              <a:t>missing value?</a:t>
            </a:r>
            <a:endParaRPr lang="ko-KR" altLang="ko-KR" sz="1600">
              <a:latin typeface="Abadi" panose="020B0604020104020204" pitchFamily="34" charset="0"/>
            </a:endParaRPr>
          </a:p>
        </p:txBody>
      </p:sp>
      <p:sp>
        <p:nvSpPr>
          <p:cNvPr id="10" name="직사각형 9">
            <a:extLst>
              <a:ext uri="{FF2B5EF4-FFF2-40B4-BE49-F238E27FC236}">
                <a16:creationId xmlns:a16="http://schemas.microsoft.com/office/drawing/2014/main" id="{D6516DB3-F912-4E6E-AABF-3C2E5DB97A13}"/>
              </a:ext>
            </a:extLst>
          </p:cNvPr>
          <p:cNvSpPr/>
          <p:nvPr/>
        </p:nvSpPr>
        <p:spPr>
          <a:xfrm>
            <a:off x="9825100" y="1294135"/>
            <a:ext cx="1393330"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Percentage of</a:t>
            </a:r>
          </a:p>
          <a:p>
            <a:pPr algn="ctr"/>
            <a:r>
              <a:rPr lang="en-US" altLang="ko-KR" sz="1600">
                <a:latin typeface="Abadi" panose="020B0604020104020204" pitchFamily="34" charset="0"/>
              </a:rPr>
              <a:t>missing value</a:t>
            </a:r>
            <a:endParaRPr lang="ko-KR" altLang="ko-KR" sz="1600">
              <a:latin typeface="Abadi" panose="020B0604020104020204" pitchFamily="34" charset="0"/>
            </a:endParaRPr>
          </a:p>
        </p:txBody>
      </p:sp>
      <p:sp>
        <p:nvSpPr>
          <p:cNvPr id="11" name="TextBox 10">
            <a:extLst>
              <a:ext uri="{FF2B5EF4-FFF2-40B4-BE49-F238E27FC236}">
                <a16:creationId xmlns:a16="http://schemas.microsoft.com/office/drawing/2014/main" id="{E1F43590-2618-44B1-B00F-E253FBEA9B09}"/>
              </a:ext>
            </a:extLst>
          </p:cNvPr>
          <p:cNvSpPr txBox="1"/>
          <p:nvPr/>
        </p:nvSpPr>
        <p:spPr>
          <a:xfrm>
            <a:off x="668202" y="5907896"/>
            <a:ext cx="3894015" cy="369332"/>
          </a:xfrm>
          <a:prstGeom prst="rect">
            <a:avLst/>
          </a:prstGeom>
          <a:solidFill>
            <a:schemeClr val="bg1"/>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Percentage of that is missing : </a:t>
            </a:r>
            <a:r>
              <a:rPr lang="en-US" altLang="ko-KR" b="1">
                <a:solidFill>
                  <a:schemeClr val="accent4"/>
                </a:solidFill>
              </a:rPr>
              <a:t>0.34%</a:t>
            </a:r>
            <a:endParaRPr lang="ko-KR" altLang="en-US" b="1">
              <a:solidFill>
                <a:schemeClr val="accent4"/>
              </a:solidFill>
            </a:endParaRPr>
          </a:p>
        </p:txBody>
      </p:sp>
    </p:spTree>
    <p:extLst>
      <p:ext uri="{BB962C8B-B14F-4D97-AF65-F5344CB8AC3E}">
        <p14:creationId xmlns:p14="http://schemas.microsoft.com/office/powerpoint/2010/main" val="327570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EC059438-D5FB-45AB-8D30-5DA0EDE242DD}"/>
              </a:ext>
            </a:extLst>
          </p:cNvPr>
          <p:cNvSpPr/>
          <p:nvPr/>
        </p:nvSpPr>
        <p:spPr>
          <a:xfrm>
            <a:off x="5242497" y="4582173"/>
            <a:ext cx="1706997" cy="1639229"/>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pic>
        <p:nvPicPr>
          <p:cNvPr id="13" name="그림 12">
            <a:extLst>
              <a:ext uri="{FF2B5EF4-FFF2-40B4-BE49-F238E27FC236}">
                <a16:creationId xmlns:a16="http://schemas.microsoft.com/office/drawing/2014/main" id="{737E3EAF-4D68-48A8-AF66-227B1E5DFE10}"/>
              </a:ext>
            </a:extLst>
          </p:cNvPr>
          <p:cNvPicPr>
            <a:picLocks noChangeAspect="1"/>
          </p:cNvPicPr>
          <p:nvPr/>
        </p:nvPicPr>
        <p:blipFill>
          <a:blip r:embed="rId3"/>
          <a:stretch>
            <a:fillRect/>
          </a:stretch>
        </p:blipFill>
        <p:spPr>
          <a:xfrm>
            <a:off x="1490660" y="2748455"/>
            <a:ext cx="9210675" cy="552450"/>
          </a:xfrm>
          <a:prstGeom prst="rect">
            <a:avLst/>
          </a:prstGeom>
          <a:ln w="12700">
            <a:solidFill>
              <a:schemeClr val="tx1">
                <a:lumMod val="65000"/>
                <a:lumOff val="35000"/>
              </a:schemeClr>
            </a:solidFill>
          </a:ln>
        </p:spPr>
      </p:pic>
      <p:sp>
        <p:nvSpPr>
          <p:cNvPr id="12" name="화살표: 오른쪽 11">
            <a:extLst>
              <a:ext uri="{FF2B5EF4-FFF2-40B4-BE49-F238E27FC236}">
                <a16:creationId xmlns:a16="http://schemas.microsoft.com/office/drawing/2014/main" id="{7D016135-92FB-4A8A-BA0D-E65DB496C40A}"/>
              </a:ext>
            </a:extLst>
          </p:cNvPr>
          <p:cNvSpPr/>
          <p:nvPr/>
        </p:nvSpPr>
        <p:spPr>
          <a:xfrm rot="5400000">
            <a:off x="5819772" y="3825682"/>
            <a:ext cx="552449"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4355513E-DF32-4115-ABDA-49257A486239}"/>
              </a:ext>
            </a:extLst>
          </p:cNvPr>
          <p:cNvSpPr/>
          <p:nvPr/>
        </p:nvSpPr>
        <p:spPr>
          <a:xfrm>
            <a:off x="668930" y="1630950"/>
            <a:ext cx="4523995"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Delete row with more than 5 missing values</a:t>
            </a:r>
            <a:endParaRPr lang="ko-KR" altLang="ko-KR">
              <a:latin typeface="Abadi" panose="020B0604020104020204" pitchFamily="34" charset="0"/>
            </a:endParaRPr>
          </a:p>
        </p:txBody>
      </p:sp>
      <p:pic>
        <p:nvPicPr>
          <p:cNvPr id="1028" name="Picture 4" descr="bin, delete, remove, trash, trash bin, trash can icon">
            <a:extLst>
              <a:ext uri="{FF2B5EF4-FFF2-40B4-BE49-F238E27FC236}">
                <a16:creationId xmlns:a16="http://schemas.microsoft.com/office/drawing/2014/main" id="{C022611B-8B7C-46DC-B8C7-FFC04A307D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144" y="4797250"/>
            <a:ext cx="1131711" cy="113171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5F8BFA9-2952-4979-B3FF-B2F58E3589DE}"/>
              </a:ext>
            </a:extLst>
          </p:cNvPr>
          <p:cNvSpPr txBox="1"/>
          <p:nvPr/>
        </p:nvSpPr>
        <p:spPr>
          <a:xfrm>
            <a:off x="1738489" y="3282118"/>
            <a:ext cx="317716" cy="369332"/>
          </a:xfrm>
          <a:prstGeom prst="rect">
            <a:avLst/>
          </a:prstGeom>
          <a:noFill/>
        </p:spPr>
        <p:txBody>
          <a:bodyPr wrap="none" rtlCol="0">
            <a:spAutoFit/>
          </a:bodyPr>
          <a:lstStyle/>
          <a:p>
            <a:r>
              <a:rPr lang="en-US" altLang="ko-KR" b="1">
                <a:solidFill>
                  <a:schemeClr val="accent4"/>
                </a:solidFill>
              </a:rPr>
              <a:t>1</a:t>
            </a:r>
            <a:endParaRPr lang="ko-KR" altLang="en-US" b="1">
              <a:solidFill>
                <a:schemeClr val="accent4"/>
              </a:solidFill>
            </a:endParaRPr>
          </a:p>
        </p:txBody>
      </p:sp>
      <p:sp>
        <p:nvSpPr>
          <p:cNvPr id="21" name="TextBox 20">
            <a:extLst>
              <a:ext uri="{FF2B5EF4-FFF2-40B4-BE49-F238E27FC236}">
                <a16:creationId xmlns:a16="http://schemas.microsoft.com/office/drawing/2014/main" id="{44E79913-5074-4818-B6A1-7381BC5B9658}"/>
              </a:ext>
            </a:extLst>
          </p:cNvPr>
          <p:cNvSpPr txBox="1"/>
          <p:nvPr/>
        </p:nvSpPr>
        <p:spPr>
          <a:xfrm>
            <a:off x="3443111" y="3282118"/>
            <a:ext cx="317716" cy="369332"/>
          </a:xfrm>
          <a:prstGeom prst="rect">
            <a:avLst/>
          </a:prstGeom>
          <a:noFill/>
        </p:spPr>
        <p:txBody>
          <a:bodyPr wrap="none" rtlCol="0">
            <a:spAutoFit/>
          </a:bodyPr>
          <a:lstStyle/>
          <a:p>
            <a:r>
              <a:rPr lang="en-US" altLang="ko-KR" b="1">
                <a:solidFill>
                  <a:schemeClr val="accent4"/>
                </a:solidFill>
              </a:rPr>
              <a:t>2</a:t>
            </a:r>
            <a:endParaRPr lang="ko-KR" altLang="en-US" b="1">
              <a:solidFill>
                <a:schemeClr val="accent4"/>
              </a:solidFill>
            </a:endParaRPr>
          </a:p>
        </p:txBody>
      </p:sp>
      <p:sp>
        <p:nvSpPr>
          <p:cNvPr id="22" name="TextBox 21">
            <a:extLst>
              <a:ext uri="{FF2B5EF4-FFF2-40B4-BE49-F238E27FC236}">
                <a16:creationId xmlns:a16="http://schemas.microsoft.com/office/drawing/2014/main" id="{366269C1-4764-47EB-BEBB-F77BC4B841C0}"/>
              </a:ext>
            </a:extLst>
          </p:cNvPr>
          <p:cNvSpPr txBox="1"/>
          <p:nvPr/>
        </p:nvSpPr>
        <p:spPr>
          <a:xfrm>
            <a:off x="4289777" y="3282118"/>
            <a:ext cx="317716" cy="369332"/>
          </a:xfrm>
          <a:prstGeom prst="rect">
            <a:avLst/>
          </a:prstGeom>
          <a:noFill/>
        </p:spPr>
        <p:txBody>
          <a:bodyPr wrap="none" rtlCol="0">
            <a:spAutoFit/>
          </a:bodyPr>
          <a:lstStyle/>
          <a:p>
            <a:r>
              <a:rPr lang="en-US" altLang="ko-KR" b="1">
                <a:solidFill>
                  <a:schemeClr val="accent4"/>
                </a:solidFill>
              </a:rPr>
              <a:t>3</a:t>
            </a:r>
            <a:endParaRPr lang="ko-KR" altLang="en-US" b="1">
              <a:solidFill>
                <a:schemeClr val="accent4"/>
              </a:solidFill>
            </a:endParaRPr>
          </a:p>
        </p:txBody>
      </p:sp>
      <p:sp>
        <p:nvSpPr>
          <p:cNvPr id="23" name="TextBox 22">
            <a:extLst>
              <a:ext uri="{FF2B5EF4-FFF2-40B4-BE49-F238E27FC236}">
                <a16:creationId xmlns:a16="http://schemas.microsoft.com/office/drawing/2014/main" id="{04225BCA-3C74-4050-A60F-929844C39901}"/>
              </a:ext>
            </a:extLst>
          </p:cNvPr>
          <p:cNvSpPr txBox="1"/>
          <p:nvPr/>
        </p:nvSpPr>
        <p:spPr>
          <a:xfrm>
            <a:off x="5937138" y="3282118"/>
            <a:ext cx="317716" cy="369332"/>
          </a:xfrm>
          <a:prstGeom prst="rect">
            <a:avLst/>
          </a:prstGeom>
          <a:noFill/>
        </p:spPr>
        <p:txBody>
          <a:bodyPr wrap="none" rtlCol="0">
            <a:spAutoFit/>
          </a:bodyPr>
          <a:lstStyle/>
          <a:p>
            <a:r>
              <a:rPr lang="en-US" altLang="ko-KR" b="1">
                <a:solidFill>
                  <a:schemeClr val="accent4"/>
                </a:solidFill>
              </a:rPr>
              <a:t>4</a:t>
            </a:r>
            <a:endParaRPr lang="ko-KR" altLang="en-US" b="1">
              <a:solidFill>
                <a:schemeClr val="accent4"/>
              </a:solidFill>
            </a:endParaRPr>
          </a:p>
        </p:txBody>
      </p:sp>
      <p:sp>
        <p:nvSpPr>
          <p:cNvPr id="24" name="TextBox 23">
            <a:extLst>
              <a:ext uri="{FF2B5EF4-FFF2-40B4-BE49-F238E27FC236}">
                <a16:creationId xmlns:a16="http://schemas.microsoft.com/office/drawing/2014/main" id="{AB4094D9-46EE-48B3-B08B-6261BEF6B0F6}"/>
              </a:ext>
            </a:extLst>
          </p:cNvPr>
          <p:cNvSpPr txBox="1"/>
          <p:nvPr/>
        </p:nvSpPr>
        <p:spPr>
          <a:xfrm>
            <a:off x="8465850" y="3282118"/>
            <a:ext cx="317716" cy="369332"/>
          </a:xfrm>
          <a:prstGeom prst="rect">
            <a:avLst/>
          </a:prstGeom>
          <a:noFill/>
        </p:spPr>
        <p:txBody>
          <a:bodyPr wrap="none" rtlCol="0">
            <a:spAutoFit/>
          </a:bodyPr>
          <a:lstStyle/>
          <a:p>
            <a:r>
              <a:rPr lang="en-US" altLang="ko-KR" b="1">
                <a:solidFill>
                  <a:schemeClr val="accent4"/>
                </a:solidFill>
              </a:rPr>
              <a:t>5</a:t>
            </a:r>
            <a:endParaRPr lang="ko-KR" altLang="en-US" b="1">
              <a:solidFill>
                <a:schemeClr val="accent4"/>
              </a:solidFill>
            </a:endParaRPr>
          </a:p>
        </p:txBody>
      </p:sp>
    </p:spTree>
    <p:extLst>
      <p:ext uri="{BB962C8B-B14F-4D97-AF65-F5344CB8AC3E}">
        <p14:creationId xmlns:p14="http://schemas.microsoft.com/office/powerpoint/2010/main" val="295276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Contents</a:t>
            </a:r>
            <a:endParaRPr lang="ko-KR" altLang="en-US" sz="3600" b="1" kern="0">
              <a:solidFill>
                <a:prstClr val="white">
                  <a:lumMod val="95000"/>
                </a:prstClr>
              </a:solidFill>
              <a:latin typeface="Abadi" panose="020B0604020104020204" pitchFamily="34" charset="0"/>
            </a:endParaRPr>
          </a:p>
        </p:txBody>
      </p:sp>
      <p:sp>
        <p:nvSpPr>
          <p:cNvPr id="7" name="모서리가 둥근 직사각형 6"/>
          <p:cNvSpPr/>
          <p:nvPr/>
        </p:nvSpPr>
        <p:spPr>
          <a:xfrm>
            <a:off x="4570387" y="1607120"/>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Objective Setting</a:t>
            </a:r>
            <a:endParaRPr lang="ko-KR" altLang="en-US" sz="2800">
              <a:solidFill>
                <a:schemeClr val="tx1"/>
              </a:solidFill>
            </a:endParaRPr>
          </a:p>
        </p:txBody>
      </p:sp>
      <p:sp>
        <p:nvSpPr>
          <p:cNvPr id="8" name="타원 7"/>
          <p:cNvSpPr/>
          <p:nvPr/>
        </p:nvSpPr>
        <p:spPr>
          <a:xfrm>
            <a:off x="3685592" y="1607120"/>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1</a:t>
            </a:r>
            <a:endParaRPr lang="ko-KR" altLang="en-US" sz="2000" b="1">
              <a:solidFill>
                <a:prstClr val="black">
                  <a:lumMod val="75000"/>
                  <a:lumOff val="25000"/>
                </a:prstClr>
              </a:solidFill>
            </a:endParaRPr>
          </a:p>
        </p:txBody>
      </p:sp>
      <p:sp>
        <p:nvSpPr>
          <p:cNvPr id="18" name="모서리가 둥근 직사각형 6">
            <a:extLst>
              <a:ext uri="{FF2B5EF4-FFF2-40B4-BE49-F238E27FC236}">
                <a16:creationId xmlns:a16="http://schemas.microsoft.com/office/drawing/2014/main" id="{15A4513D-F491-4A89-A542-AB2C01082B01}"/>
              </a:ext>
            </a:extLst>
          </p:cNvPr>
          <p:cNvSpPr/>
          <p:nvPr/>
        </p:nvSpPr>
        <p:spPr>
          <a:xfrm>
            <a:off x="4570387" y="2332404"/>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Data Curation</a:t>
            </a:r>
            <a:endParaRPr lang="ko-KR" altLang="en-US" sz="2800">
              <a:solidFill>
                <a:schemeClr val="tx1"/>
              </a:solidFill>
            </a:endParaRPr>
          </a:p>
        </p:txBody>
      </p:sp>
      <p:sp>
        <p:nvSpPr>
          <p:cNvPr id="19" name="타원 18">
            <a:extLst>
              <a:ext uri="{FF2B5EF4-FFF2-40B4-BE49-F238E27FC236}">
                <a16:creationId xmlns:a16="http://schemas.microsoft.com/office/drawing/2014/main" id="{F804ACD8-CE3D-4988-B295-F81300A5B4ED}"/>
              </a:ext>
            </a:extLst>
          </p:cNvPr>
          <p:cNvSpPr/>
          <p:nvPr/>
        </p:nvSpPr>
        <p:spPr>
          <a:xfrm>
            <a:off x="3685592" y="2332404"/>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2</a:t>
            </a:r>
            <a:endParaRPr lang="ko-KR" altLang="en-US" sz="2000" b="1">
              <a:solidFill>
                <a:prstClr val="black">
                  <a:lumMod val="75000"/>
                  <a:lumOff val="25000"/>
                </a:prstClr>
              </a:solidFill>
            </a:endParaRPr>
          </a:p>
        </p:txBody>
      </p:sp>
      <p:sp>
        <p:nvSpPr>
          <p:cNvPr id="20" name="모서리가 둥근 직사각형 6">
            <a:extLst>
              <a:ext uri="{FF2B5EF4-FFF2-40B4-BE49-F238E27FC236}">
                <a16:creationId xmlns:a16="http://schemas.microsoft.com/office/drawing/2014/main" id="{0DFA1773-EEF8-4FEB-B6E1-02EECA4AAC1F}"/>
              </a:ext>
            </a:extLst>
          </p:cNvPr>
          <p:cNvSpPr/>
          <p:nvPr/>
        </p:nvSpPr>
        <p:spPr>
          <a:xfrm>
            <a:off x="4570387" y="3057688"/>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Data Inspection</a:t>
            </a:r>
            <a:endParaRPr lang="ko-KR" altLang="en-US" sz="2800">
              <a:solidFill>
                <a:schemeClr val="tx1"/>
              </a:solidFill>
            </a:endParaRPr>
          </a:p>
        </p:txBody>
      </p:sp>
      <p:sp>
        <p:nvSpPr>
          <p:cNvPr id="31" name="타원 30">
            <a:extLst>
              <a:ext uri="{FF2B5EF4-FFF2-40B4-BE49-F238E27FC236}">
                <a16:creationId xmlns:a16="http://schemas.microsoft.com/office/drawing/2014/main" id="{023239B2-821F-46E0-B474-4CAD2254553D}"/>
              </a:ext>
            </a:extLst>
          </p:cNvPr>
          <p:cNvSpPr/>
          <p:nvPr/>
        </p:nvSpPr>
        <p:spPr>
          <a:xfrm>
            <a:off x="3685592" y="3057688"/>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3</a:t>
            </a:r>
            <a:endParaRPr lang="ko-KR" altLang="en-US" sz="2000" b="1">
              <a:solidFill>
                <a:prstClr val="black">
                  <a:lumMod val="75000"/>
                  <a:lumOff val="25000"/>
                </a:prstClr>
              </a:solidFill>
            </a:endParaRPr>
          </a:p>
        </p:txBody>
      </p:sp>
      <p:sp>
        <p:nvSpPr>
          <p:cNvPr id="32" name="모서리가 둥근 직사각형 6">
            <a:extLst>
              <a:ext uri="{FF2B5EF4-FFF2-40B4-BE49-F238E27FC236}">
                <a16:creationId xmlns:a16="http://schemas.microsoft.com/office/drawing/2014/main" id="{87CACC66-127F-49CD-A4BE-EE871C47A166}"/>
              </a:ext>
            </a:extLst>
          </p:cNvPr>
          <p:cNvSpPr/>
          <p:nvPr/>
        </p:nvSpPr>
        <p:spPr>
          <a:xfrm>
            <a:off x="4570387" y="3782972"/>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Data Preprocessing</a:t>
            </a:r>
            <a:endParaRPr lang="ko-KR" altLang="en-US" sz="2800">
              <a:solidFill>
                <a:schemeClr val="tx1"/>
              </a:solidFill>
            </a:endParaRPr>
          </a:p>
        </p:txBody>
      </p:sp>
      <p:sp>
        <p:nvSpPr>
          <p:cNvPr id="33" name="타원 32">
            <a:extLst>
              <a:ext uri="{FF2B5EF4-FFF2-40B4-BE49-F238E27FC236}">
                <a16:creationId xmlns:a16="http://schemas.microsoft.com/office/drawing/2014/main" id="{38EC0D13-AF5D-4D09-B668-AB3233EA09A1}"/>
              </a:ext>
            </a:extLst>
          </p:cNvPr>
          <p:cNvSpPr/>
          <p:nvPr/>
        </p:nvSpPr>
        <p:spPr>
          <a:xfrm>
            <a:off x="3685592" y="3782972"/>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4</a:t>
            </a:r>
            <a:endParaRPr lang="ko-KR" altLang="en-US" sz="2000" b="1">
              <a:solidFill>
                <a:prstClr val="black">
                  <a:lumMod val="75000"/>
                  <a:lumOff val="25000"/>
                </a:prstClr>
              </a:solidFill>
            </a:endParaRPr>
          </a:p>
        </p:txBody>
      </p:sp>
      <p:sp>
        <p:nvSpPr>
          <p:cNvPr id="34" name="모서리가 둥근 직사각형 6">
            <a:extLst>
              <a:ext uri="{FF2B5EF4-FFF2-40B4-BE49-F238E27FC236}">
                <a16:creationId xmlns:a16="http://schemas.microsoft.com/office/drawing/2014/main" id="{D49E3718-B3ED-433A-8F29-9607F70E9DFD}"/>
              </a:ext>
            </a:extLst>
          </p:cNvPr>
          <p:cNvSpPr/>
          <p:nvPr/>
        </p:nvSpPr>
        <p:spPr>
          <a:xfrm>
            <a:off x="4570387" y="4508256"/>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Data Analysis</a:t>
            </a:r>
            <a:endParaRPr lang="ko-KR" altLang="en-US" sz="2800">
              <a:solidFill>
                <a:schemeClr val="tx1"/>
              </a:solidFill>
            </a:endParaRPr>
          </a:p>
        </p:txBody>
      </p:sp>
      <p:sp>
        <p:nvSpPr>
          <p:cNvPr id="35" name="타원 34">
            <a:extLst>
              <a:ext uri="{FF2B5EF4-FFF2-40B4-BE49-F238E27FC236}">
                <a16:creationId xmlns:a16="http://schemas.microsoft.com/office/drawing/2014/main" id="{442B4280-2A6A-4F06-8425-31E013A0FB64}"/>
              </a:ext>
            </a:extLst>
          </p:cNvPr>
          <p:cNvSpPr/>
          <p:nvPr/>
        </p:nvSpPr>
        <p:spPr>
          <a:xfrm>
            <a:off x="3685592" y="4508256"/>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5</a:t>
            </a:r>
            <a:endParaRPr lang="ko-KR" altLang="en-US" sz="2000" b="1">
              <a:solidFill>
                <a:prstClr val="black">
                  <a:lumMod val="75000"/>
                  <a:lumOff val="25000"/>
                </a:prstClr>
              </a:solidFill>
            </a:endParaRPr>
          </a:p>
        </p:txBody>
      </p:sp>
      <p:sp>
        <p:nvSpPr>
          <p:cNvPr id="36" name="모서리가 둥근 직사각형 6">
            <a:extLst>
              <a:ext uri="{FF2B5EF4-FFF2-40B4-BE49-F238E27FC236}">
                <a16:creationId xmlns:a16="http://schemas.microsoft.com/office/drawing/2014/main" id="{60F675AA-1C27-41F9-96EC-4FB9243A5F92}"/>
              </a:ext>
            </a:extLst>
          </p:cNvPr>
          <p:cNvSpPr/>
          <p:nvPr/>
        </p:nvSpPr>
        <p:spPr>
          <a:xfrm>
            <a:off x="4570387" y="5233540"/>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Data Evaluation</a:t>
            </a:r>
            <a:endParaRPr lang="ko-KR" altLang="en-US" sz="2800">
              <a:solidFill>
                <a:schemeClr val="tx1"/>
              </a:solidFill>
            </a:endParaRPr>
          </a:p>
        </p:txBody>
      </p:sp>
      <p:sp>
        <p:nvSpPr>
          <p:cNvPr id="37" name="타원 36">
            <a:extLst>
              <a:ext uri="{FF2B5EF4-FFF2-40B4-BE49-F238E27FC236}">
                <a16:creationId xmlns:a16="http://schemas.microsoft.com/office/drawing/2014/main" id="{CA834842-D5C0-4468-B3FB-84C796F5EE6B}"/>
              </a:ext>
            </a:extLst>
          </p:cNvPr>
          <p:cNvSpPr/>
          <p:nvPr/>
        </p:nvSpPr>
        <p:spPr>
          <a:xfrm>
            <a:off x="3685592" y="5233540"/>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6</a:t>
            </a:r>
            <a:endParaRPr lang="ko-KR" altLang="en-US" sz="2000" b="1">
              <a:solidFill>
                <a:prstClr val="black">
                  <a:lumMod val="75000"/>
                  <a:lumOff val="25000"/>
                </a:prstClr>
              </a:solidFill>
            </a:endParaRPr>
          </a:p>
        </p:txBody>
      </p:sp>
      <p:sp>
        <p:nvSpPr>
          <p:cNvPr id="38" name="모서리가 둥근 직사각형 6">
            <a:extLst>
              <a:ext uri="{FF2B5EF4-FFF2-40B4-BE49-F238E27FC236}">
                <a16:creationId xmlns:a16="http://schemas.microsoft.com/office/drawing/2014/main" id="{966BCF51-97D0-4FD8-A2A8-4B030F8C791C}"/>
              </a:ext>
            </a:extLst>
          </p:cNvPr>
          <p:cNvSpPr/>
          <p:nvPr/>
        </p:nvSpPr>
        <p:spPr>
          <a:xfrm>
            <a:off x="4570387" y="5958824"/>
            <a:ext cx="3687205" cy="529585"/>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tx1"/>
                </a:solidFill>
              </a:rPr>
              <a:t>Conclusion</a:t>
            </a:r>
            <a:endParaRPr lang="ko-KR" altLang="en-US" sz="2800">
              <a:solidFill>
                <a:schemeClr val="tx1"/>
              </a:solidFill>
            </a:endParaRPr>
          </a:p>
        </p:txBody>
      </p:sp>
      <p:sp>
        <p:nvSpPr>
          <p:cNvPr id="39" name="타원 38">
            <a:extLst>
              <a:ext uri="{FF2B5EF4-FFF2-40B4-BE49-F238E27FC236}">
                <a16:creationId xmlns:a16="http://schemas.microsoft.com/office/drawing/2014/main" id="{A696247F-4AA3-48C8-BCC4-AAC4B022A867}"/>
              </a:ext>
            </a:extLst>
          </p:cNvPr>
          <p:cNvSpPr/>
          <p:nvPr/>
        </p:nvSpPr>
        <p:spPr>
          <a:xfrm>
            <a:off x="3685592" y="5958824"/>
            <a:ext cx="555337" cy="529585"/>
          </a:xfrm>
          <a:prstGeom prst="ellipse">
            <a:avLst/>
          </a:prstGeom>
          <a:solidFill>
            <a:schemeClr val="bg1"/>
          </a:solidFill>
          <a:ln w="1905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a:solidFill>
                  <a:prstClr val="black">
                    <a:lumMod val="75000"/>
                    <a:lumOff val="25000"/>
                  </a:prstClr>
                </a:solidFill>
              </a:rPr>
              <a:t>7</a:t>
            </a:r>
            <a:endParaRPr lang="ko-KR" altLang="en-US" sz="2000" b="1">
              <a:solidFill>
                <a:prstClr val="black">
                  <a:lumMod val="75000"/>
                  <a:lumOff val="25000"/>
                </a:prstClr>
              </a:solidFill>
            </a:endParaRPr>
          </a:p>
        </p:txBody>
      </p:sp>
    </p:spTree>
    <p:extLst>
      <p:ext uri="{BB962C8B-B14F-4D97-AF65-F5344CB8AC3E}">
        <p14:creationId xmlns:p14="http://schemas.microsoft.com/office/powerpoint/2010/main" val="227366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3" name="직사각형 2">
            <a:extLst>
              <a:ext uri="{FF2B5EF4-FFF2-40B4-BE49-F238E27FC236}">
                <a16:creationId xmlns:a16="http://schemas.microsoft.com/office/drawing/2014/main" id="{6F471CCB-A1C9-4466-AA32-FC9744846910}"/>
              </a:ext>
            </a:extLst>
          </p:cNvPr>
          <p:cNvSpPr/>
          <p:nvPr/>
        </p:nvSpPr>
        <p:spPr>
          <a:xfrm>
            <a:off x="668930" y="1630950"/>
            <a:ext cx="46974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a:t>
            </a:r>
            <a:r>
              <a:rPr lang="en-US" altLang="ko-KR"/>
              <a:t>specific values </a:t>
            </a:r>
            <a:r>
              <a:rPr lang="en-US" altLang="ko-KR">
                <a:latin typeface="Abadi" panose="020B0604020104020204" pitchFamily="34" charset="0"/>
              </a:rPr>
              <a:t>[Numeric] </a:t>
            </a:r>
            <a:endParaRPr lang="ko-KR" altLang="ko-KR">
              <a:latin typeface="Abadi" panose="020B0604020104020204" pitchFamily="34" charset="0"/>
            </a:endParaRPr>
          </a:p>
        </p:txBody>
      </p:sp>
      <p:grpSp>
        <p:nvGrpSpPr>
          <p:cNvPr id="2" name="그룹 1">
            <a:extLst>
              <a:ext uri="{FF2B5EF4-FFF2-40B4-BE49-F238E27FC236}">
                <a16:creationId xmlns:a16="http://schemas.microsoft.com/office/drawing/2014/main" id="{E6D871DE-AE71-4F6F-A364-F22C1ED45B76}"/>
              </a:ext>
            </a:extLst>
          </p:cNvPr>
          <p:cNvGrpSpPr/>
          <p:nvPr/>
        </p:nvGrpSpPr>
        <p:grpSpPr>
          <a:xfrm>
            <a:off x="6600697" y="453770"/>
            <a:ext cx="5125804" cy="1314441"/>
            <a:chOff x="4246658" y="3530726"/>
            <a:chExt cx="5125804" cy="1314441"/>
          </a:xfrm>
        </p:grpSpPr>
        <p:sp>
          <p:nvSpPr>
            <p:cNvPr id="7" name="사각형: 둥근 모서리 6">
              <a:extLst>
                <a:ext uri="{FF2B5EF4-FFF2-40B4-BE49-F238E27FC236}">
                  <a16:creationId xmlns:a16="http://schemas.microsoft.com/office/drawing/2014/main" id="{B3C0911D-CE52-441F-AE54-45A79C61D8B7}"/>
                </a:ext>
              </a:extLst>
            </p:cNvPr>
            <p:cNvSpPr/>
            <p:nvPr/>
          </p:nvSpPr>
          <p:spPr>
            <a:xfrm>
              <a:off x="4343262" y="3640950"/>
              <a:ext cx="5029200" cy="1204217"/>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badi" panose="020B0604020104020204" pitchFamily="34" charset="0"/>
              </a:endParaRPr>
            </a:p>
          </p:txBody>
        </p:sp>
        <p:sp>
          <p:nvSpPr>
            <p:cNvPr id="11" name="직사각형 10">
              <a:extLst>
                <a:ext uri="{FF2B5EF4-FFF2-40B4-BE49-F238E27FC236}">
                  <a16:creationId xmlns:a16="http://schemas.microsoft.com/office/drawing/2014/main" id="{FB0E453F-5794-4FDD-9C7C-ABD33A6272C9}"/>
                </a:ext>
              </a:extLst>
            </p:cNvPr>
            <p:cNvSpPr/>
            <p:nvPr/>
          </p:nvSpPr>
          <p:spPr>
            <a:xfrm>
              <a:off x="4722063" y="3685260"/>
              <a:ext cx="2459328"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target feature</a:t>
              </a:r>
              <a:r>
                <a:rPr lang="en-US" altLang="ko-KR" b="1">
                  <a:latin typeface="Abadi" panose="020B0604020104020204" pitchFamily="34" charset="0"/>
                </a:rPr>
                <a:t> value,</a:t>
              </a:r>
            </a:p>
          </p:txBody>
        </p:sp>
        <p:grpSp>
          <p:nvGrpSpPr>
            <p:cNvPr id="12" name="그룹 11">
              <a:extLst>
                <a:ext uri="{FF2B5EF4-FFF2-40B4-BE49-F238E27FC236}">
                  <a16:creationId xmlns:a16="http://schemas.microsoft.com/office/drawing/2014/main" id="{484CDF1C-F2C5-4E58-B24E-01DA01DAD661}"/>
                </a:ext>
              </a:extLst>
            </p:cNvPr>
            <p:cNvGrpSpPr/>
            <p:nvPr/>
          </p:nvGrpSpPr>
          <p:grpSpPr>
            <a:xfrm>
              <a:off x="5239798" y="4035769"/>
              <a:ext cx="3551409" cy="681689"/>
              <a:chOff x="7118432" y="3819133"/>
              <a:chExt cx="3551409" cy="681689"/>
            </a:xfrm>
          </p:grpSpPr>
          <p:sp>
            <p:nvSpPr>
              <p:cNvPr id="14" name="직사각형 13">
                <a:extLst>
                  <a:ext uri="{FF2B5EF4-FFF2-40B4-BE49-F238E27FC236}">
                    <a16:creationId xmlns:a16="http://schemas.microsoft.com/office/drawing/2014/main" id="{2EA766D4-86B7-48A0-9C0D-C892938259B0}"/>
                  </a:ext>
                </a:extLst>
              </p:cNvPr>
              <p:cNvSpPr/>
              <p:nvPr/>
            </p:nvSpPr>
            <p:spPr>
              <a:xfrm>
                <a:off x="7118432" y="3819133"/>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solidFill>
                      <a:schemeClr val="bg2">
                        <a:lumMod val="90000"/>
                      </a:schemeClr>
                    </a:solidFill>
                    <a:latin typeface="Abadi" panose="020B0604020104020204" pitchFamily="34" charset="0"/>
                  </a:rPr>
                  <a:t>Categorical</a:t>
                </a:r>
                <a:endParaRPr lang="en-US" altLang="ko-KR" b="1">
                  <a:solidFill>
                    <a:schemeClr val="bg2">
                      <a:lumMod val="90000"/>
                    </a:schemeClr>
                  </a:solidFill>
                  <a:latin typeface="Abadi" panose="020B0604020104020204" pitchFamily="34" charset="0"/>
                  <a:sym typeface="Wingdings" panose="05000000000000000000" pitchFamily="2" charset="2"/>
                </a:endParaRPr>
              </a:p>
            </p:txBody>
          </p:sp>
          <p:cxnSp>
            <p:nvCxnSpPr>
              <p:cNvPr id="15" name="직선 화살표 연결선 14">
                <a:extLst>
                  <a:ext uri="{FF2B5EF4-FFF2-40B4-BE49-F238E27FC236}">
                    <a16:creationId xmlns:a16="http://schemas.microsoft.com/office/drawing/2014/main" id="{4BF8056E-E76C-4C54-98D0-71C93218F6C5}"/>
                  </a:ext>
                </a:extLst>
              </p:cNvPr>
              <p:cNvCxnSpPr>
                <a:cxnSpLocks/>
              </p:cNvCxnSpPr>
              <p:nvPr/>
            </p:nvCxnSpPr>
            <p:spPr>
              <a:xfrm>
                <a:off x="8512752" y="4026422"/>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C6BB4AE6-5E97-422A-80F1-285D53EB0A25}"/>
                  </a:ext>
                </a:extLst>
              </p:cNvPr>
              <p:cNvSpPr/>
              <p:nvPr/>
            </p:nvSpPr>
            <p:spPr>
              <a:xfrm>
                <a:off x="9236183" y="3854491"/>
                <a:ext cx="1433658"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Median</a:t>
                </a:r>
              </a:p>
              <a:p>
                <a:pPr algn="ctr"/>
                <a:r>
                  <a:rPr lang="en-US" altLang="ko-KR" b="1">
                    <a:solidFill>
                      <a:schemeClr val="bg2">
                        <a:lumMod val="90000"/>
                      </a:schemeClr>
                    </a:solidFill>
                    <a:latin typeface="Abadi" panose="020B0604020104020204" pitchFamily="34" charset="0"/>
                    <a:sym typeface="Wingdings" panose="05000000000000000000" pitchFamily="2" charset="2"/>
                  </a:rPr>
                  <a:t>Mode </a:t>
                </a:r>
                <a:r>
                  <a:rPr lang="en-US" altLang="ko-KR" b="1">
                    <a:latin typeface="Abadi" panose="020B0604020104020204" pitchFamily="34" charset="0"/>
                    <a:sym typeface="Wingdings" panose="05000000000000000000" pitchFamily="2" charset="2"/>
                  </a:rPr>
                  <a:t>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17" name="직선 화살표 연결선 16">
                <a:extLst>
                  <a:ext uri="{FF2B5EF4-FFF2-40B4-BE49-F238E27FC236}">
                    <a16:creationId xmlns:a16="http://schemas.microsoft.com/office/drawing/2014/main" id="{0EDA3B3A-6D03-45C1-AA79-29E32BE82613}"/>
                  </a:ext>
                </a:extLst>
              </p:cNvPr>
              <p:cNvCxnSpPr>
                <a:cxnSpLocks/>
              </p:cNvCxnSpPr>
              <p:nvPr/>
            </p:nvCxnSpPr>
            <p:spPr>
              <a:xfrm>
                <a:off x="8512752" y="4344497"/>
                <a:ext cx="799337" cy="0"/>
              </a:xfrm>
              <a:prstGeom prst="straightConnector1">
                <a:avLst/>
              </a:prstGeom>
              <a:ln w="41275">
                <a:solidFill>
                  <a:srgbClr val="90D6E0">
                    <a:alpha val="31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타원 17">
              <a:extLst>
                <a:ext uri="{FF2B5EF4-FFF2-40B4-BE49-F238E27FC236}">
                  <a16:creationId xmlns:a16="http://schemas.microsoft.com/office/drawing/2014/main" id="{9A61EB8B-FF79-4BF0-8263-2D8B8013D309}"/>
                </a:ext>
              </a:extLst>
            </p:cNvPr>
            <p:cNvSpPr/>
            <p:nvPr/>
          </p:nvSpPr>
          <p:spPr>
            <a:xfrm>
              <a:off x="4246658" y="353072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1</a:t>
              </a:r>
              <a:endParaRPr lang="ko-KR" altLang="en-US" b="1">
                <a:solidFill>
                  <a:prstClr val="black">
                    <a:lumMod val="75000"/>
                    <a:lumOff val="25000"/>
                  </a:prstClr>
                </a:solidFill>
              </a:endParaRPr>
            </a:p>
          </p:txBody>
        </p:sp>
      </p:grpSp>
      <p:pic>
        <p:nvPicPr>
          <p:cNvPr id="4" name="그림 3">
            <a:extLst>
              <a:ext uri="{FF2B5EF4-FFF2-40B4-BE49-F238E27FC236}">
                <a16:creationId xmlns:a16="http://schemas.microsoft.com/office/drawing/2014/main" id="{0D78EBFC-FCE3-4E6E-9D5E-70BB45D20E02}"/>
              </a:ext>
            </a:extLst>
          </p:cNvPr>
          <p:cNvPicPr>
            <a:picLocks noChangeAspect="1"/>
          </p:cNvPicPr>
          <p:nvPr/>
        </p:nvPicPr>
        <p:blipFill rotWithShape="1">
          <a:blip r:embed="rId3"/>
          <a:srcRect r="66601"/>
          <a:stretch/>
        </p:blipFill>
        <p:spPr>
          <a:xfrm>
            <a:off x="668930" y="2484604"/>
            <a:ext cx="2898359" cy="3856944"/>
          </a:xfrm>
          <a:prstGeom prst="rect">
            <a:avLst/>
          </a:prstGeom>
          <a:solidFill>
            <a:schemeClr val="bg1"/>
          </a:solidFill>
          <a:ln w="12700">
            <a:solidFill>
              <a:schemeClr val="tx1">
                <a:lumMod val="65000"/>
                <a:lumOff val="35000"/>
              </a:schemeClr>
            </a:solidFill>
          </a:ln>
        </p:spPr>
      </p:pic>
      <p:sp>
        <p:nvSpPr>
          <p:cNvPr id="19" name="직사각형 18">
            <a:extLst>
              <a:ext uri="{FF2B5EF4-FFF2-40B4-BE49-F238E27FC236}">
                <a16:creationId xmlns:a16="http://schemas.microsoft.com/office/drawing/2014/main" id="{7CF0E4F7-B08B-411B-88E5-568CC82527A7}"/>
              </a:ext>
            </a:extLst>
          </p:cNvPr>
          <p:cNvSpPr/>
          <p:nvPr/>
        </p:nvSpPr>
        <p:spPr>
          <a:xfrm>
            <a:off x="1032494" y="3091198"/>
            <a:ext cx="1000595"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Yes : 38</a:t>
            </a:r>
            <a:endParaRPr lang="ko-KR" altLang="ko-KR">
              <a:latin typeface="Abadi" panose="020B0604020104020204" pitchFamily="34" charset="0"/>
            </a:endParaRPr>
          </a:p>
        </p:txBody>
      </p:sp>
      <p:sp>
        <p:nvSpPr>
          <p:cNvPr id="20" name="직사각형 19">
            <a:extLst>
              <a:ext uri="{FF2B5EF4-FFF2-40B4-BE49-F238E27FC236}">
                <a16:creationId xmlns:a16="http://schemas.microsoft.com/office/drawing/2014/main" id="{589617D3-5627-45D1-9373-84D990D81A3D}"/>
              </a:ext>
            </a:extLst>
          </p:cNvPr>
          <p:cNvSpPr/>
          <p:nvPr/>
        </p:nvSpPr>
        <p:spPr>
          <a:xfrm>
            <a:off x="2396653" y="2974265"/>
            <a:ext cx="931665"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No : 39</a:t>
            </a:r>
            <a:endParaRPr lang="ko-KR" altLang="ko-KR">
              <a:latin typeface="Abadi" panose="020B0604020104020204" pitchFamily="34" charset="0"/>
            </a:endParaRPr>
          </a:p>
        </p:txBody>
      </p:sp>
      <p:pic>
        <p:nvPicPr>
          <p:cNvPr id="10" name="그림 9">
            <a:extLst>
              <a:ext uri="{FF2B5EF4-FFF2-40B4-BE49-F238E27FC236}">
                <a16:creationId xmlns:a16="http://schemas.microsoft.com/office/drawing/2014/main" id="{176847B3-753F-4AEF-8FA5-F1BC6CDB6651}"/>
              </a:ext>
            </a:extLst>
          </p:cNvPr>
          <p:cNvPicPr>
            <a:picLocks noChangeAspect="1"/>
          </p:cNvPicPr>
          <p:nvPr/>
        </p:nvPicPr>
        <p:blipFill>
          <a:blip r:embed="rId4"/>
          <a:stretch>
            <a:fillRect/>
          </a:stretch>
        </p:blipFill>
        <p:spPr>
          <a:xfrm>
            <a:off x="3995609" y="2477155"/>
            <a:ext cx="4504924" cy="3857510"/>
          </a:xfrm>
          <a:prstGeom prst="rect">
            <a:avLst/>
          </a:prstGeom>
          <a:solidFill>
            <a:schemeClr val="bg1"/>
          </a:solidFill>
          <a:ln w="12700">
            <a:solidFill>
              <a:schemeClr val="tx1">
                <a:lumMod val="65000"/>
                <a:lumOff val="35000"/>
              </a:schemeClr>
            </a:solidFill>
          </a:ln>
        </p:spPr>
      </p:pic>
      <p:grpSp>
        <p:nvGrpSpPr>
          <p:cNvPr id="25" name="그룹 24">
            <a:extLst>
              <a:ext uri="{FF2B5EF4-FFF2-40B4-BE49-F238E27FC236}">
                <a16:creationId xmlns:a16="http://schemas.microsoft.com/office/drawing/2014/main" id="{2A9D75BE-FD60-4436-A868-B46485F32814}"/>
              </a:ext>
            </a:extLst>
          </p:cNvPr>
          <p:cNvGrpSpPr/>
          <p:nvPr/>
        </p:nvGrpSpPr>
        <p:grpSpPr>
          <a:xfrm>
            <a:off x="8870216" y="3158931"/>
            <a:ext cx="2953843" cy="2313670"/>
            <a:chOff x="8994395" y="3158931"/>
            <a:chExt cx="2953843" cy="2313670"/>
          </a:xfrm>
        </p:grpSpPr>
        <p:sp>
          <p:nvSpPr>
            <p:cNvPr id="24" name="사각형: 둥근 모서리 23">
              <a:extLst>
                <a:ext uri="{FF2B5EF4-FFF2-40B4-BE49-F238E27FC236}">
                  <a16:creationId xmlns:a16="http://schemas.microsoft.com/office/drawing/2014/main" id="{45AB30BB-DFC6-4458-BC7B-92351848FB79}"/>
                </a:ext>
              </a:extLst>
            </p:cNvPr>
            <p:cNvSpPr/>
            <p:nvPr/>
          </p:nvSpPr>
          <p:spPr>
            <a:xfrm>
              <a:off x="8994395" y="3158931"/>
              <a:ext cx="2953843" cy="2180713"/>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749978FF-EE82-4F1D-A148-7A5E7F812863}"/>
                </a:ext>
              </a:extLst>
            </p:cNvPr>
            <p:cNvSpPr txBox="1"/>
            <p:nvPr/>
          </p:nvSpPr>
          <p:spPr>
            <a:xfrm>
              <a:off x="9123086" y="3533609"/>
              <a:ext cx="2768707" cy="1938992"/>
            </a:xfrm>
            <a:prstGeom prst="rect">
              <a:avLst/>
            </a:prstGeom>
            <a:noFill/>
          </p:spPr>
          <p:txBody>
            <a:bodyPr wrap="none" rtlCol="0">
              <a:spAutoFit/>
            </a:bodyPr>
            <a:lstStyle/>
            <a:p>
              <a:r>
                <a:rPr lang="en-US" altLang="ko-KR" sz="2000">
                  <a:latin typeface="Abadi" panose="020B0604020104020204" pitchFamily="34" charset="0"/>
                </a:rPr>
                <a:t>If deposit value is </a:t>
              </a:r>
              <a:r>
                <a:rPr lang="en-US" altLang="ko-KR" sz="2000">
                  <a:solidFill>
                    <a:schemeClr val="accent4"/>
                  </a:solidFill>
                  <a:latin typeface="Abadi" panose="020B0604020104020204" pitchFamily="34" charset="0"/>
                </a:rPr>
                <a:t>“</a:t>
              </a:r>
              <a:r>
                <a:rPr lang="en-US" altLang="ko-KR" sz="2000" b="1">
                  <a:solidFill>
                    <a:schemeClr val="accent4"/>
                  </a:solidFill>
                  <a:latin typeface="Abadi" panose="020B0604020104020204" pitchFamily="34" charset="0"/>
                </a:rPr>
                <a:t>Yes</a:t>
              </a:r>
              <a:r>
                <a:rPr lang="en-US" altLang="ko-KR" sz="2000">
                  <a:solidFill>
                    <a:schemeClr val="accent4"/>
                  </a:solidFill>
                  <a:latin typeface="Abadi" panose="020B0604020104020204" pitchFamily="34" charset="0"/>
                </a:rPr>
                <a:t>”</a:t>
              </a:r>
            </a:p>
            <a:p>
              <a:r>
                <a:rPr lang="en-US" altLang="ko-KR" sz="2000">
                  <a:latin typeface="Abadi" panose="020B0604020104020204" pitchFamily="34" charset="0"/>
                  <a:sym typeface="Wingdings" panose="05000000000000000000" pitchFamily="2" charset="2"/>
                </a:rPr>
                <a:t>        Fill age to 38</a:t>
              </a:r>
            </a:p>
            <a:p>
              <a:endParaRPr lang="en-US" altLang="ko-KR" sz="2000">
                <a:latin typeface="Abadi" panose="020B0604020104020204" pitchFamily="34" charset="0"/>
                <a:sym typeface="Wingdings" panose="05000000000000000000" pitchFamily="2" charset="2"/>
              </a:endParaRPr>
            </a:p>
            <a:p>
              <a:r>
                <a:rPr lang="en-US" altLang="ko-KR" sz="2000">
                  <a:latin typeface="Abadi" panose="020B0604020104020204" pitchFamily="34" charset="0"/>
                </a:rPr>
                <a:t>If deposit value is </a:t>
              </a:r>
              <a:r>
                <a:rPr lang="en-US" altLang="ko-KR" sz="2000">
                  <a:solidFill>
                    <a:schemeClr val="accent4"/>
                  </a:solidFill>
                  <a:latin typeface="Abadi" panose="020B0604020104020204" pitchFamily="34" charset="0"/>
                </a:rPr>
                <a:t>“</a:t>
              </a:r>
              <a:r>
                <a:rPr lang="en-US" altLang="ko-KR" sz="2000" b="1">
                  <a:solidFill>
                    <a:schemeClr val="accent4"/>
                  </a:solidFill>
                  <a:latin typeface="Abadi" panose="020B0604020104020204" pitchFamily="34" charset="0"/>
                </a:rPr>
                <a:t>No</a:t>
              </a:r>
              <a:r>
                <a:rPr lang="en-US" altLang="ko-KR" sz="2000">
                  <a:solidFill>
                    <a:schemeClr val="accent4"/>
                  </a:solidFill>
                  <a:latin typeface="Abadi" panose="020B0604020104020204" pitchFamily="34" charset="0"/>
                </a:rPr>
                <a:t>”</a:t>
              </a:r>
            </a:p>
            <a:p>
              <a:r>
                <a:rPr lang="en-US" altLang="ko-KR" sz="2000">
                  <a:latin typeface="Abadi" panose="020B0604020104020204" pitchFamily="34" charset="0"/>
                  <a:sym typeface="Wingdings" panose="05000000000000000000" pitchFamily="2" charset="2"/>
                </a:rPr>
                <a:t>        Fill age to 39</a:t>
              </a:r>
            </a:p>
            <a:p>
              <a:endParaRPr lang="ko-KR" altLang="en-US" sz="2000">
                <a:latin typeface="Abadi" panose="020B0604020104020204" pitchFamily="34" charset="0"/>
              </a:endParaRPr>
            </a:p>
          </p:txBody>
        </p:sp>
        <p:sp>
          <p:nvSpPr>
            <p:cNvPr id="13" name="화살표: 오른쪽 12">
              <a:extLst>
                <a:ext uri="{FF2B5EF4-FFF2-40B4-BE49-F238E27FC236}">
                  <a16:creationId xmlns:a16="http://schemas.microsoft.com/office/drawing/2014/main" id="{32DB16BD-CB67-4D10-B193-363C8AE801A5}"/>
                </a:ext>
              </a:extLst>
            </p:cNvPr>
            <p:cNvSpPr/>
            <p:nvPr/>
          </p:nvSpPr>
          <p:spPr>
            <a:xfrm>
              <a:off x="9234855" y="3949698"/>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E5A8F97B-9EF0-4E75-BB75-6421D1840E9C}"/>
                </a:ext>
              </a:extLst>
            </p:cNvPr>
            <p:cNvSpPr/>
            <p:nvPr/>
          </p:nvSpPr>
          <p:spPr>
            <a:xfrm>
              <a:off x="9257433" y="4845004"/>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9A1C3BB7-14B1-4D90-9215-FAAC79A3774D}"/>
              </a:ext>
            </a:extLst>
          </p:cNvPr>
          <p:cNvSpPr txBox="1"/>
          <p:nvPr/>
        </p:nvSpPr>
        <p:spPr>
          <a:xfrm>
            <a:off x="4265626" y="2762804"/>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23" name="TextBox 22">
            <a:extLst>
              <a:ext uri="{FF2B5EF4-FFF2-40B4-BE49-F238E27FC236}">
                <a16:creationId xmlns:a16="http://schemas.microsoft.com/office/drawing/2014/main" id="{C31771F0-AE98-4DC8-B49A-E95BE9679D67}"/>
              </a:ext>
            </a:extLst>
          </p:cNvPr>
          <p:cNvSpPr txBox="1"/>
          <p:nvPr/>
        </p:nvSpPr>
        <p:spPr>
          <a:xfrm>
            <a:off x="4265626" y="3048453"/>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26" name="TextBox 25">
            <a:extLst>
              <a:ext uri="{FF2B5EF4-FFF2-40B4-BE49-F238E27FC236}">
                <a16:creationId xmlns:a16="http://schemas.microsoft.com/office/drawing/2014/main" id="{23DD31E1-4A76-4C58-914A-D46A97A63C98}"/>
              </a:ext>
            </a:extLst>
          </p:cNvPr>
          <p:cNvSpPr txBox="1"/>
          <p:nvPr/>
        </p:nvSpPr>
        <p:spPr>
          <a:xfrm>
            <a:off x="4265626" y="3330809"/>
            <a:ext cx="383438" cy="307777"/>
          </a:xfrm>
          <a:prstGeom prst="rect">
            <a:avLst/>
          </a:prstGeom>
          <a:noFill/>
        </p:spPr>
        <p:txBody>
          <a:bodyPr wrap="none" rtlCol="0">
            <a:spAutoFit/>
          </a:bodyPr>
          <a:lstStyle/>
          <a:p>
            <a:r>
              <a:rPr lang="en-US" altLang="ko-KR" sz="1400">
                <a:solidFill>
                  <a:schemeClr val="accent5"/>
                </a:solidFill>
              </a:rPr>
              <a:t>39</a:t>
            </a:r>
            <a:endParaRPr lang="ko-KR" altLang="en-US" sz="1400">
              <a:solidFill>
                <a:schemeClr val="accent5"/>
              </a:solidFill>
            </a:endParaRPr>
          </a:p>
        </p:txBody>
      </p:sp>
      <p:sp>
        <p:nvSpPr>
          <p:cNvPr id="27" name="TextBox 26">
            <a:extLst>
              <a:ext uri="{FF2B5EF4-FFF2-40B4-BE49-F238E27FC236}">
                <a16:creationId xmlns:a16="http://schemas.microsoft.com/office/drawing/2014/main" id="{D0043A83-DE4C-4B1F-802F-B70F84FF5C70}"/>
              </a:ext>
            </a:extLst>
          </p:cNvPr>
          <p:cNvSpPr txBox="1"/>
          <p:nvPr/>
        </p:nvSpPr>
        <p:spPr>
          <a:xfrm>
            <a:off x="4265626" y="3629679"/>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28" name="TextBox 27">
            <a:extLst>
              <a:ext uri="{FF2B5EF4-FFF2-40B4-BE49-F238E27FC236}">
                <a16:creationId xmlns:a16="http://schemas.microsoft.com/office/drawing/2014/main" id="{22204D4D-7A4B-4F68-88E8-8EA774566CE0}"/>
              </a:ext>
            </a:extLst>
          </p:cNvPr>
          <p:cNvSpPr txBox="1"/>
          <p:nvPr/>
        </p:nvSpPr>
        <p:spPr>
          <a:xfrm>
            <a:off x="4265626" y="3934580"/>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29" name="TextBox 28">
            <a:extLst>
              <a:ext uri="{FF2B5EF4-FFF2-40B4-BE49-F238E27FC236}">
                <a16:creationId xmlns:a16="http://schemas.microsoft.com/office/drawing/2014/main" id="{712BC630-DE7A-41B9-BAFA-74251D03F4C7}"/>
              </a:ext>
            </a:extLst>
          </p:cNvPr>
          <p:cNvSpPr txBox="1"/>
          <p:nvPr/>
        </p:nvSpPr>
        <p:spPr>
          <a:xfrm>
            <a:off x="4265626" y="4223302"/>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30" name="TextBox 29">
            <a:extLst>
              <a:ext uri="{FF2B5EF4-FFF2-40B4-BE49-F238E27FC236}">
                <a16:creationId xmlns:a16="http://schemas.microsoft.com/office/drawing/2014/main" id="{28F09EC0-43E3-4314-9B25-3EF61E8FFBBB}"/>
              </a:ext>
            </a:extLst>
          </p:cNvPr>
          <p:cNvSpPr txBox="1"/>
          <p:nvPr/>
        </p:nvSpPr>
        <p:spPr>
          <a:xfrm>
            <a:off x="4265626" y="4538351"/>
            <a:ext cx="383438" cy="307777"/>
          </a:xfrm>
          <a:prstGeom prst="rect">
            <a:avLst/>
          </a:prstGeom>
          <a:noFill/>
        </p:spPr>
        <p:txBody>
          <a:bodyPr wrap="none" rtlCol="0">
            <a:spAutoFit/>
          </a:bodyPr>
          <a:lstStyle/>
          <a:p>
            <a:r>
              <a:rPr lang="en-US" altLang="ko-KR" sz="1400">
                <a:solidFill>
                  <a:schemeClr val="accent5"/>
                </a:solidFill>
              </a:rPr>
              <a:t>39</a:t>
            </a:r>
            <a:endParaRPr lang="ko-KR" altLang="en-US" sz="1400">
              <a:solidFill>
                <a:schemeClr val="accent5"/>
              </a:solidFill>
            </a:endParaRPr>
          </a:p>
        </p:txBody>
      </p:sp>
      <p:sp>
        <p:nvSpPr>
          <p:cNvPr id="31" name="TextBox 30">
            <a:extLst>
              <a:ext uri="{FF2B5EF4-FFF2-40B4-BE49-F238E27FC236}">
                <a16:creationId xmlns:a16="http://schemas.microsoft.com/office/drawing/2014/main" id="{E662965C-C3EB-40F8-AFF8-387D5962A76D}"/>
              </a:ext>
            </a:extLst>
          </p:cNvPr>
          <p:cNvSpPr txBox="1"/>
          <p:nvPr/>
        </p:nvSpPr>
        <p:spPr>
          <a:xfrm>
            <a:off x="4265626" y="4824142"/>
            <a:ext cx="383438" cy="307777"/>
          </a:xfrm>
          <a:prstGeom prst="rect">
            <a:avLst/>
          </a:prstGeom>
          <a:noFill/>
        </p:spPr>
        <p:txBody>
          <a:bodyPr wrap="none" rtlCol="0">
            <a:spAutoFit/>
          </a:bodyPr>
          <a:lstStyle/>
          <a:p>
            <a:r>
              <a:rPr lang="en-US" altLang="ko-KR" sz="1400">
                <a:solidFill>
                  <a:schemeClr val="accent5"/>
                </a:solidFill>
              </a:rPr>
              <a:t>39</a:t>
            </a:r>
            <a:endParaRPr lang="ko-KR" altLang="en-US" sz="1400">
              <a:solidFill>
                <a:schemeClr val="accent5"/>
              </a:solidFill>
            </a:endParaRPr>
          </a:p>
        </p:txBody>
      </p:sp>
      <p:sp>
        <p:nvSpPr>
          <p:cNvPr id="32" name="TextBox 31">
            <a:extLst>
              <a:ext uri="{FF2B5EF4-FFF2-40B4-BE49-F238E27FC236}">
                <a16:creationId xmlns:a16="http://schemas.microsoft.com/office/drawing/2014/main" id="{5E557385-F4EB-4706-BD2E-3A62BB2EBBD7}"/>
              </a:ext>
            </a:extLst>
          </p:cNvPr>
          <p:cNvSpPr txBox="1"/>
          <p:nvPr/>
        </p:nvSpPr>
        <p:spPr>
          <a:xfrm>
            <a:off x="4265626" y="5143145"/>
            <a:ext cx="383438" cy="307777"/>
          </a:xfrm>
          <a:prstGeom prst="rect">
            <a:avLst/>
          </a:prstGeom>
          <a:noFill/>
        </p:spPr>
        <p:txBody>
          <a:bodyPr wrap="none" rtlCol="0">
            <a:spAutoFit/>
          </a:bodyPr>
          <a:lstStyle/>
          <a:p>
            <a:r>
              <a:rPr lang="en-US" altLang="ko-KR" sz="1400">
                <a:solidFill>
                  <a:schemeClr val="accent5"/>
                </a:solidFill>
              </a:rPr>
              <a:t>39</a:t>
            </a:r>
            <a:endParaRPr lang="ko-KR" altLang="en-US" sz="1400">
              <a:solidFill>
                <a:schemeClr val="accent5"/>
              </a:solidFill>
            </a:endParaRPr>
          </a:p>
        </p:txBody>
      </p:sp>
      <p:sp>
        <p:nvSpPr>
          <p:cNvPr id="33" name="TextBox 32">
            <a:extLst>
              <a:ext uri="{FF2B5EF4-FFF2-40B4-BE49-F238E27FC236}">
                <a16:creationId xmlns:a16="http://schemas.microsoft.com/office/drawing/2014/main" id="{E3B9E910-8ABB-4B98-8065-E344581867C3}"/>
              </a:ext>
            </a:extLst>
          </p:cNvPr>
          <p:cNvSpPr txBox="1"/>
          <p:nvPr/>
        </p:nvSpPr>
        <p:spPr>
          <a:xfrm>
            <a:off x="4265626" y="5428936"/>
            <a:ext cx="383438" cy="307777"/>
          </a:xfrm>
          <a:prstGeom prst="rect">
            <a:avLst/>
          </a:prstGeom>
          <a:noFill/>
        </p:spPr>
        <p:txBody>
          <a:bodyPr wrap="none" rtlCol="0">
            <a:spAutoFit/>
          </a:bodyPr>
          <a:lstStyle/>
          <a:p>
            <a:r>
              <a:rPr lang="en-US" altLang="ko-KR" sz="1400">
                <a:solidFill>
                  <a:schemeClr val="accent5"/>
                </a:solidFill>
              </a:rPr>
              <a:t>39</a:t>
            </a:r>
            <a:endParaRPr lang="ko-KR" altLang="en-US" sz="1400">
              <a:solidFill>
                <a:schemeClr val="accent5"/>
              </a:solidFill>
            </a:endParaRPr>
          </a:p>
        </p:txBody>
      </p:sp>
      <p:sp>
        <p:nvSpPr>
          <p:cNvPr id="34" name="TextBox 33">
            <a:extLst>
              <a:ext uri="{FF2B5EF4-FFF2-40B4-BE49-F238E27FC236}">
                <a16:creationId xmlns:a16="http://schemas.microsoft.com/office/drawing/2014/main" id="{337C4AF1-CAC6-4891-970B-6B8F7D0182FD}"/>
              </a:ext>
            </a:extLst>
          </p:cNvPr>
          <p:cNvSpPr txBox="1"/>
          <p:nvPr/>
        </p:nvSpPr>
        <p:spPr>
          <a:xfrm>
            <a:off x="4265626" y="5712523"/>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
        <p:nvSpPr>
          <p:cNvPr id="35" name="TextBox 34">
            <a:extLst>
              <a:ext uri="{FF2B5EF4-FFF2-40B4-BE49-F238E27FC236}">
                <a16:creationId xmlns:a16="http://schemas.microsoft.com/office/drawing/2014/main" id="{BB9FF533-335A-44C3-B652-9EE7F279081C}"/>
              </a:ext>
            </a:extLst>
          </p:cNvPr>
          <p:cNvSpPr txBox="1"/>
          <p:nvPr/>
        </p:nvSpPr>
        <p:spPr>
          <a:xfrm>
            <a:off x="4265626" y="6002994"/>
            <a:ext cx="383438" cy="307777"/>
          </a:xfrm>
          <a:prstGeom prst="rect">
            <a:avLst/>
          </a:prstGeom>
          <a:noFill/>
        </p:spPr>
        <p:txBody>
          <a:bodyPr wrap="none" rtlCol="0">
            <a:spAutoFit/>
          </a:bodyPr>
          <a:lstStyle/>
          <a:p>
            <a:r>
              <a:rPr lang="en-US" altLang="ko-KR" sz="1400">
                <a:solidFill>
                  <a:schemeClr val="accent4"/>
                </a:solidFill>
              </a:rPr>
              <a:t>38</a:t>
            </a:r>
            <a:endParaRPr lang="ko-KR" altLang="en-US" sz="1400">
              <a:solidFill>
                <a:schemeClr val="accent4"/>
              </a:solidFill>
            </a:endParaRPr>
          </a:p>
        </p:txBody>
      </p:sp>
    </p:spTree>
    <p:extLst>
      <p:ext uri="{BB962C8B-B14F-4D97-AF65-F5344CB8AC3E}">
        <p14:creationId xmlns:p14="http://schemas.microsoft.com/office/powerpoint/2010/main" val="138910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26" grpId="0"/>
      <p:bldP spid="27" grpId="0"/>
      <p:bldP spid="28" grpId="0"/>
      <p:bldP spid="29" grpId="0"/>
      <p:bldP spid="30" grpId="0"/>
      <p:bldP spid="31"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2" name="그룹 1">
            <a:extLst>
              <a:ext uri="{FF2B5EF4-FFF2-40B4-BE49-F238E27FC236}">
                <a16:creationId xmlns:a16="http://schemas.microsoft.com/office/drawing/2014/main" id="{E6D871DE-AE71-4F6F-A364-F22C1ED45B76}"/>
              </a:ext>
            </a:extLst>
          </p:cNvPr>
          <p:cNvGrpSpPr/>
          <p:nvPr/>
        </p:nvGrpSpPr>
        <p:grpSpPr>
          <a:xfrm>
            <a:off x="6600697" y="453770"/>
            <a:ext cx="5125804" cy="1314441"/>
            <a:chOff x="4246658" y="3530726"/>
            <a:chExt cx="5125804" cy="1314441"/>
          </a:xfrm>
        </p:grpSpPr>
        <p:sp>
          <p:nvSpPr>
            <p:cNvPr id="7" name="사각형: 둥근 모서리 6">
              <a:extLst>
                <a:ext uri="{FF2B5EF4-FFF2-40B4-BE49-F238E27FC236}">
                  <a16:creationId xmlns:a16="http://schemas.microsoft.com/office/drawing/2014/main" id="{B3C0911D-CE52-441F-AE54-45A79C61D8B7}"/>
                </a:ext>
              </a:extLst>
            </p:cNvPr>
            <p:cNvSpPr/>
            <p:nvPr/>
          </p:nvSpPr>
          <p:spPr>
            <a:xfrm>
              <a:off x="4343262" y="3640950"/>
              <a:ext cx="5029200" cy="1204217"/>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badi" panose="020B0604020104020204" pitchFamily="34" charset="0"/>
              </a:endParaRPr>
            </a:p>
          </p:txBody>
        </p:sp>
        <p:sp>
          <p:nvSpPr>
            <p:cNvPr id="11" name="직사각형 10">
              <a:extLst>
                <a:ext uri="{FF2B5EF4-FFF2-40B4-BE49-F238E27FC236}">
                  <a16:creationId xmlns:a16="http://schemas.microsoft.com/office/drawing/2014/main" id="{FB0E453F-5794-4FDD-9C7C-ABD33A6272C9}"/>
                </a:ext>
              </a:extLst>
            </p:cNvPr>
            <p:cNvSpPr/>
            <p:nvPr/>
          </p:nvSpPr>
          <p:spPr>
            <a:xfrm>
              <a:off x="4722063" y="3685260"/>
              <a:ext cx="2459328"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target feature</a:t>
              </a:r>
              <a:r>
                <a:rPr lang="en-US" altLang="ko-KR" b="1">
                  <a:latin typeface="Abadi" panose="020B0604020104020204" pitchFamily="34" charset="0"/>
                </a:rPr>
                <a:t> value,</a:t>
              </a:r>
            </a:p>
          </p:txBody>
        </p:sp>
        <p:grpSp>
          <p:nvGrpSpPr>
            <p:cNvPr id="12" name="그룹 11">
              <a:extLst>
                <a:ext uri="{FF2B5EF4-FFF2-40B4-BE49-F238E27FC236}">
                  <a16:creationId xmlns:a16="http://schemas.microsoft.com/office/drawing/2014/main" id="{484CDF1C-F2C5-4E58-B24E-01DA01DAD661}"/>
                </a:ext>
              </a:extLst>
            </p:cNvPr>
            <p:cNvGrpSpPr/>
            <p:nvPr/>
          </p:nvGrpSpPr>
          <p:grpSpPr>
            <a:xfrm>
              <a:off x="5239798" y="4035769"/>
              <a:ext cx="3551409" cy="681689"/>
              <a:chOff x="7118432" y="3819133"/>
              <a:chExt cx="3551409" cy="681689"/>
            </a:xfrm>
          </p:grpSpPr>
          <p:sp>
            <p:nvSpPr>
              <p:cNvPr id="14" name="직사각형 13">
                <a:extLst>
                  <a:ext uri="{FF2B5EF4-FFF2-40B4-BE49-F238E27FC236}">
                    <a16:creationId xmlns:a16="http://schemas.microsoft.com/office/drawing/2014/main" id="{2EA766D4-86B7-48A0-9C0D-C892938259B0}"/>
                  </a:ext>
                </a:extLst>
              </p:cNvPr>
              <p:cNvSpPr/>
              <p:nvPr/>
            </p:nvSpPr>
            <p:spPr>
              <a:xfrm>
                <a:off x="7118432" y="3819133"/>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solidFill>
                      <a:schemeClr val="bg2">
                        <a:lumMod val="90000"/>
                      </a:schemeClr>
                    </a:solidFill>
                    <a:latin typeface="Abadi" panose="020B0604020104020204" pitchFamily="34" charset="0"/>
                  </a:rPr>
                  <a:t>Categorical</a:t>
                </a:r>
                <a:endParaRPr lang="en-US" altLang="ko-KR" b="1">
                  <a:solidFill>
                    <a:schemeClr val="bg2">
                      <a:lumMod val="90000"/>
                    </a:schemeClr>
                  </a:solidFill>
                  <a:latin typeface="Abadi" panose="020B0604020104020204" pitchFamily="34" charset="0"/>
                  <a:sym typeface="Wingdings" panose="05000000000000000000" pitchFamily="2" charset="2"/>
                </a:endParaRPr>
              </a:p>
            </p:txBody>
          </p:sp>
          <p:cxnSp>
            <p:nvCxnSpPr>
              <p:cNvPr id="15" name="직선 화살표 연결선 14">
                <a:extLst>
                  <a:ext uri="{FF2B5EF4-FFF2-40B4-BE49-F238E27FC236}">
                    <a16:creationId xmlns:a16="http://schemas.microsoft.com/office/drawing/2014/main" id="{4BF8056E-E76C-4C54-98D0-71C93218F6C5}"/>
                  </a:ext>
                </a:extLst>
              </p:cNvPr>
              <p:cNvCxnSpPr>
                <a:cxnSpLocks/>
              </p:cNvCxnSpPr>
              <p:nvPr/>
            </p:nvCxnSpPr>
            <p:spPr>
              <a:xfrm>
                <a:off x="8512752" y="4026422"/>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C6BB4AE6-5E97-422A-80F1-285D53EB0A25}"/>
                  </a:ext>
                </a:extLst>
              </p:cNvPr>
              <p:cNvSpPr/>
              <p:nvPr/>
            </p:nvSpPr>
            <p:spPr>
              <a:xfrm>
                <a:off x="9236183" y="3854491"/>
                <a:ext cx="1433658"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Median</a:t>
                </a:r>
              </a:p>
              <a:p>
                <a:pPr algn="ctr"/>
                <a:r>
                  <a:rPr lang="en-US" altLang="ko-KR" b="1">
                    <a:solidFill>
                      <a:schemeClr val="bg2">
                        <a:lumMod val="90000"/>
                      </a:schemeClr>
                    </a:solidFill>
                    <a:latin typeface="Abadi" panose="020B0604020104020204" pitchFamily="34" charset="0"/>
                    <a:sym typeface="Wingdings" panose="05000000000000000000" pitchFamily="2" charset="2"/>
                  </a:rPr>
                  <a:t>Mode </a:t>
                </a:r>
                <a:r>
                  <a:rPr lang="en-US" altLang="ko-KR" b="1">
                    <a:latin typeface="Abadi" panose="020B0604020104020204" pitchFamily="34" charset="0"/>
                    <a:sym typeface="Wingdings" panose="05000000000000000000" pitchFamily="2" charset="2"/>
                  </a:rPr>
                  <a:t>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17" name="직선 화살표 연결선 16">
                <a:extLst>
                  <a:ext uri="{FF2B5EF4-FFF2-40B4-BE49-F238E27FC236}">
                    <a16:creationId xmlns:a16="http://schemas.microsoft.com/office/drawing/2014/main" id="{0EDA3B3A-6D03-45C1-AA79-29E32BE82613}"/>
                  </a:ext>
                </a:extLst>
              </p:cNvPr>
              <p:cNvCxnSpPr>
                <a:cxnSpLocks/>
              </p:cNvCxnSpPr>
              <p:nvPr/>
            </p:nvCxnSpPr>
            <p:spPr>
              <a:xfrm>
                <a:off x="8512752" y="4344497"/>
                <a:ext cx="799337" cy="0"/>
              </a:xfrm>
              <a:prstGeom prst="straightConnector1">
                <a:avLst/>
              </a:prstGeom>
              <a:ln w="41275">
                <a:solidFill>
                  <a:srgbClr val="90D6E0">
                    <a:alpha val="31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타원 17">
              <a:extLst>
                <a:ext uri="{FF2B5EF4-FFF2-40B4-BE49-F238E27FC236}">
                  <a16:creationId xmlns:a16="http://schemas.microsoft.com/office/drawing/2014/main" id="{9A61EB8B-FF79-4BF0-8263-2D8B8013D309}"/>
                </a:ext>
              </a:extLst>
            </p:cNvPr>
            <p:cNvSpPr/>
            <p:nvPr/>
          </p:nvSpPr>
          <p:spPr>
            <a:xfrm>
              <a:off x="4246658" y="353072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1</a:t>
              </a:r>
              <a:endParaRPr lang="ko-KR" altLang="en-US" b="1">
                <a:solidFill>
                  <a:prstClr val="black">
                    <a:lumMod val="75000"/>
                    <a:lumOff val="25000"/>
                  </a:prstClr>
                </a:solidFill>
              </a:endParaRPr>
            </a:p>
          </p:txBody>
        </p:sp>
      </p:grpSp>
      <p:pic>
        <p:nvPicPr>
          <p:cNvPr id="36" name="그림 35">
            <a:extLst>
              <a:ext uri="{FF2B5EF4-FFF2-40B4-BE49-F238E27FC236}">
                <a16:creationId xmlns:a16="http://schemas.microsoft.com/office/drawing/2014/main" id="{A24BB638-A500-4489-85B4-F3B70F7EA8ED}"/>
              </a:ext>
            </a:extLst>
          </p:cNvPr>
          <p:cNvPicPr>
            <a:picLocks noChangeAspect="1"/>
          </p:cNvPicPr>
          <p:nvPr/>
        </p:nvPicPr>
        <p:blipFill>
          <a:blip r:embed="rId3"/>
          <a:stretch>
            <a:fillRect/>
          </a:stretch>
        </p:blipFill>
        <p:spPr>
          <a:xfrm>
            <a:off x="2009882" y="2661901"/>
            <a:ext cx="8172236" cy="3632105"/>
          </a:xfrm>
          <a:prstGeom prst="rect">
            <a:avLst/>
          </a:prstGeom>
          <a:solidFill>
            <a:schemeClr val="bg1"/>
          </a:solidFill>
          <a:ln w="12700">
            <a:solidFill>
              <a:schemeClr val="tx1">
                <a:lumMod val="65000"/>
                <a:lumOff val="35000"/>
              </a:schemeClr>
            </a:solidFill>
          </a:ln>
        </p:spPr>
      </p:pic>
      <p:sp>
        <p:nvSpPr>
          <p:cNvPr id="37" name="직사각형 36">
            <a:extLst>
              <a:ext uri="{FF2B5EF4-FFF2-40B4-BE49-F238E27FC236}">
                <a16:creationId xmlns:a16="http://schemas.microsoft.com/office/drawing/2014/main" id="{54725A5A-1AD5-4A48-965E-481A79C5B6F4}"/>
              </a:ext>
            </a:extLst>
          </p:cNvPr>
          <p:cNvSpPr/>
          <p:nvPr/>
        </p:nvSpPr>
        <p:spPr>
          <a:xfrm>
            <a:off x="3233981" y="2455679"/>
            <a:ext cx="574196"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Age</a:t>
            </a:r>
            <a:endParaRPr lang="ko-KR" altLang="ko-KR">
              <a:latin typeface="Abadi" panose="020B0604020104020204" pitchFamily="34" charset="0"/>
            </a:endParaRPr>
          </a:p>
        </p:txBody>
      </p:sp>
      <p:sp>
        <p:nvSpPr>
          <p:cNvPr id="38" name="직사각형 37">
            <a:extLst>
              <a:ext uri="{FF2B5EF4-FFF2-40B4-BE49-F238E27FC236}">
                <a16:creationId xmlns:a16="http://schemas.microsoft.com/office/drawing/2014/main" id="{A3D88C41-84DB-4741-9990-5F9D590CB778}"/>
              </a:ext>
            </a:extLst>
          </p:cNvPr>
          <p:cNvSpPr/>
          <p:nvPr/>
        </p:nvSpPr>
        <p:spPr>
          <a:xfrm>
            <a:off x="5715283" y="2455679"/>
            <a:ext cx="946093"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Balance</a:t>
            </a:r>
            <a:endParaRPr lang="ko-KR" altLang="ko-KR">
              <a:latin typeface="Abadi" panose="020B0604020104020204" pitchFamily="34" charset="0"/>
            </a:endParaRPr>
          </a:p>
        </p:txBody>
      </p:sp>
      <p:sp>
        <p:nvSpPr>
          <p:cNvPr id="39" name="직사각형 38">
            <a:extLst>
              <a:ext uri="{FF2B5EF4-FFF2-40B4-BE49-F238E27FC236}">
                <a16:creationId xmlns:a16="http://schemas.microsoft.com/office/drawing/2014/main" id="{E41AD036-C573-4879-ABAE-77966112B4F3}"/>
              </a:ext>
            </a:extLst>
          </p:cNvPr>
          <p:cNvSpPr/>
          <p:nvPr/>
        </p:nvSpPr>
        <p:spPr>
          <a:xfrm>
            <a:off x="8377183" y="2449480"/>
            <a:ext cx="1039067"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Duration</a:t>
            </a:r>
            <a:endParaRPr lang="ko-KR" altLang="ko-KR">
              <a:latin typeface="Abadi" panose="020B0604020104020204" pitchFamily="34" charset="0"/>
            </a:endParaRPr>
          </a:p>
        </p:txBody>
      </p:sp>
      <p:sp>
        <p:nvSpPr>
          <p:cNvPr id="40" name="직사각형 39">
            <a:extLst>
              <a:ext uri="{FF2B5EF4-FFF2-40B4-BE49-F238E27FC236}">
                <a16:creationId xmlns:a16="http://schemas.microsoft.com/office/drawing/2014/main" id="{21275C04-0CF3-4A66-86F8-621C5D3FA364}"/>
              </a:ext>
            </a:extLst>
          </p:cNvPr>
          <p:cNvSpPr/>
          <p:nvPr/>
        </p:nvSpPr>
        <p:spPr>
          <a:xfrm>
            <a:off x="668930" y="1630950"/>
            <a:ext cx="46974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a:t>
            </a:r>
            <a:r>
              <a:rPr lang="en-US" altLang="ko-KR"/>
              <a:t>specific values </a:t>
            </a:r>
            <a:r>
              <a:rPr lang="en-US" altLang="ko-KR">
                <a:latin typeface="Abadi" panose="020B0604020104020204" pitchFamily="34" charset="0"/>
              </a:rPr>
              <a:t>[Numeric] </a:t>
            </a:r>
            <a:endParaRPr lang="ko-KR" altLang="ko-KR">
              <a:latin typeface="Abadi" panose="020B0604020104020204" pitchFamily="34" charset="0"/>
            </a:endParaRPr>
          </a:p>
        </p:txBody>
      </p:sp>
    </p:spTree>
    <p:extLst>
      <p:ext uri="{BB962C8B-B14F-4D97-AF65-F5344CB8AC3E}">
        <p14:creationId xmlns:p14="http://schemas.microsoft.com/office/powerpoint/2010/main" val="2176528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2" name="그룹 1">
            <a:extLst>
              <a:ext uri="{FF2B5EF4-FFF2-40B4-BE49-F238E27FC236}">
                <a16:creationId xmlns:a16="http://schemas.microsoft.com/office/drawing/2014/main" id="{E6D871DE-AE71-4F6F-A364-F22C1ED45B76}"/>
              </a:ext>
            </a:extLst>
          </p:cNvPr>
          <p:cNvGrpSpPr/>
          <p:nvPr/>
        </p:nvGrpSpPr>
        <p:grpSpPr>
          <a:xfrm>
            <a:off x="6600697" y="453770"/>
            <a:ext cx="5125804" cy="1314441"/>
            <a:chOff x="4246658" y="3530726"/>
            <a:chExt cx="5125804" cy="1314441"/>
          </a:xfrm>
        </p:grpSpPr>
        <p:sp>
          <p:nvSpPr>
            <p:cNvPr id="7" name="사각형: 둥근 모서리 6">
              <a:extLst>
                <a:ext uri="{FF2B5EF4-FFF2-40B4-BE49-F238E27FC236}">
                  <a16:creationId xmlns:a16="http://schemas.microsoft.com/office/drawing/2014/main" id="{B3C0911D-CE52-441F-AE54-45A79C61D8B7}"/>
                </a:ext>
              </a:extLst>
            </p:cNvPr>
            <p:cNvSpPr/>
            <p:nvPr/>
          </p:nvSpPr>
          <p:spPr>
            <a:xfrm>
              <a:off x="4343262" y="3640950"/>
              <a:ext cx="5029200" cy="1204217"/>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badi" panose="020B0604020104020204" pitchFamily="34" charset="0"/>
              </a:endParaRPr>
            </a:p>
          </p:txBody>
        </p:sp>
        <p:sp>
          <p:nvSpPr>
            <p:cNvPr id="11" name="직사각형 10">
              <a:extLst>
                <a:ext uri="{FF2B5EF4-FFF2-40B4-BE49-F238E27FC236}">
                  <a16:creationId xmlns:a16="http://schemas.microsoft.com/office/drawing/2014/main" id="{FB0E453F-5794-4FDD-9C7C-ABD33A6272C9}"/>
                </a:ext>
              </a:extLst>
            </p:cNvPr>
            <p:cNvSpPr/>
            <p:nvPr/>
          </p:nvSpPr>
          <p:spPr>
            <a:xfrm>
              <a:off x="4722063" y="3685260"/>
              <a:ext cx="2459328"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target feature</a:t>
              </a:r>
              <a:r>
                <a:rPr lang="en-US" altLang="ko-KR" b="1">
                  <a:latin typeface="Abadi" panose="020B0604020104020204" pitchFamily="34" charset="0"/>
                </a:rPr>
                <a:t> value,</a:t>
              </a:r>
            </a:p>
          </p:txBody>
        </p:sp>
        <p:grpSp>
          <p:nvGrpSpPr>
            <p:cNvPr id="12" name="그룹 11">
              <a:extLst>
                <a:ext uri="{FF2B5EF4-FFF2-40B4-BE49-F238E27FC236}">
                  <a16:creationId xmlns:a16="http://schemas.microsoft.com/office/drawing/2014/main" id="{484CDF1C-F2C5-4E58-B24E-01DA01DAD661}"/>
                </a:ext>
              </a:extLst>
            </p:cNvPr>
            <p:cNvGrpSpPr/>
            <p:nvPr/>
          </p:nvGrpSpPr>
          <p:grpSpPr>
            <a:xfrm>
              <a:off x="5239798" y="4035769"/>
              <a:ext cx="3551409" cy="681689"/>
              <a:chOff x="7118432" y="3819133"/>
              <a:chExt cx="3551409" cy="681689"/>
            </a:xfrm>
          </p:grpSpPr>
          <p:sp>
            <p:nvSpPr>
              <p:cNvPr id="14" name="직사각형 13">
                <a:extLst>
                  <a:ext uri="{FF2B5EF4-FFF2-40B4-BE49-F238E27FC236}">
                    <a16:creationId xmlns:a16="http://schemas.microsoft.com/office/drawing/2014/main" id="{2EA766D4-86B7-48A0-9C0D-C892938259B0}"/>
                  </a:ext>
                </a:extLst>
              </p:cNvPr>
              <p:cNvSpPr/>
              <p:nvPr/>
            </p:nvSpPr>
            <p:spPr>
              <a:xfrm>
                <a:off x="7118432" y="3819133"/>
                <a:ext cx="1265090" cy="646331"/>
              </a:xfrm>
              <a:prstGeom prst="rect">
                <a:avLst/>
              </a:prstGeom>
            </p:spPr>
            <p:txBody>
              <a:bodyPr wrap="none">
                <a:spAutoFit/>
              </a:bodyPr>
              <a:lstStyle/>
              <a:p>
                <a:pPr algn="ctr"/>
                <a:r>
                  <a:rPr lang="en-US" altLang="ko-KR" b="1">
                    <a:solidFill>
                      <a:schemeClr val="bg2">
                        <a:lumMod val="90000"/>
                      </a:schemeClr>
                    </a:solidFill>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15" name="직선 화살표 연결선 14">
                <a:extLst>
                  <a:ext uri="{FF2B5EF4-FFF2-40B4-BE49-F238E27FC236}">
                    <a16:creationId xmlns:a16="http://schemas.microsoft.com/office/drawing/2014/main" id="{4BF8056E-E76C-4C54-98D0-71C93218F6C5}"/>
                  </a:ext>
                </a:extLst>
              </p:cNvPr>
              <p:cNvCxnSpPr>
                <a:cxnSpLocks/>
              </p:cNvCxnSpPr>
              <p:nvPr/>
            </p:nvCxnSpPr>
            <p:spPr>
              <a:xfrm>
                <a:off x="8512752" y="4026422"/>
                <a:ext cx="799337" cy="0"/>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C6BB4AE6-5E97-422A-80F1-285D53EB0A25}"/>
                  </a:ext>
                </a:extLst>
              </p:cNvPr>
              <p:cNvSpPr/>
              <p:nvPr/>
            </p:nvSpPr>
            <p:spPr>
              <a:xfrm>
                <a:off x="9236183" y="3854491"/>
                <a:ext cx="1433658" cy="646331"/>
              </a:xfrm>
              <a:prstGeom prst="rect">
                <a:avLst/>
              </a:prstGeom>
            </p:spPr>
            <p:txBody>
              <a:bodyPr wrap="square">
                <a:spAutoFit/>
              </a:bodyPr>
              <a:lstStyle/>
              <a:p>
                <a:pPr algn="ctr"/>
                <a:r>
                  <a:rPr lang="en-US" altLang="ko-KR" b="1">
                    <a:solidFill>
                      <a:schemeClr val="bg2">
                        <a:lumMod val="90000"/>
                      </a:schemeClr>
                    </a:solidFill>
                    <a:latin typeface="Abadi" panose="020B0604020104020204" pitchFamily="34" charset="0"/>
                    <a:sym typeface="Wingdings" panose="05000000000000000000" pitchFamily="2" charset="2"/>
                  </a:rPr>
                  <a:t>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17" name="직선 화살표 연결선 16">
                <a:extLst>
                  <a:ext uri="{FF2B5EF4-FFF2-40B4-BE49-F238E27FC236}">
                    <a16:creationId xmlns:a16="http://schemas.microsoft.com/office/drawing/2014/main" id="{0EDA3B3A-6D03-45C1-AA79-29E32BE82613}"/>
                  </a:ext>
                </a:extLst>
              </p:cNvPr>
              <p:cNvCxnSpPr>
                <a:cxnSpLocks/>
              </p:cNvCxnSpPr>
              <p:nvPr/>
            </p:nvCxnSpPr>
            <p:spPr>
              <a:xfrm>
                <a:off x="8512752" y="4344497"/>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타원 17">
              <a:extLst>
                <a:ext uri="{FF2B5EF4-FFF2-40B4-BE49-F238E27FC236}">
                  <a16:creationId xmlns:a16="http://schemas.microsoft.com/office/drawing/2014/main" id="{9A61EB8B-FF79-4BF0-8263-2D8B8013D309}"/>
                </a:ext>
              </a:extLst>
            </p:cNvPr>
            <p:cNvSpPr/>
            <p:nvPr/>
          </p:nvSpPr>
          <p:spPr>
            <a:xfrm>
              <a:off x="4246658" y="353072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1</a:t>
              </a:r>
              <a:endParaRPr lang="ko-KR" altLang="en-US" b="1">
                <a:solidFill>
                  <a:prstClr val="black">
                    <a:lumMod val="75000"/>
                    <a:lumOff val="25000"/>
                  </a:prstClr>
                </a:solidFill>
              </a:endParaRPr>
            </a:p>
          </p:txBody>
        </p:sp>
      </p:grpSp>
      <p:pic>
        <p:nvPicPr>
          <p:cNvPr id="8" name="그림 7">
            <a:extLst>
              <a:ext uri="{FF2B5EF4-FFF2-40B4-BE49-F238E27FC236}">
                <a16:creationId xmlns:a16="http://schemas.microsoft.com/office/drawing/2014/main" id="{8EA3B73B-E14E-4F43-9432-0EC5830335AF}"/>
              </a:ext>
            </a:extLst>
          </p:cNvPr>
          <p:cNvPicPr>
            <a:picLocks noChangeAspect="1"/>
          </p:cNvPicPr>
          <p:nvPr/>
        </p:nvPicPr>
        <p:blipFill rotWithShape="1">
          <a:blip r:embed="rId3"/>
          <a:srcRect b="1233"/>
          <a:stretch/>
        </p:blipFill>
        <p:spPr>
          <a:xfrm>
            <a:off x="4285946" y="2484604"/>
            <a:ext cx="4080042" cy="3973669"/>
          </a:xfrm>
          <a:prstGeom prst="rect">
            <a:avLst/>
          </a:prstGeom>
          <a:solidFill>
            <a:schemeClr val="bg1"/>
          </a:solidFill>
          <a:ln w="12700">
            <a:solidFill>
              <a:schemeClr val="tx1">
                <a:lumMod val="65000"/>
                <a:lumOff val="35000"/>
              </a:schemeClr>
            </a:solidFill>
          </a:ln>
        </p:spPr>
      </p:pic>
      <p:pic>
        <p:nvPicPr>
          <p:cNvPr id="20" name="그림 19">
            <a:extLst>
              <a:ext uri="{FF2B5EF4-FFF2-40B4-BE49-F238E27FC236}">
                <a16:creationId xmlns:a16="http://schemas.microsoft.com/office/drawing/2014/main" id="{75054E0C-C788-46C9-A063-F6A766CD677F}"/>
              </a:ext>
            </a:extLst>
          </p:cNvPr>
          <p:cNvPicPr>
            <a:picLocks noChangeAspect="1"/>
          </p:cNvPicPr>
          <p:nvPr/>
        </p:nvPicPr>
        <p:blipFill rotWithShape="1">
          <a:blip r:embed="rId4"/>
          <a:srcRect r="66199"/>
          <a:stretch/>
        </p:blipFill>
        <p:spPr>
          <a:xfrm>
            <a:off x="698472" y="2499245"/>
            <a:ext cx="3022055" cy="3973669"/>
          </a:xfrm>
          <a:prstGeom prst="rect">
            <a:avLst/>
          </a:prstGeom>
          <a:solidFill>
            <a:schemeClr val="bg1"/>
          </a:solidFill>
          <a:ln w="12700">
            <a:solidFill>
              <a:schemeClr val="tx1">
                <a:lumMod val="65000"/>
                <a:lumOff val="35000"/>
              </a:schemeClr>
            </a:solidFill>
          </a:ln>
        </p:spPr>
      </p:pic>
      <p:grpSp>
        <p:nvGrpSpPr>
          <p:cNvPr id="21" name="그룹 20">
            <a:extLst>
              <a:ext uri="{FF2B5EF4-FFF2-40B4-BE49-F238E27FC236}">
                <a16:creationId xmlns:a16="http://schemas.microsoft.com/office/drawing/2014/main" id="{788B28FA-BDFB-4B96-81CF-3CB0662F3F08}"/>
              </a:ext>
            </a:extLst>
          </p:cNvPr>
          <p:cNvGrpSpPr/>
          <p:nvPr/>
        </p:nvGrpSpPr>
        <p:grpSpPr>
          <a:xfrm>
            <a:off x="8870216" y="3158931"/>
            <a:ext cx="2953843" cy="2273030"/>
            <a:chOff x="8994395" y="3158931"/>
            <a:chExt cx="2953843" cy="2273030"/>
          </a:xfrm>
        </p:grpSpPr>
        <p:sp>
          <p:nvSpPr>
            <p:cNvPr id="22" name="사각형: 둥근 모서리 21">
              <a:extLst>
                <a:ext uri="{FF2B5EF4-FFF2-40B4-BE49-F238E27FC236}">
                  <a16:creationId xmlns:a16="http://schemas.microsoft.com/office/drawing/2014/main" id="{376A98CA-2C21-4290-9A4A-C6F03AE3F722}"/>
                </a:ext>
              </a:extLst>
            </p:cNvPr>
            <p:cNvSpPr/>
            <p:nvPr/>
          </p:nvSpPr>
          <p:spPr>
            <a:xfrm>
              <a:off x="8994395" y="3158931"/>
              <a:ext cx="2953843" cy="2180713"/>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94F7DDF1-6122-4D5D-8F46-ADA3DEF330BA}"/>
                </a:ext>
              </a:extLst>
            </p:cNvPr>
            <p:cNvSpPr txBox="1"/>
            <p:nvPr/>
          </p:nvSpPr>
          <p:spPr>
            <a:xfrm>
              <a:off x="9123086" y="3492969"/>
              <a:ext cx="2768707" cy="1938992"/>
            </a:xfrm>
            <a:prstGeom prst="rect">
              <a:avLst/>
            </a:prstGeom>
            <a:noFill/>
          </p:spPr>
          <p:txBody>
            <a:bodyPr wrap="none" rtlCol="0">
              <a:spAutoFit/>
            </a:bodyPr>
            <a:lstStyle/>
            <a:p>
              <a:r>
                <a:rPr lang="en-US" altLang="ko-KR" sz="2000">
                  <a:latin typeface="Abadi" panose="020B0604020104020204" pitchFamily="34" charset="0"/>
                </a:rPr>
                <a:t>If deposit value is </a:t>
              </a:r>
              <a:r>
                <a:rPr lang="en-US" altLang="ko-KR" sz="2000">
                  <a:solidFill>
                    <a:schemeClr val="accent4"/>
                  </a:solidFill>
                  <a:latin typeface="Abadi" panose="020B0604020104020204" pitchFamily="34" charset="0"/>
                </a:rPr>
                <a:t>“Yes”</a:t>
              </a:r>
            </a:p>
            <a:p>
              <a:r>
                <a:rPr lang="en-US" altLang="ko-KR" sz="2000">
                  <a:latin typeface="Abadi" panose="020B0604020104020204" pitchFamily="34" charset="0"/>
                  <a:sym typeface="Wingdings" panose="05000000000000000000" pitchFamily="2" charset="2"/>
                </a:rPr>
                <a:t>        Fill to ‘married’</a:t>
              </a:r>
            </a:p>
            <a:p>
              <a:endParaRPr lang="en-US" altLang="ko-KR" sz="2000">
                <a:latin typeface="Abadi" panose="020B0604020104020204" pitchFamily="34" charset="0"/>
                <a:sym typeface="Wingdings" panose="05000000000000000000" pitchFamily="2" charset="2"/>
              </a:endParaRPr>
            </a:p>
            <a:p>
              <a:r>
                <a:rPr lang="en-US" altLang="ko-KR" sz="2000">
                  <a:latin typeface="Abadi" panose="020B0604020104020204" pitchFamily="34" charset="0"/>
                </a:rPr>
                <a:t>If deposit value is </a:t>
              </a:r>
              <a:r>
                <a:rPr lang="en-US" altLang="ko-KR" sz="2000">
                  <a:solidFill>
                    <a:schemeClr val="accent4"/>
                  </a:solidFill>
                  <a:latin typeface="Abadi" panose="020B0604020104020204" pitchFamily="34" charset="0"/>
                </a:rPr>
                <a:t>“No”</a:t>
              </a:r>
            </a:p>
            <a:p>
              <a:r>
                <a:rPr lang="en-US" altLang="ko-KR" sz="2000">
                  <a:latin typeface="Abadi" panose="020B0604020104020204" pitchFamily="34" charset="0"/>
                  <a:sym typeface="Wingdings" panose="05000000000000000000" pitchFamily="2" charset="2"/>
                </a:rPr>
                <a:t>        Fill to ‘married’</a:t>
              </a:r>
            </a:p>
            <a:p>
              <a:endParaRPr lang="ko-KR" altLang="en-US" sz="2000">
                <a:latin typeface="Abadi" panose="020B0604020104020204" pitchFamily="34" charset="0"/>
              </a:endParaRPr>
            </a:p>
          </p:txBody>
        </p:sp>
        <p:sp>
          <p:nvSpPr>
            <p:cNvPr id="24" name="화살표: 오른쪽 23">
              <a:extLst>
                <a:ext uri="{FF2B5EF4-FFF2-40B4-BE49-F238E27FC236}">
                  <a16:creationId xmlns:a16="http://schemas.microsoft.com/office/drawing/2014/main" id="{F43556F4-E0FC-4091-B95B-4E4DCA74BB7E}"/>
                </a:ext>
              </a:extLst>
            </p:cNvPr>
            <p:cNvSpPr/>
            <p:nvPr/>
          </p:nvSpPr>
          <p:spPr>
            <a:xfrm>
              <a:off x="9234855" y="3949698"/>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오른쪽 24">
              <a:extLst>
                <a:ext uri="{FF2B5EF4-FFF2-40B4-BE49-F238E27FC236}">
                  <a16:creationId xmlns:a16="http://schemas.microsoft.com/office/drawing/2014/main" id="{B3AE249F-2B49-4B21-8851-6C8F226AE7D5}"/>
                </a:ext>
              </a:extLst>
            </p:cNvPr>
            <p:cNvSpPr/>
            <p:nvPr/>
          </p:nvSpPr>
          <p:spPr>
            <a:xfrm>
              <a:off x="9257433" y="4845004"/>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직사각형 25">
            <a:extLst>
              <a:ext uri="{FF2B5EF4-FFF2-40B4-BE49-F238E27FC236}">
                <a16:creationId xmlns:a16="http://schemas.microsoft.com/office/drawing/2014/main" id="{7AFB8F61-FA0C-4CCD-8EB0-905F6A9D5DDF}"/>
              </a:ext>
            </a:extLst>
          </p:cNvPr>
          <p:cNvSpPr/>
          <p:nvPr/>
        </p:nvSpPr>
        <p:spPr>
          <a:xfrm>
            <a:off x="998001" y="3879955"/>
            <a:ext cx="939681"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Married</a:t>
            </a:r>
            <a:endParaRPr lang="ko-KR" altLang="ko-KR">
              <a:latin typeface="Abadi" panose="020B0604020104020204" pitchFamily="34" charset="0"/>
            </a:endParaRPr>
          </a:p>
        </p:txBody>
      </p:sp>
      <p:sp>
        <p:nvSpPr>
          <p:cNvPr id="27" name="TextBox 26">
            <a:extLst>
              <a:ext uri="{FF2B5EF4-FFF2-40B4-BE49-F238E27FC236}">
                <a16:creationId xmlns:a16="http://schemas.microsoft.com/office/drawing/2014/main" id="{35D68FDF-A624-4731-AE3D-A2AAABB6869C}"/>
              </a:ext>
            </a:extLst>
          </p:cNvPr>
          <p:cNvSpPr txBox="1"/>
          <p:nvPr/>
        </p:nvSpPr>
        <p:spPr>
          <a:xfrm>
            <a:off x="5915201" y="2707117"/>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28" name="TextBox 27">
            <a:extLst>
              <a:ext uri="{FF2B5EF4-FFF2-40B4-BE49-F238E27FC236}">
                <a16:creationId xmlns:a16="http://schemas.microsoft.com/office/drawing/2014/main" id="{E3763C3A-A0D3-473C-AD9A-A39FF2281963}"/>
              </a:ext>
            </a:extLst>
          </p:cNvPr>
          <p:cNvSpPr txBox="1"/>
          <p:nvPr/>
        </p:nvSpPr>
        <p:spPr>
          <a:xfrm>
            <a:off x="5920334" y="3269137"/>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29" name="TextBox 28">
            <a:extLst>
              <a:ext uri="{FF2B5EF4-FFF2-40B4-BE49-F238E27FC236}">
                <a16:creationId xmlns:a16="http://schemas.microsoft.com/office/drawing/2014/main" id="{5AFCFB66-9501-4A80-B016-03953790C138}"/>
              </a:ext>
            </a:extLst>
          </p:cNvPr>
          <p:cNvSpPr txBox="1"/>
          <p:nvPr/>
        </p:nvSpPr>
        <p:spPr>
          <a:xfrm>
            <a:off x="5915201" y="3002415"/>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30" name="TextBox 29">
            <a:extLst>
              <a:ext uri="{FF2B5EF4-FFF2-40B4-BE49-F238E27FC236}">
                <a16:creationId xmlns:a16="http://schemas.microsoft.com/office/drawing/2014/main" id="{E80CB525-849E-4864-8F0D-0AA0A2A3F179}"/>
              </a:ext>
            </a:extLst>
          </p:cNvPr>
          <p:cNvSpPr txBox="1"/>
          <p:nvPr/>
        </p:nvSpPr>
        <p:spPr>
          <a:xfrm>
            <a:off x="5915201" y="4057362"/>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31" name="TextBox 30">
            <a:extLst>
              <a:ext uri="{FF2B5EF4-FFF2-40B4-BE49-F238E27FC236}">
                <a16:creationId xmlns:a16="http://schemas.microsoft.com/office/drawing/2014/main" id="{1AC8977A-0BC1-4FAD-ABFF-53DC0B7DC3C7}"/>
              </a:ext>
            </a:extLst>
          </p:cNvPr>
          <p:cNvSpPr txBox="1"/>
          <p:nvPr/>
        </p:nvSpPr>
        <p:spPr>
          <a:xfrm>
            <a:off x="5915201" y="4589109"/>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32" name="TextBox 31">
            <a:extLst>
              <a:ext uri="{FF2B5EF4-FFF2-40B4-BE49-F238E27FC236}">
                <a16:creationId xmlns:a16="http://schemas.microsoft.com/office/drawing/2014/main" id="{AA324E0E-225C-4D6B-802C-3A3E8D6400AC}"/>
              </a:ext>
            </a:extLst>
          </p:cNvPr>
          <p:cNvSpPr txBox="1"/>
          <p:nvPr/>
        </p:nvSpPr>
        <p:spPr>
          <a:xfrm>
            <a:off x="5915201" y="5128528"/>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33" name="TextBox 32">
            <a:extLst>
              <a:ext uri="{FF2B5EF4-FFF2-40B4-BE49-F238E27FC236}">
                <a16:creationId xmlns:a16="http://schemas.microsoft.com/office/drawing/2014/main" id="{50857F43-476D-4421-8CD7-6116A0ABC5AF}"/>
              </a:ext>
            </a:extLst>
          </p:cNvPr>
          <p:cNvSpPr txBox="1"/>
          <p:nvPr/>
        </p:nvSpPr>
        <p:spPr>
          <a:xfrm>
            <a:off x="5915201" y="5411985"/>
            <a:ext cx="813043" cy="307777"/>
          </a:xfrm>
          <a:prstGeom prst="rect">
            <a:avLst/>
          </a:prstGeom>
          <a:noFill/>
        </p:spPr>
        <p:txBody>
          <a:bodyPr wrap="none" rtlCol="0">
            <a:spAutoFit/>
          </a:bodyPr>
          <a:lstStyle/>
          <a:p>
            <a:r>
              <a:rPr lang="en-US" altLang="ko-KR" sz="1400">
                <a:solidFill>
                  <a:schemeClr val="accent4"/>
                </a:solidFill>
              </a:rPr>
              <a:t>married</a:t>
            </a:r>
            <a:endParaRPr lang="ko-KR" altLang="en-US" sz="1400">
              <a:solidFill>
                <a:schemeClr val="accent4"/>
              </a:solidFill>
            </a:endParaRPr>
          </a:p>
        </p:txBody>
      </p:sp>
      <p:sp>
        <p:nvSpPr>
          <p:cNvPr id="34" name="TextBox 33">
            <a:extLst>
              <a:ext uri="{FF2B5EF4-FFF2-40B4-BE49-F238E27FC236}">
                <a16:creationId xmlns:a16="http://schemas.microsoft.com/office/drawing/2014/main" id="{E879EBC7-6595-42C0-91A5-05A451285ECD}"/>
              </a:ext>
            </a:extLst>
          </p:cNvPr>
          <p:cNvSpPr txBox="1"/>
          <p:nvPr/>
        </p:nvSpPr>
        <p:spPr>
          <a:xfrm>
            <a:off x="5920334" y="3541175"/>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35" name="TextBox 34">
            <a:extLst>
              <a:ext uri="{FF2B5EF4-FFF2-40B4-BE49-F238E27FC236}">
                <a16:creationId xmlns:a16="http://schemas.microsoft.com/office/drawing/2014/main" id="{26368FEB-F17F-465F-8D67-8DBB1E32193F}"/>
              </a:ext>
            </a:extLst>
          </p:cNvPr>
          <p:cNvSpPr txBox="1"/>
          <p:nvPr/>
        </p:nvSpPr>
        <p:spPr>
          <a:xfrm>
            <a:off x="5920334" y="3785324"/>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36" name="TextBox 35">
            <a:extLst>
              <a:ext uri="{FF2B5EF4-FFF2-40B4-BE49-F238E27FC236}">
                <a16:creationId xmlns:a16="http://schemas.microsoft.com/office/drawing/2014/main" id="{14ABE732-D482-45B4-B755-DFE4D68A6EC2}"/>
              </a:ext>
            </a:extLst>
          </p:cNvPr>
          <p:cNvSpPr txBox="1"/>
          <p:nvPr/>
        </p:nvSpPr>
        <p:spPr>
          <a:xfrm>
            <a:off x="5920334" y="4313548"/>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37" name="TextBox 36">
            <a:extLst>
              <a:ext uri="{FF2B5EF4-FFF2-40B4-BE49-F238E27FC236}">
                <a16:creationId xmlns:a16="http://schemas.microsoft.com/office/drawing/2014/main" id="{5F9A3899-25E5-4DE6-8A4B-7C225115EA7B}"/>
              </a:ext>
            </a:extLst>
          </p:cNvPr>
          <p:cNvSpPr txBox="1"/>
          <p:nvPr/>
        </p:nvSpPr>
        <p:spPr>
          <a:xfrm>
            <a:off x="5920334" y="4841369"/>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38" name="TextBox 37">
            <a:extLst>
              <a:ext uri="{FF2B5EF4-FFF2-40B4-BE49-F238E27FC236}">
                <a16:creationId xmlns:a16="http://schemas.microsoft.com/office/drawing/2014/main" id="{3FEF7F44-A3D1-4ED1-BCD6-B52EA50E86B7}"/>
              </a:ext>
            </a:extLst>
          </p:cNvPr>
          <p:cNvSpPr txBox="1"/>
          <p:nvPr/>
        </p:nvSpPr>
        <p:spPr>
          <a:xfrm>
            <a:off x="5920334" y="5654901"/>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39" name="TextBox 38">
            <a:extLst>
              <a:ext uri="{FF2B5EF4-FFF2-40B4-BE49-F238E27FC236}">
                <a16:creationId xmlns:a16="http://schemas.microsoft.com/office/drawing/2014/main" id="{6D5DE762-F282-4B2C-A447-ED5DDAA91BED}"/>
              </a:ext>
            </a:extLst>
          </p:cNvPr>
          <p:cNvSpPr txBox="1"/>
          <p:nvPr/>
        </p:nvSpPr>
        <p:spPr>
          <a:xfrm>
            <a:off x="5920334" y="5928488"/>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40" name="TextBox 39">
            <a:extLst>
              <a:ext uri="{FF2B5EF4-FFF2-40B4-BE49-F238E27FC236}">
                <a16:creationId xmlns:a16="http://schemas.microsoft.com/office/drawing/2014/main" id="{BBB9510B-7126-49B6-AACE-C10FA25454E4}"/>
              </a:ext>
            </a:extLst>
          </p:cNvPr>
          <p:cNvSpPr txBox="1"/>
          <p:nvPr/>
        </p:nvSpPr>
        <p:spPr>
          <a:xfrm>
            <a:off x="5920334" y="6182779"/>
            <a:ext cx="813043" cy="307777"/>
          </a:xfrm>
          <a:prstGeom prst="rect">
            <a:avLst/>
          </a:prstGeom>
          <a:noFill/>
        </p:spPr>
        <p:txBody>
          <a:bodyPr wrap="none" rtlCol="0">
            <a:spAutoFit/>
          </a:bodyPr>
          <a:lstStyle/>
          <a:p>
            <a:r>
              <a:rPr lang="en-US" altLang="ko-KR" sz="1400">
                <a:solidFill>
                  <a:schemeClr val="accent5"/>
                </a:solidFill>
              </a:rPr>
              <a:t>married</a:t>
            </a:r>
            <a:endParaRPr lang="ko-KR" altLang="en-US" sz="1400">
              <a:solidFill>
                <a:schemeClr val="accent5"/>
              </a:solidFill>
            </a:endParaRPr>
          </a:p>
        </p:txBody>
      </p:sp>
      <p:sp>
        <p:nvSpPr>
          <p:cNvPr id="9" name="TextBox 8">
            <a:extLst>
              <a:ext uri="{FF2B5EF4-FFF2-40B4-BE49-F238E27FC236}">
                <a16:creationId xmlns:a16="http://schemas.microsoft.com/office/drawing/2014/main" id="{7F834E88-5051-4239-A11C-1A9C7E33F6A8}"/>
              </a:ext>
            </a:extLst>
          </p:cNvPr>
          <p:cNvSpPr txBox="1"/>
          <p:nvPr/>
        </p:nvSpPr>
        <p:spPr>
          <a:xfrm>
            <a:off x="1940911" y="3177945"/>
            <a:ext cx="1561646" cy="338554"/>
          </a:xfrm>
          <a:prstGeom prst="rect">
            <a:avLst/>
          </a:prstGeom>
          <a:noFill/>
        </p:spPr>
        <p:txBody>
          <a:bodyPr wrap="none" rtlCol="0">
            <a:spAutoFit/>
          </a:bodyPr>
          <a:lstStyle/>
          <a:p>
            <a:r>
              <a:rPr lang="en-US" altLang="ko-KR" sz="1600">
                <a:latin typeface="Abadi" panose="020B0604020104020204" pitchFamily="34" charset="0"/>
              </a:rPr>
              <a:t>The most value!</a:t>
            </a:r>
            <a:endParaRPr lang="ko-KR" altLang="en-US" sz="1600">
              <a:latin typeface="Abadi" panose="020B0604020104020204" pitchFamily="34" charset="0"/>
            </a:endParaRPr>
          </a:p>
        </p:txBody>
      </p:sp>
      <p:cxnSp>
        <p:nvCxnSpPr>
          <p:cNvPr id="41" name="직선 화살표 연결선 40">
            <a:extLst>
              <a:ext uri="{FF2B5EF4-FFF2-40B4-BE49-F238E27FC236}">
                <a16:creationId xmlns:a16="http://schemas.microsoft.com/office/drawing/2014/main" id="{2A20EAB6-89A5-4C98-BB2C-858207376109}"/>
              </a:ext>
            </a:extLst>
          </p:cNvPr>
          <p:cNvCxnSpPr>
            <a:cxnSpLocks/>
          </p:cNvCxnSpPr>
          <p:nvPr/>
        </p:nvCxnSpPr>
        <p:spPr>
          <a:xfrm flipV="1">
            <a:off x="1757680" y="3492969"/>
            <a:ext cx="264160" cy="28219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8D10C67A-F67F-417B-943C-06F43E19A2B3}"/>
              </a:ext>
            </a:extLst>
          </p:cNvPr>
          <p:cNvSpPr/>
          <p:nvPr/>
        </p:nvSpPr>
        <p:spPr>
          <a:xfrm>
            <a:off x="668930" y="1630950"/>
            <a:ext cx="4995598"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a:t>
            </a:r>
            <a:r>
              <a:rPr lang="en-US" altLang="ko-KR"/>
              <a:t>specific values </a:t>
            </a:r>
            <a:r>
              <a:rPr lang="en-US" altLang="ko-KR">
                <a:latin typeface="Abadi" panose="020B0604020104020204" pitchFamily="34" charset="0"/>
              </a:rPr>
              <a:t>[Categorical] </a:t>
            </a:r>
            <a:endParaRPr lang="ko-KR" altLang="ko-KR">
              <a:latin typeface="Abadi" panose="020B0604020104020204" pitchFamily="34" charset="0"/>
            </a:endParaRPr>
          </a:p>
        </p:txBody>
      </p:sp>
    </p:spTree>
    <p:extLst>
      <p:ext uri="{BB962C8B-B14F-4D97-AF65-F5344CB8AC3E}">
        <p14:creationId xmlns:p14="http://schemas.microsoft.com/office/powerpoint/2010/main" val="334913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2" name="그룹 1">
            <a:extLst>
              <a:ext uri="{FF2B5EF4-FFF2-40B4-BE49-F238E27FC236}">
                <a16:creationId xmlns:a16="http://schemas.microsoft.com/office/drawing/2014/main" id="{E6D871DE-AE71-4F6F-A364-F22C1ED45B76}"/>
              </a:ext>
            </a:extLst>
          </p:cNvPr>
          <p:cNvGrpSpPr/>
          <p:nvPr/>
        </p:nvGrpSpPr>
        <p:grpSpPr>
          <a:xfrm>
            <a:off x="6600697" y="453770"/>
            <a:ext cx="5125804" cy="1314441"/>
            <a:chOff x="4246658" y="3530726"/>
            <a:chExt cx="5125804" cy="1314441"/>
          </a:xfrm>
        </p:grpSpPr>
        <p:sp>
          <p:nvSpPr>
            <p:cNvPr id="7" name="사각형: 둥근 모서리 6">
              <a:extLst>
                <a:ext uri="{FF2B5EF4-FFF2-40B4-BE49-F238E27FC236}">
                  <a16:creationId xmlns:a16="http://schemas.microsoft.com/office/drawing/2014/main" id="{B3C0911D-CE52-441F-AE54-45A79C61D8B7}"/>
                </a:ext>
              </a:extLst>
            </p:cNvPr>
            <p:cNvSpPr/>
            <p:nvPr/>
          </p:nvSpPr>
          <p:spPr>
            <a:xfrm>
              <a:off x="4343262" y="3640950"/>
              <a:ext cx="5029200" cy="1204217"/>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badi" panose="020B0604020104020204" pitchFamily="34" charset="0"/>
              </a:endParaRPr>
            </a:p>
          </p:txBody>
        </p:sp>
        <p:sp>
          <p:nvSpPr>
            <p:cNvPr id="11" name="직사각형 10">
              <a:extLst>
                <a:ext uri="{FF2B5EF4-FFF2-40B4-BE49-F238E27FC236}">
                  <a16:creationId xmlns:a16="http://schemas.microsoft.com/office/drawing/2014/main" id="{FB0E453F-5794-4FDD-9C7C-ABD33A6272C9}"/>
                </a:ext>
              </a:extLst>
            </p:cNvPr>
            <p:cNvSpPr/>
            <p:nvPr/>
          </p:nvSpPr>
          <p:spPr>
            <a:xfrm>
              <a:off x="4722063" y="3685260"/>
              <a:ext cx="2459328"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target feature</a:t>
              </a:r>
              <a:r>
                <a:rPr lang="en-US" altLang="ko-KR" b="1">
                  <a:latin typeface="Abadi" panose="020B0604020104020204" pitchFamily="34" charset="0"/>
                </a:rPr>
                <a:t> value,</a:t>
              </a:r>
            </a:p>
          </p:txBody>
        </p:sp>
        <p:grpSp>
          <p:nvGrpSpPr>
            <p:cNvPr id="12" name="그룹 11">
              <a:extLst>
                <a:ext uri="{FF2B5EF4-FFF2-40B4-BE49-F238E27FC236}">
                  <a16:creationId xmlns:a16="http://schemas.microsoft.com/office/drawing/2014/main" id="{484CDF1C-F2C5-4E58-B24E-01DA01DAD661}"/>
                </a:ext>
              </a:extLst>
            </p:cNvPr>
            <p:cNvGrpSpPr/>
            <p:nvPr/>
          </p:nvGrpSpPr>
          <p:grpSpPr>
            <a:xfrm>
              <a:off x="5239798" y="4035769"/>
              <a:ext cx="3551409" cy="681689"/>
              <a:chOff x="7118432" y="3819133"/>
              <a:chExt cx="3551409" cy="681689"/>
            </a:xfrm>
          </p:grpSpPr>
          <p:sp>
            <p:nvSpPr>
              <p:cNvPr id="14" name="직사각형 13">
                <a:extLst>
                  <a:ext uri="{FF2B5EF4-FFF2-40B4-BE49-F238E27FC236}">
                    <a16:creationId xmlns:a16="http://schemas.microsoft.com/office/drawing/2014/main" id="{2EA766D4-86B7-48A0-9C0D-C892938259B0}"/>
                  </a:ext>
                </a:extLst>
              </p:cNvPr>
              <p:cNvSpPr/>
              <p:nvPr/>
            </p:nvSpPr>
            <p:spPr>
              <a:xfrm>
                <a:off x="7118432" y="3819133"/>
                <a:ext cx="1265090" cy="646331"/>
              </a:xfrm>
              <a:prstGeom prst="rect">
                <a:avLst/>
              </a:prstGeom>
            </p:spPr>
            <p:txBody>
              <a:bodyPr wrap="none">
                <a:spAutoFit/>
              </a:bodyPr>
              <a:lstStyle/>
              <a:p>
                <a:pPr algn="ctr"/>
                <a:r>
                  <a:rPr lang="en-US" altLang="ko-KR" b="1">
                    <a:solidFill>
                      <a:schemeClr val="bg2">
                        <a:lumMod val="90000"/>
                      </a:schemeClr>
                    </a:solidFill>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15" name="직선 화살표 연결선 14">
                <a:extLst>
                  <a:ext uri="{FF2B5EF4-FFF2-40B4-BE49-F238E27FC236}">
                    <a16:creationId xmlns:a16="http://schemas.microsoft.com/office/drawing/2014/main" id="{4BF8056E-E76C-4C54-98D0-71C93218F6C5}"/>
                  </a:ext>
                </a:extLst>
              </p:cNvPr>
              <p:cNvCxnSpPr>
                <a:cxnSpLocks/>
              </p:cNvCxnSpPr>
              <p:nvPr/>
            </p:nvCxnSpPr>
            <p:spPr>
              <a:xfrm>
                <a:off x="8512752" y="4026422"/>
                <a:ext cx="799337" cy="0"/>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C6BB4AE6-5E97-422A-80F1-285D53EB0A25}"/>
                  </a:ext>
                </a:extLst>
              </p:cNvPr>
              <p:cNvSpPr/>
              <p:nvPr/>
            </p:nvSpPr>
            <p:spPr>
              <a:xfrm>
                <a:off x="9236183" y="3854491"/>
                <a:ext cx="1433658" cy="646331"/>
              </a:xfrm>
              <a:prstGeom prst="rect">
                <a:avLst/>
              </a:prstGeom>
            </p:spPr>
            <p:txBody>
              <a:bodyPr wrap="square">
                <a:spAutoFit/>
              </a:bodyPr>
              <a:lstStyle/>
              <a:p>
                <a:pPr algn="ctr"/>
                <a:r>
                  <a:rPr lang="en-US" altLang="ko-KR" b="1">
                    <a:solidFill>
                      <a:schemeClr val="bg2">
                        <a:lumMod val="90000"/>
                      </a:schemeClr>
                    </a:solidFill>
                    <a:latin typeface="Abadi" panose="020B0604020104020204" pitchFamily="34" charset="0"/>
                    <a:sym typeface="Wingdings" panose="05000000000000000000" pitchFamily="2" charset="2"/>
                  </a:rPr>
                  <a:t>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17" name="직선 화살표 연결선 16">
                <a:extLst>
                  <a:ext uri="{FF2B5EF4-FFF2-40B4-BE49-F238E27FC236}">
                    <a16:creationId xmlns:a16="http://schemas.microsoft.com/office/drawing/2014/main" id="{0EDA3B3A-6D03-45C1-AA79-29E32BE82613}"/>
                  </a:ext>
                </a:extLst>
              </p:cNvPr>
              <p:cNvCxnSpPr>
                <a:cxnSpLocks/>
              </p:cNvCxnSpPr>
              <p:nvPr/>
            </p:nvCxnSpPr>
            <p:spPr>
              <a:xfrm>
                <a:off x="8512752" y="4344497"/>
                <a:ext cx="799337"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타원 17">
              <a:extLst>
                <a:ext uri="{FF2B5EF4-FFF2-40B4-BE49-F238E27FC236}">
                  <a16:creationId xmlns:a16="http://schemas.microsoft.com/office/drawing/2014/main" id="{9A61EB8B-FF79-4BF0-8263-2D8B8013D309}"/>
                </a:ext>
              </a:extLst>
            </p:cNvPr>
            <p:cNvSpPr/>
            <p:nvPr/>
          </p:nvSpPr>
          <p:spPr>
            <a:xfrm>
              <a:off x="4246658" y="353072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1</a:t>
              </a:r>
              <a:endParaRPr lang="ko-KR" altLang="en-US" b="1">
                <a:solidFill>
                  <a:prstClr val="black">
                    <a:lumMod val="75000"/>
                    <a:lumOff val="25000"/>
                  </a:prstClr>
                </a:solidFill>
              </a:endParaRPr>
            </a:p>
          </p:txBody>
        </p:sp>
      </p:grpSp>
      <p:pic>
        <p:nvPicPr>
          <p:cNvPr id="42" name="그림 41">
            <a:extLst>
              <a:ext uri="{FF2B5EF4-FFF2-40B4-BE49-F238E27FC236}">
                <a16:creationId xmlns:a16="http://schemas.microsoft.com/office/drawing/2014/main" id="{68864A5B-A6BC-4B23-98CD-D5026DDDB858}"/>
              </a:ext>
            </a:extLst>
          </p:cNvPr>
          <p:cNvPicPr>
            <a:picLocks noChangeAspect="1"/>
          </p:cNvPicPr>
          <p:nvPr/>
        </p:nvPicPr>
        <p:blipFill>
          <a:blip r:embed="rId3"/>
          <a:stretch>
            <a:fillRect/>
          </a:stretch>
        </p:blipFill>
        <p:spPr>
          <a:xfrm>
            <a:off x="1686422" y="2657324"/>
            <a:ext cx="8819156" cy="3919626"/>
          </a:xfrm>
          <a:prstGeom prst="rect">
            <a:avLst/>
          </a:prstGeom>
          <a:solidFill>
            <a:schemeClr val="bg1"/>
          </a:solidFill>
          <a:ln w="12700">
            <a:solidFill>
              <a:schemeClr val="tx1">
                <a:lumMod val="65000"/>
                <a:lumOff val="35000"/>
              </a:schemeClr>
            </a:solidFill>
          </a:ln>
        </p:spPr>
      </p:pic>
      <p:sp>
        <p:nvSpPr>
          <p:cNvPr id="43" name="직사각형 42">
            <a:extLst>
              <a:ext uri="{FF2B5EF4-FFF2-40B4-BE49-F238E27FC236}">
                <a16:creationId xmlns:a16="http://schemas.microsoft.com/office/drawing/2014/main" id="{734FF870-52AF-40D5-8AC2-869F71583E54}"/>
              </a:ext>
            </a:extLst>
          </p:cNvPr>
          <p:cNvSpPr/>
          <p:nvPr/>
        </p:nvSpPr>
        <p:spPr>
          <a:xfrm>
            <a:off x="2841321" y="2435755"/>
            <a:ext cx="859531"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Marital</a:t>
            </a:r>
            <a:endParaRPr lang="ko-KR" altLang="ko-KR">
              <a:latin typeface="Abadi" panose="020B0604020104020204" pitchFamily="34" charset="0"/>
            </a:endParaRPr>
          </a:p>
        </p:txBody>
      </p:sp>
      <p:sp>
        <p:nvSpPr>
          <p:cNvPr id="44" name="직사각형 43">
            <a:extLst>
              <a:ext uri="{FF2B5EF4-FFF2-40B4-BE49-F238E27FC236}">
                <a16:creationId xmlns:a16="http://schemas.microsoft.com/office/drawing/2014/main" id="{8B6E1028-450B-4556-93ED-34448188FF0B}"/>
              </a:ext>
            </a:extLst>
          </p:cNvPr>
          <p:cNvSpPr/>
          <p:nvPr/>
        </p:nvSpPr>
        <p:spPr>
          <a:xfrm>
            <a:off x="5685519" y="2444903"/>
            <a:ext cx="1152880"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Education</a:t>
            </a:r>
            <a:endParaRPr lang="ko-KR" altLang="ko-KR">
              <a:latin typeface="Abadi" panose="020B0604020104020204" pitchFamily="34" charset="0"/>
            </a:endParaRPr>
          </a:p>
        </p:txBody>
      </p:sp>
      <p:sp>
        <p:nvSpPr>
          <p:cNvPr id="45" name="직사각형 44">
            <a:extLst>
              <a:ext uri="{FF2B5EF4-FFF2-40B4-BE49-F238E27FC236}">
                <a16:creationId xmlns:a16="http://schemas.microsoft.com/office/drawing/2014/main" id="{00CF1C9D-F819-48E1-8386-412928073552}"/>
              </a:ext>
            </a:extLst>
          </p:cNvPr>
          <p:cNvSpPr/>
          <p:nvPr/>
        </p:nvSpPr>
        <p:spPr>
          <a:xfrm>
            <a:off x="8646215" y="2444903"/>
            <a:ext cx="933269"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Contact</a:t>
            </a:r>
            <a:endParaRPr lang="ko-KR" altLang="ko-KR">
              <a:latin typeface="Abadi" panose="020B0604020104020204" pitchFamily="34" charset="0"/>
            </a:endParaRPr>
          </a:p>
        </p:txBody>
      </p:sp>
      <p:sp>
        <p:nvSpPr>
          <p:cNvPr id="46" name="직사각형 45">
            <a:extLst>
              <a:ext uri="{FF2B5EF4-FFF2-40B4-BE49-F238E27FC236}">
                <a16:creationId xmlns:a16="http://schemas.microsoft.com/office/drawing/2014/main" id="{A16C28A6-A573-41D4-9AA3-3F944312CE18}"/>
              </a:ext>
            </a:extLst>
          </p:cNvPr>
          <p:cNvSpPr/>
          <p:nvPr/>
        </p:nvSpPr>
        <p:spPr>
          <a:xfrm>
            <a:off x="668930" y="1630950"/>
            <a:ext cx="4995598"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a:t>
            </a:r>
            <a:r>
              <a:rPr lang="en-US" altLang="ko-KR"/>
              <a:t>specific values </a:t>
            </a:r>
            <a:r>
              <a:rPr lang="en-US" altLang="ko-KR">
                <a:latin typeface="Abadi" panose="020B0604020104020204" pitchFamily="34" charset="0"/>
              </a:rPr>
              <a:t>[Categorical] </a:t>
            </a:r>
            <a:endParaRPr lang="ko-KR" altLang="ko-KR">
              <a:latin typeface="Abadi" panose="020B0604020104020204" pitchFamily="34" charset="0"/>
            </a:endParaRPr>
          </a:p>
        </p:txBody>
      </p:sp>
    </p:spTree>
    <p:extLst>
      <p:ext uri="{BB962C8B-B14F-4D97-AF65-F5344CB8AC3E}">
        <p14:creationId xmlns:p14="http://schemas.microsoft.com/office/powerpoint/2010/main" val="146952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3" name="직사각형 2">
            <a:extLst>
              <a:ext uri="{FF2B5EF4-FFF2-40B4-BE49-F238E27FC236}">
                <a16:creationId xmlns:a16="http://schemas.microsoft.com/office/drawing/2014/main" id="{6F471CCB-A1C9-4466-AA32-FC9744846910}"/>
              </a:ext>
            </a:extLst>
          </p:cNvPr>
          <p:cNvSpPr/>
          <p:nvPr/>
        </p:nvSpPr>
        <p:spPr>
          <a:xfrm>
            <a:off x="668930" y="1630950"/>
            <a:ext cx="5344733"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Look correlation heatmap and find relational column</a:t>
            </a:r>
            <a:endParaRPr lang="ko-KR" altLang="ko-KR">
              <a:latin typeface="Abadi" panose="020B0604020104020204" pitchFamily="34" charset="0"/>
            </a:endParaRP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그림 1">
            <a:extLst>
              <a:ext uri="{FF2B5EF4-FFF2-40B4-BE49-F238E27FC236}">
                <a16:creationId xmlns:a16="http://schemas.microsoft.com/office/drawing/2014/main" id="{CA17389B-1179-4107-BC99-330C37B9D630}"/>
              </a:ext>
            </a:extLst>
          </p:cNvPr>
          <p:cNvPicPr>
            <a:picLocks noChangeAspect="1"/>
          </p:cNvPicPr>
          <p:nvPr/>
        </p:nvPicPr>
        <p:blipFill rotWithShape="1">
          <a:blip r:embed="rId3"/>
          <a:srcRect r="8603"/>
          <a:stretch/>
        </p:blipFill>
        <p:spPr>
          <a:xfrm>
            <a:off x="1780504" y="2095434"/>
            <a:ext cx="8466318" cy="4631614"/>
          </a:xfrm>
          <a:prstGeom prst="rect">
            <a:avLst/>
          </a:prstGeom>
          <a:solidFill>
            <a:schemeClr val="bg1"/>
          </a:solidFill>
          <a:ln w="12700">
            <a:solidFill>
              <a:schemeClr val="tx1">
                <a:lumMod val="65000"/>
                <a:lumOff val="35000"/>
              </a:schemeClr>
            </a:solidFill>
          </a:ln>
        </p:spPr>
      </p:pic>
      <p:sp>
        <p:nvSpPr>
          <p:cNvPr id="6" name="직사각형 5">
            <a:extLst>
              <a:ext uri="{FF2B5EF4-FFF2-40B4-BE49-F238E27FC236}">
                <a16:creationId xmlns:a16="http://schemas.microsoft.com/office/drawing/2014/main" id="{DF0414E5-40AC-4545-8E41-A2DDC3E5275B}"/>
              </a:ext>
            </a:extLst>
          </p:cNvPr>
          <p:cNvSpPr/>
          <p:nvPr/>
        </p:nvSpPr>
        <p:spPr>
          <a:xfrm>
            <a:off x="2178425" y="3420035"/>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5A94CA42-1466-412D-BB0C-25353E75C200}"/>
              </a:ext>
            </a:extLst>
          </p:cNvPr>
          <p:cNvSpPr/>
          <p:nvPr/>
        </p:nvSpPr>
        <p:spPr>
          <a:xfrm>
            <a:off x="2178425" y="2668082"/>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B35E9D71-90FF-4317-BAB2-5B336998455C}"/>
              </a:ext>
            </a:extLst>
          </p:cNvPr>
          <p:cNvSpPr/>
          <p:nvPr/>
        </p:nvSpPr>
        <p:spPr>
          <a:xfrm>
            <a:off x="6697301" y="6248459"/>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3EBE776-2398-4229-9809-81EB8AED7E57}"/>
              </a:ext>
            </a:extLst>
          </p:cNvPr>
          <p:cNvSpPr/>
          <p:nvPr/>
        </p:nvSpPr>
        <p:spPr>
          <a:xfrm>
            <a:off x="2886145" y="2655986"/>
            <a:ext cx="1587294"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age --- marital</a:t>
            </a:r>
            <a:endParaRPr lang="ko-KR" altLang="ko-KR">
              <a:latin typeface="Abadi" panose="020B0604020104020204" pitchFamily="34" charset="0"/>
            </a:endParaRPr>
          </a:p>
        </p:txBody>
      </p:sp>
      <p:sp>
        <p:nvSpPr>
          <p:cNvPr id="17" name="직사각형 16">
            <a:extLst>
              <a:ext uri="{FF2B5EF4-FFF2-40B4-BE49-F238E27FC236}">
                <a16:creationId xmlns:a16="http://schemas.microsoft.com/office/drawing/2014/main" id="{52A53FD4-A8D1-4B2D-8CEB-2C00A8CA6503}"/>
              </a:ext>
            </a:extLst>
          </p:cNvPr>
          <p:cNvSpPr/>
          <p:nvPr/>
        </p:nvSpPr>
        <p:spPr>
          <a:xfrm>
            <a:off x="2438401" y="3802656"/>
            <a:ext cx="1664238"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balance --- age</a:t>
            </a:r>
            <a:endParaRPr lang="ko-KR" altLang="ko-KR">
              <a:latin typeface="Abadi" panose="020B0604020104020204" pitchFamily="34" charset="0"/>
            </a:endParaRPr>
          </a:p>
        </p:txBody>
      </p:sp>
      <p:sp>
        <p:nvSpPr>
          <p:cNvPr id="18" name="직사각형 17">
            <a:extLst>
              <a:ext uri="{FF2B5EF4-FFF2-40B4-BE49-F238E27FC236}">
                <a16:creationId xmlns:a16="http://schemas.microsoft.com/office/drawing/2014/main" id="{7F0255C8-7BB9-41A3-BEC7-A8919ED4FBF8}"/>
              </a:ext>
            </a:extLst>
          </p:cNvPr>
          <p:cNvSpPr/>
          <p:nvPr/>
        </p:nvSpPr>
        <p:spPr>
          <a:xfrm>
            <a:off x="6898769" y="5764137"/>
            <a:ext cx="2141933"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duration --- deposit</a:t>
            </a:r>
            <a:endParaRPr lang="ko-KR" altLang="ko-KR">
              <a:latin typeface="Abadi" panose="020B0604020104020204" pitchFamily="34" charset="0"/>
            </a:endParaRPr>
          </a:p>
        </p:txBody>
      </p:sp>
    </p:spTree>
    <p:extLst>
      <p:ext uri="{BB962C8B-B14F-4D97-AF65-F5344CB8AC3E}">
        <p14:creationId xmlns:p14="http://schemas.microsoft.com/office/powerpoint/2010/main" val="56428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3" name="직사각형 2">
            <a:extLst>
              <a:ext uri="{FF2B5EF4-FFF2-40B4-BE49-F238E27FC236}">
                <a16:creationId xmlns:a16="http://schemas.microsoft.com/office/drawing/2014/main" id="{6F471CCB-A1C9-4466-AA32-FC9744846910}"/>
              </a:ext>
            </a:extLst>
          </p:cNvPr>
          <p:cNvSpPr/>
          <p:nvPr/>
        </p:nvSpPr>
        <p:spPr>
          <a:xfrm>
            <a:off x="668930" y="1630950"/>
            <a:ext cx="5344733"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Look correlation heatmap and find relational column</a:t>
            </a:r>
            <a:endParaRPr lang="ko-KR" altLang="ko-KR">
              <a:latin typeface="Abadi" panose="020B0604020104020204" pitchFamily="34" charset="0"/>
            </a:endParaRP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그림 1">
            <a:extLst>
              <a:ext uri="{FF2B5EF4-FFF2-40B4-BE49-F238E27FC236}">
                <a16:creationId xmlns:a16="http://schemas.microsoft.com/office/drawing/2014/main" id="{CA17389B-1179-4107-BC99-330C37B9D630}"/>
              </a:ext>
            </a:extLst>
          </p:cNvPr>
          <p:cNvPicPr>
            <a:picLocks noChangeAspect="1"/>
          </p:cNvPicPr>
          <p:nvPr/>
        </p:nvPicPr>
        <p:blipFill rotWithShape="1">
          <a:blip r:embed="rId3"/>
          <a:srcRect r="8603"/>
          <a:stretch/>
        </p:blipFill>
        <p:spPr>
          <a:xfrm>
            <a:off x="1780504" y="2095434"/>
            <a:ext cx="8466318" cy="4631614"/>
          </a:xfrm>
          <a:prstGeom prst="rect">
            <a:avLst/>
          </a:prstGeom>
          <a:solidFill>
            <a:schemeClr val="bg1"/>
          </a:solidFill>
          <a:ln w="12700">
            <a:solidFill>
              <a:schemeClr val="tx1">
                <a:lumMod val="65000"/>
                <a:lumOff val="35000"/>
              </a:schemeClr>
            </a:solidFill>
          </a:ln>
        </p:spPr>
      </p:pic>
      <p:sp>
        <p:nvSpPr>
          <p:cNvPr id="13" name="직사각형 12">
            <a:extLst>
              <a:ext uri="{FF2B5EF4-FFF2-40B4-BE49-F238E27FC236}">
                <a16:creationId xmlns:a16="http://schemas.microsoft.com/office/drawing/2014/main" id="{E2427557-1740-453D-B934-04EB365BAE28}"/>
              </a:ext>
            </a:extLst>
          </p:cNvPr>
          <p:cNvSpPr/>
          <p:nvPr/>
        </p:nvSpPr>
        <p:spPr>
          <a:xfrm>
            <a:off x="2178425" y="2668082"/>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F62FEB-B6EF-4761-9780-B9141F2FA919}"/>
              </a:ext>
            </a:extLst>
          </p:cNvPr>
          <p:cNvSpPr/>
          <p:nvPr/>
        </p:nvSpPr>
        <p:spPr>
          <a:xfrm>
            <a:off x="3394080" y="2415933"/>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1A09FECD-FCD9-4C15-8DC3-8057DCCE1F99}"/>
              </a:ext>
            </a:extLst>
          </p:cNvPr>
          <p:cNvSpPr/>
          <p:nvPr/>
        </p:nvSpPr>
        <p:spPr>
          <a:xfrm>
            <a:off x="8332847" y="4198914"/>
            <a:ext cx="519953" cy="34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AAF58FC-A1A6-4F1E-A170-8E74EB3FB093}"/>
              </a:ext>
            </a:extLst>
          </p:cNvPr>
          <p:cNvSpPr/>
          <p:nvPr/>
        </p:nvSpPr>
        <p:spPr>
          <a:xfrm>
            <a:off x="4091659" y="2335691"/>
            <a:ext cx="1827744"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job --- education</a:t>
            </a:r>
            <a:endParaRPr lang="ko-KR" altLang="ko-KR">
              <a:latin typeface="Abadi" panose="020B0604020104020204" pitchFamily="34" charset="0"/>
            </a:endParaRPr>
          </a:p>
        </p:txBody>
      </p:sp>
      <p:sp>
        <p:nvSpPr>
          <p:cNvPr id="17" name="직사각형 16">
            <a:extLst>
              <a:ext uri="{FF2B5EF4-FFF2-40B4-BE49-F238E27FC236}">
                <a16:creationId xmlns:a16="http://schemas.microsoft.com/office/drawing/2014/main" id="{BB3C5C42-053A-4895-88BC-B83EC1C8B9C8}"/>
              </a:ext>
            </a:extLst>
          </p:cNvPr>
          <p:cNvSpPr/>
          <p:nvPr/>
        </p:nvSpPr>
        <p:spPr>
          <a:xfrm>
            <a:off x="2352506" y="3149056"/>
            <a:ext cx="1587294"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marital --- age</a:t>
            </a:r>
            <a:endParaRPr lang="ko-KR" altLang="ko-KR">
              <a:latin typeface="Abadi" panose="020B0604020104020204" pitchFamily="34" charset="0"/>
            </a:endParaRPr>
          </a:p>
        </p:txBody>
      </p:sp>
      <p:sp>
        <p:nvSpPr>
          <p:cNvPr id="18" name="직사각형 17">
            <a:extLst>
              <a:ext uri="{FF2B5EF4-FFF2-40B4-BE49-F238E27FC236}">
                <a16:creationId xmlns:a16="http://schemas.microsoft.com/office/drawing/2014/main" id="{3C9A32C3-CBAD-4594-9FA1-C9643A4F164E}"/>
              </a:ext>
            </a:extLst>
          </p:cNvPr>
          <p:cNvSpPr/>
          <p:nvPr/>
        </p:nvSpPr>
        <p:spPr>
          <a:xfrm>
            <a:off x="7284492" y="3666220"/>
            <a:ext cx="2345514"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contact --- pcoutcome</a:t>
            </a:r>
            <a:endParaRPr lang="ko-KR" altLang="ko-KR">
              <a:latin typeface="Abadi" panose="020B0604020104020204" pitchFamily="34" charset="0"/>
            </a:endParaRPr>
          </a:p>
        </p:txBody>
      </p:sp>
    </p:spTree>
    <p:extLst>
      <p:ext uri="{BB962C8B-B14F-4D97-AF65-F5344CB8AC3E}">
        <p14:creationId xmlns:p14="http://schemas.microsoft.com/office/powerpoint/2010/main" val="320123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solidFill>
                    <a:schemeClr val="bg1">
                      <a:lumMod val="75000"/>
                    </a:schemeClr>
                  </a:solidFill>
                  <a:latin typeface="Abadi" panose="020B0604020104020204" pitchFamily="34" charset="0"/>
                </a:rPr>
                <a:t>Categorical</a:t>
              </a:r>
              <a:endParaRPr lang="en-US" altLang="ko-KR" b="1">
                <a:solidFill>
                  <a:schemeClr val="bg1">
                    <a:lumMod val="75000"/>
                  </a:schemeClr>
                </a:solidFill>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solidFill>
                    <a:schemeClr val="bg1">
                      <a:lumMod val="75000"/>
                    </a:schemeClr>
                  </a:solidFill>
                  <a:latin typeface="Abadi" panose="020B0604020104020204" pitchFamily="34" charset="0"/>
                  <a:sym typeface="Wingdings" panose="05000000000000000000" pitchFamily="2" charset="2"/>
                </a:rPr>
                <a:t>Mode</a:t>
              </a:r>
              <a:r>
                <a:rPr lang="en-US" altLang="ko-KR" b="1">
                  <a:latin typeface="Abadi" panose="020B0604020104020204" pitchFamily="34" charset="0"/>
                  <a:sym typeface="Wingdings" panose="05000000000000000000" pitchFamily="2" charset="2"/>
                </a:rPr>
                <a:t>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8E3C9591-891B-466A-8B6B-335C0BAC7272}"/>
              </a:ext>
            </a:extLst>
          </p:cNvPr>
          <p:cNvSpPr/>
          <p:nvPr/>
        </p:nvSpPr>
        <p:spPr>
          <a:xfrm>
            <a:off x="668930" y="1630950"/>
            <a:ext cx="46974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[Numeric] </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7AE55D7C-0FBA-44AD-924F-81971EA4A0F4}"/>
              </a:ext>
            </a:extLst>
          </p:cNvPr>
          <p:cNvPicPr>
            <a:picLocks noChangeAspect="1"/>
          </p:cNvPicPr>
          <p:nvPr/>
        </p:nvPicPr>
        <p:blipFill>
          <a:blip r:embed="rId3"/>
          <a:stretch>
            <a:fillRect/>
          </a:stretch>
        </p:blipFill>
        <p:spPr>
          <a:xfrm>
            <a:off x="1195136" y="3490834"/>
            <a:ext cx="3645027" cy="2733770"/>
          </a:xfrm>
          <a:prstGeom prst="rect">
            <a:avLst/>
          </a:prstGeom>
          <a:solidFill>
            <a:schemeClr val="bg1"/>
          </a:solidFill>
          <a:ln w="12700">
            <a:solidFill>
              <a:schemeClr val="tx1">
                <a:lumMod val="65000"/>
                <a:lumOff val="35000"/>
              </a:schemeClr>
            </a:solidFill>
          </a:ln>
        </p:spPr>
      </p:pic>
      <p:pic>
        <p:nvPicPr>
          <p:cNvPr id="6" name="그림 5">
            <a:extLst>
              <a:ext uri="{FF2B5EF4-FFF2-40B4-BE49-F238E27FC236}">
                <a16:creationId xmlns:a16="http://schemas.microsoft.com/office/drawing/2014/main" id="{CDA4A04D-F19F-41E7-AC65-45F173BBB1C9}"/>
              </a:ext>
            </a:extLst>
          </p:cNvPr>
          <p:cNvPicPr>
            <a:picLocks noChangeAspect="1"/>
          </p:cNvPicPr>
          <p:nvPr/>
        </p:nvPicPr>
        <p:blipFill>
          <a:blip r:embed="rId4"/>
          <a:stretch>
            <a:fillRect/>
          </a:stretch>
        </p:blipFill>
        <p:spPr>
          <a:xfrm>
            <a:off x="5619284" y="3490834"/>
            <a:ext cx="5467540" cy="2733770"/>
          </a:xfrm>
          <a:prstGeom prst="rect">
            <a:avLst/>
          </a:prstGeom>
          <a:solidFill>
            <a:schemeClr val="bg1"/>
          </a:solidFill>
          <a:ln w="12700">
            <a:solidFill>
              <a:schemeClr val="tx1">
                <a:lumMod val="65000"/>
                <a:lumOff val="35000"/>
              </a:schemeClr>
            </a:solidFill>
          </a:ln>
        </p:spPr>
      </p:pic>
      <p:sp>
        <p:nvSpPr>
          <p:cNvPr id="17" name="사각형: 둥근 모서리 16">
            <a:extLst>
              <a:ext uri="{FF2B5EF4-FFF2-40B4-BE49-F238E27FC236}">
                <a16:creationId xmlns:a16="http://schemas.microsoft.com/office/drawing/2014/main" id="{23CE574C-9E5D-4B93-8FA3-EADA03FF1D30}"/>
              </a:ext>
            </a:extLst>
          </p:cNvPr>
          <p:cNvSpPr/>
          <p:nvPr/>
        </p:nvSpPr>
        <p:spPr>
          <a:xfrm>
            <a:off x="1165578" y="2231458"/>
            <a:ext cx="9921246" cy="1046955"/>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582009CC-8703-4776-A29C-E1977A156688}"/>
              </a:ext>
            </a:extLst>
          </p:cNvPr>
          <p:cNvGrpSpPr/>
          <p:nvPr/>
        </p:nvGrpSpPr>
        <p:grpSpPr>
          <a:xfrm>
            <a:off x="1532029" y="2463031"/>
            <a:ext cx="3308134" cy="646331"/>
            <a:chOff x="1640938" y="2415127"/>
            <a:chExt cx="3308134" cy="646331"/>
          </a:xfrm>
        </p:grpSpPr>
        <p:sp>
          <p:nvSpPr>
            <p:cNvPr id="3" name="직사각형 2">
              <a:extLst>
                <a:ext uri="{FF2B5EF4-FFF2-40B4-BE49-F238E27FC236}">
                  <a16:creationId xmlns:a16="http://schemas.microsoft.com/office/drawing/2014/main" id="{C205568C-5FDA-4187-B103-ECFCBAE15418}"/>
                </a:ext>
              </a:extLst>
            </p:cNvPr>
            <p:cNvSpPr/>
            <p:nvPr/>
          </p:nvSpPr>
          <p:spPr>
            <a:xfrm>
              <a:off x="1640938" y="2415127"/>
              <a:ext cx="3308134" cy="646331"/>
            </a:xfrm>
            <a:prstGeom prst="rect">
              <a:avLst/>
            </a:prstGeom>
          </p:spPr>
          <p:txBody>
            <a:bodyPr wrap="square">
              <a:spAutoFit/>
            </a:bodyPr>
            <a:lstStyle/>
            <a:p>
              <a:r>
                <a:rPr lang="en-US" altLang="ko-KR">
                  <a:latin typeface="Abadi" panose="020B0604020104020204" pitchFamily="34" charset="0"/>
                </a:rPr>
                <a:t>If marital value is </a:t>
              </a:r>
              <a:r>
                <a:rPr lang="en-US" altLang="ko-KR">
                  <a:solidFill>
                    <a:schemeClr val="accent4"/>
                  </a:solidFill>
                  <a:latin typeface="Abadi" panose="020B0604020104020204" pitchFamily="34" charset="0"/>
                </a:rPr>
                <a:t>“</a:t>
              </a:r>
              <a:r>
                <a:rPr lang="en-US" altLang="ko-KR" b="1">
                  <a:solidFill>
                    <a:schemeClr val="accent4"/>
                  </a:solidFill>
                  <a:latin typeface="Abadi" panose="020B0604020104020204" pitchFamily="34" charset="0"/>
                </a:rPr>
                <a:t>divorced</a:t>
              </a:r>
              <a:r>
                <a:rPr lang="en-US" altLang="ko-KR">
                  <a:solidFill>
                    <a:schemeClr val="accent4"/>
                  </a:solidFill>
                  <a:latin typeface="Abadi" panose="020B0604020104020204" pitchFamily="34" charset="0"/>
                </a:rPr>
                <a:t>”</a:t>
              </a:r>
            </a:p>
            <a:p>
              <a:r>
                <a:rPr lang="en-US" altLang="ko-KR">
                  <a:latin typeface="Abadi" panose="020B0604020104020204" pitchFamily="34" charset="0"/>
                  <a:sym typeface="Wingdings" panose="05000000000000000000" pitchFamily="2" charset="2"/>
                </a:rPr>
                <a:t>        Fill age to ‘46’</a:t>
              </a:r>
            </a:p>
          </p:txBody>
        </p:sp>
        <p:sp>
          <p:nvSpPr>
            <p:cNvPr id="26" name="화살표: 오른쪽 25">
              <a:extLst>
                <a:ext uri="{FF2B5EF4-FFF2-40B4-BE49-F238E27FC236}">
                  <a16:creationId xmlns:a16="http://schemas.microsoft.com/office/drawing/2014/main" id="{14507EDF-0999-4A78-B06A-7E18C9ED9EED}"/>
                </a:ext>
              </a:extLst>
            </p:cNvPr>
            <p:cNvSpPr/>
            <p:nvPr/>
          </p:nvSpPr>
          <p:spPr>
            <a:xfrm>
              <a:off x="1742639" y="2773789"/>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화살표: 오른쪽 24">
            <a:extLst>
              <a:ext uri="{FF2B5EF4-FFF2-40B4-BE49-F238E27FC236}">
                <a16:creationId xmlns:a16="http://schemas.microsoft.com/office/drawing/2014/main" id="{2EA112D2-684E-41E9-B253-A24EEF0BA0D3}"/>
              </a:ext>
            </a:extLst>
          </p:cNvPr>
          <p:cNvSpPr/>
          <p:nvPr/>
        </p:nvSpPr>
        <p:spPr>
          <a:xfrm>
            <a:off x="9110676" y="3949698"/>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그룹 26">
            <a:extLst>
              <a:ext uri="{FF2B5EF4-FFF2-40B4-BE49-F238E27FC236}">
                <a16:creationId xmlns:a16="http://schemas.microsoft.com/office/drawing/2014/main" id="{D5B85A9F-4917-4D7F-8049-0D1FE74ACF6B}"/>
              </a:ext>
            </a:extLst>
          </p:cNvPr>
          <p:cNvGrpSpPr/>
          <p:nvPr/>
        </p:nvGrpSpPr>
        <p:grpSpPr>
          <a:xfrm>
            <a:off x="4736468" y="2463031"/>
            <a:ext cx="3308134" cy="646331"/>
            <a:chOff x="1640938" y="2415127"/>
            <a:chExt cx="3308134" cy="646331"/>
          </a:xfrm>
        </p:grpSpPr>
        <p:sp>
          <p:nvSpPr>
            <p:cNvPr id="28" name="화살표: 오른쪽 27">
              <a:extLst>
                <a:ext uri="{FF2B5EF4-FFF2-40B4-BE49-F238E27FC236}">
                  <a16:creationId xmlns:a16="http://schemas.microsoft.com/office/drawing/2014/main" id="{906B0589-5E8F-49AD-8DBB-2468B8916366}"/>
                </a:ext>
              </a:extLst>
            </p:cNvPr>
            <p:cNvSpPr/>
            <p:nvPr/>
          </p:nvSpPr>
          <p:spPr>
            <a:xfrm>
              <a:off x="1742639" y="2773789"/>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5CE6E9C3-2BE2-4358-8444-C5271C221D9B}"/>
                </a:ext>
              </a:extLst>
            </p:cNvPr>
            <p:cNvSpPr/>
            <p:nvPr/>
          </p:nvSpPr>
          <p:spPr>
            <a:xfrm>
              <a:off x="1640938" y="2415127"/>
              <a:ext cx="3308134" cy="646331"/>
            </a:xfrm>
            <a:prstGeom prst="rect">
              <a:avLst/>
            </a:prstGeom>
          </p:spPr>
          <p:txBody>
            <a:bodyPr wrap="square">
              <a:spAutoFit/>
            </a:bodyPr>
            <a:lstStyle/>
            <a:p>
              <a:r>
                <a:rPr lang="en-US" altLang="ko-KR">
                  <a:latin typeface="Abadi" panose="020B0604020104020204" pitchFamily="34" charset="0"/>
                </a:rPr>
                <a:t>If marital value is </a:t>
              </a:r>
              <a:r>
                <a:rPr lang="en-US" altLang="ko-KR">
                  <a:solidFill>
                    <a:schemeClr val="accent4"/>
                  </a:solidFill>
                  <a:latin typeface="Abadi" panose="020B0604020104020204" pitchFamily="34" charset="0"/>
                </a:rPr>
                <a:t>“</a:t>
              </a:r>
              <a:r>
                <a:rPr lang="en-US" altLang="ko-KR" b="1">
                  <a:solidFill>
                    <a:schemeClr val="accent4"/>
                  </a:solidFill>
                  <a:latin typeface="Abadi" panose="020B0604020104020204" pitchFamily="34" charset="0"/>
                </a:rPr>
                <a:t>married</a:t>
              </a:r>
              <a:r>
                <a:rPr lang="en-US" altLang="ko-KR">
                  <a:solidFill>
                    <a:schemeClr val="accent4"/>
                  </a:solidFill>
                  <a:latin typeface="Abadi" panose="020B0604020104020204" pitchFamily="34" charset="0"/>
                </a:rPr>
                <a:t>”</a:t>
              </a:r>
            </a:p>
            <a:p>
              <a:r>
                <a:rPr lang="en-US" altLang="ko-KR">
                  <a:latin typeface="Abadi" panose="020B0604020104020204" pitchFamily="34" charset="0"/>
                  <a:sym typeface="Wingdings" panose="05000000000000000000" pitchFamily="2" charset="2"/>
                </a:rPr>
                <a:t>        Fill age to ‘43’</a:t>
              </a:r>
            </a:p>
          </p:txBody>
        </p:sp>
      </p:grpSp>
      <p:grpSp>
        <p:nvGrpSpPr>
          <p:cNvPr id="31" name="그룹 30">
            <a:extLst>
              <a:ext uri="{FF2B5EF4-FFF2-40B4-BE49-F238E27FC236}">
                <a16:creationId xmlns:a16="http://schemas.microsoft.com/office/drawing/2014/main" id="{5306A9B0-9A56-4F53-A2D6-8C65C277F708}"/>
              </a:ext>
            </a:extLst>
          </p:cNvPr>
          <p:cNvGrpSpPr/>
          <p:nvPr/>
        </p:nvGrpSpPr>
        <p:grpSpPr>
          <a:xfrm>
            <a:off x="7880391" y="2463031"/>
            <a:ext cx="3308134" cy="646331"/>
            <a:chOff x="1640938" y="2415127"/>
            <a:chExt cx="3308134" cy="646331"/>
          </a:xfrm>
        </p:grpSpPr>
        <p:sp>
          <p:nvSpPr>
            <p:cNvPr id="32" name="화살표: 오른쪽 31">
              <a:extLst>
                <a:ext uri="{FF2B5EF4-FFF2-40B4-BE49-F238E27FC236}">
                  <a16:creationId xmlns:a16="http://schemas.microsoft.com/office/drawing/2014/main" id="{9590308C-B0E8-429C-9F92-968F17E952C7}"/>
                </a:ext>
              </a:extLst>
            </p:cNvPr>
            <p:cNvSpPr/>
            <p:nvPr/>
          </p:nvSpPr>
          <p:spPr>
            <a:xfrm>
              <a:off x="1742639" y="2773789"/>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52A9876D-6045-4B58-910C-809FD243E240}"/>
                </a:ext>
              </a:extLst>
            </p:cNvPr>
            <p:cNvSpPr/>
            <p:nvPr/>
          </p:nvSpPr>
          <p:spPr>
            <a:xfrm>
              <a:off x="1640938" y="2415127"/>
              <a:ext cx="3308134" cy="646331"/>
            </a:xfrm>
            <a:prstGeom prst="rect">
              <a:avLst/>
            </a:prstGeom>
          </p:spPr>
          <p:txBody>
            <a:bodyPr wrap="square">
              <a:spAutoFit/>
            </a:bodyPr>
            <a:lstStyle/>
            <a:p>
              <a:r>
                <a:rPr lang="en-US" altLang="ko-KR">
                  <a:latin typeface="Abadi" panose="020B0604020104020204" pitchFamily="34" charset="0"/>
                </a:rPr>
                <a:t>If marital value is </a:t>
              </a:r>
              <a:r>
                <a:rPr lang="en-US" altLang="ko-KR">
                  <a:solidFill>
                    <a:schemeClr val="accent4"/>
                  </a:solidFill>
                  <a:latin typeface="Abadi" panose="020B0604020104020204" pitchFamily="34" charset="0"/>
                </a:rPr>
                <a:t>“</a:t>
              </a:r>
              <a:r>
                <a:rPr lang="en-US" altLang="ko-KR" b="1">
                  <a:solidFill>
                    <a:schemeClr val="accent4"/>
                  </a:solidFill>
                  <a:latin typeface="Abadi" panose="020B0604020104020204" pitchFamily="34" charset="0"/>
                </a:rPr>
                <a:t>single</a:t>
              </a:r>
              <a:r>
                <a:rPr lang="en-US" altLang="ko-KR">
                  <a:solidFill>
                    <a:schemeClr val="accent4"/>
                  </a:solidFill>
                  <a:latin typeface="Abadi" panose="020B0604020104020204" pitchFamily="34" charset="0"/>
                </a:rPr>
                <a:t>”</a:t>
              </a:r>
            </a:p>
            <a:p>
              <a:r>
                <a:rPr lang="en-US" altLang="ko-KR">
                  <a:latin typeface="Abadi" panose="020B0604020104020204" pitchFamily="34" charset="0"/>
                  <a:sym typeface="Wingdings" panose="05000000000000000000" pitchFamily="2" charset="2"/>
                </a:rPr>
                <a:t>        Fill age to ‘31’</a:t>
              </a:r>
            </a:p>
          </p:txBody>
        </p:sp>
      </p:grpSp>
      <p:sp>
        <p:nvSpPr>
          <p:cNvPr id="34" name="직사각형 33">
            <a:extLst>
              <a:ext uri="{FF2B5EF4-FFF2-40B4-BE49-F238E27FC236}">
                <a16:creationId xmlns:a16="http://schemas.microsoft.com/office/drawing/2014/main" id="{A9B89E42-7925-4C19-9D03-5152087B65CB}"/>
              </a:ext>
            </a:extLst>
          </p:cNvPr>
          <p:cNvSpPr/>
          <p:nvPr/>
        </p:nvSpPr>
        <p:spPr>
          <a:xfrm>
            <a:off x="1373250" y="3879756"/>
            <a:ext cx="1181734" cy="307777"/>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400">
                <a:latin typeface="Abadi" panose="020B0604020104020204" pitchFamily="34" charset="0"/>
              </a:rPr>
              <a:t>Divorced: 46</a:t>
            </a:r>
            <a:endParaRPr lang="ko-KR" altLang="ko-KR" sz="1400">
              <a:latin typeface="Abadi" panose="020B0604020104020204" pitchFamily="34" charset="0"/>
            </a:endParaRPr>
          </a:p>
        </p:txBody>
      </p:sp>
      <p:sp>
        <p:nvSpPr>
          <p:cNvPr id="30" name="직사각형 29">
            <a:extLst>
              <a:ext uri="{FF2B5EF4-FFF2-40B4-BE49-F238E27FC236}">
                <a16:creationId xmlns:a16="http://schemas.microsoft.com/office/drawing/2014/main" id="{C2ACEA28-1550-410D-9F4C-3BD45A730D14}"/>
              </a:ext>
            </a:extLst>
          </p:cNvPr>
          <p:cNvSpPr/>
          <p:nvPr/>
        </p:nvSpPr>
        <p:spPr>
          <a:xfrm>
            <a:off x="2612019" y="4055466"/>
            <a:ext cx="1085554" cy="307777"/>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400">
                <a:latin typeface="Abadi" panose="020B0604020104020204" pitchFamily="34" charset="0"/>
              </a:rPr>
              <a:t>Married: 43</a:t>
            </a:r>
            <a:endParaRPr lang="ko-KR" altLang="ko-KR" sz="1400">
              <a:latin typeface="Abadi" panose="020B0604020104020204" pitchFamily="34" charset="0"/>
            </a:endParaRPr>
          </a:p>
        </p:txBody>
      </p:sp>
      <p:sp>
        <p:nvSpPr>
          <p:cNvPr id="35" name="직사각형 34">
            <a:extLst>
              <a:ext uri="{FF2B5EF4-FFF2-40B4-BE49-F238E27FC236}">
                <a16:creationId xmlns:a16="http://schemas.microsoft.com/office/drawing/2014/main" id="{31889613-ECB0-4953-A964-E4EDE634D5B4}"/>
              </a:ext>
            </a:extLst>
          </p:cNvPr>
          <p:cNvSpPr/>
          <p:nvPr/>
        </p:nvSpPr>
        <p:spPr>
          <a:xfrm>
            <a:off x="3783354" y="4496154"/>
            <a:ext cx="965329" cy="307777"/>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400">
                <a:latin typeface="Abadi" panose="020B0604020104020204" pitchFamily="34" charset="0"/>
              </a:rPr>
              <a:t>Single: 31</a:t>
            </a:r>
            <a:endParaRPr lang="ko-KR" altLang="ko-KR" sz="1400">
              <a:latin typeface="Abadi" panose="020B0604020104020204" pitchFamily="34" charset="0"/>
            </a:endParaRPr>
          </a:p>
        </p:txBody>
      </p:sp>
    </p:spTree>
    <p:extLst>
      <p:ext uri="{BB962C8B-B14F-4D97-AF65-F5344CB8AC3E}">
        <p14:creationId xmlns:p14="http://schemas.microsoft.com/office/powerpoint/2010/main" val="1711319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사각형: 둥근 모서리 25">
            <a:extLst>
              <a:ext uri="{FF2B5EF4-FFF2-40B4-BE49-F238E27FC236}">
                <a16:creationId xmlns:a16="http://schemas.microsoft.com/office/drawing/2014/main" id="{B9BB8ECC-DB47-434D-B1CB-CECA0A04815E}"/>
              </a:ext>
            </a:extLst>
          </p:cNvPr>
          <p:cNvSpPr/>
          <p:nvPr/>
        </p:nvSpPr>
        <p:spPr>
          <a:xfrm>
            <a:off x="1177513" y="2841917"/>
            <a:ext cx="4148296" cy="2927406"/>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solidFill>
                    <a:schemeClr val="bg1">
                      <a:lumMod val="75000"/>
                    </a:schemeClr>
                  </a:solidFill>
                  <a:latin typeface="Abadi" panose="020B0604020104020204" pitchFamily="34" charset="0"/>
                </a:rPr>
                <a:t>Categorical</a:t>
              </a:r>
              <a:endParaRPr lang="en-US" altLang="ko-KR" b="1">
                <a:solidFill>
                  <a:schemeClr val="bg1">
                    <a:lumMod val="75000"/>
                  </a:schemeClr>
                </a:solidFill>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solidFill>
                    <a:schemeClr val="bg1">
                      <a:lumMod val="75000"/>
                    </a:schemeClr>
                  </a:solidFill>
                  <a:latin typeface="Abadi" panose="020B0604020104020204" pitchFamily="34" charset="0"/>
                  <a:sym typeface="Wingdings" panose="05000000000000000000" pitchFamily="2" charset="2"/>
                </a:rPr>
                <a:t>Mode</a:t>
              </a:r>
              <a:r>
                <a:rPr lang="en-US" altLang="ko-KR" b="1">
                  <a:latin typeface="Abadi" panose="020B0604020104020204" pitchFamily="34" charset="0"/>
                  <a:sym typeface="Wingdings" panose="05000000000000000000" pitchFamily="2" charset="2"/>
                </a:rPr>
                <a:t>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8E3C9591-891B-466A-8B6B-335C0BAC7272}"/>
              </a:ext>
            </a:extLst>
          </p:cNvPr>
          <p:cNvSpPr/>
          <p:nvPr/>
        </p:nvSpPr>
        <p:spPr>
          <a:xfrm>
            <a:off x="668930" y="1630950"/>
            <a:ext cx="46974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[Numeric] </a:t>
            </a:r>
            <a:endParaRPr lang="ko-KR" altLang="ko-KR">
              <a:latin typeface="Abadi" panose="020B0604020104020204" pitchFamily="34" charset="0"/>
            </a:endParaRPr>
          </a:p>
        </p:txBody>
      </p:sp>
      <p:grpSp>
        <p:nvGrpSpPr>
          <p:cNvPr id="11" name="그룹 10">
            <a:extLst>
              <a:ext uri="{FF2B5EF4-FFF2-40B4-BE49-F238E27FC236}">
                <a16:creationId xmlns:a16="http://schemas.microsoft.com/office/drawing/2014/main" id="{B1878BED-0A6D-4105-8DBE-04C35ADD1955}"/>
              </a:ext>
            </a:extLst>
          </p:cNvPr>
          <p:cNvGrpSpPr/>
          <p:nvPr/>
        </p:nvGrpSpPr>
        <p:grpSpPr>
          <a:xfrm>
            <a:off x="6221404" y="2042032"/>
            <a:ext cx="5339494" cy="4563036"/>
            <a:chOff x="146906" y="2160494"/>
            <a:chExt cx="5339494" cy="4563036"/>
          </a:xfrm>
        </p:grpSpPr>
        <p:pic>
          <p:nvPicPr>
            <p:cNvPr id="7" name="그림 6">
              <a:extLst>
                <a:ext uri="{FF2B5EF4-FFF2-40B4-BE49-F238E27FC236}">
                  <a16:creationId xmlns:a16="http://schemas.microsoft.com/office/drawing/2014/main" id="{BCF0CA9D-06A7-4EE2-B33F-DA6942C189AF}"/>
                </a:ext>
              </a:extLst>
            </p:cNvPr>
            <p:cNvPicPr>
              <a:picLocks noChangeAspect="1"/>
            </p:cNvPicPr>
            <p:nvPr/>
          </p:nvPicPr>
          <p:blipFill>
            <a:blip r:embed="rId3"/>
            <a:stretch>
              <a:fillRect/>
            </a:stretch>
          </p:blipFill>
          <p:spPr>
            <a:xfrm>
              <a:off x="1171742" y="2291335"/>
              <a:ext cx="3885346" cy="3885346"/>
            </a:xfrm>
            <a:prstGeom prst="rect">
              <a:avLst/>
            </a:prstGeom>
            <a:solidFill>
              <a:schemeClr val="bg1"/>
            </a:solidFill>
            <a:ln w="12700">
              <a:solidFill>
                <a:schemeClr val="tx1">
                  <a:lumMod val="65000"/>
                  <a:lumOff val="35000"/>
                </a:schemeClr>
              </a:solidFill>
            </a:ln>
          </p:spPr>
        </p:pic>
        <p:cxnSp>
          <p:nvCxnSpPr>
            <p:cNvPr id="3" name="직선 화살표 연결선 2">
              <a:extLst>
                <a:ext uri="{FF2B5EF4-FFF2-40B4-BE49-F238E27FC236}">
                  <a16:creationId xmlns:a16="http://schemas.microsoft.com/office/drawing/2014/main" id="{DCB319A6-7D31-465D-BEF8-0031BF4292A4}"/>
                </a:ext>
              </a:extLst>
            </p:cNvPr>
            <p:cNvCxnSpPr/>
            <p:nvPr/>
          </p:nvCxnSpPr>
          <p:spPr>
            <a:xfrm>
              <a:off x="668930" y="6338047"/>
              <a:ext cx="48174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F20CA075-3C85-480C-AFDA-016762D3D61F}"/>
                </a:ext>
              </a:extLst>
            </p:cNvPr>
            <p:cNvCxnSpPr>
              <a:cxnSpLocks/>
            </p:cNvCxnSpPr>
            <p:nvPr/>
          </p:nvCxnSpPr>
          <p:spPr>
            <a:xfrm flipV="1">
              <a:off x="1000624" y="2160494"/>
              <a:ext cx="0" cy="4527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C9DA7638-B086-48BB-8B82-0B0AB49CF812}"/>
                </a:ext>
              </a:extLst>
            </p:cNvPr>
            <p:cNvSpPr/>
            <p:nvPr/>
          </p:nvSpPr>
          <p:spPr>
            <a:xfrm>
              <a:off x="2870598" y="6415753"/>
              <a:ext cx="487634" cy="307777"/>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400">
                  <a:latin typeface="Abadi" panose="020B0604020104020204" pitchFamily="34" charset="0"/>
                </a:rPr>
                <a:t>Age</a:t>
              </a:r>
              <a:endParaRPr lang="ko-KR" altLang="ko-KR" sz="1400">
                <a:latin typeface="Abadi" panose="020B0604020104020204" pitchFamily="34" charset="0"/>
              </a:endParaRPr>
            </a:p>
          </p:txBody>
        </p:sp>
        <p:sp>
          <p:nvSpPr>
            <p:cNvPr id="25" name="직사각형 24">
              <a:extLst>
                <a:ext uri="{FF2B5EF4-FFF2-40B4-BE49-F238E27FC236}">
                  <a16:creationId xmlns:a16="http://schemas.microsoft.com/office/drawing/2014/main" id="{AB3A04FD-F991-467E-81CE-47AE1B06C69A}"/>
                </a:ext>
              </a:extLst>
            </p:cNvPr>
            <p:cNvSpPr/>
            <p:nvPr/>
          </p:nvSpPr>
          <p:spPr>
            <a:xfrm>
              <a:off x="146906" y="4015276"/>
              <a:ext cx="768159" cy="307777"/>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400">
                  <a:latin typeface="Abadi" panose="020B0604020104020204" pitchFamily="34" charset="0"/>
                </a:rPr>
                <a:t>balance</a:t>
              </a:r>
              <a:endParaRPr lang="ko-KR" altLang="ko-KR" sz="1400">
                <a:latin typeface="Abadi" panose="020B0604020104020204" pitchFamily="34" charset="0"/>
              </a:endParaRPr>
            </a:p>
          </p:txBody>
        </p:sp>
        <p:cxnSp>
          <p:nvCxnSpPr>
            <p:cNvPr id="10" name="직선 연결선 9">
              <a:extLst>
                <a:ext uri="{FF2B5EF4-FFF2-40B4-BE49-F238E27FC236}">
                  <a16:creationId xmlns:a16="http://schemas.microsoft.com/office/drawing/2014/main" id="{6644ED94-9091-41F4-A152-3C30F56D2D95}"/>
                </a:ext>
              </a:extLst>
            </p:cNvPr>
            <p:cNvCxnSpPr/>
            <p:nvPr/>
          </p:nvCxnSpPr>
          <p:spPr>
            <a:xfrm flipV="1">
              <a:off x="1479176" y="3621742"/>
              <a:ext cx="3370730" cy="4293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직사각형 26">
            <a:extLst>
              <a:ext uri="{FF2B5EF4-FFF2-40B4-BE49-F238E27FC236}">
                <a16:creationId xmlns:a16="http://schemas.microsoft.com/office/drawing/2014/main" id="{FBBF2482-A847-4DE5-8335-7275E8FA32AD}"/>
              </a:ext>
            </a:extLst>
          </p:cNvPr>
          <p:cNvSpPr/>
          <p:nvPr/>
        </p:nvSpPr>
        <p:spPr>
          <a:xfrm>
            <a:off x="1303763" y="3193999"/>
            <a:ext cx="3876909" cy="1077218"/>
          </a:xfrm>
          <a:prstGeom prst="rect">
            <a:avLst/>
          </a:prstGeom>
        </p:spPr>
        <p:txBody>
          <a:bodyPr wrap="square">
            <a:spAutoFit/>
          </a:bodyPr>
          <a:lstStyle/>
          <a:p>
            <a:pPr algn="ctr"/>
            <a:r>
              <a:rPr lang="en-US" altLang="ko-KR" sz="2000" b="1">
                <a:latin typeface="Abadi" panose="020B0604020104020204" pitchFamily="34" charset="0"/>
              </a:rPr>
              <a:t>Linear Regression</a:t>
            </a:r>
          </a:p>
          <a:p>
            <a:pPr algn="ctr"/>
            <a:endParaRPr lang="en-US" altLang="ko-KR" sz="2000" b="1">
              <a:latin typeface="Abadi" panose="020B0604020104020204" pitchFamily="34" charset="0"/>
              <a:sym typeface="Wingdings" panose="05000000000000000000" pitchFamily="2" charset="2"/>
            </a:endParaRPr>
          </a:p>
          <a:p>
            <a:pPr algn="ctr"/>
            <a:r>
              <a:rPr lang="en-US" altLang="ko-KR" sz="2400" b="1">
                <a:solidFill>
                  <a:schemeClr val="accent5">
                    <a:lumMod val="75000"/>
                  </a:schemeClr>
                </a:solidFill>
                <a:latin typeface="Abadi" panose="020B0604020104020204" pitchFamily="34" charset="0"/>
                <a:sym typeface="Wingdings" panose="05000000000000000000" pitchFamily="2" charset="2"/>
              </a:rPr>
              <a:t>Y = 29.679 * X + 302.99</a:t>
            </a:r>
          </a:p>
        </p:txBody>
      </p:sp>
      <p:sp>
        <p:nvSpPr>
          <p:cNvPr id="28" name="직사각형 27">
            <a:extLst>
              <a:ext uri="{FF2B5EF4-FFF2-40B4-BE49-F238E27FC236}">
                <a16:creationId xmlns:a16="http://schemas.microsoft.com/office/drawing/2014/main" id="{567C39C9-ED4A-4444-B56D-578A785226F3}"/>
              </a:ext>
            </a:extLst>
          </p:cNvPr>
          <p:cNvSpPr/>
          <p:nvPr/>
        </p:nvSpPr>
        <p:spPr>
          <a:xfrm>
            <a:off x="1546686" y="4687290"/>
            <a:ext cx="3409949" cy="707886"/>
          </a:xfrm>
          <a:prstGeom prst="rect">
            <a:avLst/>
          </a:prstGeom>
        </p:spPr>
        <p:txBody>
          <a:bodyPr wrap="square">
            <a:spAutoFit/>
          </a:bodyPr>
          <a:lstStyle/>
          <a:p>
            <a:r>
              <a:rPr lang="en-US" altLang="ko-KR" sz="2000">
                <a:latin typeface="Abadi" panose="020B0604020104020204" pitchFamily="34" charset="0"/>
              </a:rPr>
              <a:t>If age value is </a:t>
            </a:r>
            <a:r>
              <a:rPr lang="en-US" altLang="ko-KR" sz="2000">
                <a:solidFill>
                  <a:schemeClr val="accent4"/>
                </a:solidFill>
                <a:latin typeface="Abadi" panose="020B0604020104020204" pitchFamily="34" charset="0"/>
              </a:rPr>
              <a:t>“</a:t>
            </a:r>
            <a:r>
              <a:rPr lang="en-US" altLang="ko-KR" sz="2000" b="1">
                <a:solidFill>
                  <a:schemeClr val="accent4"/>
                </a:solidFill>
                <a:latin typeface="Abadi" panose="020B0604020104020204" pitchFamily="34" charset="0"/>
              </a:rPr>
              <a:t>20</a:t>
            </a:r>
            <a:r>
              <a:rPr lang="en-US" altLang="ko-KR" sz="2000">
                <a:solidFill>
                  <a:schemeClr val="accent4"/>
                </a:solidFill>
                <a:latin typeface="Abadi" panose="020B0604020104020204" pitchFamily="34" charset="0"/>
              </a:rPr>
              <a:t>”</a:t>
            </a:r>
          </a:p>
          <a:p>
            <a:r>
              <a:rPr lang="en-US" altLang="ko-KR" sz="2000">
                <a:latin typeface="Abadi" panose="020B0604020104020204" pitchFamily="34" charset="0"/>
                <a:sym typeface="Wingdings" panose="05000000000000000000" pitchFamily="2" charset="2"/>
              </a:rPr>
              <a:t>         ’29.679*20 + 302.99’</a:t>
            </a:r>
          </a:p>
        </p:txBody>
      </p:sp>
      <p:sp>
        <p:nvSpPr>
          <p:cNvPr id="29" name="화살표: 오른쪽 28">
            <a:extLst>
              <a:ext uri="{FF2B5EF4-FFF2-40B4-BE49-F238E27FC236}">
                <a16:creationId xmlns:a16="http://schemas.microsoft.com/office/drawing/2014/main" id="{4F69136A-7821-41AF-B5E1-A9637A79DA92}"/>
              </a:ext>
            </a:extLst>
          </p:cNvPr>
          <p:cNvSpPr/>
          <p:nvPr/>
        </p:nvSpPr>
        <p:spPr>
          <a:xfrm>
            <a:off x="1659251" y="5055443"/>
            <a:ext cx="489254"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392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latin typeface="Abadi" panose="020B0604020104020204" pitchFamily="34" charset="0"/>
                </a:rPr>
                <a:t>Numeric</a:t>
              </a:r>
            </a:p>
            <a:p>
              <a:pPr algn="ctr"/>
              <a:r>
                <a:rPr lang="en-US" altLang="ko-KR" b="1">
                  <a:solidFill>
                    <a:schemeClr val="bg1">
                      <a:lumMod val="75000"/>
                    </a:schemeClr>
                  </a:solidFill>
                  <a:latin typeface="Abadi" panose="020B0604020104020204" pitchFamily="34" charset="0"/>
                </a:rPr>
                <a:t>Categorical</a:t>
              </a:r>
              <a:endParaRPr lang="en-US" altLang="ko-KR" b="1">
                <a:solidFill>
                  <a:schemeClr val="bg1">
                    <a:lumMod val="75000"/>
                  </a:schemeClr>
                </a:solidFill>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latin typeface="Abadi" panose="020B0604020104020204" pitchFamily="34" charset="0"/>
                  <a:sym typeface="Wingdings" panose="05000000000000000000" pitchFamily="2" charset="2"/>
                </a:rPr>
                <a:t>Linear Regression / Median</a:t>
              </a:r>
            </a:p>
            <a:p>
              <a:pPr algn="ctr"/>
              <a:r>
                <a:rPr lang="en-US" altLang="ko-KR" b="1">
                  <a:solidFill>
                    <a:schemeClr val="bg1">
                      <a:lumMod val="75000"/>
                    </a:schemeClr>
                  </a:solidFill>
                  <a:latin typeface="Abadi" panose="020B0604020104020204" pitchFamily="34" charset="0"/>
                  <a:sym typeface="Wingdings" panose="05000000000000000000" pitchFamily="2" charset="2"/>
                </a:rPr>
                <a:t>Mode</a:t>
              </a:r>
              <a:r>
                <a:rPr lang="en-US" altLang="ko-KR" b="1">
                  <a:latin typeface="Abadi" panose="020B0604020104020204" pitchFamily="34" charset="0"/>
                  <a:sym typeface="Wingdings" panose="05000000000000000000" pitchFamily="2" charset="2"/>
                </a:rPr>
                <a:t>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8E3C9591-891B-466A-8B6B-335C0BAC7272}"/>
              </a:ext>
            </a:extLst>
          </p:cNvPr>
          <p:cNvSpPr/>
          <p:nvPr/>
        </p:nvSpPr>
        <p:spPr>
          <a:xfrm>
            <a:off x="668930" y="1630950"/>
            <a:ext cx="46974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[Numeric] </a:t>
            </a:r>
            <a:endParaRPr lang="ko-KR" altLang="ko-KR">
              <a:latin typeface="Abadi" panose="020B0604020104020204" pitchFamily="34" charset="0"/>
            </a:endParaRPr>
          </a:p>
        </p:txBody>
      </p:sp>
      <p:pic>
        <p:nvPicPr>
          <p:cNvPr id="15" name="그림 14">
            <a:extLst>
              <a:ext uri="{FF2B5EF4-FFF2-40B4-BE49-F238E27FC236}">
                <a16:creationId xmlns:a16="http://schemas.microsoft.com/office/drawing/2014/main" id="{3CC120B4-86A1-4954-84E4-C02E3A47DBCB}"/>
              </a:ext>
            </a:extLst>
          </p:cNvPr>
          <p:cNvPicPr>
            <a:picLocks noChangeAspect="1"/>
          </p:cNvPicPr>
          <p:nvPr/>
        </p:nvPicPr>
        <p:blipFill>
          <a:blip r:embed="rId3"/>
          <a:stretch>
            <a:fillRect/>
          </a:stretch>
        </p:blipFill>
        <p:spPr>
          <a:xfrm>
            <a:off x="666720" y="2946943"/>
            <a:ext cx="3412093" cy="2559070"/>
          </a:xfrm>
          <a:prstGeom prst="rect">
            <a:avLst/>
          </a:prstGeom>
          <a:solidFill>
            <a:schemeClr val="bg1"/>
          </a:solidFill>
          <a:ln w="12700">
            <a:solidFill>
              <a:schemeClr val="tx1">
                <a:lumMod val="65000"/>
                <a:lumOff val="35000"/>
              </a:schemeClr>
            </a:solidFill>
          </a:ln>
        </p:spPr>
      </p:pic>
      <p:sp>
        <p:nvSpPr>
          <p:cNvPr id="14" name="직사각형 13">
            <a:extLst>
              <a:ext uri="{FF2B5EF4-FFF2-40B4-BE49-F238E27FC236}">
                <a16:creationId xmlns:a16="http://schemas.microsoft.com/office/drawing/2014/main" id="{9D32FA1E-4C0D-47A8-83EE-818CB6CC648A}"/>
              </a:ext>
            </a:extLst>
          </p:cNvPr>
          <p:cNvSpPr/>
          <p:nvPr/>
        </p:nvSpPr>
        <p:spPr>
          <a:xfrm>
            <a:off x="2706926" y="3354639"/>
            <a:ext cx="1140056"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Yes : 426</a:t>
            </a:r>
            <a:endParaRPr lang="ko-KR" altLang="ko-KR">
              <a:latin typeface="Abadi" panose="020B0604020104020204" pitchFamily="34" charset="0"/>
            </a:endParaRPr>
          </a:p>
        </p:txBody>
      </p:sp>
      <p:sp>
        <p:nvSpPr>
          <p:cNvPr id="17" name="직사각형 16">
            <a:extLst>
              <a:ext uri="{FF2B5EF4-FFF2-40B4-BE49-F238E27FC236}">
                <a16:creationId xmlns:a16="http://schemas.microsoft.com/office/drawing/2014/main" id="{82093332-E9E2-4C7F-9AF8-8594D70C31EF}"/>
              </a:ext>
            </a:extLst>
          </p:cNvPr>
          <p:cNvSpPr/>
          <p:nvPr/>
        </p:nvSpPr>
        <p:spPr>
          <a:xfrm>
            <a:off x="1184669" y="4506253"/>
            <a:ext cx="1071127"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No : 163</a:t>
            </a:r>
            <a:endParaRPr lang="ko-KR" altLang="ko-KR">
              <a:latin typeface="Abadi" panose="020B0604020104020204" pitchFamily="34" charset="0"/>
            </a:endParaRPr>
          </a:p>
        </p:txBody>
      </p:sp>
      <p:grpSp>
        <p:nvGrpSpPr>
          <p:cNvPr id="2" name="그룹 1">
            <a:extLst>
              <a:ext uri="{FF2B5EF4-FFF2-40B4-BE49-F238E27FC236}">
                <a16:creationId xmlns:a16="http://schemas.microsoft.com/office/drawing/2014/main" id="{914F8573-55D1-46AD-85AF-37E157BFAB6A}"/>
              </a:ext>
            </a:extLst>
          </p:cNvPr>
          <p:cNvGrpSpPr/>
          <p:nvPr/>
        </p:nvGrpSpPr>
        <p:grpSpPr>
          <a:xfrm>
            <a:off x="4342695" y="2946943"/>
            <a:ext cx="4235462" cy="2604688"/>
            <a:chOff x="3321785" y="2575925"/>
            <a:chExt cx="4235462" cy="2604688"/>
          </a:xfrm>
        </p:grpSpPr>
        <p:pic>
          <p:nvPicPr>
            <p:cNvPr id="16" name="그림 15">
              <a:extLst>
                <a:ext uri="{FF2B5EF4-FFF2-40B4-BE49-F238E27FC236}">
                  <a16:creationId xmlns:a16="http://schemas.microsoft.com/office/drawing/2014/main" id="{897BF6CD-62E9-4071-A8B5-C4FA8438B469}"/>
                </a:ext>
              </a:extLst>
            </p:cNvPr>
            <p:cNvPicPr>
              <a:picLocks noChangeAspect="1"/>
            </p:cNvPicPr>
            <p:nvPr/>
          </p:nvPicPr>
          <p:blipFill rotWithShape="1">
            <a:blip r:embed="rId4"/>
            <a:srcRect r="18695"/>
            <a:stretch/>
          </p:blipFill>
          <p:spPr>
            <a:xfrm>
              <a:off x="3321785" y="2575925"/>
              <a:ext cx="4235462" cy="2604688"/>
            </a:xfrm>
            <a:prstGeom prst="rect">
              <a:avLst/>
            </a:prstGeom>
            <a:solidFill>
              <a:schemeClr val="bg1"/>
            </a:solidFill>
            <a:ln w="12700">
              <a:solidFill>
                <a:schemeClr val="tx1">
                  <a:lumMod val="65000"/>
                  <a:lumOff val="35000"/>
                </a:schemeClr>
              </a:solidFill>
            </a:ln>
          </p:spPr>
        </p:pic>
        <p:pic>
          <p:nvPicPr>
            <p:cNvPr id="29" name="그림 28">
              <a:extLst>
                <a:ext uri="{FF2B5EF4-FFF2-40B4-BE49-F238E27FC236}">
                  <a16:creationId xmlns:a16="http://schemas.microsoft.com/office/drawing/2014/main" id="{3304A5A0-DB3C-4426-91EA-F2A6FE9D8DF6}"/>
                </a:ext>
              </a:extLst>
            </p:cNvPr>
            <p:cNvPicPr>
              <a:picLocks noChangeAspect="1"/>
            </p:cNvPicPr>
            <p:nvPr/>
          </p:nvPicPr>
          <p:blipFill rotWithShape="1">
            <a:blip r:embed="rId4"/>
            <a:srcRect l="86123" b="78434"/>
            <a:stretch/>
          </p:blipFill>
          <p:spPr>
            <a:xfrm>
              <a:off x="6733878" y="2702760"/>
              <a:ext cx="722902" cy="561722"/>
            </a:xfrm>
            <a:prstGeom prst="rect">
              <a:avLst/>
            </a:prstGeom>
            <a:solidFill>
              <a:schemeClr val="bg1"/>
            </a:solidFill>
            <a:ln w="12700">
              <a:noFill/>
            </a:ln>
          </p:spPr>
        </p:pic>
      </p:grpSp>
      <p:grpSp>
        <p:nvGrpSpPr>
          <p:cNvPr id="6" name="그룹 5">
            <a:extLst>
              <a:ext uri="{FF2B5EF4-FFF2-40B4-BE49-F238E27FC236}">
                <a16:creationId xmlns:a16="http://schemas.microsoft.com/office/drawing/2014/main" id="{68A7DA2F-EFFD-4091-A755-DEA4DD2264BF}"/>
              </a:ext>
            </a:extLst>
          </p:cNvPr>
          <p:cNvGrpSpPr/>
          <p:nvPr/>
        </p:nvGrpSpPr>
        <p:grpSpPr>
          <a:xfrm>
            <a:off x="8808683" y="3158930"/>
            <a:ext cx="3019567" cy="2180713"/>
            <a:chOff x="8870215" y="3185826"/>
            <a:chExt cx="3019567" cy="2180713"/>
          </a:xfrm>
        </p:grpSpPr>
        <p:sp>
          <p:nvSpPr>
            <p:cNvPr id="25" name="사각형: 둥근 모서리 24">
              <a:extLst>
                <a:ext uri="{FF2B5EF4-FFF2-40B4-BE49-F238E27FC236}">
                  <a16:creationId xmlns:a16="http://schemas.microsoft.com/office/drawing/2014/main" id="{2B84D4D4-2D34-4217-A1FD-54E610793F8B}"/>
                </a:ext>
              </a:extLst>
            </p:cNvPr>
            <p:cNvSpPr/>
            <p:nvPr/>
          </p:nvSpPr>
          <p:spPr>
            <a:xfrm>
              <a:off x="8870215" y="3185826"/>
              <a:ext cx="3019567" cy="2180713"/>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2A2E647E-0C9E-41FB-8F5D-6AE08D6AC237}"/>
                </a:ext>
              </a:extLst>
            </p:cNvPr>
            <p:cNvSpPr txBox="1"/>
            <p:nvPr/>
          </p:nvSpPr>
          <p:spPr>
            <a:xfrm>
              <a:off x="8998907" y="3492969"/>
              <a:ext cx="2768707" cy="1631216"/>
            </a:xfrm>
            <a:prstGeom prst="rect">
              <a:avLst/>
            </a:prstGeom>
            <a:noFill/>
          </p:spPr>
          <p:txBody>
            <a:bodyPr wrap="none" rtlCol="0">
              <a:spAutoFit/>
            </a:bodyPr>
            <a:lstStyle/>
            <a:p>
              <a:r>
                <a:rPr lang="en-US" altLang="ko-KR" sz="2000">
                  <a:latin typeface="Abadi" panose="020B0604020104020204" pitchFamily="34" charset="0"/>
                </a:rPr>
                <a:t>If deposit value is </a:t>
              </a:r>
              <a:r>
                <a:rPr lang="en-US" altLang="ko-KR" sz="2000">
                  <a:solidFill>
                    <a:schemeClr val="accent4"/>
                  </a:solidFill>
                  <a:latin typeface="Abadi" panose="020B0604020104020204" pitchFamily="34" charset="0"/>
                </a:rPr>
                <a:t>“</a:t>
              </a:r>
              <a:r>
                <a:rPr lang="en-US" altLang="ko-KR" sz="2000" b="1">
                  <a:solidFill>
                    <a:schemeClr val="accent4"/>
                  </a:solidFill>
                  <a:latin typeface="Abadi" panose="020B0604020104020204" pitchFamily="34" charset="0"/>
                </a:rPr>
                <a:t>Yes</a:t>
              </a:r>
              <a:r>
                <a:rPr lang="en-US" altLang="ko-KR" sz="2000">
                  <a:solidFill>
                    <a:schemeClr val="accent4"/>
                  </a:solidFill>
                  <a:latin typeface="Abadi" panose="020B0604020104020204" pitchFamily="34" charset="0"/>
                </a:rPr>
                <a:t>”</a:t>
              </a:r>
            </a:p>
            <a:p>
              <a:r>
                <a:rPr lang="en-US" altLang="ko-KR" sz="2000">
                  <a:latin typeface="Abadi" panose="020B0604020104020204" pitchFamily="34" charset="0"/>
                  <a:sym typeface="Wingdings" panose="05000000000000000000" pitchFamily="2" charset="2"/>
                </a:rPr>
                <a:t>    Fill duration to ‘163’</a:t>
              </a:r>
            </a:p>
            <a:p>
              <a:endParaRPr lang="en-US" altLang="ko-KR" sz="2000">
                <a:latin typeface="Abadi" panose="020B0604020104020204" pitchFamily="34" charset="0"/>
                <a:sym typeface="Wingdings" panose="05000000000000000000" pitchFamily="2" charset="2"/>
              </a:endParaRPr>
            </a:p>
            <a:p>
              <a:r>
                <a:rPr lang="en-US" altLang="ko-KR" sz="2000" b="1">
                  <a:latin typeface="Abadi" panose="020B0604020104020204" pitchFamily="34" charset="0"/>
                </a:rPr>
                <a:t>If deposit value is </a:t>
              </a:r>
              <a:r>
                <a:rPr lang="en-US" altLang="ko-KR" sz="2000" b="1">
                  <a:solidFill>
                    <a:schemeClr val="accent4"/>
                  </a:solidFill>
                  <a:latin typeface="Abadi" panose="020B0604020104020204" pitchFamily="34" charset="0"/>
                </a:rPr>
                <a:t>“No”</a:t>
              </a:r>
            </a:p>
            <a:p>
              <a:r>
                <a:rPr lang="en-US" altLang="ko-KR" sz="2000">
                  <a:latin typeface="Abadi" panose="020B0604020104020204" pitchFamily="34" charset="0"/>
                  <a:sym typeface="Wingdings" panose="05000000000000000000" pitchFamily="2" charset="2"/>
                </a:rPr>
                <a:t>    Fill duration to ‘426’</a:t>
              </a:r>
              <a:endParaRPr lang="ko-KR" altLang="en-US" sz="2000">
                <a:latin typeface="Abadi" panose="020B0604020104020204" pitchFamily="34" charset="0"/>
              </a:endParaRPr>
            </a:p>
          </p:txBody>
        </p:sp>
        <p:sp>
          <p:nvSpPr>
            <p:cNvPr id="27" name="화살표: 오른쪽 26">
              <a:extLst>
                <a:ext uri="{FF2B5EF4-FFF2-40B4-BE49-F238E27FC236}">
                  <a16:creationId xmlns:a16="http://schemas.microsoft.com/office/drawing/2014/main" id="{116E2028-1600-4AF4-A0C5-2D1D70905EE3}"/>
                </a:ext>
              </a:extLst>
            </p:cNvPr>
            <p:cNvSpPr/>
            <p:nvPr/>
          </p:nvSpPr>
          <p:spPr>
            <a:xfrm>
              <a:off x="9110676" y="3904873"/>
              <a:ext cx="266406"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437BF106-9ABA-4287-B7AD-E01B74092DEB}"/>
                </a:ext>
              </a:extLst>
            </p:cNvPr>
            <p:cNvSpPr/>
            <p:nvPr/>
          </p:nvSpPr>
          <p:spPr>
            <a:xfrm>
              <a:off x="9110676" y="4818109"/>
              <a:ext cx="266406"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4621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solidFill>
                    <a:schemeClr val="bg1">
                      <a:lumMod val="75000"/>
                    </a:schemeClr>
                  </a:solidFill>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solidFill>
                    <a:schemeClr val="bg1">
                      <a:lumMod val="75000"/>
                    </a:schemeClr>
                  </a:solidFill>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4995598"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[Categorical] </a:t>
            </a:r>
            <a:endParaRPr lang="ko-KR" altLang="ko-KR">
              <a:latin typeface="Abadi" panose="020B0604020104020204" pitchFamily="34" charset="0"/>
            </a:endParaRPr>
          </a:p>
        </p:txBody>
      </p:sp>
      <p:pic>
        <p:nvPicPr>
          <p:cNvPr id="7" name="그림 6">
            <a:extLst>
              <a:ext uri="{FF2B5EF4-FFF2-40B4-BE49-F238E27FC236}">
                <a16:creationId xmlns:a16="http://schemas.microsoft.com/office/drawing/2014/main" id="{649E3B35-3705-4E75-AF3B-8B0159822213}"/>
              </a:ext>
            </a:extLst>
          </p:cNvPr>
          <p:cNvPicPr>
            <a:picLocks noChangeAspect="1"/>
          </p:cNvPicPr>
          <p:nvPr/>
        </p:nvPicPr>
        <p:blipFill>
          <a:blip r:embed="rId3"/>
          <a:stretch>
            <a:fillRect/>
          </a:stretch>
        </p:blipFill>
        <p:spPr>
          <a:xfrm>
            <a:off x="6229504" y="2333201"/>
            <a:ext cx="5399112" cy="4049334"/>
          </a:xfrm>
          <a:prstGeom prst="rect">
            <a:avLst/>
          </a:prstGeom>
          <a:solidFill>
            <a:schemeClr val="bg1"/>
          </a:solidFill>
          <a:ln w="12700">
            <a:solidFill>
              <a:schemeClr val="tx1">
                <a:lumMod val="65000"/>
                <a:lumOff val="35000"/>
              </a:schemeClr>
            </a:solidFill>
          </a:ln>
        </p:spPr>
      </p:pic>
      <p:grpSp>
        <p:nvGrpSpPr>
          <p:cNvPr id="3" name="그룹 2">
            <a:extLst>
              <a:ext uri="{FF2B5EF4-FFF2-40B4-BE49-F238E27FC236}">
                <a16:creationId xmlns:a16="http://schemas.microsoft.com/office/drawing/2014/main" id="{9CFE2144-054A-4738-B008-A658A9952727}"/>
              </a:ext>
            </a:extLst>
          </p:cNvPr>
          <p:cNvGrpSpPr/>
          <p:nvPr/>
        </p:nvGrpSpPr>
        <p:grpSpPr>
          <a:xfrm>
            <a:off x="668930" y="3957470"/>
            <a:ext cx="5101144" cy="2425065"/>
            <a:chOff x="760064" y="3645186"/>
            <a:chExt cx="5101144" cy="2425065"/>
          </a:xfrm>
        </p:grpSpPr>
        <p:pic>
          <p:nvPicPr>
            <p:cNvPr id="14" name="그림 13">
              <a:extLst>
                <a:ext uri="{FF2B5EF4-FFF2-40B4-BE49-F238E27FC236}">
                  <a16:creationId xmlns:a16="http://schemas.microsoft.com/office/drawing/2014/main" id="{1AFFC1F2-07B5-452C-8282-D451F3DD4F63}"/>
                </a:ext>
              </a:extLst>
            </p:cNvPr>
            <p:cNvPicPr/>
            <p:nvPr/>
          </p:nvPicPr>
          <p:blipFill rotWithShape="1">
            <a:blip r:embed="rId4" cstate="print">
              <a:extLst>
                <a:ext uri="{28A0092B-C50C-407E-A947-70E740481C1C}">
                  <a14:useLocalDpi xmlns:a14="http://schemas.microsoft.com/office/drawing/2010/main" val="0"/>
                </a:ext>
              </a:extLst>
            </a:blip>
            <a:srcRect r="10939"/>
            <a:stretch/>
          </p:blipFill>
          <p:spPr>
            <a:xfrm>
              <a:off x="760064" y="3645186"/>
              <a:ext cx="5101144" cy="2425065"/>
            </a:xfrm>
            <a:prstGeom prst="rect">
              <a:avLst/>
            </a:prstGeom>
            <a:solidFill>
              <a:schemeClr val="bg1"/>
            </a:solidFill>
            <a:ln w="12700">
              <a:solidFill>
                <a:schemeClr val="tx1">
                  <a:lumMod val="65000"/>
                  <a:lumOff val="35000"/>
                </a:schemeClr>
              </a:solidFill>
            </a:ln>
          </p:spPr>
        </p:pic>
        <p:pic>
          <p:nvPicPr>
            <p:cNvPr id="16" name="그림 15">
              <a:extLst>
                <a:ext uri="{FF2B5EF4-FFF2-40B4-BE49-F238E27FC236}">
                  <a16:creationId xmlns:a16="http://schemas.microsoft.com/office/drawing/2014/main" id="{0368B3E8-201B-49FD-B062-DD8202E444C0}"/>
                </a:ext>
              </a:extLst>
            </p:cNvPr>
            <p:cNvPicPr/>
            <p:nvPr/>
          </p:nvPicPr>
          <p:blipFill rotWithShape="1">
            <a:blip r:embed="rId4" cstate="print">
              <a:extLst>
                <a:ext uri="{28A0092B-C50C-407E-A947-70E740481C1C}">
                  <a14:useLocalDpi xmlns:a14="http://schemas.microsoft.com/office/drawing/2010/main" val="0"/>
                </a:ext>
              </a:extLst>
            </a:blip>
            <a:srcRect l="87731" t="41178" r="1659" b="36540"/>
            <a:stretch/>
          </p:blipFill>
          <p:spPr>
            <a:xfrm>
              <a:off x="4674713" y="3908058"/>
              <a:ext cx="989815" cy="899619"/>
            </a:xfrm>
            <a:prstGeom prst="rect">
              <a:avLst/>
            </a:prstGeom>
            <a:solidFill>
              <a:schemeClr val="bg1"/>
            </a:solidFill>
            <a:ln w="12700">
              <a:noFill/>
            </a:ln>
          </p:spPr>
        </p:pic>
      </p:grpSp>
      <p:sp>
        <p:nvSpPr>
          <p:cNvPr id="17" name="화살표: 오른쪽 16">
            <a:extLst>
              <a:ext uri="{FF2B5EF4-FFF2-40B4-BE49-F238E27FC236}">
                <a16:creationId xmlns:a16="http://schemas.microsoft.com/office/drawing/2014/main" id="{DAD75DE9-D394-457A-AD1B-7292CC87B3BF}"/>
              </a:ext>
            </a:extLst>
          </p:cNvPr>
          <p:cNvSpPr/>
          <p:nvPr/>
        </p:nvSpPr>
        <p:spPr>
          <a:xfrm rot="5400000">
            <a:off x="1589287" y="4798359"/>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오른쪽 17">
            <a:extLst>
              <a:ext uri="{FF2B5EF4-FFF2-40B4-BE49-F238E27FC236}">
                <a16:creationId xmlns:a16="http://schemas.microsoft.com/office/drawing/2014/main" id="{E2B4AFD1-2FB7-4D2F-9C8C-C8CC3B6F04B5}"/>
              </a:ext>
            </a:extLst>
          </p:cNvPr>
          <p:cNvSpPr/>
          <p:nvPr/>
        </p:nvSpPr>
        <p:spPr>
          <a:xfrm rot="5400000">
            <a:off x="1983734" y="3858135"/>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오른쪽 24">
            <a:extLst>
              <a:ext uri="{FF2B5EF4-FFF2-40B4-BE49-F238E27FC236}">
                <a16:creationId xmlns:a16="http://schemas.microsoft.com/office/drawing/2014/main" id="{86863C69-BA4D-4687-8C60-A332B29CFFD5}"/>
              </a:ext>
            </a:extLst>
          </p:cNvPr>
          <p:cNvSpPr/>
          <p:nvPr/>
        </p:nvSpPr>
        <p:spPr>
          <a:xfrm rot="5400000">
            <a:off x="2503686" y="4236280"/>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화살표: 오른쪽 25">
            <a:extLst>
              <a:ext uri="{FF2B5EF4-FFF2-40B4-BE49-F238E27FC236}">
                <a16:creationId xmlns:a16="http://schemas.microsoft.com/office/drawing/2014/main" id="{1992678A-CDC3-4D7D-84B0-93B4674E28EC}"/>
              </a:ext>
            </a:extLst>
          </p:cNvPr>
          <p:cNvSpPr/>
          <p:nvPr/>
        </p:nvSpPr>
        <p:spPr>
          <a:xfrm rot="5400000">
            <a:off x="3016726" y="4631104"/>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화살표: 오른쪽 26">
            <a:extLst>
              <a:ext uri="{FF2B5EF4-FFF2-40B4-BE49-F238E27FC236}">
                <a16:creationId xmlns:a16="http://schemas.microsoft.com/office/drawing/2014/main" id="{13415A83-B9FB-443E-99AC-F39C27654942}"/>
              </a:ext>
            </a:extLst>
          </p:cNvPr>
          <p:cNvSpPr/>
          <p:nvPr/>
        </p:nvSpPr>
        <p:spPr>
          <a:xfrm rot="5400000">
            <a:off x="3545643" y="5572398"/>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오른쪽 27">
            <a:extLst>
              <a:ext uri="{FF2B5EF4-FFF2-40B4-BE49-F238E27FC236}">
                <a16:creationId xmlns:a16="http://schemas.microsoft.com/office/drawing/2014/main" id="{2BD8691F-DCC2-4D01-9D63-BF3E9FB711FB}"/>
              </a:ext>
            </a:extLst>
          </p:cNvPr>
          <p:cNvSpPr/>
          <p:nvPr/>
        </p:nvSpPr>
        <p:spPr>
          <a:xfrm rot="5400000">
            <a:off x="1069334" y="5936877"/>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화살표: 오른쪽 28">
            <a:extLst>
              <a:ext uri="{FF2B5EF4-FFF2-40B4-BE49-F238E27FC236}">
                <a16:creationId xmlns:a16="http://schemas.microsoft.com/office/drawing/2014/main" id="{04525A83-9526-4523-8071-0F21005D6D38}"/>
              </a:ext>
            </a:extLst>
          </p:cNvPr>
          <p:cNvSpPr/>
          <p:nvPr/>
        </p:nvSpPr>
        <p:spPr>
          <a:xfrm rot="5400000">
            <a:off x="4062607" y="5785744"/>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사각형: 둥근 모서리 30">
            <a:extLst>
              <a:ext uri="{FF2B5EF4-FFF2-40B4-BE49-F238E27FC236}">
                <a16:creationId xmlns:a16="http://schemas.microsoft.com/office/drawing/2014/main" id="{1EF12CA6-2A3A-4621-AD1B-7C86EF6B2BC2}"/>
              </a:ext>
            </a:extLst>
          </p:cNvPr>
          <p:cNvSpPr/>
          <p:nvPr/>
        </p:nvSpPr>
        <p:spPr>
          <a:xfrm>
            <a:off x="1196319" y="2344176"/>
            <a:ext cx="4105890" cy="1379590"/>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7C56A52D-C089-4D8F-9F34-34DE9BC709AE}"/>
              </a:ext>
            </a:extLst>
          </p:cNvPr>
          <p:cNvSpPr txBox="1"/>
          <p:nvPr/>
        </p:nvSpPr>
        <p:spPr>
          <a:xfrm>
            <a:off x="1979314" y="2329961"/>
            <a:ext cx="2818192" cy="1295098"/>
          </a:xfrm>
          <a:prstGeom prst="rect">
            <a:avLst/>
          </a:prstGeom>
          <a:noFill/>
        </p:spPr>
        <p:txBody>
          <a:bodyPr wrap="square" rtlCol="0">
            <a:spAutoFit/>
          </a:bodyPr>
          <a:lstStyle/>
          <a:p>
            <a:pPr>
              <a:lnSpc>
                <a:spcPct val="150000"/>
              </a:lnSpc>
            </a:pPr>
            <a:r>
              <a:rPr lang="en-US" altLang="ko-KR">
                <a:latin typeface="Abadi" panose="020B0604020104020204" pitchFamily="34" charset="0"/>
              </a:rPr>
              <a:t>If </a:t>
            </a:r>
            <a:r>
              <a:rPr lang="en-US" altLang="ko-KR" b="1">
                <a:solidFill>
                  <a:schemeClr val="accent4"/>
                </a:solidFill>
                <a:latin typeface="Abadi" panose="020B0604020104020204" pitchFamily="34" charset="0"/>
              </a:rPr>
              <a:t>20’s</a:t>
            </a:r>
            <a:r>
              <a:rPr lang="en-US" altLang="ko-KR">
                <a:latin typeface="Abadi" panose="020B0604020104020204" pitchFamily="34" charset="0"/>
              </a:rPr>
              <a:t>             “</a:t>
            </a:r>
            <a:r>
              <a:rPr lang="en-US" altLang="ko-KR" b="1">
                <a:latin typeface="Abadi" panose="020B0604020104020204" pitchFamily="34" charset="0"/>
              </a:rPr>
              <a:t>Single”</a:t>
            </a:r>
            <a:endParaRPr lang="en-US" altLang="ko-KR" b="1">
              <a:latin typeface="Abadi" panose="020B0604020104020204" pitchFamily="34" charset="0"/>
              <a:sym typeface="Wingdings" panose="05000000000000000000" pitchFamily="2" charset="2"/>
            </a:endParaRPr>
          </a:p>
          <a:p>
            <a:pPr>
              <a:lnSpc>
                <a:spcPct val="150000"/>
              </a:lnSpc>
            </a:pPr>
            <a:r>
              <a:rPr lang="en-US" altLang="ko-KR">
                <a:latin typeface="Abadi" panose="020B0604020104020204" pitchFamily="34" charset="0"/>
              </a:rPr>
              <a:t>If </a:t>
            </a:r>
            <a:r>
              <a:rPr lang="en-US" altLang="ko-KR" b="1">
                <a:solidFill>
                  <a:schemeClr val="accent4"/>
                </a:solidFill>
                <a:latin typeface="Abadi" panose="020B0604020104020204" pitchFamily="34" charset="0"/>
              </a:rPr>
              <a:t>30’s</a:t>
            </a:r>
            <a:r>
              <a:rPr lang="en-US" altLang="ko-KR">
                <a:latin typeface="Abadi" panose="020B0604020104020204" pitchFamily="34" charset="0"/>
              </a:rPr>
              <a:t>            “</a:t>
            </a:r>
            <a:r>
              <a:rPr lang="en-US" altLang="ko-KR" b="1">
                <a:latin typeface="Abadi" panose="020B0604020104020204" pitchFamily="34" charset="0"/>
              </a:rPr>
              <a:t>Married”</a:t>
            </a:r>
          </a:p>
          <a:p>
            <a:pPr>
              <a:lnSpc>
                <a:spcPct val="150000"/>
              </a:lnSpc>
            </a:pPr>
            <a:r>
              <a:rPr lang="en-US" altLang="ko-KR">
                <a:latin typeface="Abadi" panose="020B0604020104020204" pitchFamily="34" charset="0"/>
              </a:rPr>
              <a:t>If </a:t>
            </a:r>
            <a:r>
              <a:rPr lang="en-US" altLang="ko-KR" b="1">
                <a:solidFill>
                  <a:schemeClr val="accent4"/>
                </a:solidFill>
                <a:latin typeface="Abadi" panose="020B0604020104020204" pitchFamily="34" charset="0"/>
              </a:rPr>
              <a:t>40’s </a:t>
            </a:r>
            <a:r>
              <a:rPr lang="en-US" altLang="ko-KR">
                <a:latin typeface="Abadi" panose="020B0604020104020204" pitchFamily="34" charset="0"/>
              </a:rPr>
              <a:t>           “</a:t>
            </a:r>
            <a:r>
              <a:rPr lang="en-US" altLang="ko-KR" b="1">
                <a:latin typeface="Abadi" panose="020B0604020104020204" pitchFamily="34" charset="0"/>
              </a:rPr>
              <a:t>Married”</a:t>
            </a:r>
            <a:endParaRPr lang="en-US" altLang="ko-KR" b="1">
              <a:latin typeface="Abadi" panose="020B0604020104020204" pitchFamily="34" charset="0"/>
              <a:sym typeface="Wingdings" panose="05000000000000000000" pitchFamily="2" charset="2"/>
            </a:endParaRPr>
          </a:p>
        </p:txBody>
      </p:sp>
      <p:sp>
        <p:nvSpPr>
          <p:cNvPr id="33" name="화살표: 오른쪽 32">
            <a:extLst>
              <a:ext uri="{FF2B5EF4-FFF2-40B4-BE49-F238E27FC236}">
                <a16:creationId xmlns:a16="http://schemas.microsoft.com/office/drawing/2014/main" id="{D9AF569F-5201-4BAD-863D-1CD4D5624399}"/>
              </a:ext>
            </a:extLst>
          </p:cNvPr>
          <p:cNvSpPr/>
          <p:nvPr/>
        </p:nvSpPr>
        <p:spPr>
          <a:xfrm>
            <a:off x="2908000" y="2523735"/>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화살표: 오른쪽 36">
            <a:extLst>
              <a:ext uri="{FF2B5EF4-FFF2-40B4-BE49-F238E27FC236}">
                <a16:creationId xmlns:a16="http://schemas.microsoft.com/office/drawing/2014/main" id="{D8E320AC-6FBB-426A-8367-D6C2D2598A44}"/>
              </a:ext>
            </a:extLst>
          </p:cNvPr>
          <p:cNvSpPr/>
          <p:nvPr/>
        </p:nvSpPr>
        <p:spPr>
          <a:xfrm>
            <a:off x="2906354" y="2934994"/>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화살표: 오른쪽 37">
            <a:extLst>
              <a:ext uri="{FF2B5EF4-FFF2-40B4-BE49-F238E27FC236}">
                <a16:creationId xmlns:a16="http://schemas.microsoft.com/office/drawing/2014/main" id="{438E95C3-A8C7-47F3-B618-E14D9D2B1DBA}"/>
              </a:ext>
            </a:extLst>
          </p:cNvPr>
          <p:cNvSpPr/>
          <p:nvPr/>
        </p:nvSpPr>
        <p:spPr>
          <a:xfrm>
            <a:off x="2916293" y="3348505"/>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094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타원 17">
            <a:extLst>
              <a:ext uri="{FF2B5EF4-FFF2-40B4-BE49-F238E27FC236}">
                <a16:creationId xmlns:a16="http://schemas.microsoft.com/office/drawing/2014/main" id="{248CD3C0-619E-4CCE-B8C5-3EE3B36F133B}"/>
              </a:ext>
            </a:extLst>
          </p:cNvPr>
          <p:cNvSpPr/>
          <p:nvPr/>
        </p:nvSpPr>
        <p:spPr>
          <a:xfrm>
            <a:off x="8319961" y="3359427"/>
            <a:ext cx="3120886" cy="3041374"/>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7D9E8594-CD9A-4BDB-9D56-50D5EADAF226}"/>
              </a:ext>
            </a:extLst>
          </p:cNvPr>
          <p:cNvSpPr/>
          <p:nvPr/>
        </p:nvSpPr>
        <p:spPr>
          <a:xfrm>
            <a:off x="4523225" y="3359427"/>
            <a:ext cx="3120886" cy="3041374"/>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Objective Setting</a:t>
            </a:r>
          </a:p>
        </p:txBody>
      </p:sp>
      <p:grpSp>
        <p:nvGrpSpPr>
          <p:cNvPr id="4" name="그룹 3">
            <a:extLst>
              <a:ext uri="{FF2B5EF4-FFF2-40B4-BE49-F238E27FC236}">
                <a16:creationId xmlns:a16="http://schemas.microsoft.com/office/drawing/2014/main" id="{4A9088B4-3529-4855-9D88-046617384876}"/>
              </a:ext>
            </a:extLst>
          </p:cNvPr>
          <p:cNvGrpSpPr/>
          <p:nvPr/>
        </p:nvGrpSpPr>
        <p:grpSpPr>
          <a:xfrm>
            <a:off x="959873" y="1646582"/>
            <a:ext cx="10272254" cy="1219200"/>
            <a:chOff x="959871" y="1758437"/>
            <a:chExt cx="10272254" cy="1219200"/>
          </a:xfrm>
        </p:grpSpPr>
        <p:sp>
          <p:nvSpPr>
            <p:cNvPr id="21" name="모서리가 둥근 직사각형 6">
              <a:extLst>
                <a:ext uri="{FF2B5EF4-FFF2-40B4-BE49-F238E27FC236}">
                  <a16:creationId xmlns:a16="http://schemas.microsoft.com/office/drawing/2014/main" id="{F54A1DFB-C071-4DCE-B53C-E79731994C0F}"/>
                </a:ext>
              </a:extLst>
            </p:cNvPr>
            <p:cNvSpPr/>
            <p:nvPr/>
          </p:nvSpPr>
          <p:spPr>
            <a:xfrm>
              <a:off x="959871" y="2018838"/>
              <a:ext cx="10272254" cy="958799"/>
            </a:xfrm>
            <a:prstGeom prst="roundRect">
              <a:avLst>
                <a:gd name="adj" fmla="val 50000"/>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prstClr val="black">
                    <a:lumMod val="75000"/>
                    <a:lumOff val="25000"/>
                  </a:prstClr>
                </a:solidFill>
              </a:endParaRPr>
            </a:p>
          </p:txBody>
        </p:sp>
        <p:sp>
          <p:nvSpPr>
            <p:cNvPr id="2" name="직사각형 1">
              <a:extLst>
                <a:ext uri="{FF2B5EF4-FFF2-40B4-BE49-F238E27FC236}">
                  <a16:creationId xmlns:a16="http://schemas.microsoft.com/office/drawing/2014/main" id="{7E910DF8-DE05-4ABD-AEC8-15C64B24EDBC}"/>
                </a:ext>
              </a:extLst>
            </p:cNvPr>
            <p:cNvSpPr/>
            <p:nvPr/>
          </p:nvSpPr>
          <p:spPr>
            <a:xfrm>
              <a:off x="2481867" y="2236627"/>
              <a:ext cx="7228262" cy="584775"/>
            </a:xfrm>
            <a:prstGeom prst="rect">
              <a:avLst/>
            </a:prstGeom>
          </p:spPr>
          <p:txBody>
            <a:bodyPr wrap="none">
              <a:spAutoFit/>
            </a:bodyPr>
            <a:lstStyle/>
            <a:p>
              <a:pPr algn="ctr"/>
              <a:r>
                <a:rPr lang="ko-KR" altLang="en-US" sz="3200" b="1" err="1">
                  <a:latin typeface="Abadi" panose="020B0604020104020204" pitchFamily="34" charset="0"/>
                </a:rPr>
                <a:t>Is</a:t>
              </a:r>
              <a:r>
                <a:rPr lang="ko-KR" altLang="en-US" sz="3200" b="1">
                  <a:latin typeface="Abadi" panose="020B0604020104020204" pitchFamily="34" charset="0"/>
                </a:rPr>
                <a:t> </a:t>
              </a:r>
              <a:r>
                <a:rPr lang="ko-KR" altLang="en-US" sz="3200" b="1" err="1">
                  <a:latin typeface="Abadi" panose="020B0604020104020204" pitchFamily="34" charset="0"/>
                </a:rPr>
                <a:t>the</a:t>
              </a:r>
              <a:r>
                <a:rPr lang="ko-KR" altLang="en-US" sz="3200" b="1">
                  <a:latin typeface="Abadi" panose="020B0604020104020204" pitchFamily="34" charset="0"/>
                </a:rPr>
                <a:t> </a:t>
              </a:r>
              <a:r>
                <a:rPr lang="ko-KR" altLang="en-US" sz="3200" b="1" err="1">
                  <a:latin typeface="Abadi" panose="020B0604020104020204" pitchFamily="34" charset="0"/>
                </a:rPr>
                <a:t>client</a:t>
              </a:r>
              <a:r>
                <a:rPr lang="ko-KR" altLang="en-US" sz="3200" b="1">
                  <a:latin typeface="Abadi" panose="020B0604020104020204" pitchFamily="34" charset="0"/>
                </a:rPr>
                <a:t> </a:t>
              </a:r>
              <a:r>
                <a:rPr lang="ko-KR" altLang="en-US" sz="3200" b="1" err="1">
                  <a:latin typeface="Abadi" panose="020B0604020104020204" pitchFamily="34" charset="0"/>
                </a:rPr>
                <a:t>subscribed</a:t>
              </a:r>
              <a:r>
                <a:rPr lang="ko-KR" altLang="en-US" sz="3200" b="1">
                  <a:latin typeface="Abadi" panose="020B0604020104020204" pitchFamily="34" charset="0"/>
                </a:rPr>
                <a:t> </a:t>
              </a:r>
              <a:r>
                <a:rPr lang="ko-KR" altLang="en-US" sz="3200" b="1" err="1">
                  <a:latin typeface="Abadi" panose="020B0604020104020204" pitchFamily="34" charset="0"/>
                </a:rPr>
                <a:t>a</a:t>
              </a:r>
              <a:r>
                <a:rPr lang="ko-KR" altLang="en-US" sz="3200" b="1">
                  <a:latin typeface="Abadi" panose="020B0604020104020204" pitchFamily="34" charset="0"/>
                </a:rPr>
                <a:t> </a:t>
              </a:r>
              <a:r>
                <a:rPr lang="ko-KR" altLang="en-US" sz="3200" b="1" err="1">
                  <a:solidFill>
                    <a:schemeClr val="accent4"/>
                  </a:solidFill>
                  <a:latin typeface="Abadi" panose="020B0604020104020204" pitchFamily="34" charset="0"/>
                </a:rPr>
                <a:t>term</a:t>
              </a:r>
              <a:r>
                <a:rPr lang="ko-KR" altLang="en-US" sz="3200" b="1">
                  <a:solidFill>
                    <a:schemeClr val="accent4"/>
                  </a:solidFill>
                  <a:latin typeface="Abadi" panose="020B0604020104020204" pitchFamily="34" charset="0"/>
                </a:rPr>
                <a:t> </a:t>
              </a:r>
              <a:r>
                <a:rPr lang="ko-KR" altLang="en-US" sz="3200" b="1" err="1">
                  <a:solidFill>
                    <a:schemeClr val="accent4"/>
                  </a:solidFill>
                  <a:latin typeface="Abadi" panose="020B0604020104020204" pitchFamily="34" charset="0"/>
                </a:rPr>
                <a:t>deposit</a:t>
              </a:r>
              <a:r>
                <a:rPr lang="ko-KR" altLang="en-US" sz="3200" b="1">
                  <a:latin typeface="Abadi" panose="020B0604020104020204" pitchFamily="34" charset="0"/>
                </a:rPr>
                <a:t>? </a:t>
              </a:r>
            </a:p>
          </p:txBody>
        </p:sp>
        <p:pic>
          <p:nvPicPr>
            <p:cNvPr id="1026" name="Picture 2" descr="bank, coin, deposit, money, piggy, save icon">
              <a:extLst>
                <a:ext uri="{FF2B5EF4-FFF2-40B4-BE49-F238E27FC236}">
                  <a16:creationId xmlns:a16="http://schemas.microsoft.com/office/drawing/2014/main" id="{036C45B3-4EAD-43D9-9F21-3244F4D60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129" y="1758437"/>
              <a:ext cx="1219200" cy="12192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heart, love, marriage, romantic icon">
            <a:extLst>
              <a:ext uri="{FF2B5EF4-FFF2-40B4-BE49-F238E27FC236}">
                <a16:creationId xmlns:a16="http://schemas.microsoft.com/office/drawing/2014/main" id="{B460277E-CACE-446D-940B-8F8D3257CB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7456" y="4094921"/>
            <a:ext cx="1627695" cy="1627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rt, love, marriage, romantic icon">
            <a:extLst>
              <a:ext uri="{FF2B5EF4-FFF2-40B4-BE49-F238E27FC236}">
                <a16:creationId xmlns:a16="http://schemas.microsoft.com/office/drawing/2014/main" id="{EB50C2CF-6A68-4AC1-B2B6-F029B4FFCE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1877" y="4094920"/>
            <a:ext cx="1627695" cy="16276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eart icon">
            <a:extLst>
              <a:ext uri="{FF2B5EF4-FFF2-40B4-BE49-F238E27FC236}">
                <a16:creationId xmlns:a16="http://schemas.microsoft.com/office/drawing/2014/main" id="{BF3F3D62-B395-4BB7-A709-9DECD8F51FA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96760" y="4094919"/>
            <a:ext cx="373817" cy="373817"/>
          </a:xfrm>
          <a:prstGeom prst="rect">
            <a:avLst/>
          </a:prstGeom>
          <a:noFill/>
          <a:extLst>
            <a:ext uri="{909E8E84-426E-40DD-AFC4-6F175D3DCCD1}">
              <a14:hiddenFill xmlns:a14="http://schemas.microsoft.com/office/drawing/2010/main">
                <a:solidFill>
                  <a:srgbClr val="FFFFFF"/>
                </a:solidFill>
              </a14:hiddenFill>
            </a:ext>
          </a:extLst>
        </p:spPr>
      </p:pic>
      <p:sp>
        <p:nvSpPr>
          <p:cNvPr id="19" name="타원 18">
            <a:extLst>
              <a:ext uri="{FF2B5EF4-FFF2-40B4-BE49-F238E27FC236}">
                <a16:creationId xmlns:a16="http://schemas.microsoft.com/office/drawing/2014/main" id="{FC8F0119-6EB3-45CF-8A8B-B107D1EDFAC6}"/>
              </a:ext>
            </a:extLst>
          </p:cNvPr>
          <p:cNvSpPr/>
          <p:nvPr/>
        </p:nvSpPr>
        <p:spPr>
          <a:xfrm>
            <a:off x="728876" y="3359427"/>
            <a:ext cx="3120886" cy="3041374"/>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CC2530F-E50E-40E6-ADE1-248F3A2AD4D1}"/>
              </a:ext>
            </a:extLst>
          </p:cNvPr>
          <p:cNvGrpSpPr/>
          <p:nvPr/>
        </p:nvGrpSpPr>
        <p:grpSpPr>
          <a:xfrm>
            <a:off x="952970" y="3925954"/>
            <a:ext cx="2672698" cy="2150376"/>
            <a:chOff x="692153" y="3732924"/>
            <a:chExt cx="2672698" cy="2150376"/>
          </a:xfrm>
        </p:grpSpPr>
        <p:pic>
          <p:nvPicPr>
            <p:cNvPr id="1044" name="Picture 20" descr="aunt, cartoon, family, lady, person, woman icon">
              <a:extLst>
                <a:ext uri="{FF2B5EF4-FFF2-40B4-BE49-F238E27FC236}">
                  <a16:creationId xmlns:a16="http://schemas.microsoft.com/office/drawing/2014/main" id="{B368FAFF-A018-45F5-B016-B7503348CAD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23677" y="3732924"/>
              <a:ext cx="1441174" cy="144117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amily, grandfather, grandpa, grandparents, man icon">
              <a:extLst>
                <a:ext uri="{FF2B5EF4-FFF2-40B4-BE49-F238E27FC236}">
                  <a16:creationId xmlns:a16="http://schemas.microsoft.com/office/drawing/2014/main" id="{2F87206A-02FC-4B9D-8953-8C4B769374C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153" y="3732924"/>
              <a:ext cx="1563302" cy="15633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aby, cartoon, child, family, kid, son icon">
              <a:extLst>
                <a:ext uri="{FF2B5EF4-FFF2-40B4-BE49-F238E27FC236}">
                  <a16:creationId xmlns:a16="http://schemas.microsoft.com/office/drawing/2014/main" id="{D340E473-BAC9-46E6-97F7-294D94DBA07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2022" y="4679020"/>
              <a:ext cx="1204280" cy="12042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8" name="Picture 24" descr="balance spendings, budget, money, save money icon">
            <a:extLst>
              <a:ext uri="{FF2B5EF4-FFF2-40B4-BE49-F238E27FC236}">
                <a16:creationId xmlns:a16="http://schemas.microsoft.com/office/drawing/2014/main" id="{A4BC4F7C-1B67-48A9-A575-E7D9DDD8957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67672" y="3976184"/>
            <a:ext cx="1746431" cy="174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solidFill>
                    <a:schemeClr val="bg1">
                      <a:lumMod val="75000"/>
                    </a:schemeClr>
                  </a:solidFill>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solidFill>
                    <a:schemeClr val="bg1">
                      <a:lumMod val="75000"/>
                    </a:schemeClr>
                  </a:solidFill>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4995598"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[Categorical] </a:t>
            </a:r>
            <a:endParaRPr lang="ko-KR" altLang="ko-KR">
              <a:latin typeface="Abadi" panose="020B0604020104020204" pitchFamily="34" charset="0"/>
            </a:endParaRPr>
          </a:p>
        </p:txBody>
      </p:sp>
      <p:pic>
        <p:nvPicPr>
          <p:cNvPr id="13" name="그림 12">
            <a:extLst>
              <a:ext uri="{FF2B5EF4-FFF2-40B4-BE49-F238E27FC236}">
                <a16:creationId xmlns:a16="http://schemas.microsoft.com/office/drawing/2014/main" id="{C2347456-ED88-43AB-84E0-A616DF6AB1F8}"/>
              </a:ext>
            </a:extLst>
          </p:cNvPr>
          <p:cNvPicPr>
            <a:picLocks noChangeAspect="1"/>
          </p:cNvPicPr>
          <p:nvPr/>
        </p:nvPicPr>
        <p:blipFill>
          <a:blip r:embed="rId3"/>
          <a:stretch>
            <a:fillRect/>
          </a:stretch>
        </p:blipFill>
        <p:spPr>
          <a:xfrm>
            <a:off x="8470722" y="2302910"/>
            <a:ext cx="3271965" cy="4089957"/>
          </a:xfrm>
          <a:prstGeom prst="rect">
            <a:avLst/>
          </a:prstGeom>
          <a:solidFill>
            <a:schemeClr val="bg1"/>
          </a:solidFill>
          <a:ln w="12700">
            <a:solidFill>
              <a:schemeClr val="tx1">
                <a:lumMod val="65000"/>
                <a:lumOff val="35000"/>
              </a:schemeClr>
            </a:solidFill>
          </a:ln>
        </p:spPr>
      </p:pic>
      <p:pic>
        <p:nvPicPr>
          <p:cNvPr id="14" name="그림 13">
            <a:extLst>
              <a:ext uri="{FF2B5EF4-FFF2-40B4-BE49-F238E27FC236}">
                <a16:creationId xmlns:a16="http://schemas.microsoft.com/office/drawing/2014/main" id="{7F1C5DDF-9612-4292-B617-EBD2D6B2863A}"/>
              </a:ext>
            </a:extLst>
          </p:cNvPr>
          <p:cNvPicPr>
            <a:picLocks noChangeAspect="1"/>
          </p:cNvPicPr>
          <p:nvPr/>
        </p:nvPicPr>
        <p:blipFill rotWithShape="1">
          <a:blip r:embed="rId3"/>
          <a:srcRect t="25132" b="50041"/>
          <a:stretch/>
        </p:blipFill>
        <p:spPr>
          <a:xfrm>
            <a:off x="333935" y="3993027"/>
            <a:ext cx="7716231" cy="2394578"/>
          </a:xfrm>
          <a:prstGeom prst="rect">
            <a:avLst/>
          </a:prstGeom>
          <a:solidFill>
            <a:schemeClr val="bg1"/>
          </a:solidFill>
          <a:ln w="12700">
            <a:solidFill>
              <a:schemeClr val="tx1">
                <a:lumMod val="65000"/>
                <a:lumOff val="35000"/>
              </a:schemeClr>
            </a:solidFill>
          </a:ln>
        </p:spPr>
      </p:pic>
      <p:sp>
        <p:nvSpPr>
          <p:cNvPr id="15" name="화살표: 오른쪽 14">
            <a:extLst>
              <a:ext uri="{FF2B5EF4-FFF2-40B4-BE49-F238E27FC236}">
                <a16:creationId xmlns:a16="http://schemas.microsoft.com/office/drawing/2014/main" id="{8E746CD0-0A03-4B3B-B3CE-D25FF7117FEF}"/>
              </a:ext>
            </a:extLst>
          </p:cNvPr>
          <p:cNvSpPr/>
          <p:nvPr/>
        </p:nvSpPr>
        <p:spPr>
          <a:xfrm rot="5400000">
            <a:off x="751283" y="3922489"/>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BBEAD01E-A846-4DB6-9742-7A427D001E73}"/>
              </a:ext>
            </a:extLst>
          </p:cNvPr>
          <p:cNvSpPr/>
          <p:nvPr/>
        </p:nvSpPr>
        <p:spPr>
          <a:xfrm rot="5400000">
            <a:off x="4407128" y="3893692"/>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5C7AA7A3-FA6D-45BD-9656-B15224DB3371}"/>
              </a:ext>
            </a:extLst>
          </p:cNvPr>
          <p:cNvSpPr/>
          <p:nvPr/>
        </p:nvSpPr>
        <p:spPr>
          <a:xfrm rot="5400000">
            <a:off x="6416992" y="3904103"/>
            <a:ext cx="266406" cy="198670"/>
          </a:xfrm>
          <a:prstGeom prst="rightArrow">
            <a:avLst/>
          </a:prstGeom>
          <a:solidFill>
            <a:srgbClr val="90D6E0"/>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3C4607B6-1666-4A14-B2B4-680CD5D62503}"/>
              </a:ext>
            </a:extLst>
          </p:cNvPr>
          <p:cNvSpPr/>
          <p:nvPr/>
        </p:nvSpPr>
        <p:spPr>
          <a:xfrm>
            <a:off x="1211543" y="2302910"/>
            <a:ext cx="6302439" cy="1379590"/>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99497DDD-1549-4840-861A-B600FCBB40E5}"/>
              </a:ext>
            </a:extLst>
          </p:cNvPr>
          <p:cNvSpPr txBox="1"/>
          <p:nvPr/>
        </p:nvSpPr>
        <p:spPr>
          <a:xfrm>
            <a:off x="1701703" y="2318512"/>
            <a:ext cx="4995597" cy="1295098"/>
          </a:xfrm>
          <a:prstGeom prst="rect">
            <a:avLst/>
          </a:prstGeom>
          <a:noFill/>
        </p:spPr>
        <p:txBody>
          <a:bodyPr wrap="square" rtlCol="0">
            <a:spAutoFit/>
          </a:bodyPr>
          <a:lstStyle/>
          <a:p>
            <a:pPr>
              <a:lnSpc>
                <a:spcPct val="150000"/>
              </a:lnSpc>
            </a:pPr>
            <a:r>
              <a:rPr lang="en-US" altLang="ko-KR">
                <a:latin typeface="Abadi" panose="020B0604020104020204" pitchFamily="34" charset="0"/>
              </a:rPr>
              <a:t> If the job is </a:t>
            </a:r>
            <a:r>
              <a:rPr lang="en-US" altLang="ko-KR" b="1">
                <a:solidFill>
                  <a:schemeClr val="accent4"/>
                </a:solidFill>
                <a:latin typeface="Abadi" panose="020B0604020104020204" pitchFamily="34" charset="0"/>
              </a:rPr>
              <a:t>“housemaid”</a:t>
            </a:r>
            <a:r>
              <a:rPr lang="en-US" altLang="ko-KR">
                <a:latin typeface="Abadi" panose="020B0604020104020204" pitchFamily="34" charset="0"/>
              </a:rPr>
              <a:t>                    “</a:t>
            </a:r>
            <a:r>
              <a:rPr lang="en-US" altLang="ko-KR" b="1">
                <a:latin typeface="Abadi" panose="020B0604020104020204" pitchFamily="34" charset="0"/>
              </a:rPr>
              <a:t>primary”</a:t>
            </a:r>
            <a:endParaRPr lang="en-US" altLang="ko-KR" b="1">
              <a:latin typeface="Abadi" panose="020B0604020104020204" pitchFamily="34" charset="0"/>
              <a:sym typeface="Wingdings" panose="05000000000000000000" pitchFamily="2" charset="2"/>
            </a:endParaRPr>
          </a:p>
          <a:p>
            <a:pPr>
              <a:lnSpc>
                <a:spcPct val="150000"/>
              </a:lnSpc>
            </a:pPr>
            <a:r>
              <a:rPr lang="en-US" altLang="ko-KR">
                <a:latin typeface="Abadi" panose="020B0604020104020204" pitchFamily="34" charset="0"/>
              </a:rPr>
              <a:t>If the job is </a:t>
            </a:r>
            <a:r>
              <a:rPr lang="en-US" altLang="ko-KR" b="1">
                <a:solidFill>
                  <a:schemeClr val="accent4"/>
                </a:solidFill>
                <a:latin typeface="Abadi" panose="020B0604020104020204" pitchFamily="34" charset="0"/>
              </a:rPr>
              <a:t>“management”</a:t>
            </a:r>
            <a:r>
              <a:rPr lang="en-US" altLang="ko-KR">
                <a:latin typeface="Abadi" panose="020B0604020104020204" pitchFamily="34" charset="0"/>
              </a:rPr>
              <a:t>                  “</a:t>
            </a:r>
            <a:r>
              <a:rPr lang="en-US" altLang="ko-KR" b="1">
                <a:latin typeface="Abadi" panose="020B0604020104020204" pitchFamily="34" charset="0"/>
              </a:rPr>
              <a:t>tertiary”</a:t>
            </a:r>
            <a:endParaRPr lang="en-US" altLang="ko-KR" b="1">
              <a:latin typeface="Abadi" panose="020B0604020104020204" pitchFamily="34" charset="0"/>
              <a:sym typeface="Wingdings" panose="05000000000000000000" pitchFamily="2" charset="2"/>
            </a:endParaRPr>
          </a:p>
          <a:p>
            <a:pPr>
              <a:lnSpc>
                <a:spcPct val="150000"/>
              </a:lnSpc>
            </a:pPr>
            <a:r>
              <a:rPr lang="en-US" altLang="ko-KR">
                <a:latin typeface="Abadi" panose="020B0604020104020204" pitchFamily="34" charset="0"/>
              </a:rPr>
              <a:t>          If </a:t>
            </a:r>
            <a:r>
              <a:rPr lang="en-US" altLang="ko-KR" b="1">
                <a:solidFill>
                  <a:schemeClr val="accent4"/>
                </a:solidFill>
                <a:latin typeface="Abadi" panose="020B0604020104020204" pitchFamily="34" charset="0"/>
              </a:rPr>
              <a:t>“retired”</a:t>
            </a:r>
            <a:r>
              <a:rPr lang="en-US" altLang="ko-KR">
                <a:latin typeface="Abadi" panose="020B0604020104020204" pitchFamily="34" charset="0"/>
              </a:rPr>
              <a:t>                              “</a:t>
            </a:r>
            <a:r>
              <a:rPr lang="en-US" altLang="ko-KR" b="1">
                <a:latin typeface="Abadi" panose="020B0604020104020204" pitchFamily="34" charset="0"/>
              </a:rPr>
              <a:t>secondary”</a:t>
            </a:r>
            <a:endParaRPr lang="en-US" altLang="ko-KR" b="1">
              <a:latin typeface="Abadi" panose="020B0604020104020204" pitchFamily="34" charset="0"/>
              <a:sym typeface="Wingdings" panose="05000000000000000000" pitchFamily="2" charset="2"/>
            </a:endParaRPr>
          </a:p>
        </p:txBody>
      </p:sp>
      <p:sp>
        <p:nvSpPr>
          <p:cNvPr id="26" name="화살표: 오른쪽 25">
            <a:extLst>
              <a:ext uri="{FF2B5EF4-FFF2-40B4-BE49-F238E27FC236}">
                <a16:creationId xmlns:a16="http://schemas.microsoft.com/office/drawing/2014/main" id="{9B02387F-9A2F-4BCB-928F-241D96A85EEB}"/>
              </a:ext>
            </a:extLst>
          </p:cNvPr>
          <p:cNvSpPr/>
          <p:nvPr/>
        </p:nvSpPr>
        <p:spPr>
          <a:xfrm>
            <a:off x="4699358" y="2530207"/>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화살표: 오른쪽 28">
            <a:extLst>
              <a:ext uri="{FF2B5EF4-FFF2-40B4-BE49-F238E27FC236}">
                <a16:creationId xmlns:a16="http://schemas.microsoft.com/office/drawing/2014/main" id="{33B99075-F469-4735-856B-541E8BED70EE}"/>
              </a:ext>
            </a:extLst>
          </p:cNvPr>
          <p:cNvSpPr/>
          <p:nvPr/>
        </p:nvSpPr>
        <p:spPr>
          <a:xfrm>
            <a:off x="4699358" y="2926309"/>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522BC194-71AE-43E4-A543-3B4DAC5D3A6E}"/>
              </a:ext>
            </a:extLst>
          </p:cNvPr>
          <p:cNvSpPr/>
          <p:nvPr/>
        </p:nvSpPr>
        <p:spPr>
          <a:xfrm>
            <a:off x="4699358" y="3325892"/>
            <a:ext cx="500729" cy="15757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7C8149F2-3042-44E2-917A-CDFA1C4F0915}"/>
              </a:ext>
            </a:extLst>
          </p:cNvPr>
          <p:cNvSpPr/>
          <p:nvPr/>
        </p:nvSpPr>
        <p:spPr>
          <a:xfrm>
            <a:off x="461132" y="4326230"/>
            <a:ext cx="846707" cy="338554"/>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600">
                <a:latin typeface="Abadi" panose="020B0604020104020204" pitchFamily="34" charset="0"/>
              </a:rPr>
              <a:t>primary</a:t>
            </a:r>
            <a:endParaRPr lang="ko-KR" altLang="ko-KR" sz="1600">
              <a:latin typeface="Abadi" panose="020B0604020104020204" pitchFamily="34" charset="0"/>
            </a:endParaRPr>
          </a:p>
        </p:txBody>
      </p:sp>
      <p:sp>
        <p:nvSpPr>
          <p:cNvPr id="32" name="직사각형 31">
            <a:extLst>
              <a:ext uri="{FF2B5EF4-FFF2-40B4-BE49-F238E27FC236}">
                <a16:creationId xmlns:a16="http://schemas.microsoft.com/office/drawing/2014/main" id="{E43F397C-C774-4694-B4E1-45D1BD24D32B}"/>
              </a:ext>
            </a:extLst>
          </p:cNvPr>
          <p:cNvSpPr/>
          <p:nvPr/>
        </p:nvSpPr>
        <p:spPr>
          <a:xfrm>
            <a:off x="4192050" y="4297811"/>
            <a:ext cx="805029" cy="338554"/>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600">
                <a:latin typeface="Abadi" panose="020B0604020104020204" pitchFamily="34" charset="0"/>
              </a:rPr>
              <a:t>tertiary</a:t>
            </a:r>
            <a:endParaRPr lang="ko-KR" altLang="ko-KR" sz="1600">
              <a:latin typeface="Abadi" panose="020B0604020104020204" pitchFamily="34" charset="0"/>
            </a:endParaRPr>
          </a:p>
        </p:txBody>
      </p:sp>
      <p:sp>
        <p:nvSpPr>
          <p:cNvPr id="33" name="직사각형 32">
            <a:extLst>
              <a:ext uri="{FF2B5EF4-FFF2-40B4-BE49-F238E27FC236}">
                <a16:creationId xmlns:a16="http://schemas.microsoft.com/office/drawing/2014/main" id="{6A17885F-A226-46F2-A33B-CAF9F296AFFA}"/>
              </a:ext>
            </a:extLst>
          </p:cNvPr>
          <p:cNvSpPr/>
          <p:nvPr/>
        </p:nvSpPr>
        <p:spPr>
          <a:xfrm>
            <a:off x="6014631" y="4326230"/>
            <a:ext cx="1071127" cy="338554"/>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sz="1600">
                <a:latin typeface="Abadi" panose="020B0604020104020204" pitchFamily="34" charset="0"/>
              </a:rPr>
              <a:t>secondary</a:t>
            </a:r>
            <a:endParaRPr lang="ko-KR" altLang="ko-KR" sz="1600">
              <a:latin typeface="Abadi" panose="020B0604020104020204" pitchFamily="34" charset="0"/>
            </a:endParaRPr>
          </a:p>
        </p:txBody>
      </p:sp>
      <p:sp>
        <p:nvSpPr>
          <p:cNvPr id="36" name="화살표: 굽음 35">
            <a:extLst>
              <a:ext uri="{FF2B5EF4-FFF2-40B4-BE49-F238E27FC236}">
                <a16:creationId xmlns:a16="http://schemas.microsoft.com/office/drawing/2014/main" id="{76497B9B-1CD1-4CD5-AAED-EDF12B236657}"/>
              </a:ext>
            </a:extLst>
          </p:cNvPr>
          <p:cNvSpPr/>
          <p:nvPr/>
        </p:nvSpPr>
        <p:spPr>
          <a:xfrm rot="16200000" flipH="1">
            <a:off x="7894755" y="3522163"/>
            <a:ext cx="276816" cy="522670"/>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직사각형 36">
            <a:extLst>
              <a:ext uri="{FF2B5EF4-FFF2-40B4-BE49-F238E27FC236}">
                <a16:creationId xmlns:a16="http://schemas.microsoft.com/office/drawing/2014/main" id="{5B8DF61A-6B92-4C27-B669-3062505BFC69}"/>
              </a:ext>
            </a:extLst>
          </p:cNvPr>
          <p:cNvSpPr/>
          <p:nvPr/>
        </p:nvSpPr>
        <p:spPr>
          <a:xfrm>
            <a:off x="8395856" y="3334670"/>
            <a:ext cx="3396693" cy="106836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61471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grpSp>
        <p:nvGrpSpPr>
          <p:cNvPr id="4" name="그룹 3">
            <a:extLst>
              <a:ext uri="{FF2B5EF4-FFF2-40B4-BE49-F238E27FC236}">
                <a16:creationId xmlns:a16="http://schemas.microsoft.com/office/drawing/2014/main" id="{3BA3040C-2EBB-442B-9657-3993AA018C46}"/>
              </a:ext>
            </a:extLst>
          </p:cNvPr>
          <p:cNvGrpSpPr/>
          <p:nvPr/>
        </p:nvGrpSpPr>
        <p:grpSpPr>
          <a:xfrm>
            <a:off x="6600697" y="453770"/>
            <a:ext cx="5278794" cy="1314939"/>
            <a:chOff x="6125292" y="4745956"/>
            <a:chExt cx="5278794" cy="1314939"/>
          </a:xfrm>
        </p:grpSpPr>
        <p:sp>
          <p:nvSpPr>
            <p:cNvPr id="8" name="사각형: 둥근 모서리 7">
              <a:extLst>
                <a:ext uri="{FF2B5EF4-FFF2-40B4-BE49-F238E27FC236}">
                  <a16:creationId xmlns:a16="http://schemas.microsoft.com/office/drawing/2014/main" id="{07944B49-6B4B-4D18-A6C3-E9D2450C1E9B}"/>
                </a:ext>
              </a:extLst>
            </p:cNvPr>
            <p:cNvSpPr/>
            <p:nvPr/>
          </p:nvSpPr>
          <p:spPr>
            <a:xfrm>
              <a:off x="6221896" y="4856677"/>
              <a:ext cx="5029200" cy="1204218"/>
            </a:xfrm>
            <a:prstGeom prst="roundRect">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Abadi" panose="020B0604020104020204" pitchFamily="34" charset="0"/>
              </a:endParaRPr>
            </a:p>
          </p:txBody>
        </p:sp>
        <p:sp>
          <p:nvSpPr>
            <p:cNvPr id="19" name="타원 18">
              <a:extLst>
                <a:ext uri="{FF2B5EF4-FFF2-40B4-BE49-F238E27FC236}">
                  <a16:creationId xmlns:a16="http://schemas.microsoft.com/office/drawing/2014/main" id="{D92553A5-C0F7-49DF-B0C9-9EDD40A6AC40}"/>
                </a:ext>
              </a:extLst>
            </p:cNvPr>
            <p:cNvSpPr/>
            <p:nvPr/>
          </p:nvSpPr>
          <p:spPr>
            <a:xfrm>
              <a:off x="6125292" y="4745956"/>
              <a:ext cx="475405" cy="480437"/>
            </a:xfrm>
            <a:prstGeom prst="ellipse">
              <a:avLst/>
            </a:prstGeom>
            <a:solidFill>
              <a:schemeClr val="bg1"/>
            </a:solidFill>
            <a:ln w="25400">
              <a:solidFill>
                <a:schemeClr val="tx1">
                  <a:lumMod val="75000"/>
                  <a:lumOff val="25000"/>
                </a:schemeClr>
              </a:solid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prstClr val="black">
                      <a:lumMod val="75000"/>
                      <a:lumOff val="25000"/>
                    </a:prstClr>
                  </a:solidFill>
                </a:rPr>
                <a:t>2</a:t>
              </a:r>
              <a:endParaRPr lang="ko-KR" altLang="en-US" b="1">
                <a:solidFill>
                  <a:prstClr val="black">
                    <a:lumMod val="75000"/>
                    <a:lumOff val="25000"/>
                  </a:prstClr>
                </a:solidFill>
              </a:endParaRPr>
            </a:p>
          </p:txBody>
        </p:sp>
        <p:sp>
          <p:nvSpPr>
            <p:cNvPr id="20" name="직사각형 19">
              <a:extLst>
                <a:ext uri="{FF2B5EF4-FFF2-40B4-BE49-F238E27FC236}">
                  <a16:creationId xmlns:a16="http://schemas.microsoft.com/office/drawing/2014/main" id="{BA48361E-2525-4CD1-996E-B57D5DC98D19}"/>
                </a:ext>
              </a:extLst>
            </p:cNvPr>
            <p:cNvSpPr/>
            <p:nvPr/>
          </p:nvSpPr>
          <p:spPr>
            <a:xfrm>
              <a:off x="6600697" y="4901727"/>
              <a:ext cx="2553904" cy="369332"/>
            </a:xfrm>
            <a:prstGeom prst="rect">
              <a:avLst/>
            </a:prstGeom>
          </p:spPr>
          <p:txBody>
            <a:bodyPr wrap="none">
              <a:spAutoFit/>
            </a:bodyPr>
            <a:lstStyle/>
            <a:p>
              <a:r>
                <a:rPr lang="en-US" altLang="ko-KR" b="1">
                  <a:latin typeface="Abadi" panose="020B0604020104020204" pitchFamily="34" charset="0"/>
                </a:rPr>
                <a:t>By </a:t>
              </a:r>
              <a:r>
                <a:rPr lang="en-US" altLang="ko-KR" b="1">
                  <a:solidFill>
                    <a:schemeClr val="accent4"/>
                  </a:solidFill>
                  <a:latin typeface="Abadi" panose="020B0604020104020204" pitchFamily="34" charset="0"/>
                </a:rPr>
                <a:t>related feature </a:t>
              </a:r>
              <a:r>
                <a:rPr lang="en-US" altLang="ko-KR" b="1">
                  <a:latin typeface="Abadi" panose="020B0604020104020204" pitchFamily="34" charset="0"/>
                </a:rPr>
                <a:t>value </a:t>
              </a:r>
              <a:endParaRPr lang="ko-KR" altLang="en-US" b="1">
                <a:latin typeface="Abadi" panose="020B0604020104020204" pitchFamily="34" charset="0"/>
              </a:endParaRPr>
            </a:p>
          </p:txBody>
        </p:sp>
        <p:sp>
          <p:nvSpPr>
            <p:cNvPr id="21" name="직사각형 20">
              <a:extLst>
                <a:ext uri="{FF2B5EF4-FFF2-40B4-BE49-F238E27FC236}">
                  <a16:creationId xmlns:a16="http://schemas.microsoft.com/office/drawing/2014/main" id="{55261788-5154-42E0-BEF3-763B56FD16A3}"/>
                </a:ext>
              </a:extLst>
            </p:cNvPr>
            <p:cNvSpPr/>
            <p:nvPr/>
          </p:nvSpPr>
          <p:spPr>
            <a:xfrm>
              <a:off x="6472764" y="5256967"/>
              <a:ext cx="1265090" cy="646331"/>
            </a:xfrm>
            <a:prstGeom prst="rect">
              <a:avLst/>
            </a:prstGeom>
          </p:spPr>
          <p:txBody>
            <a:bodyPr wrap="none">
              <a:spAutoFit/>
            </a:bodyPr>
            <a:lstStyle/>
            <a:p>
              <a:pPr algn="ctr"/>
              <a:r>
                <a:rPr lang="en-US" altLang="ko-KR" b="1">
                  <a:solidFill>
                    <a:schemeClr val="bg1">
                      <a:lumMod val="75000"/>
                    </a:schemeClr>
                  </a:solidFill>
                  <a:latin typeface="Abadi" panose="020B0604020104020204" pitchFamily="34" charset="0"/>
                </a:rPr>
                <a:t>Numeric</a:t>
              </a:r>
            </a:p>
            <a:p>
              <a:pPr algn="ctr"/>
              <a:r>
                <a:rPr lang="en-US" altLang="ko-KR" b="1">
                  <a:latin typeface="Abadi" panose="020B0604020104020204" pitchFamily="34" charset="0"/>
                </a:rPr>
                <a:t>Categorical</a:t>
              </a:r>
              <a:endParaRPr lang="en-US" altLang="ko-KR" b="1">
                <a:latin typeface="Abadi" panose="020B0604020104020204" pitchFamily="34" charset="0"/>
                <a:sym typeface="Wingdings" panose="05000000000000000000" pitchFamily="2" charset="2"/>
              </a:endParaRPr>
            </a:p>
          </p:txBody>
        </p:sp>
        <p:cxnSp>
          <p:nvCxnSpPr>
            <p:cNvPr id="22" name="직선 화살표 연결선 21">
              <a:extLst>
                <a:ext uri="{FF2B5EF4-FFF2-40B4-BE49-F238E27FC236}">
                  <a16:creationId xmlns:a16="http://schemas.microsoft.com/office/drawing/2014/main" id="{1CBCE9EF-35EE-4BFF-AEBE-8ECABE5F1B63}"/>
                </a:ext>
              </a:extLst>
            </p:cNvPr>
            <p:cNvCxnSpPr>
              <a:cxnSpLocks/>
            </p:cNvCxnSpPr>
            <p:nvPr/>
          </p:nvCxnSpPr>
          <p:spPr>
            <a:xfrm>
              <a:off x="7759459" y="5458784"/>
              <a:ext cx="656287" cy="1"/>
            </a:xfrm>
            <a:prstGeom prst="straightConnector1">
              <a:avLst/>
            </a:prstGeom>
            <a:ln w="41275">
              <a:solidFill>
                <a:srgbClr val="90D6E0">
                  <a:alpha val="3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45989846-A387-41C7-924D-2E11E47F94BD}"/>
                </a:ext>
              </a:extLst>
            </p:cNvPr>
            <p:cNvSpPr/>
            <p:nvPr/>
          </p:nvSpPr>
          <p:spPr>
            <a:xfrm>
              <a:off x="8282039" y="5272282"/>
              <a:ext cx="3122047" cy="646331"/>
            </a:xfrm>
            <a:prstGeom prst="rect">
              <a:avLst/>
            </a:prstGeom>
          </p:spPr>
          <p:txBody>
            <a:bodyPr wrap="square">
              <a:spAutoFit/>
            </a:bodyPr>
            <a:lstStyle/>
            <a:p>
              <a:pPr algn="ctr"/>
              <a:r>
                <a:rPr lang="en-US" altLang="ko-KR" b="1">
                  <a:solidFill>
                    <a:schemeClr val="bg1">
                      <a:lumMod val="75000"/>
                    </a:schemeClr>
                  </a:solidFill>
                  <a:latin typeface="Abadi" panose="020B0604020104020204" pitchFamily="34" charset="0"/>
                  <a:sym typeface="Wingdings" panose="05000000000000000000" pitchFamily="2" charset="2"/>
                </a:rPr>
                <a:t>Linear Regression / Median</a:t>
              </a:r>
            </a:p>
            <a:p>
              <a:pPr algn="ctr"/>
              <a:r>
                <a:rPr lang="en-US" altLang="ko-KR" b="1">
                  <a:latin typeface="Abadi" panose="020B0604020104020204" pitchFamily="34" charset="0"/>
                  <a:sym typeface="Wingdings" panose="05000000000000000000" pitchFamily="2" charset="2"/>
                </a:rPr>
                <a:t>Mode  </a:t>
              </a:r>
              <a:r>
                <a:rPr lang="en-US" altLang="ko-KR" b="1">
                  <a:latin typeface="Abadi" panose="020B0604020104020204" pitchFamily="34" charset="0"/>
                </a:rPr>
                <a:t>  </a:t>
              </a:r>
              <a:endParaRPr lang="ko-KR" altLang="en-US" b="1">
                <a:latin typeface="Abadi" panose="020B0604020104020204" pitchFamily="34" charset="0"/>
              </a:endParaRPr>
            </a:p>
          </p:txBody>
        </p:sp>
        <p:cxnSp>
          <p:nvCxnSpPr>
            <p:cNvPr id="24" name="직선 화살표 연결선 23">
              <a:extLst>
                <a:ext uri="{FF2B5EF4-FFF2-40B4-BE49-F238E27FC236}">
                  <a16:creationId xmlns:a16="http://schemas.microsoft.com/office/drawing/2014/main" id="{360CC6CE-AA37-41AC-BF5F-E1502175F5A8}"/>
                </a:ext>
              </a:extLst>
            </p:cNvPr>
            <p:cNvCxnSpPr>
              <a:cxnSpLocks/>
            </p:cNvCxnSpPr>
            <p:nvPr/>
          </p:nvCxnSpPr>
          <p:spPr>
            <a:xfrm>
              <a:off x="7819093" y="5747008"/>
              <a:ext cx="1492996" cy="0"/>
            </a:xfrm>
            <a:prstGeom prst="straightConnector1">
              <a:avLst/>
            </a:prstGeom>
            <a:ln w="41275">
              <a:solidFill>
                <a:srgbClr val="90D6E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4995598"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Fill missing data to specific values [Categorical] </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0896CAA3-15D2-4075-A87C-CAB548790F2E}"/>
              </a:ext>
            </a:extLst>
          </p:cNvPr>
          <p:cNvPicPr>
            <a:picLocks noChangeAspect="1"/>
          </p:cNvPicPr>
          <p:nvPr/>
        </p:nvPicPr>
        <p:blipFill rotWithShape="1">
          <a:blip r:embed="rId3"/>
          <a:srcRect t="50275" b="-1"/>
          <a:stretch/>
        </p:blipFill>
        <p:spPr>
          <a:xfrm>
            <a:off x="6201897" y="3756564"/>
            <a:ext cx="5472359" cy="2721160"/>
          </a:xfrm>
          <a:prstGeom prst="rect">
            <a:avLst/>
          </a:prstGeom>
          <a:solidFill>
            <a:schemeClr val="bg1"/>
          </a:solidFill>
          <a:ln w="12700">
            <a:solidFill>
              <a:schemeClr val="tx1">
                <a:lumMod val="65000"/>
                <a:lumOff val="35000"/>
              </a:schemeClr>
            </a:solidFill>
          </a:ln>
        </p:spPr>
      </p:pic>
      <p:sp>
        <p:nvSpPr>
          <p:cNvPr id="16" name="사각형: 둥근 모서리 15">
            <a:extLst>
              <a:ext uri="{FF2B5EF4-FFF2-40B4-BE49-F238E27FC236}">
                <a16:creationId xmlns:a16="http://schemas.microsoft.com/office/drawing/2014/main" id="{2CFFACEE-8D37-4CB6-8503-561DF82F25CC}"/>
              </a:ext>
            </a:extLst>
          </p:cNvPr>
          <p:cNvSpPr/>
          <p:nvPr/>
        </p:nvSpPr>
        <p:spPr>
          <a:xfrm>
            <a:off x="1964835" y="2362793"/>
            <a:ext cx="8262330" cy="1146630"/>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B24D190D-57D1-414A-BEEE-49FAB1337E8D}"/>
              </a:ext>
            </a:extLst>
          </p:cNvPr>
          <p:cNvSpPr txBox="1"/>
          <p:nvPr/>
        </p:nvSpPr>
        <p:spPr>
          <a:xfrm>
            <a:off x="2648302" y="2571165"/>
            <a:ext cx="2951449" cy="707886"/>
          </a:xfrm>
          <a:prstGeom prst="rect">
            <a:avLst/>
          </a:prstGeom>
          <a:noFill/>
        </p:spPr>
        <p:txBody>
          <a:bodyPr wrap="none" rtlCol="0">
            <a:spAutoFit/>
          </a:bodyPr>
          <a:lstStyle/>
          <a:p>
            <a:r>
              <a:rPr lang="en-US" altLang="ko-KR" sz="2000">
                <a:latin typeface="Abadi" panose="020B0604020104020204" pitchFamily="34" charset="0"/>
              </a:rPr>
              <a:t>If contact is </a:t>
            </a:r>
            <a:r>
              <a:rPr lang="en-US" altLang="ko-KR" sz="2000" b="1">
                <a:solidFill>
                  <a:schemeClr val="accent4"/>
                </a:solidFill>
                <a:latin typeface="Abadi" panose="020B0604020104020204" pitchFamily="34" charset="0"/>
              </a:rPr>
              <a:t>“success” </a:t>
            </a:r>
          </a:p>
          <a:p>
            <a:r>
              <a:rPr lang="en-US" altLang="ko-KR" sz="2000">
                <a:latin typeface="Abadi" panose="020B0604020104020204" pitchFamily="34" charset="0"/>
                <a:sym typeface="Wingdings" panose="05000000000000000000" pitchFamily="2" charset="2"/>
              </a:rPr>
              <a:t>    Fill contact to ‘cellular’</a:t>
            </a:r>
          </a:p>
        </p:txBody>
      </p:sp>
      <p:sp>
        <p:nvSpPr>
          <p:cNvPr id="18" name="화살표: 오른쪽 17">
            <a:extLst>
              <a:ext uri="{FF2B5EF4-FFF2-40B4-BE49-F238E27FC236}">
                <a16:creationId xmlns:a16="http://schemas.microsoft.com/office/drawing/2014/main" id="{429323C2-0A4A-4FE7-BCB0-75C060756A5D}"/>
              </a:ext>
            </a:extLst>
          </p:cNvPr>
          <p:cNvSpPr/>
          <p:nvPr/>
        </p:nvSpPr>
        <p:spPr>
          <a:xfrm>
            <a:off x="2710376" y="2983069"/>
            <a:ext cx="266406"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오른쪽 24">
            <a:extLst>
              <a:ext uri="{FF2B5EF4-FFF2-40B4-BE49-F238E27FC236}">
                <a16:creationId xmlns:a16="http://schemas.microsoft.com/office/drawing/2014/main" id="{03F67989-31DD-4E58-932B-1F0FFF56F517}"/>
              </a:ext>
            </a:extLst>
          </p:cNvPr>
          <p:cNvSpPr/>
          <p:nvPr/>
        </p:nvSpPr>
        <p:spPr>
          <a:xfrm>
            <a:off x="3857621" y="3830215"/>
            <a:ext cx="266406"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그림 25">
            <a:extLst>
              <a:ext uri="{FF2B5EF4-FFF2-40B4-BE49-F238E27FC236}">
                <a16:creationId xmlns:a16="http://schemas.microsoft.com/office/drawing/2014/main" id="{806C5211-4D6D-4A49-9A93-704F8D4B380A}"/>
              </a:ext>
            </a:extLst>
          </p:cNvPr>
          <p:cNvPicPr>
            <a:picLocks noChangeAspect="1"/>
          </p:cNvPicPr>
          <p:nvPr/>
        </p:nvPicPr>
        <p:blipFill rotWithShape="1">
          <a:blip r:embed="rId3"/>
          <a:srcRect b="50274"/>
          <a:stretch/>
        </p:blipFill>
        <p:spPr>
          <a:xfrm>
            <a:off x="623638" y="3756564"/>
            <a:ext cx="5472362" cy="2721160"/>
          </a:xfrm>
          <a:prstGeom prst="rect">
            <a:avLst/>
          </a:prstGeom>
          <a:solidFill>
            <a:schemeClr val="bg1"/>
          </a:solidFill>
          <a:ln w="12700">
            <a:solidFill>
              <a:schemeClr val="tx1">
                <a:lumMod val="65000"/>
                <a:lumOff val="35000"/>
              </a:schemeClr>
            </a:solidFill>
          </a:ln>
        </p:spPr>
      </p:pic>
      <p:sp>
        <p:nvSpPr>
          <p:cNvPr id="27" name="TextBox 26">
            <a:extLst>
              <a:ext uri="{FF2B5EF4-FFF2-40B4-BE49-F238E27FC236}">
                <a16:creationId xmlns:a16="http://schemas.microsoft.com/office/drawing/2014/main" id="{E0813E1F-CC79-42AC-ABE4-94DCB8FD194F}"/>
              </a:ext>
            </a:extLst>
          </p:cNvPr>
          <p:cNvSpPr txBox="1"/>
          <p:nvPr/>
        </p:nvSpPr>
        <p:spPr>
          <a:xfrm>
            <a:off x="6480480" y="2571165"/>
            <a:ext cx="2951449" cy="707886"/>
          </a:xfrm>
          <a:prstGeom prst="rect">
            <a:avLst/>
          </a:prstGeom>
          <a:noFill/>
        </p:spPr>
        <p:txBody>
          <a:bodyPr wrap="none" rtlCol="0">
            <a:spAutoFit/>
          </a:bodyPr>
          <a:lstStyle/>
          <a:p>
            <a:r>
              <a:rPr lang="en-US" altLang="ko-KR" sz="2000">
                <a:latin typeface="Abadi" panose="020B0604020104020204" pitchFamily="34" charset="0"/>
              </a:rPr>
              <a:t>If contact is </a:t>
            </a:r>
            <a:r>
              <a:rPr lang="en-US" altLang="ko-KR" sz="2000" b="1">
                <a:solidFill>
                  <a:schemeClr val="accent4"/>
                </a:solidFill>
                <a:latin typeface="Abadi" panose="020B0604020104020204" pitchFamily="34" charset="0"/>
              </a:rPr>
              <a:t>“failure” </a:t>
            </a:r>
          </a:p>
          <a:p>
            <a:r>
              <a:rPr lang="en-US" altLang="ko-KR" sz="2000">
                <a:latin typeface="Abadi" panose="020B0604020104020204" pitchFamily="34" charset="0"/>
                <a:sym typeface="Wingdings" panose="05000000000000000000" pitchFamily="2" charset="2"/>
              </a:rPr>
              <a:t>    Fill contact to ‘cellular’</a:t>
            </a:r>
          </a:p>
        </p:txBody>
      </p:sp>
      <p:sp>
        <p:nvSpPr>
          <p:cNvPr id="28" name="화살표: 오른쪽 27">
            <a:extLst>
              <a:ext uri="{FF2B5EF4-FFF2-40B4-BE49-F238E27FC236}">
                <a16:creationId xmlns:a16="http://schemas.microsoft.com/office/drawing/2014/main" id="{052EF938-627A-4F36-AC22-7FD4693EFD7D}"/>
              </a:ext>
            </a:extLst>
          </p:cNvPr>
          <p:cNvSpPr/>
          <p:nvPr/>
        </p:nvSpPr>
        <p:spPr>
          <a:xfrm>
            <a:off x="6563041" y="2983069"/>
            <a:ext cx="266406" cy="198670"/>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6543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9" name="TextBox 8">
            <a:extLst>
              <a:ext uri="{FF2B5EF4-FFF2-40B4-BE49-F238E27FC236}">
                <a16:creationId xmlns:a16="http://schemas.microsoft.com/office/drawing/2014/main" id="{818B8999-43F2-4AA4-B2ED-763B99D778EB}"/>
              </a:ext>
            </a:extLst>
          </p:cNvPr>
          <p:cNvSpPr txBox="1"/>
          <p:nvPr/>
        </p:nvSpPr>
        <p:spPr>
          <a:xfrm>
            <a:off x="744301" y="1575019"/>
            <a:ext cx="138211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Outlier Data</a:t>
            </a:r>
            <a:endParaRPr lang="ko-KR" altLang="en-US">
              <a:latin typeface="Abadi" panose="020B0604020104020204" pitchFamily="34" charset="0"/>
            </a:endParaRPr>
          </a:p>
        </p:txBody>
      </p:sp>
      <p:pic>
        <p:nvPicPr>
          <p:cNvPr id="2" name="그림 1">
            <a:extLst>
              <a:ext uri="{FF2B5EF4-FFF2-40B4-BE49-F238E27FC236}">
                <a16:creationId xmlns:a16="http://schemas.microsoft.com/office/drawing/2014/main" id="{55983CB5-3FAA-46B4-9193-D4A12007ABD8}"/>
              </a:ext>
            </a:extLst>
          </p:cNvPr>
          <p:cNvPicPr>
            <a:picLocks noChangeAspect="1"/>
          </p:cNvPicPr>
          <p:nvPr/>
        </p:nvPicPr>
        <p:blipFill rotWithShape="1">
          <a:blip r:embed="rId3"/>
          <a:srcRect b="11313"/>
          <a:stretch/>
        </p:blipFill>
        <p:spPr>
          <a:xfrm>
            <a:off x="6522000" y="1357728"/>
            <a:ext cx="5250487" cy="5271674"/>
          </a:xfrm>
          <a:prstGeom prst="rect">
            <a:avLst/>
          </a:prstGeom>
          <a:ln w="12700">
            <a:solidFill>
              <a:schemeClr val="tx1">
                <a:lumMod val="65000"/>
                <a:lumOff val="35000"/>
              </a:schemeClr>
            </a:solidFill>
          </a:ln>
        </p:spPr>
      </p:pic>
      <p:sp>
        <p:nvSpPr>
          <p:cNvPr id="7" name="직사각형 6">
            <a:extLst>
              <a:ext uri="{FF2B5EF4-FFF2-40B4-BE49-F238E27FC236}">
                <a16:creationId xmlns:a16="http://schemas.microsoft.com/office/drawing/2014/main" id="{51062CEC-41A0-47D4-ABFD-EF4DD139B566}"/>
              </a:ext>
            </a:extLst>
          </p:cNvPr>
          <p:cNvSpPr/>
          <p:nvPr/>
        </p:nvSpPr>
        <p:spPr>
          <a:xfrm>
            <a:off x="9153939" y="1287766"/>
            <a:ext cx="704295" cy="54410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BFFAF37D-E547-4861-99DD-9668F3A790DD}"/>
              </a:ext>
            </a:extLst>
          </p:cNvPr>
          <p:cNvPicPr>
            <a:picLocks noChangeAspect="1"/>
          </p:cNvPicPr>
          <p:nvPr/>
        </p:nvPicPr>
        <p:blipFill>
          <a:blip r:embed="rId4"/>
          <a:stretch>
            <a:fillRect/>
          </a:stretch>
        </p:blipFill>
        <p:spPr>
          <a:xfrm>
            <a:off x="868563" y="2296732"/>
            <a:ext cx="4916556" cy="3687417"/>
          </a:xfrm>
          <a:prstGeom prst="rect">
            <a:avLst/>
          </a:prstGeom>
          <a:ln w="12700">
            <a:solidFill>
              <a:schemeClr val="tx1">
                <a:lumMod val="65000"/>
                <a:lumOff val="35000"/>
              </a:schemeClr>
            </a:solidFill>
          </a:ln>
        </p:spPr>
      </p:pic>
      <p:sp>
        <p:nvSpPr>
          <p:cNvPr id="6" name="TextBox 5">
            <a:extLst>
              <a:ext uri="{FF2B5EF4-FFF2-40B4-BE49-F238E27FC236}">
                <a16:creationId xmlns:a16="http://schemas.microsoft.com/office/drawing/2014/main" id="{DBE1ECAC-DEFA-4DE4-BD71-4436C598E03B}"/>
              </a:ext>
            </a:extLst>
          </p:cNvPr>
          <p:cNvSpPr txBox="1"/>
          <p:nvPr/>
        </p:nvSpPr>
        <p:spPr>
          <a:xfrm>
            <a:off x="1104876" y="6151864"/>
            <a:ext cx="4488729" cy="369332"/>
          </a:xfrm>
          <a:prstGeom prst="rect">
            <a:avLst/>
          </a:prstGeom>
          <a:solidFill>
            <a:schemeClr val="bg1"/>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Percentage of -1 of ‘pdays’ column : </a:t>
            </a:r>
            <a:r>
              <a:rPr lang="en-US" altLang="ko-KR" b="1">
                <a:solidFill>
                  <a:schemeClr val="accent4"/>
                </a:solidFill>
              </a:rPr>
              <a:t>74.5%</a:t>
            </a:r>
            <a:endParaRPr lang="ko-KR" altLang="en-US" b="1">
              <a:solidFill>
                <a:schemeClr val="accent4"/>
              </a:solidFill>
            </a:endParaRPr>
          </a:p>
        </p:txBody>
      </p:sp>
    </p:spTree>
    <p:extLst>
      <p:ext uri="{BB962C8B-B14F-4D97-AF65-F5344CB8AC3E}">
        <p14:creationId xmlns:p14="http://schemas.microsoft.com/office/powerpoint/2010/main" val="375556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2074607"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Handle outlier data</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E6905E50-7514-454A-A79D-545CEBCB7B5F}"/>
              </a:ext>
            </a:extLst>
          </p:cNvPr>
          <p:cNvPicPr>
            <a:picLocks noChangeAspect="1"/>
          </p:cNvPicPr>
          <p:nvPr/>
        </p:nvPicPr>
        <p:blipFill>
          <a:blip r:embed="rId3"/>
          <a:stretch>
            <a:fillRect/>
          </a:stretch>
        </p:blipFill>
        <p:spPr>
          <a:xfrm>
            <a:off x="663755" y="2789194"/>
            <a:ext cx="3615546" cy="2711659"/>
          </a:xfrm>
          <a:prstGeom prst="rect">
            <a:avLst/>
          </a:prstGeom>
          <a:solidFill>
            <a:schemeClr val="bg1"/>
          </a:solidFill>
          <a:ln w="12700">
            <a:solidFill>
              <a:schemeClr val="tx1">
                <a:lumMod val="65000"/>
                <a:lumOff val="35000"/>
              </a:schemeClr>
            </a:solidFill>
          </a:ln>
        </p:spPr>
      </p:pic>
      <p:pic>
        <p:nvPicPr>
          <p:cNvPr id="3" name="그림 2">
            <a:extLst>
              <a:ext uri="{FF2B5EF4-FFF2-40B4-BE49-F238E27FC236}">
                <a16:creationId xmlns:a16="http://schemas.microsoft.com/office/drawing/2014/main" id="{6B7283AD-64B3-463D-B977-D66FC11EDF00}"/>
              </a:ext>
            </a:extLst>
          </p:cNvPr>
          <p:cNvPicPr>
            <a:picLocks noChangeAspect="1"/>
          </p:cNvPicPr>
          <p:nvPr/>
        </p:nvPicPr>
        <p:blipFill>
          <a:blip r:embed="rId4"/>
          <a:stretch>
            <a:fillRect/>
          </a:stretch>
        </p:blipFill>
        <p:spPr>
          <a:xfrm>
            <a:off x="4568456" y="2789194"/>
            <a:ext cx="3615544" cy="2711658"/>
          </a:xfrm>
          <a:prstGeom prst="rect">
            <a:avLst/>
          </a:prstGeom>
          <a:solidFill>
            <a:schemeClr val="bg1"/>
          </a:solidFill>
          <a:ln w="12700">
            <a:solidFill>
              <a:schemeClr val="tx1">
                <a:lumMod val="65000"/>
                <a:lumOff val="35000"/>
              </a:schemeClr>
            </a:solidFill>
          </a:ln>
        </p:spPr>
      </p:pic>
      <p:sp>
        <p:nvSpPr>
          <p:cNvPr id="26" name="사각형: 둥근 모서리 25">
            <a:extLst>
              <a:ext uri="{FF2B5EF4-FFF2-40B4-BE49-F238E27FC236}">
                <a16:creationId xmlns:a16="http://schemas.microsoft.com/office/drawing/2014/main" id="{FF2A55E6-0661-4406-8FBA-69EC077DDE9B}"/>
              </a:ext>
            </a:extLst>
          </p:cNvPr>
          <p:cNvSpPr/>
          <p:nvPr/>
        </p:nvSpPr>
        <p:spPr>
          <a:xfrm>
            <a:off x="8970651" y="3747112"/>
            <a:ext cx="2984915" cy="698804"/>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302BD673-8CA8-42EC-B2F1-A4E09060996F}"/>
              </a:ext>
            </a:extLst>
          </p:cNvPr>
          <p:cNvSpPr/>
          <p:nvPr/>
        </p:nvSpPr>
        <p:spPr>
          <a:xfrm>
            <a:off x="8425604" y="3947829"/>
            <a:ext cx="430897" cy="354675"/>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FBECE315-3830-4739-A223-719165B1F09D}"/>
              </a:ext>
            </a:extLst>
          </p:cNvPr>
          <p:cNvSpPr txBox="1"/>
          <p:nvPr/>
        </p:nvSpPr>
        <p:spPr>
          <a:xfrm>
            <a:off x="9258767" y="3903355"/>
            <a:ext cx="2411238" cy="400110"/>
          </a:xfrm>
          <a:prstGeom prst="rect">
            <a:avLst/>
          </a:prstGeom>
          <a:noFill/>
        </p:spPr>
        <p:txBody>
          <a:bodyPr wrap="none" rtlCol="0">
            <a:spAutoFit/>
          </a:bodyPr>
          <a:lstStyle/>
          <a:p>
            <a:r>
              <a:rPr lang="en-US" altLang="ko-KR" sz="2000" b="1">
                <a:solidFill>
                  <a:schemeClr val="accent5">
                    <a:lumMod val="75000"/>
                  </a:schemeClr>
                </a:solidFill>
                <a:latin typeface="Abadi" panose="020B0604020104020204" pitchFamily="34" charset="0"/>
              </a:rPr>
              <a:t>Drop</a:t>
            </a:r>
            <a:r>
              <a:rPr lang="en-US" altLang="ko-KR" sz="2000">
                <a:latin typeface="Abadi" panose="020B0604020104020204" pitchFamily="34" charset="0"/>
              </a:rPr>
              <a:t> ‘pdays’ feature</a:t>
            </a:r>
            <a:endParaRPr lang="ko-KR" altLang="en-US" sz="2000">
              <a:latin typeface="Abadi" panose="020B0604020104020204" pitchFamily="34" charset="0"/>
            </a:endParaRPr>
          </a:p>
        </p:txBody>
      </p:sp>
      <p:sp>
        <p:nvSpPr>
          <p:cNvPr id="32" name="TextBox 31">
            <a:extLst>
              <a:ext uri="{FF2B5EF4-FFF2-40B4-BE49-F238E27FC236}">
                <a16:creationId xmlns:a16="http://schemas.microsoft.com/office/drawing/2014/main" id="{FEFF995C-0AE3-489A-B798-03781756EB11}"/>
              </a:ext>
            </a:extLst>
          </p:cNvPr>
          <p:cNvSpPr txBox="1"/>
          <p:nvPr/>
        </p:nvSpPr>
        <p:spPr>
          <a:xfrm>
            <a:off x="7034341" y="1740733"/>
            <a:ext cx="4488729" cy="369332"/>
          </a:xfrm>
          <a:prstGeom prst="rect">
            <a:avLst/>
          </a:prstGeom>
          <a:solidFill>
            <a:schemeClr val="bg1"/>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Percentage of -1 of ‘pdays’ column : </a:t>
            </a:r>
            <a:r>
              <a:rPr lang="en-US" altLang="ko-KR" b="1">
                <a:solidFill>
                  <a:schemeClr val="accent4"/>
                </a:solidFill>
              </a:rPr>
              <a:t>74.5%</a:t>
            </a:r>
            <a:endParaRPr lang="ko-KR" altLang="en-US" b="1">
              <a:solidFill>
                <a:schemeClr val="accent4"/>
              </a:solidFill>
            </a:endParaRPr>
          </a:p>
        </p:txBody>
      </p:sp>
      <p:sp>
        <p:nvSpPr>
          <p:cNvPr id="4" name="TextBox 3">
            <a:extLst>
              <a:ext uri="{FF2B5EF4-FFF2-40B4-BE49-F238E27FC236}">
                <a16:creationId xmlns:a16="http://schemas.microsoft.com/office/drawing/2014/main" id="{93DE7AEA-29FC-4B13-893F-FC543FB54D2B}"/>
              </a:ext>
            </a:extLst>
          </p:cNvPr>
          <p:cNvSpPr txBox="1"/>
          <p:nvPr/>
        </p:nvSpPr>
        <p:spPr>
          <a:xfrm>
            <a:off x="1612158" y="5560266"/>
            <a:ext cx="1718740" cy="338554"/>
          </a:xfrm>
          <a:prstGeom prst="rect">
            <a:avLst/>
          </a:prstGeom>
          <a:noFill/>
          <a:ln w="25400">
            <a:noFill/>
          </a:ln>
        </p:spPr>
        <p:txBody>
          <a:bodyPr wrap="none" rtlCol="0">
            <a:spAutoFit/>
          </a:bodyPr>
          <a:lstStyle>
            <a:defPPr>
              <a:defRPr lang="ko-KR"/>
            </a:defPPr>
            <a:lvl1pPr>
              <a:defRPr sz="1600">
                <a:latin typeface="Abadi" panose="020B0604020104020204" pitchFamily="34" charset="0"/>
              </a:defRPr>
            </a:lvl1pPr>
          </a:lstStyle>
          <a:p>
            <a:pPr algn="ctr"/>
            <a:r>
              <a:rPr lang="en-US" altLang="ko-KR"/>
              <a:t>Before remove -1</a:t>
            </a:r>
            <a:endParaRPr lang="ko-KR" altLang="en-US"/>
          </a:p>
        </p:txBody>
      </p:sp>
      <p:sp>
        <p:nvSpPr>
          <p:cNvPr id="13" name="TextBox 12">
            <a:extLst>
              <a:ext uri="{FF2B5EF4-FFF2-40B4-BE49-F238E27FC236}">
                <a16:creationId xmlns:a16="http://schemas.microsoft.com/office/drawing/2014/main" id="{1A8EE85D-8790-4F35-B434-0E149C12EF41}"/>
              </a:ext>
            </a:extLst>
          </p:cNvPr>
          <p:cNvSpPr txBox="1"/>
          <p:nvPr/>
        </p:nvSpPr>
        <p:spPr>
          <a:xfrm>
            <a:off x="5589795" y="5547987"/>
            <a:ext cx="1572866" cy="338554"/>
          </a:xfrm>
          <a:prstGeom prst="rect">
            <a:avLst/>
          </a:prstGeom>
          <a:noFill/>
          <a:ln w="25400">
            <a:noFill/>
          </a:ln>
        </p:spPr>
        <p:txBody>
          <a:bodyPr wrap="none" rtlCol="0">
            <a:spAutoFit/>
          </a:bodyPr>
          <a:lstStyle>
            <a:defPPr>
              <a:defRPr lang="ko-KR"/>
            </a:defPPr>
            <a:lvl1pPr>
              <a:defRPr sz="1600">
                <a:latin typeface="Abadi" panose="020B0604020104020204" pitchFamily="34" charset="0"/>
              </a:defRPr>
            </a:lvl1pPr>
          </a:lstStyle>
          <a:p>
            <a:pPr algn="ctr"/>
            <a:r>
              <a:rPr lang="en-US" altLang="ko-KR"/>
              <a:t>After remove -1</a:t>
            </a:r>
            <a:endParaRPr lang="ko-KR" altLang="en-US"/>
          </a:p>
        </p:txBody>
      </p:sp>
    </p:spTree>
    <p:extLst>
      <p:ext uri="{BB962C8B-B14F-4D97-AF65-F5344CB8AC3E}">
        <p14:creationId xmlns:p14="http://schemas.microsoft.com/office/powerpoint/2010/main" val="240940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2074607"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Handle outlier data</a:t>
            </a:r>
            <a:endParaRPr lang="ko-KR" altLang="ko-KR">
              <a:latin typeface="Abadi" panose="020B0604020104020204" pitchFamily="34" charset="0"/>
            </a:endParaRPr>
          </a:p>
        </p:txBody>
      </p:sp>
      <p:pic>
        <p:nvPicPr>
          <p:cNvPr id="11" name="그림 10">
            <a:extLst>
              <a:ext uri="{FF2B5EF4-FFF2-40B4-BE49-F238E27FC236}">
                <a16:creationId xmlns:a16="http://schemas.microsoft.com/office/drawing/2014/main" id="{6733C4A5-32B7-45E3-B524-A356B3B8C1E8}"/>
              </a:ext>
            </a:extLst>
          </p:cNvPr>
          <p:cNvPicPr>
            <a:picLocks noChangeAspect="1"/>
          </p:cNvPicPr>
          <p:nvPr/>
        </p:nvPicPr>
        <p:blipFill>
          <a:blip r:embed="rId3"/>
          <a:stretch>
            <a:fillRect/>
          </a:stretch>
        </p:blipFill>
        <p:spPr>
          <a:xfrm>
            <a:off x="594185" y="2868706"/>
            <a:ext cx="3615543" cy="2711658"/>
          </a:xfrm>
          <a:prstGeom prst="rect">
            <a:avLst/>
          </a:prstGeom>
          <a:solidFill>
            <a:schemeClr val="bg1"/>
          </a:solidFill>
          <a:ln w="12700">
            <a:solidFill>
              <a:schemeClr val="tx1">
                <a:lumMod val="65000"/>
                <a:lumOff val="35000"/>
              </a:schemeClr>
            </a:solidFill>
          </a:ln>
        </p:spPr>
      </p:pic>
      <p:pic>
        <p:nvPicPr>
          <p:cNvPr id="13" name="그림 12">
            <a:extLst>
              <a:ext uri="{FF2B5EF4-FFF2-40B4-BE49-F238E27FC236}">
                <a16:creationId xmlns:a16="http://schemas.microsoft.com/office/drawing/2014/main" id="{BC1BE24C-DB5C-44C1-B3B0-63D422367356}"/>
              </a:ext>
            </a:extLst>
          </p:cNvPr>
          <p:cNvPicPr>
            <a:picLocks noChangeAspect="1"/>
          </p:cNvPicPr>
          <p:nvPr/>
        </p:nvPicPr>
        <p:blipFill>
          <a:blip r:embed="rId4"/>
          <a:stretch>
            <a:fillRect/>
          </a:stretch>
        </p:blipFill>
        <p:spPr>
          <a:xfrm>
            <a:off x="4442375" y="2868707"/>
            <a:ext cx="3615543" cy="2711657"/>
          </a:xfrm>
          <a:prstGeom prst="rect">
            <a:avLst/>
          </a:prstGeom>
          <a:solidFill>
            <a:schemeClr val="bg1"/>
          </a:solidFill>
          <a:ln w="12700">
            <a:solidFill>
              <a:schemeClr val="tx1">
                <a:lumMod val="65000"/>
                <a:lumOff val="35000"/>
              </a:schemeClr>
            </a:solidFill>
          </a:ln>
        </p:spPr>
      </p:pic>
      <p:sp>
        <p:nvSpPr>
          <p:cNvPr id="15" name="사각형: 둥근 모서리 14">
            <a:extLst>
              <a:ext uri="{FF2B5EF4-FFF2-40B4-BE49-F238E27FC236}">
                <a16:creationId xmlns:a16="http://schemas.microsoft.com/office/drawing/2014/main" id="{233EB841-D445-4DB7-84EC-ED3C177DD96B}"/>
              </a:ext>
            </a:extLst>
          </p:cNvPr>
          <p:cNvSpPr/>
          <p:nvPr/>
        </p:nvSpPr>
        <p:spPr>
          <a:xfrm>
            <a:off x="8752264" y="3826624"/>
            <a:ext cx="3168638" cy="698804"/>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14347B9F-DDB9-4F94-A4AE-CF7FD98377C6}"/>
              </a:ext>
            </a:extLst>
          </p:cNvPr>
          <p:cNvSpPr/>
          <p:nvPr/>
        </p:nvSpPr>
        <p:spPr>
          <a:xfrm>
            <a:off x="8254460" y="4038492"/>
            <a:ext cx="430897" cy="354675"/>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8523FD4D-E9DB-47E0-92CF-D2AC98E49E01}"/>
              </a:ext>
            </a:extLst>
          </p:cNvPr>
          <p:cNvSpPr txBox="1"/>
          <p:nvPr/>
        </p:nvSpPr>
        <p:spPr>
          <a:xfrm>
            <a:off x="8864710" y="3981906"/>
            <a:ext cx="2984915" cy="400110"/>
          </a:xfrm>
          <a:prstGeom prst="rect">
            <a:avLst/>
          </a:prstGeom>
          <a:noFill/>
        </p:spPr>
        <p:txBody>
          <a:bodyPr wrap="square" rtlCol="0">
            <a:spAutoFit/>
          </a:bodyPr>
          <a:lstStyle/>
          <a:p>
            <a:r>
              <a:rPr lang="en-US" altLang="ko-KR" sz="2000" b="1">
                <a:solidFill>
                  <a:schemeClr val="accent5">
                    <a:lumMod val="75000"/>
                  </a:schemeClr>
                </a:solidFill>
                <a:latin typeface="Abadi" panose="020B0604020104020204" pitchFamily="34" charset="0"/>
              </a:rPr>
              <a:t>Replace</a:t>
            </a:r>
            <a:r>
              <a:rPr lang="en-US" altLang="ko-KR" sz="2000">
                <a:latin typeface="Abadi" panose="020B0604020104020204" pitchFamily="34" charset="0"/>
              </a:rPr>
              <a:t> to </a:t>
            </a:r>
            <a:r>
              <a:rPr lang="en-US" altLang="ko-KR" sz="2000" b="1">
                <a:solidFill>
                  <a:schemeClr val="accent4"/>
                </a:solidFill>
                <a:latin typeface="Abadi" panose="020B0604020104020204" pitchFamily="34" charset="0"/>
              </a:rPr>
              <a:t>median</a:t>
            </a:r>
            <a:r>
              <a:rPr lang="en-US" altLang="ko-KR" sz="2000">
                <a:latin typeface="Abadi" panose="020B0604020104020204" pitchFamily="34" charset="0"/>
              </a:rPr>
              <a:t> value !</a:t>
            </a:r>
            <a:endParaRPr lang="ko-KR" altLang="en-US" sz="2000">
              <a:latin typeface="Abadi" panose="020B0604020104020204" pitchFamily="34" charset="0"/>
            </a:endParaRPr>
          </a:p>
        </p:txBody>
      </p:sp>
      <p:sp>
        <p:nvSpPr>
          <p:cNvPr id="18" name="직사각형 17">
            <a:extLst>
              <a:ext uri="{FF2B5EF4-FFF2-40B4-BE49-F238E27FC236}">
                <a16:creationId xmlns:a16="http://schemas.microsoft.com/office/drawing/2014/main" id="{6D7F1041-F3C6-402E-A407-7B39B59CC8ED}"/>
              </a:ext>
            </a:extLst>
          </p:cNvPr>
          <p:cNvSpPr/>
          <p:nvPr/>
        </p:nvSpPr>
        <p:spPr>
          <a:xfrm>
            <a:off x="2609865" y="3782541"/>
            <a:ext cx="1599863" cy="5994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740B208F-5706-4385-89CA-E3F1787389E3}"/>
              </a:ext>
            </a:extLst>
          </p:cNvPr>
          <p:cNvSpPr/>
          <p:nvPr/>
        </p:nvSpPr>
        <p:spPr>
          <a:xfrm>
            <a:off x="6786229" y="3799933"/>
            <a:ext cx="1271689" cy="5994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3A41FAD1-55EA-4213-9F1B-A18CC6081982}"/>
              </a:ext>
            </a:extLst>
          </p:cNvPr>
          <p:cNvSpPr txBox="1"/>
          <p:nvPr/>
        </p:nvSpPr>
        <p:spPr>
          <a:xfrm>
            <a:off x="2884652" y="5840984"/>
            <a:ext cx="1050288" cy="338554"/>
          </a:xfrm>
          <a:prstGeom prst="rect">
            <a:avLst/>
          </a:prstGeom>
          <a:noFill/>
          <a:ln w="25400">
            <a:noFill/>
          </a:ln>
        </p:spPr>
        <p:txBody>
          <a:bodyPr wrap="none" rtlCol="0">
            <a:spAutoFit/>
          </a:bodyPr>
          <a:lstStyle>
            <a:defPPr>
              <a:defRPr lang="ko-KR"/>
            </a:defPPr>
            <a:lvl1pPr>
              <a:defRPr>
                <a:latin typeface="Abadi" panose="020B0604020104020204" pitchFamily="34" charset="0"/>
              </a:defRPr>
            </a:lvl1pPr>
          </a:lstStyle>
          <a:p>
            <a:r>
              <a:rPr lang="en-US" altLang="ko-KR" sz="1600"/>
              <a:t>Above 35</a:t>
            </a:r>
            <a:endParaRPr lang="ko-KR" altLang="en-US" sz="1600"/>
          </a:p>
        </p:txBody>
      </p:sp>
      <p:sp>
        <p:nvSpPr>
          <p:cNvPr id="21" name="TextBox 20">
            <a:extLst>
              <a:ext uri="{FF2B5EF4-FFF2-40B4-BE49-F238E27FC236}">
                <a16:creationId xmlns:a16="http://schemas.microsoft.com/office/drawing/2014/main" id="{648EFD10-77FA-42A8-AC26-AB9045FF9239}"/>
              </a:ext>
            </a:extLst>
          </p:cNvPr>
          <p:cNvSpPr txBox="1"/>
          <p:nvPr/>
        </p:nvSpPr>
        <p:spPr>
          <a:xfrm>
            <a:off x="6896929" y="5832288"/>
            <a:ext cx="1050288" cy="338554"/>
          </a:xfrm>
          <a:prstGeom prst="rect">
            <a:avLst/>
          </a:prstGeom>
          <a:noFill/>
          <a:ln w="25400">
            <a:noFill/>
          </a:ln>
        </p:spPr>
        <p:txBody>
          <a:bodyPr wrap="none" rtlCol="0">
            <a:spAutoFit/>
          </a:bodyPr>
          <a:lstStyle>
            <a:defPPr>
              <a:defRPr lang="ko-KR"/>
            </a:defPPr>
            <a:lvl1pPr>
              <a:defRPr sz="1600">
                <a:latin typeface="Abadi" panose="020B0604020104020204" pitchFamily="34" charset="0"/>
              </a:defRPr>
            </a:lvl1pPr>
          </a:lstStyle>
          <a:p>
            <a:r>
              <a:rPr lang="en-US" altLang="ko-KR"/>
              <a:t>Above 40</a:t>
            </a:r>
            <a:endParaRPr lang="ko-KR" altLang="en-US"/>
          </a:p>
        </p:txBody>
      </p:sp>
      <p:cxnSp>
        <p:nvCxnSpPr>
          <p:cNvPr id="22" name="직선 화살표 연결선 21">
            <a:extLst>
              <a:ext uri="{FF2B5EF4-FFF2-40B4-BE49-F238E27FC236}">
                <a16:creationId xmlns:a16="http://schemas.microsoft.com/office/drawing/2014/main" id="{E44575D3-D571-44C9-AF41-114ABE48A3BF}"/>
              </a:ext>
            </a:extLst>
          </p:cNvPr>
          <p:cNvCxnSpPr>
            <a:cxnSpLocks/>
          </p:cNvCxnSpPr>
          <p:nvPr/>
        </p:nvCxnSpPr>
        <p:spPr>
          <a:xfrm>
            <a:off x="3387698" y="4525428"/>
            <a:ext cx="0" cy="1237287"/>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899EB64C-7288-4F6E-A5E9-482E42DE30A8}"/>
              </a:ext>
            </a:extLst>
          </p:cNvPr>
          <p:cNvCxnSpPr>
            <a:cxnSpLocks/>
          </p:cNvCxnSpPr>
          <p:nvPr/>
        </p:nvCxnSpPr>
        <p:spPr>
          <a:xfrm>
            <a:off x="7406422" y="4525428"/>
            <a:ext cx="0" cy="1237287"/>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3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sp>
        <p:nvSpPr>
          <p:cNvPr id="12" name="직사각형 11">
            <a:extLst>
              <a:ext uri="{FF2B5EF4-FFF2-40B4-BE49-F238E27FC236}">
                <a16:creationId xmlns:a16="http://schemas.microsoft.com/office/drawing/2014/main" id="{F04192FC-5ACF-4363-99F2-4C8A5C5708F6}"/>
              </a:ext>
            </a:extLst>
          </p:cNvPr>
          <p:cNvSpPr/>
          <p:nvPr/>
        </p:nvSpPr>
        <p:spPr>
          <a:xfrm>
            <a:off x="668930" y="1630950"/>
            <a:ext cx="1093569"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Encoding</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BC751D74-6E99-4E60-B695-61B735E63FFA}"/>
              </a:ext>
            </a:extLst>
          </p:cNvPr>
          <p:cNvPicPr>
            <a:picLocks noChangeAspect="1"/>
          </p:cNvPicPr>
          <p:nvPr/>
        </p:nvPicPr>
        <p:blipFill>
          <a:blip r:embed="rId3"/>
          <a:stretch>
            <a:fillRect/>
          </a:stretch>
        </p:blipFill>
        <p:spPr>
          <a:xfrm>
            <a:off x="1039069" y="2496793"/>
            <a:ext cx="4378854" cy="3722739"/>
          </a:xfrm>
          <a:prstGeom prst="rect">
            <a:avLst/>
          </a:prstGeom>
          <a:ln w="12700">
            <a:solidFill>
              <a:schemeClr val="tx1">
                <a:lumMod val="65000"/>
                <a:lumOff val="35000"/>
              </a:schemeClr>
            </a:solidFill>
          </a:ln>
        </p:spPr>
      </p:pic>
      <p:pic>
        <p:nvPicPr>
          <p:cNvPr id="3" name="그림 2">
            <a:extLst>
              <a:ext uri="{FF2B5EF4-FFF2-40B4-BE49-F238E27FC236}">
                <a16:creationId xmlns:a16="http://schemas.microsoft.com/office/drawing/2014/main" id="{2E22D2CF-AA33-438D-AF17-402CFABE56CB}"/>
              </a:ext>
            </a:extLst>
          </p:cNvPr>
          <p:cNvPicPr>
            <a:picLocks noChangeAspect="1"/>
          </p:cNvPicPr>
          <p:nvPr/>
        </p:nvPicPr>
        <p:blipFill rotWithShape="1">
          <a:blip r:embed="rId4"/>
          <a:srcRect r="12502"/>
          <a:stretch/>
        </p:blipFill>
        <p:spPr>
          <a:xfrm>
            <a:off x="6774076" y="2508982"/>
            <a:ext cx="4378855" cy="3698359"/>
          </a:xfrm>
          <a:prstGeom prst="rect">
            <a:avLst/>
          </a:prstGeom>
          <a:ln w="12700">
            <a:solidFill>
              <a:schemeClr val="tx1">
                <a:lumMod val="65000"/>
                <a:lumOff val="35000"/>
              </a:schemeClr>
            </a:solidFill>
          </a:ln>
        </p:spPr>
      </p:pic>
      <p:sp>
        <p:nvSpPr>
          <p:cNvPr id="18" name="화살표: 오른쪽 17">
            <a:extLst>
              <a:ext uri="{FF2B5EF4-FFF2-40B4-BE49-F238E27FC236}">
                <a16:creationId xmlns:a16="http://schemas.microsoft.com/office/drawing/2014/main" id="{636DC75E-8F19-4B45-878A-7427CD3DA3CF}"/>
              </a:ext>
            </a:extLst>
          </p:cNvPr>
          <p:cNvSpPr/>
          <p:nvPr/>
        </p:nvSpPr>
        <p:spPr>
          <a:xfrm>
            <a:off x="5733967" y="4132296"/>
            <a:ext cx="822697"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532DC733-D75D-43DC-8B38-AD66415F0360}"/>
              </a:ext>
            </a:extLst>
          </p:cNvPr>
          <p:cNvSpPr/>
          <p:nvPr/>
        </p:nvSpPr>
        <p:spPr>
          <a:xfrm>
            <a:off x="1603767" y="2368646"/>
            <a:ext cx="1981097" cy="39490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BC4E2932-9E6A-4D67-94C2-887515F87E67}"/>
              </a:ext>
            </a:extLst>
          </p:cNvPr>
          <p:cNvSpPr/>
          <p:nvPr/>
        </p:nvSpPr>
        <p:spPr>
          <a:xfrm>
            <a:off x="7349939" y="2368646"/>
            <a:ext cx="1981097" cy="39490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9104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Preprocessing</a:t>
            </a:r>
          </a:p>
        </p:txBody>
      </p:sp>
      <p:pic>
        <p:nvPicPr>
          <p:cNvPr id="3" name="그림 2">
            <a:extLst>
              <a:ext uri="{FF2B5EF4-FFF2-40B4-BE49-F238E27FC236}">
                <a16:creationId xmlns:a16="http://schemas.microsoft.com/office/drawing/2014/main" id="{3AB591D7-FDD5-477B-B1D6-715D3D56411E}"/>
              </a:ext>
            </a:extLst>
          </p:cNvPr>
          <p:cNvPicPr>
            <a:picLocks noChangeAspect="1"/>
          </p:cNvPicPr>
          <p:nvPr/>
        </p:nvPicPr>
        <p:blipFill rotWithShape="1">
          <a:blip r:embed="rId3"/>
          <a:srcRect t="7595" r="35913"/>
          <a:stretch/>
        </p:blipFill>
        <p:spPr>
          <a:xfrm>
            <a:off x="5460877" y="2096814"/>
            <a:ext cx="1916736" cy="4303986"/>
          </a:xfrm>
          <a:prstGeom prst="rect">
            <a:avLst/>
          </a:prstGeom>
          <a:ln w="12700">
            <a:solidFill>
              <a:schemeClr val="tx1">
                <a:lumMod val="65000"/>
                <a:lumOff val="35000"/>
              </a:schemeClr>
            </a:solidFill>
          </a:ln>
        </p:spPr>
      </p:pic>
      <p:pic>
        <p:nvPicPr>
          <p:cNvPr id="4" name="그림 3">
            <a:extLst>
              <a:ext uri="{FF2B5EF4-FFF2-40B4-BE49-F238E27FC236}">
                <a16:creationId xmlns:a16="http://schemas.microsoft.com/office/drawing/2014/main" id="{923B64A8-7FBE-4DD9-B4A7-E375002D6BF4}"/>
              </a:ext>
            </a:extLst>
          </p:cNvPr>
          <p:cNvPicPr>
            <a:picLocks noChangeAspect="1"/>
          </p:cNvPicPr>
          <p:nvPr/>
        </p:nvPicPr>
        <p:blipFill rotWithShape="1">
          <a:blip r:embed="rId4"/>
          <a:srcRect t="7025" r="50000" b="2057"/>
          <a:stretch/>
        </p:blipFill>
        <p:spPr>
          <a:xfrm>
            <a:off x="7789724" y="2096814"/>
            <a:ext cx="1628775" cy="4303986"/>
          </a:xfrm>
          <a:prstGeom prst="rect">
            <a:avLst/>
          </a:prstGeom>
          <a:solidFill>
            <a:schemeClr val="bg1"/>
          </a:solidFill>
          <a:ln w="12700">
            <a:solidFill>
              <a:schemeClr val="tx1">
                <a:lumMod val="65000"/>
                <a:lumOff val="35000"/>
              </a:schemeClr>
            </a:solidFill>
          </a:ln>
        </p:spPr>
      </p:pic>
      <p:pic>
        <p:nvPicPr>
          <p:cNvPr id="6" name="그림 5">
            <a:extLst>
              <a:ext uri="{FF2B5EF4-FFF2-40B4-BE49-F238E27FC236}">
                <a16:creationId xmlns:a16="http://schemas.microsoft.com/office/drawing/2014/main" id="{6A02F6CC-D092-412D-8FCB-6E7DC9DF46F3}"/>
              </a:ext>
            </a:extLst>
          </p:cNvPr>
          <p:cNvPicPr>
            <a:picLocks noChangeAspect="1"/>
          </p:cNvPicPr>
          <p:nvPr/>
        </p:nvPicPr>
        <p:blipFill rotWithShape="1">
          <a:blip r:embed="rId5"/>
          <a:srcRect t="5564" r="32733" b="4244"/>
          <a:stretch/>
        </p:blipFill>
        <p:spPr>
          <a:xfrm>
            <a:off x="9830610" y="2096814"/>
            <a:ext cx="1749152" cy="4303986"/>
          </a:xfrm>
          <a:prstGeom prst="rect">
            <a:avLst/>
          </a:prstGeom>
          <a:ln w="12700">
            <a:solidFill>
              <a:schemeClr val="tx1">
                <a:lumMod val="65000"/>
                <a:lumOff val="35000"/>
              </a:schemeClr>
            </a:solidFill>
          </a:ln>
        </p:spPr>
      </p:pic>
      <p:sp>
        <p:nvSpPr>
          <p:cNvPr id="8" name="TextBox 7">
            <a:extLst>
              <a:ext uri="{FF2B5EF4-FFF2-40B4-BE49-F238E27FC236}">
                <a16:creationId xmlns:a16="http://schemas.microsoft.com/office/drawing/2014/main" id="{50D06750-0856-4009-AE89-03E4B6C92260}"/>
              </a:ext>
            </a:extLst>
          </p:cNvPr>
          <p:cNvSpPr txBox="1"/>
          <p:nvPr/>
        </p:nvSpPr>
        <p:spPr>
          <a:xfrm>
            <a:off x="795639" y="5956429"/>
            <a:ext cx="3639138" cy="369332"/>
          </a:xfrm>
          <a:prstGeom prst="rect">
            <a:avLst/>
          </a:prstGeom>
          <a:solidFill>
            <a:schemeClr val="bg1"/>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Percentage of that is missing : </a:t>
            </a:r>
            <a:r>
              <a:rPr lang="en-US" altLang="ko-KR" b="1">
                <a:solidFill>
                  <a:schemeClr val="accent4"/>
                </a:solidFill>
              </a:rPr>
              <a:t>0 %</a:t>
            </a:r>
            <a:endParaRPr lang="ko-KR" altLang="en-US" b="1">
              <a:solidFill>
                <a:schemeClr val="accent4"/>
              </a:solidFill>
            </a:endParaRPr>
          </a:p>
        </p:txBody>
      </p:sp>
      <p:pic>
        <p:nvPicPr>
          <p:cNvPr id="9" name="그림 8">
            <a:extLst>
              <a:ext uri="{FF2B5EF4-FFF2-40B4-BE49-F238E27FC236}">
                <a16:creationId xmlns:a16="http://schemas.microsoft.com/office/drawing/2014/main" id="{33CC7AEC-52A1-4164-B3F8-1EE20B35B97F}"/>
              </a:ext>
            </a:extLst>
          </p:cNvPr>
          <p:cNvPicPr>
            <a:picLocks noChangeAspect="1"/>
          </p:cNvPicPr>
          <p:nvPr/>
        </p:nvPicPr>
        <p:blipFill>
          <a:blip r:embed="rId6"/>
          <a:stretch>
            <a:fillRect/>
          </a:stretch>
        </p:blipFill>
        <p:spPr>
          <a:xfrm>
            <a:off x="367860" y="2320706"/>
            <a:ext cx="4494696" cy="3371023"/>
          </a:xfrm>
          <a:prstGeom prst="rect">
            <a:avLst/>
          </a:prstGeom>
          <a:ln w="12700">
            <a:solidFill>
              <a:schemeClr val="tx1">
                <a:lumMod val="65000"/>
                <a:lumOff val="35000"/>
              </a:schemeClr>
            </a:solidFill>
          </a:ln>
        </p:spPr>
      </p:pic>
      <p:sp>
        <p:nvSpPr>
          <p:cNvPr id="10" name="TextBox 9">
            <a:extLst>
              <a:ext uri="{FF2B5EF4-FFF2-40B4-BE49-F238E27FC236}">
                <a16:creationId xmlns:a16="http://schemas.microsoft.com/office/drawing/2014/main" id="{ED35F2F1-7764-4FA4-B328-8145CC8D8548}"/>
              </a:ext>
            </a:extLst>
          </p:cNvPr>
          <p:cNvSpPr txBox="1"/>
          <p:nvPr/>
        </p:nvSpPr>
        <p:spPr>
          <a:xfrm>
            <a:off x="2361390" y="3685000"/>
            <a:ext cx="782587" cy="369332"/>
          </a:xfrm>
          <a:prstGeom prst="rect">
            <a:avLst/>
          </a:prstGeom>
          <a:noFill/>
          <a:ln w="25400">
            <a:noFill/>
          </a:ln>
        </p:spPr>
        <p:txBody>
          <a:bodyPr wrap="none" rtlCol="0">
            <a:spAutoFit/>
          </a:bodyPr>
          <a:lstStyle>
            <a:defPPr>
              <a:defRPr lang="ko-KR"/>
            </a:defPPr>
            <a:lvl1pPr>
              <a:defRPr>
                <a:latin typeface="Abadi" panose="020B0604020104020204" pitchFamily="34" charset="0"/>
              </a:defRPr>
            </a:lvl1pPr>
          </a:lstStyle>
          <a:p>
            <a:r>
              <a:rPr lang="en-US" altLang="ko-KR">
                <a:solidFill>
                  <a:schemeClr val="accent5">
                    <a:lumMod val="75000"/>
                  </a:schemeClr>
                </a:solidFill>
              </a:rPr>
              <a:t>Clean!</a:t>
            </a:r>
            <a:endParaRPr lang="ko-KR" altLang="en-US" b="1">
              <a:solidFill>
                <a:schemeClr val="accent5">
                  <a:lumMod val="75000"/>
                </a:schemeClr>
              </a:solidFill>
            </a:endParaRPr>
          </a:p>
        </p:txBody>
      </p:sp>
      <p:sp>
        <p:nvSpPr>
          <p:cNvPr id="11" name="직사각형 10">
            <a:extLst>
              <a:ext uri="{FF2B5EF4-FFF2-40B4-BE49-F238E27FC236}">
                <a16:creationId xmlns:a16="http://schemas.microsoft.com/office/drawing/2014/main" id="{0E068AA2-6B5B-4300-AC2B-A934B4772C62}"/>
              </a:ext>
            </a:extLst>
          </p:cNvPr>
          <p:cNvSpPr/>
          <p:nvPr/>
        </p:nvSpPr>
        <p:spPr>
          <a:xfrm>
            <a:off x="5676073" y="1396239"/>
            <a:ext cx="1571264"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Missing value </a:t>
            </a:r>
          </a:p>
          <a:p>
            <a:pPr algn="ctr"/>
            <a:r>
              <a:rPr lang="en-US" altLang="ko-KR" sz="1600">
                <a:latin typeface="Abadi" panose="020B0604020104020204" pitchFamily="34" charset="0"/>
              </a:rPr>
              <a:t>existence status</a:t>
            </a:r>
            <a:endParaRPr lang="ko-KR" altLang="ko-KR" sz="1600">
              <a:latin typeface="Abadi" panose="020B0604020104020204" pitchFamily="34" charset="0"/>
            </a:endParaRPr>
          </a:p>
        </p:txBody>
      </p:sp>
      <p:sp>
        <p:nvSpPr>
          <p:cNvPr id="12" name="직사각형 11">
            <a:extLst>
              <a:ext uri="{FF2B5EF4-FFF2-40B4-BE49-F238E27FC236}">
                <a16:creationId xmlns:a16="http://schemas.microsoft.com/office/drawing/2014/main" id="{2BF43C43-149E-4D9E-99FE-BCED02BB349E}"/>
              </a:ext>
            </a:extLst>
          </p:cNvPr>
          <p:cNvSpPr/>
          <p:nvPr/>
        </p:nvSpPr>
        <p:spPr>
          <a:xfrm>
            <a:off x="7789724" y="1396239"/>
            <a:ext cx="1476686"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How many </a:t>
            </a:r>
          </a:p>
          <a:p>
            <a:pPr algn="ctr"/>
            <a:r>
              <a:rPr lang="en-US" altLang="ko-KR" sz="1600">
                <a:latin typeface="Abadi" panose="020B0604020104020204" pitchFamily="34" charset="0"/>
              </a:rPr>
              <a:t>missing value?</a:t>
            </a:r>
            <a:endParaRPr lang="ko-KR" altLang="ko-KR" sz="1600">
              <a:latin typeface="Abadi" panose="020B0604020104020204" pitchFamily="34" charset="0"/>
            </a:endParaRPr>
          </a:p>
        </p:txBody>
      </p:sp>
      <p:sp>
        <p:nvSpPr>
          <p:cNvPr id="13" name="직사각형 12">
            <a:extLst>
              <a:ext uri="{FF2B5EF4-FFF2-40B4-BE49-F238E27FC236}">
                <a16:creationId xmlns:a16="http://schemas.microsoft.com/office/drawing/2014/main" id="{8E222292-FA56-4762-8B91-2F0F56917AF4}"/>
              </a:ext>
            </a:extLst>
          </p:cNvPr>
          <p:cNvSpPr/>
          <p:nvPr/>
        </p:nvSpPr>
        <p:spPr>
          <a:xfrm>
            <a:off x="9946558" y="1396239"/>
            <a:ext cx="1393330" cy="584775"/>
          </a:xfrm>
          <a:prstGeom prst="rect">
            <a:avLst/>
          </a:prstGeom>
          <a:solidFill>
            <a:schemeClr val="bg1"/>
          </a:solidFill>
          <a:ln w="25400">
            <a:solidFill>
              <a:schemeClr val="tx1">
                <a:lumMod val="65000"/>
                <a:lumOff val="35000"/>
              </a:schemeClr>
            </a:solidFill>
          </a:ln>
        </p:spPr>
        <p:txBody>
          <a:bodyPr wrap="none" rtlCol="0">
            <a:spAutoFit/>
          </a:bodyPr>
          <a:lstStyle/>
          <a:p>
            <a:pPr algn="ctr"/>
            <a:r>
              <a:rPr lang="en-US" altLang="ko-KR" sz="1600">
                <a:latin typeface="Abadi" panose="020B0604020104020204" pitchFamily="34" charset="0"/>
              </a:rPr>
              <a:t>Percentage of</a:t>
            </a:r>
          </a:p>
          <a:p>
            <a:pPr algn="ctr"/>
            <a:r>
              <a:rPr lang="en-US" altLang="ko-KR" sz="1600">
                <a:latin typeface="Abadi" panose="020B0604020104020204" pitchFamily="34" charset="0"/>
              </a:rPr>
              <a:t>missing value</a:t>
            </a:r>
            <a:endParaRPr lang="ko-KR" altLang="ko-KR" sz="1600">
              <a:latin typeface="Abadi" panose="020B0604020104020204" pitchFamily="34" charset="0"/>
            </a:endParaRPr>
          </a:p>
        </p:txBody>
      </p:sp>
      <p:sp>
        <p:nvSpPr>
          <p:cNvPr id="14" name="직사각형 13">
            <a:extLst>
              <a:ext uri="{FF2B5EF4-FFF2-40B4-BE49-F238E27FC236}">
                <a16:creationId xmlns:a16="http://schemas.microsoft.com/office/drawing/2014/main" id="{FF58D86B-4E1C-435E-A808-35AF7D5CD6C6}"/>
              </a:ext>
            </a:extLst>
          </p:cNvPr>
          <p:cNvSpPr/>
          <p:nvPr/>
        </p:nvSpPr>
        <p:spPr>
          <a:xfrm>
            <a:off x="668930" y="1630950"/>
            <a:ext cx="2058577"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Complete cleaning!</a:t>
            </a:r>
            <a:endParaRPr lang="ko-KR" altLang="ko-KR">
              <a:latin typeface="Abadi" panose="020B0604020104020204" pitchFamily="34" charset="0"/>
            </a:endParaRPr>
          </a:p>
        </p:txBody>
      </p:sp>
    </p:spTree>
    <p:extLst>
      <p:ext uri="{BB962C8B-B14F-4D97-AF65-F5344CB8AC3E}">
        <p14:creationId xmlns:p14="http://schemas.microsoft.com/office/powerpoint/2010/main" val="2231656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8298D86E-8DD7-4D4C-BE63-1EB7F8EC279F}"/>
              </a:ext>
            </a:extLst>
          </p:cNvPr>
          <p:cNvSpPr/>
          <p:nvPr/>
        </p:nvSpPr>
        <p:spPr>
          <a:xfrm>
            <a:off x="3610389" y="2986708"/>
            <a:ext cx="4971222" cy="884583"/>
          </a:xfrm>
          <a:prstGeom prst="roundRect">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kern="0">
                <a:solidFill>
                  <a:prstClr val="white">
                    <a:lumMod val="95000"/>
                  </a:prstClr>
                </a:solidFill>
                <a:latin typeface="Abadi" panose="020B0604020104020204" pitchFamily="34" charset="0"/>
              </a:rPr>
              <a:t> Data Analysis</a:t>
            </a:r>
            <a:endParaRPr lang="ko-KR" altLang="en-US" sz="4000"/>
          </a:p>
        </p:txBody>
      </p:sp>
    </p:spTree>
    <p:extLst>
      <p:ext uri="{BB962C8B-B14F-4D97-AF65-F5344CB8AC3E}">
        <p14:creationId xmlns:p14="http://schemas.microsoft.com/office/powerpoint/2010/main" val="929092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Analysis</a:t>
            </a:r>
          </a:p>
        </p:txBody>
      </p:sp>
      <p:sp>
        <p:nvSpPr>
          <p:cNvPr id="6" name="직사각형 5">
            <a:extLst>
              <a:ext uri="{FF2B5EF4-FFF2-40B4-BE49-F238E27FC236}">
                <a16:creationId xmlns:a16="http://schemas.microsoft.com/office/drawing/2014/main" id="{F1AAE6EF-E448-4D1A-A770-E8C97E7172DE}"/>
              </a:ext>
            </a:extLst>
          </p:cNvPr>
          <p:cNvSpPr/>
          <p:nvPr/>
        </p:nvSpPr>
        <p:spPr>
          <a:xfrm>
            <a:off x="668930" y="1630950"/>
            <a:ext cx="1415772"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Data Scaling</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F0DAD3F2-046E-490B-A88D-E069FA4288EA}"/>
              </a:ext>
            </a:extLst>
          </p:cNvPr>
          <p:cNvPicPr>
            <a:picLocks noChangeAspect="1"/>
          </p:cNvPicPr>
          <p:nvPr/>
        </p:nvPicPr>
        <p:blipFill>
          <a:blip r:embed="rId3"/>
          <a:stretch>
            <a:fillRect/>
          </a:stretch>
        </p:blipFill>
        <p:spPr>
          <a:xfrm>
            <a:off x="7930437" y="1496974"/>
            <a:ext cx="3938569" cy="828204"/>
          </a:xfrm>
          <a:prstGeom prst="rect">
            <a:avLst/>
          </a:prstGeom>
          <a:ln w="12700">
            <a:solidFill>
              <a:schemeClr val="tx1">
                <a:lumMod val="65000"/>
                <a:lumOff val="35000"/>
              </a:schemeClr>
            </a:solidFill>
          </a:ln>
        </p:spPr>
      </p:pic>
      <p:pic>
        <p:nvPicPr>
          <p:cNvPr id="3" name="그림 2">
            <a:extLst>
              <a:ext uri="{FF2B5EF4-FFF2-40B4-BE49-F238E27FC236}">
                <a16:creationId xmlns:a16="http://schemas.microsoft.com/office/drawing/2014/main" id="{CE5337D5-A758-46D1-9341-9CFBF464E446}"/>
              </a:ext>
            </a:extLst>
          </p:cNvPr>
          <p:cNvPicPr>
            <a:picLocks noChangeAspect="1"/>
          </p:cNvPicPr>
          <p:nvPr/>
        </p:nvPicPr>
        <p:blipFill>
          <a:blip r:embed="rId4"/>
          <a:stretch>
            <a:fillRect/>
          </a:stretch>
        </p:blipFill>
        <p:spPr>
          <a:xfrm>
            <a:off x="322994" y="2774690"/>
            <a:ext cx="6007468" cy="3003734"/>
          </a:xfrm>
          <a:prstGeom prst="rect">
            <a:avLst/>
          </a:prstGeom>
          <a:ln w="12700">
            <a:solidFill>
              <a:schemeClr val="tx1">
                <a:lumMod val="65000"/>
                <a:lumOff val="35000"/>
              </a:schemeClr>
            </a:solidFill>
          </a:ln>
        </p:spPr>
      </p:pic>
      <p:sp>
        <p:nvSpPr>
          <p:cNvPr id="7" name="화살표: 오른쪽 6">
            <a:extLst>
              <a:ext uri="{FF2B5EF4-FFF2-40B4-BE49-F238E27FC236}">
                <a16:creationId xmlns:a16="http://schemas.microsoft.com/office/drawing/2014/main" id="{12599F47-69C2-4E19-8B44-E86AD0715E91}"/>
              </a:ext>
            </a:extLst>
          </p:cNvPr>
          <p:cNvSpPr/>
          <p:nvPr/>
        </p:nvSpPr>
        <p:spPr>
          <a:xfrm>
            <a:off x="6008914" y="4068890"/>
            <a:ext cx="683982"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762A6DD1-5E97-44C7-B9E4-B8FF1EDC21C5}"/>
              </a:ext>
            </a:extLst>
          </p:cNvPr>
          <p:cNvPicPr>
            <a:picLocks noChangeAspect="1"/>
          </p:cNvPicPr>
          <p:nvPr/>
        </p:nvPicPr>
        <p:blipFill>
          <a:blip r:embed="rId5"/>
          <a:stretch>
            <a:fillRect/>
          </a:stretch>
        </p:blipFill>
        <p:spPr>
          <a:xfrm>
            <a:off x="6706561" y="2774689"/>
            <a:ext cx="5162445" cy="3003734"/>
          </a:xfrm>
          <a:prstGeom prst="rect">
            <a:avLst/>
          </a:prstGeom>
          <a:ln w="12700">
            <a:solidFill>
              <a:schemeClr val="tx1">
                <a:lumMod val="65000"/>
                <a:lumOff val="35000"/>
              </a:schemeClr>
            </a:solidFill>
          </a:ln>
        </p:spPr>
      </p:pic>
    </p:spTree>
    <p:extLst>
      <p:ext uri="{BB962C8B-B14F-4D97-AF65-F5344CB8AC3E}">
        <p14:creationId xmlns:p14="http://schemas.microsoft.com/office/powerpoint/2010/main" val="3820823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사각형: 둥근 모서리 13">
            <a:extLst>
              <a:ext uri="{FF2B5EF4-FFF2-40B4-BE49-F238E27FC236}">
                <a16:creationId xmlns:a16="http://schemas.microsoft.com/office/drawing/2014/main" id="{71A31D33-C3F8-4189-A9AA-F7A1B731698A}"/>
              </a:ext>
            </a:extLst>
          </p:cNvPr>
          <p:cNvSpPr/>
          <p:nvPr/>
        </p:nvSpPr>
        <p:spPr>
          <a:xfrm>
            <a:off x="3748035" y="5181040"/>
            <a:ext cx="7707086" cy="1326242"/>
          </a:xfrm>
          <a:prstGeom prst="roundRect">
            <a:avLst/>
          </a:prstGeom>
          <a:solidFill>
            <a:schemeClr val="bg1">
              <a:alpha val="68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F70900A1-EE04-4AB0-A7EB-3C828C4EF74C}"/>
              </a:ext>
            </a:extLst>
          </p:cNvPr>
          <p:cNvSpPr/>
          <p:nvPr/>
        </p:nvSpPr>
        <p:spPr>
          <a:xfrm>
            <a:off x="3748035" y="3644179"/>
            <a:ext cx="7707086" cy="1326242"/>
          </a:xfrm>
          <a:prstGeom prst="roundRect">
            <a:avLst/>
          </a:prstGeom>
          <a:solidFill>
            <a:schemeClr val="bg1">
              <a:alpha val="68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DB5FA417-7DD1-48F6-B311-11D719D778A7}"/>
              </a:ext>
            </a:extLst>
          </p:cNvPr>
          <p:cNvSpPr/>
          <p:nvPr/>
        </p:nvSpPr>
        <p:spPr>
          <a:xfrm>
            <a:off x="3748035" y="2116489"/>
            <a:ext cx="7707086" cy="1326242"/>
          </a:xfrm>
          <a:prstGeom prst="roundRect">
            <a:avLst/>
          </a:prstGeom>
          <a:solidFill>
            <a:schemeClr val="bg1">
              <a:alpha val="68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Analysis</a:t>
            </a:r>
          </a:p>
        </p:txBody>
      </p:sp>
      <p:sp>
        <p:nvSpPr>
          <p:cNvPr id="6" name="직사각형 5">
            <a:extLst>
              <a:ext uri="{FF2B5EF4-FFF2-40B4-BE49-F238E27FC236}">
                <a16:creationId xmlns:a16="http://schemas.microsoft.com/office/drawing/2014/main" id="{F1AAE6EF-E448-4D1A-A770-E8C97E7172DE}"/>
              </a:ext>
            </a:extLst>
          </p:cNvPr>
          <p:cNvSpPr/>
          <p:nvPr/>
        </p:nvSpPr>
        <p:spPr>
          <a:xfrm>
            <a:off x="668930" y="1630950"/>
            <a:ext cx="2023311"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Analysis Algorithm</a:t>
            </a:r>
            <a:endParaRPr lang="ko-KR" altLang="ko-KR">
              <a:latin typeface="Abadi" panose="020B0604020104020204" pitchFamily="34" charset="0"/>
            </a:endParaRPr>
          </a:p>
        </p:txBody>
      </p:sp>
      <p:sp>
        <p:nvSpPr>
          <p:cNvPr id="8" name="직사각형 7">
            <a:extLst>
              <a:ext uri="{FF2B5EF4-FFF2-40B4-BE49-F238E27FC236}">
                <a16:creationId xmlns:a16="http://schemas.microsoft.com/office/drawing/2014/main" id="{51506C90-EEC8-47DD-B8D5-75EE222B3D78}"/>
              </a:ext>
            </a:extLst>
          </p:cNvPr>
          <p:cNvSpPr/>
          <p:nvPr/>
        </p:nvSpPr>
        <p:spPr>
          <a:xfrm>
            <a:off x="886793" y="2585774"/>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K-Nearest Neighbors</a:t>
            </a:r>
            <a:endParaRPr lang="ko-KR" altLang="ko-KR">
              <a:latin typeface="Abadi" panose="020B0604020104020204" pitchFamily="34" charset="0"/>
            </a:endParaRPr>
          </a:p>
        </p:txBody>
      </p:sp>
      <p:sp>
        <p:nvSpPr>
          <p:cNvPr id="9" name="직사각형 8">
            <a:extLst>
              <a:ext uri="{FF2B5EF4-FFF2-40B4-BE49-F238E27FC236}">
                <a16:creationId xmlns:a16="http://schemas.microsoft.com/office/drawing/2014/main" id="{D1480629-6858-48F8-BA70-551C2E7A7DFF}"/>
              </a:ext>
            </a:extLst>
          </p:cNvPr>
          <p:cNvSpPr/>
          <p:nvPr/>
        </p:nvSpPr>
        <p:spPr>
          <a:xfrm>
            <a:off x="886793" y="4122634"/>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Decision Tree</a:t>
            </a:r>
            <a:endParaRPr lang="ko-KR" altLang="ko-KR">
              <a:latin typeface="Abadi" panose="020B0604020104020204" pitchFamily="34" charset="0"/>
            </a:endParaRPr>
          </a:p>
        </p:txBody>
      </p:sp>
      <p:sp>
        <p:nvSpPr>
          <p:cNvPr id="10" name="직사각형 9">
            <a:extLst>
              <a:ext uri="{FF2B5EF4-FFF2-40B4-BE49-F238E27FC236}">
                <a16:creationId xmlns:a16="http://schemas.microsoft.com/office/drawing/2014/main" id="{70DDE47F-170F-4C43-9D52-3FAE52763119}"/>
              </a:ext>
            </a:extLst>
          </p:cNvPr>
          <p:cNvSpPr/>
          <p:nvPr/>
        </p:nvSpPr>
        <p:spPr>
          <a:xfrm>
            <a:off x="886794" y="5659495"/>
            <a:ext cx="2395817"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XGBoost</a:t>
            </a:r>
            <a:endParaRPr lang="ko-KR" altLang="ko-KR">
              <a:latin typeface="Abadi" panose="020B0604020104020204" pitchFamily="34" charset="0"/>
            </a:endParaRPr>
          </a:p>
        </p:txBody>
      </p:sp>
      <p:sp>
        <p:nvSpPr>
          <p:cNvPr id="4" name="직사각형 3">
            <a:extLst>
              <a:ext uri="{FF2B5EF4-FFF2-40B4-BE49-F238E27FC236}">
                <a16:creationId xmlns:a16="http://schemas.microsoft.com/office/drawing/2014/main" id="{B02AF14E-AE53-4F63-B33B-060CC360A2DD}"/>
              </a:ext>
            </a:extLst>
          </p:cNvPr>
          <p:cNvSpPr/>
          <p:nvPr/>
        </p:nvSpPr>
        <p:spPr>
          <a:xfrm>
            <a:off x="3992544" y="2329376"/>
            <a:ext cx="6096000" cy="923330"/>
          </a:xfrm>
          <a:prstGeom prst="rect">
            <a:avLst/>
          </a:prstGeom>
        </p:spPr>
        <p:txBody>
          <a:bodyPr>
            <a:spAutoFit/>
          </a:bodyPr>
          <a:lstStyle/>
          <a:p>
            <a:r>
              <a:rPr lang="en-US" altLang="ko-KR">
                <a:latin typeface="Abadi" panose="020B0604020104020204" pitchFamily="34" charset="0"/>
              </a:rPr>
              <a:t>classifier1 = </a:t>
            </a:r>
            <a:r>
              <a:rPr lang="en-US" altLang="ko-KR">
                <a:solidFill>
                  <a:schemeClr val="accent5"/>
                </a:solidFill>
                <a:latin typeface="Abadi" panose="020B0604020104020204" pitchFamily="34" charset="0"/>
              </a:rPr>
              <a:t>KNeighborsClassifier()</a:t>
            </a:r>
          </a:p>
          <a:p>
            <a:r>
              <a:rPr lang="en-US" altLang="ko-KR">
                <a:latin typeface="Abadi" panose="020B0604020104020204" pitchFamily="34" charset="0"/>
              </a:rPr>
              <a:t>classifier1.fit(X_train, y_train) </a:t>
            </a:r>
          </a:p>
          <a:p>
            <a:r>
              <a:rPr lang="en-US" altLang="ko-KR">
                <a:latin typeface="Abadi" panose="020B0604020104020204" pitchFamily="34" charset="0"/>
              </a:rPr>
              <a:t>classifier1.predict(X_test)</a:t>
            </a:r>
            <a:endParaRPr lang="ko-KR" altLang="en-US">
              <a:latin typeface="Abadi" panose="020B0604020104020204" pitchFamily="34" charset="0"/>
            </a:endParaRPr>
          </a:p>
        </p:txBody>
      </p:sp>
      <p:sp>
        <p:nvSpPr>
          <p:cNvPr id="16" name="직사각형 15">
            <a:extLst>
              <a:ext uri="{FF2B5EF4-FFF2-40B4-BE49-F238E27FC236}">
                <a16:creationId xmlns:a16="http://schemas.microsoft.com/office/drawing/2014/main" id="{7ACEB1BF-4749-491E-A912-7F4953B15D3D}"/>
              </a:ext>
            </a:extLst>
          </p:cNvPr>
          <p:cNvSpPr/>
          <p:nvPr/>
        </p:nvSpPr>
        <p:spPr>
          <a:xfrm>
            <a:off x="3992544" y="5382496"/>
            <a:ext cx="6096000" cy="923330"/>
          </a:xfrm>
          <a:prstGeom prst="rect">
            <a:avLst/>
          </a:prstGeom>
        </p:spPr>
        <p:txBody>
          <a:bodyPr>
            <a:spAutoFit/>
          </a:bodyPr>
          <a:lstStyle/>
          <a:p>
            <a:r>
              <a:rPr lang="en-US" altLang="ko-KR">
                <a:latin typeface="Abadi" panose="020B0604020104020204" pitchFamily="34" charset="0"/>
              </a:rPr>
              <a:t>classifier1 = </a:t>
            </a:r>
            <a:r>
              <a:rPr lang="en-US" altLang="ko-KR">
                <a:solidFill>
                  <a:schemeClr val="accent5"/>
                </a:solidFill>
                <a:latin typeface="Abadi" panose="020B0604020104020204" pitchFamily="34" charset="0"/>
              </a:rPr>
              <a:t>xgb.XGBClassifier()</a:t>
            </a:r>
          </a:p>
          <a:p>
            <a:r>
              <a:rPr lang="en-US" altLang="ko-KR">
                <a:latin typeface="Abadi" panose="020B0604020104020204" pitchFamily="34" charset="0"/>
              </a:rPr>
              <a:t>classifier1.fit(X_train, y_train.squeeze().values)</a:t>
            </a:r>
          </a:p>
          <a:p>
            <a:r>
              <a:rPr lang="en-US" altLang="ko-KR">
                <a:latin typeface="Abadi" panose="020B0604020104020204" pitchFamily="34" charset="0"/>
              </a:rPr>
              <a:t>classifier1.predict(X_test)</a:t>
            </a:r>
            <a:endParaRPr lang="ko-KR" altLang="en-US">
              <a:latin typeface="Abadi" panose="020B0604020104020204" pitchFamily="34" charset="0"/>
            </a:endParaRPr>
          </a:p>
        </p:txBody>
      </p:sp>
      <p:sp>
        <p:nvSpPr>
          <p:cNvPr id="17" name="직사각형 16">
            <a:extLst>
              <a:ext uri="{FF2B5EF4-FFF2-40B4-BE49-F238E27FC236}">
                <a16:creationId xmlns:a16="http://schemas.microsoft.com/office/drawing/2014/main" id="{837F4678-DEFD-42E2-95B3-F04D511AA975}"/>
              </a:ext>
            </a:extLst>
          </p:cNvPr>
          <p:cNvSpPr/>
          <p:nvPr/>
        </p:nvSpPr>
        <p:spPr>
          <a:xfrm>
            <a:off x="3992544" y="3829732"/>
            <a:ext cx="7784124" cy="923330"/>
          </a:xfrm>
          <a:prstGeom prst="rect">
            <a:avLst/>
          </a:prstGeom>
        </p:spPr>
        <p:txBody>
          <a:bodyPr wrap="square">
            <a:spAutoFit/>
          </a:bodyPr>
          <a:lstStyle/>
          <a:p>
            <a:r>
              <a:rPr lang="en-US" altLang="ko-KR">
                <a:latin typeface="Abadi" panose="020B0604020104020204" pitchFamily="34" charset="0"/>
              </a:rPr>
              <a:t>classifier1 = </a:t>
            </a:r>
            <a:r>
              <a:rPr lang="en-US" altLang="ko-KR">
                <a:solidFill>
                  <a:schemeClr val="accent5"/>
                </a:solidFill>
                <a:latin typeface="Abadi" panose="020B0604020104020204" pitchFamily="34" charset="0"/>
              </a:rPr>
              <a:t>DecisionTreeClassifier(criterion='entropy', random_state=0)</a:t>
            </a:r>
          </a:p>
          <a:p>
            <a:r>
              <a:rPr lang="en-US" altLang="ko-KR">
                <a:latin typeface="Abadi" panose="020B0604020104020204" pitchFamily="34" charset="0"/>
              </a:rPr>
              <a:t>classifier1.fit(X_train, y_train) </a:t>
            </a:r>
          </a:p>
          <a:p>
            <a:r>
              <a:rPr lang="en-US" altLang="ko-KR">
                <a:latin typeface="Abadi" panose="020B0604020104020204" pitchFamily="34" charset="0"/>
              </a:rPr>
              <a:t>classifier1.predict(X_test)</a:t>
            </a:r>
            <a:endParaRPr lang="ko-KR" altLang="en-US">
              <a:latin typeface="Abadi" panose="020B0604020104020204" pitchFamily="34" charset="0"/>
            </a:endParaRPr>
          </a:p>
        </p:txBody>
      </p:sp>
    </p:spTree>
    <p:extLst>
      <p:ext uri="{BB962C8B-B14F-4D97-AF65-F5344CB8AC3E}">
        <p14:creationId xmlns:p14="http://schemas.microsoft.com/office/powerpoint/2010/main" val="125491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Curation</a:t>
            </a:r>
          </a:p>
        </p:txBody>
      </p:sp>
      <p:sp>
        <p:nvSpPr>
          <p:cNvPr id="7" name="사각형: 둥근 모서리 6">
            <a:extLst>
              <a:ext uri="{FF2B5EF4-FFF2-40B4-BE49-F238E27FC236}">
                <a16:creationId xmlns:a16="http://schemas.microsoft.com/office/drawing/2014/main" id="{7CF6F319-AF62-4356-8F03-DBC226DCCA31}"/>
              </a:ext>
            </a:extLst>
          </p:cNvPr>
          <p:cNvSpPr/>
          <p:nvPr/>
        </p:nvSpPr>
        <p:spPr>
          <a:xfrm>
            <a:off x="1604735" y="2039998"/>
            <a:ext cx="2768035" cy="1587982"/>
          </a:xfrm>
          <a:prstGeom prst="round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2" descr="Kaggle로 머신러닝 마스터하기 :: '캐글 마스터 인터뷰' 카테고리의 글 ...">
            <a:extLst>
              <a:ext uri="{FF2B5EF4-FFF2-40B4-BE49-F238E27FC236}">
                <a16:creationId xmlns:a16="http://schemas.microsoft.com/office/drawing/2014/main" id="{CD611412-4BEB-45A8-A03D-F21D67DD65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8227" y="2392600"/>
            <a:ext cx="2055088" cy="919384"/>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BDAFC44B-FF86-4E13-BC29-02D19DB75017}"/>
              </a:ext>
            </a:extLst>
          </p:cNvPr>
          <p:cNvPicPr>
            <a:picLocks noChangeAspect="1"/>
          </p:cNvPicPr>
          <p:nvPr/>
        </p:nvPicPr>
        <p:blipFill rotWithShape="1">
          <a:blip r:embed="rId3"/>
          <a:srcRect r="30732"/>
          <a:stretch/>
        </p:blipFill>
        <p:spPr>
          <a:xfrm>
            <a:off x="847090" y="4057820"/>
            <a:ext cx="4283324" cy="1352903"/>
          </a:xfrm>
          <a:prstGeom prst="rect">
            <a:avLst/>
          </a:prstGeom>
          <a:ln w="25400">
            <a:solidFill>
              <a:schemeClr val="tx1">
                <a:lumMod val="75000"/>
                <a:lumOff val="25000"/>
              </a:schemeClr>
            </a:solidFill>
          </a:ln>
        </p:spPr>
      </p:pic>
      <p:pic>
        <p:nvPicPr>
          <p:cNvPr id="6" name="그림 5">
            <a:extLst>
              <a:ext uri="{FF2B5EF4-FFF2-40B4-BE49-F238E27FC236}">
                <a16:creationId xmlns:a16="http://schemas.microsoft.com/office/drawing/2014/main" id="{BF7072D6-DE1B-43F8-BDB4-196EDA7E650C}"/>
              </a:ext>
            </a:extLst>
          </p:cNvPr>
          <p:cNvPicPr>
            <a:picLocks noChangeAspect="1"/>
          </p:cNvPicPr>
          <p:nvPr/>
        </p:nvPicPr>
        <p:blipFill>
          <a:blip r:embed="rId4"/>
          <a:stretch>
            <a:fillRect/>
          </a:stretch>
        </p:blipFill>
        <p:spPr>
          <a:xfrm>
            <a:off x="5515255" y="2039998"/>
            <a:ext cx="6183686" cy="3858664"/>
          </a:xfrm>
          <a:prstGeom prst="rect">
            <a:avLst/>
          </a:prstGeom>
          <a:ln w="25400">
            <a:solidFill>
              <a:schemeClr val="tx1">
                <a:lumMod val="75000"/>
                <a:lumOff val="25000"/>
              </a:schemeClr>
            </a:solidFill>
          </a:ln>
        </p:spPr>
      </p:pic>
    </p:spTree>
    <p:extLst>
      <p:ext uri="{BB962C8B-B14F-4D97-AF65-F5344CB8AC3E}">
        <p14:creationId xmlns:p14="http://schemas.microsoft.com/office/powerpoint/2010/main" val="1534583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8298D86E-8DD7-4D4C-BE63-1EB7F8EC279F}"/>
              </a:ext>
            </a:extLst>
          </p:cNvPr>
          <p:cNvSpPr/>
          <p:nvPr/>
        </p:nvSpPr>
        <p:spPr>
          <a:xfrm>
            <a:off x="3610389" y="2986708"/>
            <a:ext cx="4971222" cy="884583"/>
          </a:xfrm>
          <a:prstGeom prst="roundRect">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kern="0">
                <a:solidFill>
                  <a:prstClr val="white">
                    <a:lumMod val="95000"/>
                  </a:prstClr>
                </a:solidFill>
                <a:latin typeface="Abadi" panose="020B0604020104020204" pitchFamily="34" charset="0"/>
              </a:rPr>
              <a:t> Data Evaluation</a:t>
            </a:r>
            <a:endParaRPr lang="ko-KR" altLang="en-US" sz="4000"/>
          </a:p>
        </p:txBody>
      </p:sp>
    </p:spTree>
    <p:extLst>
      <p:ext uri="{BB962C8B-B14F-4D97-AF65-F5344CB8AC3E}">
        <p14:creationId xmlns:p14="http://schemas.microsoft.com/office/powerpoint/2010/main" val="4223318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사각형: 둥근 모서리 61">
            <a:extLst>
              <a:ext uri="{FF2B5EF4-FFF2-40B4-BE49-F238E27FC236}">
                <a16:creationId xmlns:a16="http://schemas.microsoft.com/office/drawing/2014/main" id="{27AB9088-612B-4623-90CD-D571CB48FF83}"/>
              </a:ext>
            </a:extLst>
          </p:cNvPr>
          <p:cNvSpPr/>
          <p:nvPr/>
        </p:nvSpPr>
        <p:spPr>
          <a:xfrm>
            <a:off x="943793" y="2354345"/>
            <a:ext cx="10433513" cy="2522573"/>
          </a:xfrm>
          <a:prstGeom prst="round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10" name="직사각형 9">
            <a:extLst>
              <a:ext uri="{FF2B5EF4-FFF2-40B4-BE49-F238E27FC236}">
                <a16:creationId xmlns:a16="http://schemas.microsoft.com/office/drawing/2014/main" id="{775F10AE-644D-4170-8F9F-85C21C306EB9}"/>
              </a:ext>
            </a:extLst>
          </p:cNvPr>
          <p:cNvSpPr/>
          <p:nvPr/>
        </p:nvSpPr>
        <p:spPr>
          <a:xfrm>
            <a:off x="1508739" y="3168551"/>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1" name="직사각형 10">
            <a:extLst>
              <a:ext uri="{FF2B5EF4-FFF2-40B4-BE49-F238E27FC236}">
                <a16:creationId xmlns:a16="http://schemas.microsoft.com/office/drawing/2014/main" id="{EFDC4326-02EC-41DA-897F-32F98427F935}"/>
              </a:ext>
            </a:extLst>
          </p:cNvPr>
          <p:cNvSpPr/>
          <p:nvPr/>
        </p:nvSpPr>
        <p:spPr>
          <a:xfrm>
            <a:off x="1508739" y="3522752"/>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15" name="직사각형 14">
            <a:extLst>
              <a:ext uri="{FF2B5EF4-FFF2-40B4-BE49-F238E27FC236}">
                <a16:creationId xmlns:a16="http://schemas.microsoft.com/office/drawing/2014/main" id="{3C585B94-4C14-414C-80A2-6F4C7AD94984}"/>
              </a:ext>
            </a:extLst>
          </p:cNvPr>
          <p:cNvSpPr/>
          <p:nvPr/>
        </p:nvSpPr>
        <p:spPr>
          <a:xfrm>
            <a:off x="5076325" y="316524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6" name="직사각형 15">
            <a:extLst>
              <a:ext uri="{FF2B5EF4-FFF2-40B4-BE49-F238E27FC236}">
                <a16:creationId xmlns:a16="http://schemas.microsoft.com/office/drawing/2014/main" id="{46D02479-B4BB-4C5B-AD2A-6EE80AD450AF}"/>
              </a:ext>
            </a:extLst>
          </p:cNvPr>
          <p:cNvSpPr/>
          <p:nvPr/>
        </p:nvSpPr>
        <p:spPr>
          <a:xfrm>
            <a:off x="5076325" y="35194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17" name="직사각형 16">
            <a:extLst>
              <a:ext uri="{FF2B5EF4-FFF2-40B4-BE49-F238E27FC236}">
                <a16:creationId xmlns:a16="http://schemas.microsoft.com/office/drawing/2014/main" id="{28EC4A25-2DEB-4BFB-B777-5D7824AFA026}"/>
              </a:ext>
            </a:extLst>
          </p:cNvPr>
          <p:cNvSpPr/>
          <p:nvPr/>
        </p:nvSpPr>
        <p:spPr>
          <a:xfrm>
            <a:off x="8706057" y="3158358"/>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8" name="직사각형 17">
            <a:extLst>
              <a:ext uri="{FF2B5EF4-FFF2-40B4-BE49-F238E27FC236}">
                <a16:creationId xmlns:a16="http://schemas.microsoft.com/office/drawing/2014/main" id="{7618E768-69BA-4288-9F41-7D40F978E14C}"/>
              </a:ext>
            </a:extLst>
          </p:cNvPr>
          <p:cNvSpPr/>
          <p:nvPr/>
        </p:nvSpPr>
        <p:spPr>
          <a:xfrm>
            <a:off x="8706057" y="3512559"/>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22" name="사각형: 둥근 모서리 21">
            <a:extLst>
              <a:ext uri="{FF2B5EF4-FFF2-40B4-BE49-F238E27FC236}">
                <a16:creationId xmlns:a16="http://schemas.microsoft.com/office/drawing/2014/main" id="{1602E784-6051-4CC0-B7D7-CB366A74517A}"/>
              </a:ext>
            </a:extLst>
          </p:cNvPr>
          <p:cNvSpPr/>
          <p:nvPr/>
        </p:nvSpPr>
        <p:spPr>
          <a:xfrm>
            <a:off x="523685" y="1865694"/>
            <a:ext cx="11112306" cy="4565251"/>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모서리가 둥근 직사각형 6">
            <a:extLst>
              <a:ext uri="{FF2B5EF4-FFF2-40B4-BE49-F238E27FC236}">
                <a16:creationId xmlns:a16="http://schemas.microsoft.com/office/drawing/2014/main" id="{21CE406F-0C90-4B7B-B018-4CAD121FB4EF}"/>
              </a:ext>
            </a:extLst>
          </p:cNvPr>
          <p:cNvSpPr/>
          <p:nvPr/>
        </p:nvSpPr>
        <p:spPr>
          <a:xfrm>
            <a:off x="943794" y="1596155"/>
            <a:ext cx="3139228" cy="529585"/>
          </a:xfrm>
          <a:prstGeom prst="roundRect">
            <a:avLst>
              <a:gd name="adj" fmla="val 50000"/>
            </a:avLst>
          </a:prstGeom>
          <a:solidFill>
            <a:schemeClr val="accent4">
              <a:lumMod val="60000"/>
              <a:lumOff val="40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a:solidFill>
                  <a:schemeClr val="tx1"/>
                </a:solidFill>
                <a:latin typeface="Arial Rounded MT Bold" panose="020F0704030504030204" pitchFamily="34" charset="0"/>
              </a:rPr>
              <a:t>Algorithm</a:t>
            </a:r>
          </a:p>
        </p:txBody>
      </p:sp>
      <p:sp>
        <p:nvSpPr>
          <p:cNvPr id="30" name="직사각형 29">
            <a:extLst>
              <a:ext uri="{FF2B5EF4-FFF2-40B4-BE49-F238E27FC236}">
                <a16:creationId xmlns:a16="http://schemas.microsoft.com/office/drawing/2014/main" id="{B9FC8F6A-2180-4E72-9C83-3E1BF2CB844A}"/>
              </a:ext>
            </a:extLst>
          </p:cNvPr>
          <p:cNvSpPr/>
          <p:nvPr/>
        </p:nvSpPr>
        <p:spPr>
          <a:xfrm>
            <a:off x="1508739" y="387426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31" name="직사각형 30">
            <a:extLst>
              <a:ext uri="{FF2B5EF4-FFF2-40B4-BE49-F238E27FC236}">
                <a16:creationId xmlns:a16="http://schemas.microsoft.com/office/drawing/2014/main" id="{7C0BF1A4-A771-4EB7-B260-035E763EFCBF}"/>
              </a:ext>
            </a:extLst>
          </p:cNvPr>
          <p:cNvSpPr/>
          <p:nvPr/>
        </p:nvSpPr>
        <p:spPr>
          <a:xfrm>
            <a:off x="5076325" y="38888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33" name="직사각형 32">
            <a:extLst>
              <a:ext uri="{FF2B5EF4-FFF2-40B4-BE49-F238E27FC236}">
                <a16:creationId xmlns:a16="http://schemas.microsoft.com/office/drawing/2014/main" id="{1CC8F637-B06E-41DD-BC9B-FDDE7D801D44}"/>
              </a:ext>
            </a:extLst>
          </p:cNvPr>
          <p:cNvSpPr/>
          <p:nvPr/>
        </p:nvSpPr>
        <p:spPr>
          <a:xfrm>
            <a:off x="4924763" y="5812011"/>
            <a:ext cx="2395818" cy="369332"/>
          </a:xfrm>
          <a:prstGeom prst="rect">
            <a:avLst/>
          </a:prstGeom>
          <a:solidFill>
            <a:srgbClr val="FFD9AD"/>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Majority Voting</a:t>
            </a:r>
            <a:endParaRPr lang="ko-KR" altLang="ko-KR">
              <a:latin typeface="Abadi" panose="020B0604020104020204" pitchFamily="34" charset="0"/>
            </a:endParaRPr>
          </a:p>
        </p:txBody>
      </p:sp>
      <p:sp>
        <p:nvSpPr>
          <p:cNvPr id="63" name="화살표: 오른쪽 62">
            <a:extLst>
              <a:ext uri="{FF2B5EF4-FFF2-40B4-BE49-F238E27FC236}">
                <a16:creationId xmlns:a16="http://schemas.microsoft.com/office/drawing/2014/main" id="{660CAE13-0678-4D5B-B918-9525CCABD410}"/>
              </a:ext>
            </a:extLst>
          </p:cNvPr>
          <p:cNvSpPr/>
          <p:nvPr/>
        </p:nvSpPr>
        <p:spPr>
          <a:xfrm rot="5400000">
            <a:off x="5862718" y="5095344"/>
            <a:ext cx="519906"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8C109505-B505-4E5F-8B06-AB3F8B9F0622}"/>
              </a:ext>
            </a:extLst>
          </p:cNvPr>
          <p:cNvSpPr/>
          <p:nvPr/>
        </p:nvSpPr>
        <p:spPr>
          <a:xfrm>
            <a:off x="1144902"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둥근 모서리 20">
            <a:extLst>
              <a:ext uri="{FF2B5EF4-FFF2-40B4-BE49-F238E27FC236}">
                <a16:creationId xmlns:a16="http://schemas.microsoft.com/office/drawing/2014/main" id="{8F08B6F0-E58A-476F-B667-861C68E7F61F}"/>
              </a:ext>
            </a:extLst>
          </p:cNvPr>
          <p:cNvSpPr/>
          <p:nvPr/>
        </p:nvSpPr>
        <p:spPr>
          <a:xfrm>
            <a:off x="4669655"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4F69883D-33B9-493B-8E5D-33FB866FD95E}"/>
              </a:ext>
            </a:extLst>
          </p:cNvPr>
          <p:cNvSpPr/>
          <p:nvPr/>
        </p:nvSpPr>
        <p:spPr>
          <a:xfrm>
            <a:off x="8342220"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242FD13-B8EB-4F97-BED7-ECE38C6F45B9}"/>
              </a:ext>
            </a:extLst>
          </p:cNvPr>
          <p:cNvSpPr/>
          <p:nvPr/>
        </p:nvSpPr>
        <p:spPr>
          <a:xfrm>
            <a:off x="1357176" y="2785042"/>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K-Nearest Neighbors</a:t>
            </a:r>
            <a:endParaRPr lang="ko-KR" altLang="ko-KR">
              <a:latin typeface="Abadi" panose="020B0604020104020204" pitchFamily="34" charset="0"/>
            </a:endParaRPr>
          </a:p>
        </p:txBody>
      </p:sp>
      <p:sp>
        <p:nvSpPr>
          <p:cNvPr id="8" name="직사각형 7">
            <a:extLst>
              <a:ext uri="{FF2B5EF4-FFF2-40B4-BE49-F238E27FC236}">
                <a16:creationId xmlns:a16="http://schemas.microsoft.com/office/drawing/2014/main" id="{2319694A-FC24-4056-99C1-848B10E7BC1F}"/>
              </a:ext>
            </a:extLst>
          </p:cNvPr>
          <p:cNvSpPr/>
          <p:nvPr/>
        </p:nvSpPr>
        <p:spPr>
          <a:xfrm>
            <a:off x="4898091" y="2788348"/>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Decision Tree</a:t>
            </a:r>
            <a:endParaRPr lang="ko-KR" altLang="ko-KR">
              <a:latin typeface="Abadi" panose="020B0604020104020204" pitchFamily="34" charset="0"/>
            </a:endParaRPr>
          </a:p>
        </p:txBody>
      </p:sp>
      <p:sp>
        <p:nvSpPr>
          <p:cNvPr id="9" name="직사각형 8">
            <a:extLst>
              <a:ext uri="{FF2B5EF4-FFF2-40B4-BE49-F238E27FC236}">
                <a16:creationId xmlns:a16="http://schemas.microsoft.com/office/drawing/2014/main" id="{D90D0A97-D24E-45AE-9387-96789DF2C6AF}"/>
              </a:ext>
            </a:extLst>
          </p:cNvPr>
          <p:cNvSpPr/>
          <p:nvPr/>
        </p:nvSpPr>
        <p:spPr>
          <a:xfrm>
            <a:off x="8554495" y="2781461"/>
            <a:ext cx="2395817"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XGBoost</a:t>
            </a:r>
            <a:endParaRPr lang="ko-KR" altLang="ko-KR">
              <a:latin typeface="Abadi" panose="020B0604020104020204" pitchFamily="34" charset="0"/>
            </a:endParaRPr>
          </a:p>
        </p:txBody>
      </p:sp>
      <p:sp>
        <p:nvSpPr>
          <p:cNvPr id="2" name="TextBox 1">
            <a:extLst>
              <a:ext uri="{FF2B5EF4-FFF2-40B4-BE49-F238E27FC236}">
                <a16:creationId xmlns:a16="http://schemas.microsoft.com/office/drawing/2014/main" id="{6A1EAE74-3F4D-4DA1-8CC7-8CB84575CF9F}"/>
              </a:ext>
            </a:extLst>
          </p:cNvPr>
          <p:cNvSpPr txBox="1"/>
          <p:nvPr/>
        </p:nvSpPr>
        <p:spPr>
          <a:xfrm>
            <a:off x="2004292"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1</a:t>
            </a:r>
            <a:endParaRPr lang="ko-KR" altLang="en-US" sz="1600">
              <a:solidFill>
                <a:schemeClr val="accent2">
                  <a:lumMod val="60000"/>
                  <a:lumOff val="40000"/>
                </a:schemeClr>
              </a:solidFill>
              <a:latin typeface="Abadi" panose="020B0604020104020204" pitchFamily="34" charset="0"/>
            </a:endParaRPr>
          </a:p>
        </p:txBody>
      </p:sp>
      <p:sp>
        <p:nvSpPr>
          <p:cNvPr id="25" name="TextBox 24">
            <a:extLst>
              <a:ext uri="{FF2B5EF4-FFF2-40B4-BE49-F238E27FC236}">
                <a16:creationId xmlns:a16="http://schemas.microsoft.com/office/drawing/2014/main" id="{D0B6A7CE-3C49-4995-A36B-F43E6EFA73DE}"/>
              </a:ext>
            </a:extLst>
          </p:cNvPr>
          <p:cNvSpPr txBox="1"/>
          <p:nvPr/>
        </p:nvSpPr>
        <p:spPr>
          <a:xfrm>
            <a:off x="5609757"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2</a:t>
            </a:r>
            <a:endParaRPr lang="ko-KR" altLang="en-US" sz="1600">
              <a:solidFill>
                <a:schemeClr val="accent2">
                  <a:lumMod val="60000"/>
                  <a:lumOff val="40000"/>
                </a:schemeClr>
              </a:solidFill>
              <a:latin typeface="Abadi" panose="020B0604020104020204" pitchFamily="34" charset="0"/>
            </a:endParaRPr>
          </a:p>
        </p:txBody>
      </p:sp>
      <p:sp>
        <p:nvSpPr>
          <p:cNvPr id="26" name="TextBox 25">
            <a:extLst>
              <a:ext uri="{FF2B5EF4-FFF2-40B4-BE49-F238E27FC236}">
                <a16:creationId xmlns:a16="http://schemas.microsoft.com/office/drawing/2014/main" id="{03D07E8F-4DC2-4F30-B400-B509161AD7CA}"/>
              </a:ext>
            </a:extLst>
          </p:cNvPr>
          <p:cNvSpPr txBox="1"/>
          <p:nvPr/>
        </p:nvSpPr>
        <p:spPr>
          <a:xfrm>
            <a:off x="9201610"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3</a:t>
            </a:r>
            <a:endParaRPr lang="ko-KR" altLang="en-US" sz="1600">
              <a:solidFill>
                <a:schemeClr val="accent2">
                  <a:lumMod val="60000"/>
                  <a:lumOff val="40000"/>
                </a:schemeClr>
              </a:solidFill>
              <a:latin typeface="Abadi" panose="020B0604020104020204" pitchFamily="34" charset="0"/>
            </a:endParaRPr>
          </a:p>
        </p:txBody>
      </p:sp>
    </p:spTree>
    <p:extLst>
      <p:ext uri="{BB962C8B-B14F-4D97-AF65-F5344CB8AC3E}">
        <p14:creationId xmlns:p14="http://schemas.microsoft.com/office/powerpoint/2010/main" val="2161204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사각형: 둥근 모서리 61">
            <a:extLst>
              <a:ext uri="{FF2B5EF4-FFF2-40B4-BE49-F238E27FC236}">
                <a16:creationId xmlns:a16="http://schemas.microsoft.com/office/drawing/2014/main" id="{27AB9088-612B-4623-90CD-D571CB48FF83}"/>
              </a:ext>
            </a:extLst>
          </p:cNvPr>
          <p:cNvSpPr/>
          <p:nvPr/>
        </p:nvSpPr>
        <p:spPr>
          <a:xfrm>
            <a:off x="852353" y="2354345"/>
            <a:ext cx="10433513" cy="2522573"/>
          </a:xfrm>
          <a:prstGeom prst="round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10" name="직사각형 9">
            <a:extLst>
              <a:ext uri="{FF2B5EF4-FFF2-40B4-BE49-F238E27FC236}">
                <a16:creationId xmlns:a16="http://schemas.microsoft.com/office/drawing/2014/main" id="{775F10AE-644D-4170-8F9F-85C21C306EB9}"/>
              </a:ext>
            </a:extLst>
          </p:cNvPr>
          <p:cNvSpPr/>
          <p:nvPr/>
        </p:nvSpPr>
        <p:spPr>
          <a:xfrm>
            <a:off x="1417299" y="3168551"/>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1" name="직사각형 10">
            <a:extLst>
              <a:ext uri="{FF2B5EF4-FFF2-40B4-BE49-F238E27FC236}">
                <a16:creationId xmlns:a16="http://schemas.microsoft.com/office/drawing/2014/main" id="{EFDC4326-02EC-41DA-897F-32F98427F935}"/>
              </a:ext>
            </a:extLst>
          </p:cNvPr>
          <p:cNvSpPr/>
          <p:nvPr/>
        </p:nvSpPr>
        <p:spPr>
          <a:xfrm>
            <a:off x="1417299" y="3522752"/>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15" name="직사각형 14">
            <a:extLst>
              <a:ext uri="{FF2B5EF4-FFF2-40B4-BE49-F238E27FC236}">
                <a16:creationId xmlns:a16="http://schemas.microsoft.com/office/drawing/2014/main" id="{3C585B94-4C14-414C-80A2-6F4C7AD94984}"/>
              </a:ext>
            </a:extLst>
          </p:cNvPr>
          <p:cNvSpPr/>
          <p:nvPr/>
        </p:nvSpPr>
        <p:spPr>
          <a:xfrm>
            <a:off x="4984885" y="316524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6" name="직사각형 15">
            <a:extLst>
              <a:ext uri="{FF2B5EF4-FFF2-40B4-BE49-F238E27FC236}">
                <a16:creationId xmlns:a16="http://schemas.microsoft.com/office/drawing/2014/main" id="{46D02479-B4BB-4C5B-AD2A-6EE80AD450AF}"/>
              </a:ext>
            </a:extLst>
          </p:cNvPr>
          <p:cNvSpPr/>
          <p:nvPr/>
        </p:nvSpPr>
        <p:spPr>
          <a:xfrm>
            <a:off x="4984885" y="35194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17" name="직사각형 16">
            <a:extLst>
              <a:ext uri="{FF2B5EF4-FFF2-40B4-BE49-F238E27FC236}">
                <a16:creationId xmlns:a16="http://schemas.microsoft.com/office/drawing/2014/main" id="{28EC4A25-2DEB-4BFB-B777-5D7824AFA026}"/>
              </a:ext>
            </a:extLst>
          </p:cNvPr>
          <p:cNvSpPr/>
          <p:nvPr/>
        </p:nvSpPr>
        <p:spPr>
          <a:xfrm>
            <a:off x="8614617" y="3158358"/>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18" name="직사각형 17">
            <a:extLst>
              <a:ext uri="{FF2B5EF4-FFF2-40B4-BE49-F238E27FC236}">
                <a16:creationId xmlns:a16="http://schemas.microsoft.com/office/drawing/2014/main" id="{7618E768-69BA-4288-9F41-7D40F978E14C}"/>
              </a:ext>
            </a:extLst>
          </p:cNvPr>
          <p:cNvSpPr/>
          <p:nvPr/>
        </p:nvSpPr>
        <p:spPr>
          <a:xfrm>
            <a:off x="8614617" y="3512559"/>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22" name="사각형: 둥근 모서리 21">
            <a:extLst>
              <a:ext uri="{FF2B5EF4-FFF2-40B4-BE49-F238E27FC236}">
                <a16:creationId xmlns:a16="http://schemas.microsoft.com/office/drawing/2014/main" id="{1602E784-6051-4CC0-B7D7-CB366A74517A}"/>
              </a:ext>
            </a:extLst>
          </p:cNvPr>
          <p:cNvSpPr/>
          <p:nvPr/>
        </p:nvSpPr>
        <p:spPr>
          <a:xfrm>
            <a:off x="523685" y="1865694"/>
            <a:ext cx="11112306" cy="4565251"/>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모서리가 둥근 직사각형 6">
            <a:extLst>
              <a:ext uri="{FF2B5EF4-FFF2-40B4-BE49-F238E27FC236}">
                <a16:creationId xmlns:a16="http://schemas.microsoft.com/office/drawing/2014/main" id="{21CE406F-0C90-4B7B-B018-4CAD121FB4EF}"/>
              </a:ext>
            </a:extLst>
          </p:cNvPr>
          <p:cNvSpPr/>
          <p:nvPr/>
        </p:nvSpPr>
        <p:spPr>
          <a:xfrm>
            <a:off x="943794" y="1596155"/>
            <a:ext cx="3139228" cy="529585"/>
          </a:xfrm>
          <a:prstGeom prst="roundRect">
            <a:avLst>
              <a:gd name="adj" fmla="val 50000"/>
            </a:avLst>
          </a:prstGeom>
          <a:solidFill>
            <a:schemeClr val="accent4">
              <a:lumMod val="60000"/>
              <a:lumOff val="40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a:solidFill>
                  <a:schemeClr val="tx1"/>
                </a:solidFill>
                <a:latin typeface="Arial Rounded MT Bold" panose="020F0704030504030204" pitchFamily="34" charset="0"/>
              </a:rPr>
              <a:t>Algorithm</a:t>
            </a:r>
          </a:p>
        </p:txBody>
      </p:sp>
      <p:sp>
        <p:nvSpPr>
          <p:cNvPr id="30" name="직사각형 29">
            <a:extLst>
              <a:ext uri="{FF2B5EF4-FFF2-40B4-BE49-F238E27FC236}">
                <a16:creationId xmlns:a16="http://schemas.microsoft.com/office/drawing/2014/main" id="{B9FC8F6A-2180-4E72-9C83-3E1BF2CB844A}"/>
              </a:ext>
            </a:extLst>
          </p:cNvPr>
          <p:cNvSpPr/>
          <p:nvPr/>
        </p:nvSpPr>
        <p:spPr>
          <a:xfrm>
            <a:off x="1417299" y="387426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31" name="직사각형 30">
            <a:extLst>
              <a:ext uri="{FF2B5EF4-FFF2-40B4-BE49-F238E27FC236}">
                <a16:creationId xmlns:a16="http://schemas.microsoft.com/office/drawing/2014/main" id="{7C0BF1A4-A771-4EB7-B260-035E763EFCBF}"/>
              </a:ext>
            </a:extLst>
          </p:cNvPr>
          <p:cNvSpPr/>
          <p:nvPr/>
        </p:nvSpPr>
        <p:spPr>
          <a:xfrm>
            <a:off x="4984885" y="38888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32" name="직사각형 31">
            <a:extLst>
              <a:ext uri="{FF2B5EF4-FFF2-40B4-BE49-F238E27FC236}">
                <a16:creationId xmlns:a16="http://schemas.microsoft.com/office/drawing/2014/main" id="{D3C585C5-9777-4B6A-8C6B-A8030741154F}"/>
              </a:ext>
            </a:extLst>
          </p:cNvPr>
          <p:cNvSpPr/>
          <p:nvPr/>
        </p:nvSpPr>
        <p:spPr>
          <a:xfrm>
            <a:off x="8614617" y="3888914"/>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33" name="직사각형 32">
            <a:extLst>
              <a:ext uri="{FF2B5EF4-FFF2-40B4-BE49-F238E27FC236}">
                <a16:creationId xmlns:a16="http://schemas.microsoft.com/office/drawing/2014/main" id="{1CC8F637-B06E-41DD-BC9B-FDDE7D801D44}"/>
              </a:ext>
            </a:extLst>
          </p:cNvPr>
          <p:cNvSpPr/>
          <p:nvPr/>
        </p:nvSpPr>
        <p:spPr>
          <a:xfrm>
            <a:off x="4924763" y="6025371"/>
            <a:ext cx="2395818" cy="369332"/>
          </a:xfrm>
          <a:prstGeom prst="rect">
            <a:avLst/>
          </a:prstGeom>
          <a:solidFill>
            <a:srgbClr val="FFD9AD"/>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Majority Voting</a:t>
            </a:r>
            <a:endParaRPr lang="ko-KR" altLang="ko-KR">
              <a:latin typeface="Abadi" panose="020B0604020104020204" pitchFamily="34" charset="0"/>
            </a:endParaRPr>
          </a:p>
        </p:txBody>
      </p:sp>
      <p:sp>
        <p:nvSpPr>
          <p:cNvPr id="63" name="화살표: 오른쪽 62">
            <a:extLst>
              <a:ext uri="{FF2B5EF4-FFF2-40B4-BE49-F238E27FC236}">
                <a16:creationId xmlns:a16="http://schemas.microsoft.com/office/drawing/2014/main" id="{660CAE13-0678-4D5B-B918-9525CCABD410}"/>
              </a:ext>
            </a:extLst>
          </p:cNvPr>
          <p:cNvSpPr/>
          <p:nvPr/>
        </p:nvSpPr>
        <p:spPr>
          <a:xfrm rot="5400000">
            <a:off x="5862718" y="5308704"/>
            <a:ext cx="519906"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8C109505-B505-4E5F-8B06-AB3F8B9F0622}"/>
              </a:ext>
            </a:extLst>
          </p:cNvPr>
          <p:cNvSpPr/>
          <p:nvPr/>
        </p:nvSpPr>
        <p:spPr>
          <a:xfrm>
            <a:off x="1053462"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둥근 모서리 20">
            <a:extLst>
              <a:ext uri="{FF2B5EF4-FFF2-40B4-BE49-F238E27FC236}">
                <a16:creationId xmlns:a16="http://schemas.microsoft.com/office/drawing/2014/main" id="{8F08B6F0-E58A-476F-B667-861C68E7F61F}"/>
              </a:ext>
            </a:extLst>
          </p:cNvPr>
          <p:cNvSpPr/>
          <p:nvPr/>
        </p:nvSpPr>
        <p:spPr>
          <a:xfrm>
            <a:off x="4578215"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4F69883D-33B9-493B-8E5D-33FB866FD95E}"/>
              </a:ext>
            </a:extLst>
          </p:cNvPr>
          <p:cNvSpPr/>
          <p:nvPr/>
        </p:nvSpPr>
        <p:spPr>
          <a:xfrm>
            <a:off x="8250780"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242FD13-B8EB-4F97-BED7-ECE38C6F45B9}"/>
              </a:ext>
            </a:extLst>
          </p:cNvPr>
          <p:cNvSpPr/>
          <p:nvPr/>
        </p:nvSpPr>
        <p:spPr>
          <a:xfrm>
            <a:off x="1265736" y="2785042"/>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K-Nearest Neighbors</a:t>
            </a:r>
            <a:endParaRPr lang="ko-KR" altLang="ko-KR">
              <a:latin typeface="Abadi" panose="020B0604020104020204" pitchFamily="34" charset="0"/>
            </a:endParaRPr>
          </a:p>
        </p:txBody>
      </p:sp>
      <p:sp>
        <p:nvSpPr>
          <p:cNvPr id="8" name="직사각형 7">
            <a:extLst>
              <a:ext uri="{FF2B5EF4-FFF2-40B4-BE49-F238E27FC236}">
                <a16:creationId xmlns:a16="http://schemas.microsoft.com/office/drawing/2014/main" id="{2319694A-FC24-4056-99C1-848B10E7BC1F}"/>
              </a:ext>
            </a:extLst>
          </p:cNvPr>
          <p:cNvSpPr/>
          <p:nvPr/>
        </p:nvSpPr>
        <p:spPr>
          <a:xfrm>
            <a:off x="4806651" y="2788348"/>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Decision Tree</a:t>
            </a:r>
            <a:endParaRPr lang="ko-KR" altLang="ko-KR">
              <a:latin typeface="Abadi" panose="020B0604020104020204" pitchFamily="34" charset="0"/>
            </a:endParaRPr>
          </a:p>
        </p:txBody>
      </p:sp>
      <p:sp>
        <p:nvSpPr>
          <p:cNvPr id="9" name="직사각형 8">
            <a:extLst>
              <a:ext uri="{FF2B5EF4-FFF2-40B4-BE49-F238E27FC236}">
                <a16:creationId xmlns:a16="http://schemas.microsoft.com/office/drawing/2014/main" id="{D90D0A97-D24E-45AE-9387-96789DF2C6AF}"/>
              </a:ext>
            </a:extLst>
          </p:cNvPr>
          <p:cNvSpPr/>
          <p:nvPr/>
        </p:nvSpPr>
        <p:spPr>
          <a:xfrm>
            <a:off x="8463055" y="2781461"/>
            <a:ext cx="2395817"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XGBoost</a:t>
            </a:r>
            <a:endParaRPr lang="ko-KR" altLang="ko-KR">
              <a:latin typeface="Abadi" panose="020B0604020104020204" pitchFamily="34" charset="0"/>
            </a:endParaRPr>
          </a:p>
        </p:txBody>
      </p:sp>
      <p:sp>
        <p:nvSpPr>
          <p:cNvPr id="2" name="TextBox 1">
            <a:extLst>
              <a:ext uri="{FF2B5EF4-FFF2-40B4-BE49-F238E27FC236}">
                <a16:creationId xmlns:a16="http://schemas.microsoft.com/office/drawing/2014/main" id="{6A1EAE74-3F4D-4DA1-8CC7-8CB84575CF9F}"/>
              </a:ext>
            </a:extLst>
          </p:cNvPr>
          <p:cNvSpPr txBox="1"/>
          <p:nvPr/>
        </p:nvSpPr>
        <p:spPr>
          <a:xfrm>
            <a:off x="1912852"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1</a:t>
            </a:r>
            <a:endParaRPr lang="ko-KR" altLang="en-US" sz="1600">
              <a:solidFill>
                <a:schemeClr val="accent2">
                  <a:lumMod val="60000"/>
                  <a:lumOff val="40000"/>
                </a:schemeClr>
              </a:solidFill>
              <a:latin typeface="Abadi" panose="020B0604020104020204" pitchFamily="34" charset="0"/>
            </a:endParaRPr>
          </a:p>
        </p:txBody>
      </p:sp>
      <p:sp>
        <p:nvSpPr>
          <p:cNvPr id="25" name="TextBox 24">
            <a:extLst>
              <a:ext uri="{FF2B5EF4-FFF2-40B4-BE49-F238E27FC236}">
                <a16:creationId xmlns:a16="http://schemas.microsoft.com/office/drawing/2014/main" id="{D0B6A7CE-3C49-4995-A36B-F43E6EFA73DE}"/>
              </a:ext>
            </a:extLst>
          </p:cNvPr>
          <p:cNvSpPr txBox="1"/>
          <p:nvPr/>
        </p:nvSpPr>
        <p:spPr>
          <a:xfrm>
            <a:off x="5518317"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2</a:t>
            </a:r>
            <a:endParaRPr lang="ko-KR" altLang="en-US" sz="1600">
              <a:solidFill>
                <a:schemeClr val="accent2">
                  <a:lumMod val="60000"/>
                  <a:lumOff val="40000"/>
                </a:schemeClr>
              </a:solidFill>
              <a:latin typeface="Abadi" panose="020B0604020104020204" pitchFamily="34" charset="0"/>
            </a:endParaRPr>
          </a:p>
        </p:txBody>
      </p:sp>
      <p:sp>
        <p:nvSpPr>
          <p:cNvPr id="26" name="TextBox 25">
            <a:extLst>
              <a:ext uri="{FF2B5EF4-FFF2-40B4-BE49-F238E27FC236}">
                <a16:creationId xmlns:a16="http://schemas.microsoft.com/office/drawing/2014/main" id="{03D07E8F-4DC2-4F30-B400-B509161AD7CA}"/>
              </a:ext>
            </a:extLst>
          </p:cNvPr>
          <p:cNvSpPr txBox="1"/>
          <p:nvPr/>
        </p:nvSpPr>
        <p:spPr>
          <a:xfrm>
            <a:off x="9110170"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3</a:t>
            </a:r>
            <a:endParaRPr lang="ko-KR" altLang="en-US" sz="1600">
              <a:solidFill>
                <a:schemeClr val="accent2">
                  <a:lumMod val="60000"/>
                  <a:lumOff val="40000"/>
                </a:schemeClr>
              </a:solidFill>
              <a:latin typeface="Abadi" panose="020B0604020104020204" pitchFamily="34" charset="0"/>
            </a:endParaRPr>
          </a:p>
        </p:txBody>
      </p:sp>
      <p:sp>
        <p:nvSpPr>
          <p:cNvPr id="27" name="직사각형 26">
            <a:extLst>
              <a:ext uri="{FF2B5EF4-FFF2-40B4-BE49-F238E27FC236}">
                <a16:creationId xmlns:a16="http://schemas.microsoft.com/office/drawing/2014/main" id="{6AB52833-699E-4F52-A4D5-D5DD04AACB2D}"/>
              </a:ext>
            </a:extLst>
          </p:cNvPr>
          <p:cNvSpPr/>
          <p:nvPr/>
        </p:nvSpPr>
        <p:spPr>
          <a:xfrm>
            <a:off x="-5878" y="-1"/>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8" name="직사각형 27">
            <a:extLst>
              <a:ext uri="{FF2B5EF4-FFF2-40B4-BE49-F238E27FC236}">
                <a16:creationId xmlns:a16="http://schemas.microsoft.com/office/drawing/2014/main" id="{2DE4DD8F-5966-4A16-B2B5-605AC78BB477}"/>
              </a:ext>
            </a:extLst>
          </p:cNvPr>
          <p:cNvSpPr/>
          <p:nvPr/>
        </p:nvSpPr>
        <p:spPr>
          <a:xfrm>
            <a:off x="5333069" y="1410037"/>
            <a:ext cx="5617243" cy="584775"/>
          </a:xfrm>
          <a:prstGeom prst="rect">
            <a:avLst/>
          </a:prstGeom>
        </p:spPr>
        <p:txBody>
          <a:bodyPr wrap="none">
            <a:spAutoFit/>
          </a:bodyPr>
          <a:lstStyle/>
          <a:p>
            <a:pPr algn="ctr"/>
            <a:r>
              <a:rPr lang="en-US" altLang="ko-KR" sz="3200" b="1">
                <a:solidFill>
                  <a:schemeClr val="accent4"/>
                </a:solidFill>
                <a:latin typeface="Abadi" panose="020B0604020104020204" pitchFamily="34" charset="0"/>
              </a:rPr>
              <a:t>Hypertuning By GridSearchCV !!</a:t>
            </a:r>
            <a:endParaRPr lang="ko-KR" altLang="en-US" sz="3200" b="1">
              <a:solidFill>
                <a:schemeClr val="accent4"/>
              </a:solidFill>
              <a:latin typeface="Abadi" panose="020B0604020104020204" pitchFamily="34" charset="0"/>
            </a:endParaRPr>
          </a:p>
        </p:txBody>
      </p:sp>
      <p:sp>
        <p:nvSpPr>
          <p:cNvPr id="29" name="직사각형 28">
            <a:extLst>
              <a:ext uri="{FF2B5EF4-FFF2-40B4-BE49-F238E27FC236}">
                <a16:creationId xmlns:a16="http://schemas.microsoft.com/office/drawing/2014/main" id="{F6C45A89-FC0A-4A62-AB4E-6E3BD149C307}"/>
              </a:ext>
            </a:extLst>
          </p:cNvPr>
          <p:cNvSpPr/>
          <p:nvPr/>
        </p:nvSpPr>
        <p:spPr>
          <a:xfrm>
            <a:off x="1797875" y="5199415"/>
            <a:ext cx="5797776" cy="1200329"/>
          </a:xfrm>
          <a:prstGeom prst="rect">
            <a:avLst/>
          </a:prstGeom>
          <a:solidFill>
            <a:schemeClr val="bg1"/>
          </a:solidFill>
          <a:ln w="25400">
            <a:solidFill>
              <a:schemeClr val="tx1">
                <a:lumMod val="65000"/>
                <a:lumOff val="35000"/>
              </a:schemeClr>
            </a:solidFill>
          </a:ln>
        </p:spPr>
        <p:txBody>
          <a:bodyPr wrap="square" rtlCol="0">
            <a:spAutoFit/>
          </a:bodyPr>
          <a:lstStyle/>
          <a:p>
            <a:r>
              <a:rPr lang="en-US" altLang="ko-KR">
                <a:latin typeface="Abadi" panose="020B0604020104020204" pitchFamily="34" charset="0"/>
              </a:rPr>
              <a:t>knn_gscv = </a:t>
            </a:r>
            <a:r>
              <a:rPr lang="en-US" altLang="ko-KR">
                <a:solidFill>
                  <a:srgbClr val="7030A0"/>
                </a:solidFill>
                <a:latin typeface="Abadi" panose="020B0604020104020204" pitchFamily="34" charset="0"/>
              </a:rPr>
              <a:t>GridSearchCV</a:t>
            </a:r>
            <a:r>
              <a:rPr lang="en-US" altLang="ko-KR">
                <a:latin typeface="Abadi" panose="020B0604020104020204" pitchFamily="34" charset="0"/>
              </a:rPr>
              <a:t>(classifier2, param_grid, cv=cv)</a:t>
            </a:r>
          </a:p>
          <a:p>
            <a:r>
              <a:rPr lang="en-US" altLang="ko-KR">
                <a:latin typeface="Abadi" panose="020B0604020104020204" pitchFamily="34" charset="0"/>
              </a:rPr>
              <a:t>knn_gscv.fit(X, y)</a:t>
            </a:r>
          </a:p>
          <a:p>
            <a:r>
              <a:rPr lang="en-US" altLang="ko-KR">
                <a:solidFill>
                  <a:srgbClr val="7030A0"/>
                </a:solidFill>
                <a:latin typeface="Abadi" panose="020B0604020104020204" pitchFamily="34" charset="0"/>
              </a:rPr>
              <a:t>bestParams</a:t>
            </a:r>
            <a:r>
              <a:rPr lang="en-US" altLang="ko-KR">
                <a:latin typeface="Abadi" panose="020B0604020104020204" pitchFamily="34" charset="0"/>
              </a:rPr>
              <a:t> = knn_gscv.best_params_</a:t>
            </a:r>
          </a:p>
          <a:p>
            <a:r>
              <a:rPr lang="en-US" altLang="ko-KR">
                <a:solidFill>
                  <a:srgbClr val="7030A0"/>
                </a:solidFill>
                <a:latin typeface="Abadi" panose="020B0604020104020204" pitchFamily="34" charset="0"/>
              </a:rPr>
              <a:t>bestEstimator</a:t>
            </a:r>
            <a:r>
              <a:rPr lang="en-US" altLang="ko-KR">
                <a:latin typeface="Abadi" panose="020B0604020104020204" pitchFamily="34" charset="0"/>
              </a:rPr>
              <a:t> = knn_gscv.best_estimator_</a:t>
            </a:r>
            <a:endParaRPr lang="ko-KR" altLang="en-US">
              <a:latin typeface="Abadi" panose="020B0604020104020204" pitchFamily="34" charset="0"/>
            </a:endParaRPr>
          </a:p>
        </p:txBody>
      </p:sp>
      <p:sp>
        <p:nvSpPr>
          <p:cNvPr id="34" name="화살표: 오른쪽 33">
            <a:extLst>
              <a:ext uri="{FF2B5EF4-FFF2-40B4-BE49-F238E27FC236}">
                <a16:creationId xmlns:a16="http://schemas.microsoft.com/office/drawing/2014/main" id="{32BAD574-7BFE-4205-BAF9-E7EABBAEEE78}"/>
              </a:ext>
            </a:extLst>
          </p:cNvPr>
          <p:cNvSpPr/>
          <p:nvPr/>
        </p:nvSpPr>
        <p:spPr>
          <a:xfrm>
            <a:off x="7678804" y="5500529"/>
            <a:ext cx="519906" cy="582259"/>
          </a:xfrm>
          <a:prstGeom prst="rightArrow">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7F64A10-C841-402B-AE5B-150165309088}"/>
              </a:ext>
            </a:extLst>
          </p:cNvPr>
          <p:cNvSpPr txBox="1"/>
          <p:nvPr/>
        </p:nvSpPr>
        <p:spPr>
          <a:xfrm>
            <a:off x="8281863" y="5573907"/>
            <a:ext cx="2436289" cy="400110"/>
          </a:xfrm>
          <a:prstGeom prst="rect">
            <a:avLst/>
          </a:prstGeom>
          <a:solidFill>
            <a:schemeClr val="bg1"/>
          </a:solidFill>
          <a:ln w="25400">
            <a:solidFill>
              <a:schemeClr val="tx1">
                <a:lumMod val="65000"/>
                <a:lumOff val="35000"/>
              </a:schemeClr>
            </a:solidFill>
          </a:ln>
        </p:spPr>
        <p:txBody>
          <a:bodyPr wrap="square" rtlCol="0">
            <a:spAutoFit/>
          </a:bodyPr>
          <a:lstStyle>
            <a:defPPr>
              <a:defRPr lang="ko-KR"/>
            </a:defPPr>
            <a:lvl1pPr algn="ctr">
              <a:defRPr>
                <a:latin typeface="Abadi" panose="020B0604020104020204" pitchFamily="34" charset="0"/>
              </a:defRPr>
            </a:lvl1pPr>
          </a:lstStyle>
          <a:p>
            <a:r>
              <a:rPr lang="en-US" altLang="ko-KR" sz="2000" b="1">
                <a:solidFill>
                  <a:schemeClr val="accent5">
                    <a:lumMod val="75000"/>
                  </a:schemeClr>
                </a:solidFill>
              </a:rPr>
              <a:t>Get best parameter</a:t>
            </a:r>
          </a:p>
        </p:txBody>
      </p:sp>
      <p:sp>
        <p:nvSpPr>
          <p:cNvPr id="36" name="사각형: 둥근 모서리 35">
            <a:extLst>
              <a:ext uri="{FF2B5EF4-FFF2-40B4-BE49-F238E27FC236}">
                <a16:creationId xmlns:a16="http://schemas.microsoft.com/office/drawing/2014/main" id="{FA784ED3-BE88-4BF7-A069-5BD64063D361}"/>
              </a:ext>
            </a:extLst>
          </p:cNvPr>
          <p:cNvSpPr/>
          <p:nvPr/>
        </p:nvSpPr>
        <p:spPr>
          <a:xfrm>
            <a:off x="937975" y="2354345"/>
            <a:ext cx="10433513" cy="2522573"/>
          </a:xfrm>
          <a:prstGeom prst="roundRect">
            <a:avLst/>
          </a:prstGeom>
          <a:solidFill>
            <a:srgbClr val="FFF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CF4A4188-FE1B-465D-9943-36C4BF1FC134}"/>
              </a:ext>
            </a:extLst>
          </p:cNvPr>
          <p:cNvSpPr/>
          <p:nvPr/>
        </p:nvSpPr>
        <p:spPr>
          <a:xfrm>
            <a:off x="1502921" y="3168551"/>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38" name="직사각형 37">
            <a:extLst>
              <a:ext uri="{FF2B5EF4-FFF2-40B4-BE49-F238E27FC236}">
                <a16:creationId xmlns:a16="http://schemas.microsoft.com/office/drawing/2014/main" id="{2D537285-840F-4F5C-A43D-EB513874675B}"/>
              </a:ext>
            </a:extLst>
          </p:cNvPr>
          <p:cNvSpPr/>
          <p:nvPr/>
        </p:nvSpPr>
        <p:spPr>
          <a:xfrm>
            <a:off x="1502921" y="3522752"/>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39" name="직사각형 38">
            <a:extLst>
              <a:ext uri="{FF2B5EF4-FFF2-40B4-BE49-F238E27FC236}">
                <a16:creationId xmlns:a16="http://schemas.microsoft.com/office/drawing/2014/main" id="{2BA9E2FC-BDFC-4967-B485-DBD9E53FBA53}"/>
              </a:ext>
            </a:extLst>
          </p:cNvPr>
          <p:cNvSpPr/>
          <p:nvPr/>
        </p:nvSpPr>
        <p:spPr>
          <a:xfrm>
            <a:off x="5070507" y="316524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40" name="직사각형 39">
            <a:extLst>
              <a:ext uri="{FF2B5EF4-FFF2-40B4-BE49-F238E27FC236}">
                <a16:creationId xmlns:a16="http://schemas.microsoft.com/office/drawing/2014/main" id="{244E3AE0-7008-4D13-B210-B30AD6B9D9CF}"/>
              </a:ext>
            </a:extLst>
          </p:cNvPr>
          <p:cNvSpPr/>
          <p:nvPr/>
        </p:nvSpPr>
        <p:spPr>
          <a:xfrm>
            <a:off x="5070507" y="35194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41" name="직사각형 40">
            <a:extLst>
              <a:ext uri="{FF2B5EF4-FFF2-40B4-BE49-F238E27FC236}">
                <a16:creationId xmlns:a16="http://schemas.microsoft.com/office/drawing/2014/main" id="{D5FED807-B4DC-4D93-B8F4-2B8BF66F7CB6}"/>
              </a:ext>
            </a:extLst>
          </p:cNvPr>
          <p:cNvSpPr/>
          <p:nvPr/>
        </p:nvSpPr>
        <p:spPr>
          <a:xfrm>
            <a:off x="8700239" y="3158358"/>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Hold out method</a:t>
            </a:r>
            <a:endParaRPr lang="ko-KR" altLang="ko-KR">
              <a:latin typeface="Abadi" panose="020B0604020104020204" pitchFamily="34" charset="0"/>
            </a:endParaRPr>
          </a:p>
        </p:txBody>
      </p:sp>
      <p:sp>
        <p:nvSpPr>
          <p:cNvPr id="42" name="직사각형 41">
            <a:extLst>
              <a:ext uri="{FF2B5EF4-FFF2-40B4-BE49-F238E27FC236}">
                <a16:creationId xmlns:a16="http://schemas.microsoft.com/office/drawing/2014/main" id="{DC6136EE-B13C-4613-9C3E-4C02B23E80E3}"/>
              </a:ext>
            </a:extLst>
          </p:cNvPr>
          <p:cNvSpPr/>
          <p:nvPr/>
        </p:nvSpPr>
        <p:spPr>
          <a:xfrm>
            <a:off x="8700239" y="3512559"/>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Cross validation</a:t>
            </a:r>
            <a:endParaRPr lang="ko-KR" altLang="ko-KR">
              <a:latin typeface="Abadi" panose="020B0604020104020204" pitchFamily="34" charset="0"/>
            </a:endParaRPr>
          </a:p>
        </p:txBody>
      </p:sp>
      <p:sp>
        <p:nvSpPr>
          <p:cNvPr id="43" name="직사각형 42">
            <a:extLst>
              <a:ext uri="{FF2B5EF4-FFF2-40B4-BE49-F238E27FC236}">
                <a16:creationId xmlns:a16="http://schemas.microsoft.com/office/drawing/2014/main" id="{10667882-C22B-4819-8B97-A9BC164696F0}"/>
              </a:ext>
            </a:extLst>
          </p:cNvPr>
          <p:cNvSpPr/>
          <p:nvPr/>
        </p:nvSpPr>
        <p:spPr>
          <a:xfrm>
            <a:off x="1502921" y="3874265"/>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44" name="직사각형 43">
            <a:extLst>
              <a:ext uri="{FF2B5EF4-FFF2-40B4-BE49-F238E27FC236}">
                <a16:creationId xmlns:a16="http://schemas.microsoft.com/office/drawing/2014/main" id="{283E6F60-EFAE-4E83-BBB2-04B788EE2AFE}"/>
              </a:ext>
            </a:extLst>
          </p:cNvPr>
          <p:cNvSpPr/>
          <p:nvPr/>
        </p:nvSpPr>
        <p:spPr>
          <a:xfrm>
            <a:off x="5070507" y="3888846"/>
            <a:ext cx="2092694" cy="369332"/>
          </a:xfrm>
          <a:prstGeom prst="rect">
            <a:avLst/>
          </a:prstGeom>
          <a:solidFill>
            <a:srgbClr val="90D6E0"/>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Bagging</a:t>
            </a:r>
            <a:endParaRPr lang="ko-KR" altLang="ko-KR">
              <a:latin typeface="Abadi" panose="020B0604020104020204" pitchFamily="34" charset="0"/>
            </a:endParaRPr>
          </a:p>
        </p:txBody>
      </p:sp>
      <p:sp>
        <p:nvSpPr>
          <p:cNvPr id="46" name="사각형: 둥근 모서리 45">
            <a:extLst>
              <a:ext uri="{FF2B5EF4-FFF2-40B4-BE49-F238E27FC236}">
                <a16:creationId xmlns:a16="http://schemas.microsoft.com/office/drawing/2014/main" id="{AEDDDF81-D493-488E-B158-92FE285F0F2C}"/>
              </a:ext>
            </a:extLst>
          </p:cNvPr>
          <p:cNvSpPr/>
          <p:nvPr/>
        </p:nvSpPr>
        <p:spPr>
          <a:xfrm>
            <a:off x="1139084"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사각형: 둥근 모서리 46">
            <a:extLst>
              <a:ext uri="{FF2B5EF4-FFF2-40B4-BE49-F238E27FC236}">
                <a16:creationId xmlns:a16="http://schemas.microsoft.com/office/drawing/2014/main" id="{566CB2CC-82C2-443C-96A3-2C030648871C}"/>
              </a:ext>
            </a:extLst>
          </p:cNvPr>
          <p:cNvSpPr/>
          <p:nvPr/>
        </p:nvSpPr>
        <p:spPr>
          <a:xfrm>
            <a:off x="4663837"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사각형: 둥근 모서리 47">
            <a:extLst>
              <a:ext uri="{FF2B5EF4-FFF2-40B4-BE49-F238E27FC236}">
                <a16:creationId xmlns:a16="http://schemas.microsoft.com/office/drawing/2014/main" id="{958CCCC9-86FB-4899-AE56-DAAE3BE78997}"/>
              </a:ext>
            </a:extLst>
          </p:cNvPr>
          <p:cNvSpPr/>
          <p:nvPr/>
        </p:nvSpPr>
        <p:spPr>
          <a:xfrm>
            <a:off x="8336402" y="2966127"/>
            <a:ext cx="2820365" cy="1476664"/>
          </a:xfrm>
          <a:prstGeom prst="roundRect">
            <a:avLst/>
          </a:prstGeom>
          <a:noFill/>
          <a:ln w="25400">
            <a:solidFill>
              <a:srgbClr val="FFD9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617CBDFB-2158-4A02-8E48-19872AB58C1F}"/>
              </a:ext>
            </a:extLst>
          </p:cNvPr>
          <p:cNvSpPr/>
          <p:nvPr/>
        </p:nvSpPr>
        <p:spPr>
          <a:xfrm>
            <a:off x="1351358" y="2785042"/>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K-Nearest Neighbors</a:t>
            </a:r>
            <a:endParaRPr lang="ko-KR" altLang="ko-KR">
              <a:latin typeface="Abadi" panose="020B0604020104020204" pitchFamily="34" charset="0"/>
            </a:endParaRPr>
          </a:p>
        </p:txBody>
      </p:sp>
      <p:sp>
        <p:nvSpPr>
          <p:cNvPr id="50" name="직사각형 49">
            <a:extLst>
              <a:ext uri="{FF2B5EF4-FFF2-40B4-BE49-F238E27FC236}">
                <a16:creationId xmlns:a16="http://schemas.microsoft.com/office/drawing/2014/main" id="{05CD5992-CC21-4EF3-868C-E362F54A7BC2}"/>
              </a:ext>
            </a:extLst>
          </p:cNvPr>
          <p:cNvSpPr/>
          <p:nvPr/>
        </p:nvSpPr>
        <p:spPr>
          <a:xfrm>
            <a:off x="4892273" y="2788348"/>
            <a:ext cx="2395818"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Decision Tree</a:t>
            </a:r>
            <a:endParaRPr lang="ko-KR" altLang="ko-KR">
              <a:latin typeface="Abadi" panose="020B0604020104020204" pitchFamily="34" charset="0"/>
            </a:endParaRPr>
          </a:p>
        </p:txBody>
      </p:sp>
      <p:sp>
        <p:nvSpPr>
          <p:cNvPr id="51" name="직사각형 50">
            <a:extLst>
              <a:ext uri="{FF2B5EF4-FFF2-40B4-BE49-F238E27FC236}">
                <a16:creationId xmlns:a16="http://schemas.microsoft.com/office/drawing/2014/main" id="{68D8ED94-287E-4219-844C-186D50DAEF34}"/>
              </a:ext>
            </a:extLst>
          </p:cNvPr>
          <p:cNvSpPr/>
          <p:nvPr/>
        </p:nvSpPr>
        <p:spPr>
          <a:xfrm>
            <a:off x="8548677" y="2781461"/>
            <a:ext cx="2395817"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a:latin typeface="Abadi" panose="020B0604020104020204" pitchFamily="34" charset="0"/>
              </a:rPr>
              <a:t>XGBoost</a:t>
            </a:r>
            <a:endParaRPr lang="ko-KR" altLang="ko-KR">
              <a:latin typeface="Abadi" panose="020B0604020104020204" pitchFamily="34" charset="0"/>
            </a:endParaRPr>
          </a:p>
        </p:txBody>
      </p:sp>
      <p:sp>
        <p:nvSpPr>
          <p:cNvPr id="52" name="TextBox 51">
            <a:extLst>
              <a:ext uri="{FF2B5EF4-FFF2-40B4-BE49-F238E27FC236}">
                <a16:creationId xmlns:a16="http://schemas.microsoft.com/office/drawing/2014/main" id="{E8B584EB-7159-4388-8C48-937EE291688B}"/>
              </a:ext>
            </a:extLst>
          </p:cNvPr>
          <p:cNvSpPr txBox="1"/>
          <p:nvPr/>
        </p:nvSpPr>
        <p:spPr>
          <a:xfrm>
            <a:off x="1998474"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1</a:t>
            </a:r>
            <a:endParaRPr lang="ko-KR" altLang="en-US" sz="1600">
              <a:solidFill>
                <a:schemeClr val="accent2">
                  <a:lumMod val="60000"/>
                  <a:lumOff val="40000"/>
                </a:schemeClr>
              </a:solidFill>
              <a:latin typeface="Abadi" panose="020B0604020104020204" pitchFamily="34" charset="0"/>
            </a:endParaRPr>
          </a:p>
        </p:txBody>
      </p:sp>
      <p:sp>
        <p:nvSpPr>
          <p:cNvPr id="53" name="TextBox 52">
            <a:extLst>
              <a:ext uri="{FF2B5EF4-FFF2-40B4-BE49-F238E27FC236}">
                <a16:creationId xmlns:a16="http://schemas.microsoft.com/office/drawing/2014/main" id="{5C3A04AC-FB75-4139-818D-E76A4A99EB6A}"/>
              </a:ext>
            </a:extLst>
          </p:cNvPr>
          <p:cNvSpPr txBox="1"/>
          <p:nvPr/>
        </p:nvSpPr>
        <p:spPr>
          <a:xfrm>
            <a:off x="5603939"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2</a:t>
            </a:r>
            <a:endParaRPr lang="ko-KR" altLang="en-US" sz="1600">
              <a:solidFill>
                <a:schemeClr val="accent2">
                  <a:lumMod val="60000"/>
                  <a:lumOff val="40000"/>
                </a:schemeClr>
              </a:solidFill>
              <a:latin typeface="Abadi" panose="020B0604020104020204" pitchFamily="34" charset="0"/>
            </a:endParaRPr>
          </a:p>
        </p:txBody>
      </p:sp>
      <p:sp>
        <p:nvSpPr>
          <p:cNvPr id="54" name="TextBox 53">
            <a:extLst>
              <a:ext uri="{FF2B5EF4-FFF2-40B4-BE49-F238E27FC236}">
                <a16:creationId xmlns:a16="http://schemas.microsoft.com/office/drawing/2014/main" id="{1BCB290E-9CF9-43F7-B39D-9F3A8DF44697}"/>
              </a:ext>
            </a:extLst>
          </p:cNvPr>
          <p:cNvSpPr txBox="1"/>
          <p:nvPr/>
        </p:nvSpPr>
        <p:spPr>
          <a:xfrm>
            <a:off x="9195792" y="4472297"/>
            <a:ext cx="1101584" cy="338554"/>
          </a:xfrm>
          <a:prstGeom prst="rect">
            <a:avLst/>
          </a:prstGeom>
          <a:noFill/>
        </p:spPr>
        <p:txBody>
          <a:bodyPr wrap="none" rtlCol="0">
            <a:spAutoFit/>
          </a:bodyPr>
          <a:lstStyle/>
          <a:p>
            <a:r>
              <a:rPr lang="en-US" altLang="ko-KR" sz="1600">
                <a:solidFill>
                  <a:schemeClr val="accent2">
                    <a:lumMod val="60000"/>
                    <a:lumOff val="40000"/>
                  </a:schemeClr>
                </a:solidFill>
                <a:latin typeface="Abadi" panose="020B0604020104020204" pitchFamily="34" charset="0"/>
              </a:rPr>
              <a:t>Classfier 3</a:t>
            </a:r>
            <a:endParaRPr lang="ko-KR" altLang="en-US" sz="1600">
              <a:solidFill>
                <a:schemeClr val="accent2">
                  <a:lumMod val="60000"/>
                  <a:lumOff val="40000"/>
                </a:schemeClr>
              </a:solidFill>
              <a:latin typeface="Abadi" panose="020B0604020104020204" pitchFamily="34" charset="0"/>
            </a:endParaRPr>
          </a:p>
        </p:txBody>
      </p:sp>
    </p:spTree>
    <p:extLst>
      <p:ext uri="{BB962C8B-B14F-4D97-AF65-F5344CB8AC3E}">
        <p14:creationId xmlns:p14="http://schemas.microsoft.com/office/powerpoint/2010/main" val="183593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18" name="TextBox 17">
            <a:extLst>
              <a:ext uri="{FF2B5EF4-FFF2-40B4-BE49-F238E27FC236}">
                <a16:creationId xmlns:a16="http://schemas.microsoft.com/office/drawing/2014/main" id="{BFC71FB7-6599-48BB-80FB-8B0B1DA3248A}"/>
              </a:ext>
            </a:extLst>
          </p:cNvPr>
          <p:cNvSpPr txBox="1"/>
          <p:nvPr/>
        </p:nvSpPr>
        <p:spPr>
          <a:xfrm>
            <a:off x="1034021" y="2125545"/>
            <a:ext cx="9791404" cy="2031325"/>
          </a:xfrm>
          <a:prstGeom prst="rect">
            <a:avLst/>
          </a:prstGeom>
          <a:noFill/>
        </p:spPr>
        <p:txBody>
          <a:bodyPr wrap="square" rtlCol="0">
            <a:spAutoFit/>
          </a:bodyPr>
          <a:lstStyle/>
          <a:p>
            <a:pPr marL="342900" indent="-342900">
              <a:buAutoNum type="arabicPeriod"/>
            </a:pPr>
            <a:r>
              <a:rPr lang="en-US" altLang="ko-KR">
                <a:highlight>
                  <a:srgbClr val="FFD9AD"/>
                </a:highlight>
                <a:latin typeface="Abadi" panose="020B0604020104020204" pitchFamily="34" charset="0"/>
              </a:rPr>
              <a:t>Separate from the train set to the training set and the test set by hold-out method </a:t>
            </a:r>
          </a:p>
          <a:p>
            <a:pPr marL="342900" indent="-342900">
              <a:buAutoNum type="arabicPeriod"/>
            </a:pPr>
            <a:r>
              <a:rPr lang="en-US" altLang="ko-KR">
                <a:highlight>
                  <a:srgbClr val="FFD9AD"/>
                </a:highlight>
                <a:latin typeface="Abadi" panose="020B0604020104020204" pitchFamily="34" charset="0"/>
              </a:rPr>
              <a:t>Perform default parameters without Hyper-parameter tuning.</a:t>
            </a:r>
          </a:p>
          <a:p>
            <a:pPr marL="342900" indent="-342900">
              <a:buAutoNum type="arabicPeriod"/>
            </a:pPr>
            <a:r>
              <a:rPr lang="en-US" altLang="ko-KR">
                <a:solidFill>
                  <a:schemeClr val="bg1">
                    <a:lumMod val="50000"/>
                  </a:schemeClr>
                </a:solidFill>
                <a:latin typeface="Abadi" panose="020B0604020104020204" pitchFamily="34" charset="0"/>
              </a:rPr>
              <a:t>Tuning Hyper-parameter Using GridSearchCV</a:t>
            </a:r>
          </a:p>
          <a:p>
            <a:pPr marL="342900" indent="-342900">
              <a:buAutoNum type="arabicPeriod"/>
            </a:pPr>
            <a:r>
              <a:rPr lang="en-US" altLang="ko-KR">
                <a:solidFill>
                  <a:schemeClr val="bg1">
                    <a:lumMod val="50000"/>
                  </a:schemeClr>
                </a:solidFill>
                <a:latin typeface="Abadi" panose="020B0604020104020204" pitchFamily="34" charset="0"/>
              </a:rPr>
              <a:t>Using tuned Hyper-parameter, refit and predict</a:t>
            </a:r>
          </a:p>
          <a:p>
            <a:pPr marL="342900" indent="-342900">
              <a:buAutoNum type="arabicPeriod"/>
            </a:pPr>
            <a:r>
              <a:rPr lang="en-US" altLang="ko-KR">
                <a:solidFill>
                  <a:schemeClr val="bg1">
                    <a:lumMod val="50000"/>
                  </a:schemeClr>
                </a:solidFill>
                <a:latin typeface="Abadi" panose="020B0604020104020204" pitchFamily="34" charset="0"/>
              </a:rPr>
              <a:t>Compare prediction of holdout method with defaultparameter and with tuned hyper-parameter</a:t>
            </a:r>
          </a:p>
          <a:p>
            <a:pPr marL="342900" indent="-342900">
              <a:buAutoNum type="arabicPeriod"/>
            </a:pPr>
            <a:r>
              <a:rPr lang="en-US" altLang="ko-KR">
                <a:solidFill>
                  <a:schemeClr val="bg1">
                    <a:lumMod val="50000"/>
                  </a:schemeClr>
                </a:solidFill>
                <a:latin typeface="Abadi" panose="020B0604020104020204" pitchFamily="34" charset="0"/>
              </a:rPr>
              <a:t>Cross validation with tuned hyper-parameter </a:t>
            </a:r>
          </a:p>
          <a:p>
            <a:pPr marL="342900" indent="-342900">
              <a:buAutoNum type="arabicPeriod"/>
            </a:pPr>
            <a:r>
              <a:rPr lang="en-US" altLang="ko-KR">
                <a:solidFill>
                  <a:schemeClr val="bg1">
                    <a:lumMod val="50000"/>
                  </a:schemeClr>
                </a:solidFill>
                <a:latin typeface="Abadi" panose="020B0604020104020204" pitchFamily="34" charset="0"/>
              </a:rPr>
              <a:t>Use tuned hyper-parameter for bagging algorithm</a:t>
            </a:r>
          </a:p>
        </p:txBody>
      </p:sp>
      <p:sp>
        <p:nvSpPr>
          <p:cNvPr id="8" name="사각형: 둥근 모서리 7">
            <a:extLst>
              <a:ext uri="{FF2B5EF4-FFF2-40B4-BE49-F238E27FC236}">
                <a16:creationId xmlns:a16="http://schemas.microsoft.com/office/drawing/2014/main" id="{CA249DF7-3D74-44AC-BAD4-39FC0D26DE19}"/>
              </a:ext>
            </a:extLst>
          </p:cNvPr>
          <p:cNvSpPr/>
          <p:nvPr/>
        </p:nvSpPr>
        <p:spPr>
          <a:xfrm>
            <a:off x="778853" y="1977505"/>
            <a:ext cx="10301740" cy="2338380"/>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E1F1BBED-0600-4F33-B8E6-1A4D4F9CCCD4}"/>
              </a:ext>
            </a:extLst>
          </p:cNvPr>
          <p:cNvGrpSpPr/>
          <p:nvPr/>
        </p:nvGrpSpPr>
        <p:grpSpPr>
          <a:xfrm>
            <a:off x="1571625" y="4763388"/>
            <a:ext cx="9048750" cy="1567407"/>
            <a:chOff x="1776675" y="4822381"/>
            <a:chExt cx="9048750" cy="1567407"/>
          </a:xfrm>
        </p:grpSpPr>
        <p:pic>
          <p:nvPicPr>
            <p:cNvPr id="2" name="그림 1">
              <a:extLst>
                <a:ext uri="{FF2B5EF4-FFF2-40B4-BE49-F238E27FC236}">
                  <a16:creationId xmlns:a16="http://schemas.microsoft.com/office/drawing/2014/main" id="{1D2BF3E7-2F04-4B2F-B5D1-430361C8E672}"/>
                </a:ext>
              </a:extLst>
            </p:cNvPr>
            <p:cNvPicPr>
              <a:picLocks noChangeAspect="1"/>
            </p:cNvPicPr>
            <p:nvPr/>
          </p:nvPicPr>
          <p:blipFill rotWithShape="1">
            <a:blip r:embed="rId3"/>
            <a:srcRect t="15363" b="64174"/>
            <a:stretch/>
          </p:blipFill>
          <p:spPr>
            <a:xfrm>
              <a:off x="1776675" y="5329473"/>
              <a:ext cx="9048750" cy="1060315"/>
            </a:xfrm>
            <a:prstGeom prst="rect">
              <a:avLst/>
            </a:prstGeom>
          </p:spPr>
        </p:pic>
        <p:pic>
          <p:nvPicPr>
            <p:cNvPr id="10" name="그림 9">
              <a:extLst>
                <a:ext uri="{FF2B5EF4-FFF2-40B4-BE49-F238E27FC236}">
                  <a16:creationId xmlns:a16="http://schemas.microsoft.com/office/drawing/2014/main" id="{7A24EAF6-E9EF-4561-A969-FA51B608C27B}"/>
                </a:ext>
              </a:extLst>
            </p:cNvPr>
            <p:cNvPicPr>
              <a:picLocks noChangeAspect="1"/>
            </p:cNvPicPr>
            <p:nvPr/>
          </p:nvPicPr>
          <p:blipFill rotWithShape="1">
            <a:blip r:embed="rId3"/>
            <a:srcRect t="667" b="93073"/>
            <a:stretch/>
          </p:blipFill>
          <p:spPr>
            <a:xfrm>
              <a:off x="1776675" y="4822381"/>
              <a:ext cx="9048750" cy="324381"/>
            </a:xfrm>
            <a:prstGeom prst="rect">
              <a:avLst/>
            </a:prstGeom>
          </p:spPr>
        </p:pic>
      </p:grpSp>
      <p:sp>
        <p:nvSpPr>
          <p:cNvPr id="11" name="직사각형 10">
            <a:extLst>
              <a:ext uri="{FF2B5EF4-FFF2-40B4-BE49-F238E27FC236}">
                <a16:creationId xmlns:a16="http://schemas.microsoft.com/office/drawing/2014/main" id="{CB9F10EB-DD4D-4C7E-9DCE-386C7FFE1999}"/>
              </a:ext>
            </a:extLst>
          </p:cNvPr>
          <p:cNvSpPr/>
          <p:nvPr/>
        </p:nvSpPr>
        <p:spPr>
          <a:xfrm>
            <a:off x="638786" y="1440037"/>
            <a:ext cx="2590774"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Example – Decision Tree</a:t>
            </a:r>
            <a:endParaRPr lang="ko-KR" altLang="ko-KR">
              <a:latin typeface="Abadi" panose="020B0604020104020204" pitchFamily="34" charset="0"/>
            </a:endParaRPr>
          </a:p>
        </p:txBody>
      </p:sp>
    </p:spTree>
    <p:extLst>
      <p:ext uri="{BB962C8B-B14F-4D97-AF65-F5344CB8AC3E}">
        <p14:creationId xmlns:p14="http://schemas.microsoft.com/office/powerpoint/2010/main" val="1364521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8" name="직사각형 7">
            <a:extLst>
              <a:ext uri="{FF2B5EF4-FFF2-40B4-BE49-F238E27FC236}">
                <a16:creationId xmlns:a16="http://schemas.microsoft.com/office/drawing/2014/main" id="{BF5FEC9D-7D52-4CAD-BF9F-174F3208B501}"/>
              </a:ext>
            </a:extLst>
          </p:cNvPr>
          <p:cNvSpPr/>
          <p:nvPr/>
        </p:nvSpPr>
        <p:spPr>
          <a:xfrm>
            <a:off x="638786" y="1440037"/>
            <a:ext cx="2590774"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Example – Decision Tree</a:t>
            </a:r>
            <a:endParaRPr lang="ko-KR" altLang="ko-KR">
              <a:latin typeface="Abadi" panose="020B0604020104020204" pitchFamily="34" charset="0"/>
            </a:endParaRPr>
          </a:p>
        </p:txBody>
      </p:sp>
      <p:sp>
        <p:nvSpPr>
          <p:cNvPr id="11" name="TextBox 10">
            <a:extLst>
              <a:ext uri="{FF2B5EF4-FFF2-40B4-BE49-F238E27FC236}">
                <a16:creationId xmlns:a16="http://schemas.microsoft.com/office/drawing/2014/main" id="{411FE7DC-7793-4114-B486-82399FDFDB77}"/>
              </a:ext>
            </a:extLst>
          </p:cNvPr>
          <p:cNvSpPr txBox="1"/>
          <p:nvPr/>
        </p:nvSpPr>
        <p:spPr>
          <a:xfrm>
            <a:off x="1034021" y="2125545"/>
            <a:ext cx="9791404" cy="2031325"/>
          </a:xfrm>
          <a:prstGeom prst="rect">
            <a:avLst/>
          </a:prstGeom>
          <a:noFill/>
        </p:spPr>
        <p:txBody>
          <a:bodyPr wrap="square" rtlCol="0">
            <a:spAutoFit/>
          </a:bodyPr>
          <a:lstStyle/>
          <a:p>
            <a:pPr marL="342900" indent="-342900">
              <a:buAutoNum type="arabicPeriod"/>
            </a:pPr>
            <a:r>
              <a:rPr lang="en-US" altLang="ko-KR">
                <a:solidFill>
                  <a:schemeClr val="bg1">
                    <a:lumMod val="50000"/>
                  </a:schemeClr>
                </a:solidFill>
                <a:latin typeface="Abadi" panose="020B0604020104020204" pitchFamily="34" charset="0"/>
              </a:rPr>
              <a:t>Separate from the train set to the training set and the test set by hold-out method </a:t>
            </a:r>
          </a:p>
          <a:p>
            <a:pPr marL="342900" indent="-342900">
              <a:buAutoNum type="arabicPeriod"/>
            </a:pPr>
            <a:r>
              <a:rPr lang="en-US" altLang="ko-KR">
                <a:solidFill>
                  <a:schemeClr val="bg1">
                    <a:lumMod val="50000"/>
                  </a:schemeClr>
                </a:solidFill>
                <a:latin typeface="Abadi" panose="020B0604020104020204" pitchFamily="34" charset="0"/>
              </a:rPr>
              <a:t>Perform default parameters without Hyper-parameter tuning.</a:t>
            </a:r>
          </a:p>
          <a:p>
            <a:pPr marL="342900" indent="-342900">
              <a:buAutoNum type="arabicPeriod"/>
            </a:pPr>
            <a:r>
              <a:rPr lang="en-US" altLang="ko-KR">
                <a:highlight>
                  <a:srgbClr val="FFD9AD"/>
                </a:highlight>
                <a:latin typeface="Abadi" panose="020B0604020104020204" pitchFamily="34" charset="0"/>
              </a:rPr>
              <a:t>Tuning Hyper-parameter Using GridSearchCV</a:t>
            </a:r>
          </a:p>
          <a:p>
            <a:pPr marL="342900" indent="-342900">
              <a:buAutoNum type="arabicPeriod"/>
            </a:pPr>
            <a:r>
              <a:rPr lang="en-US" altLang="ko-KR">
                <a:solidFill>
                  <a:schemeClr val="bg1">
                    <a:lumMod val="50000"/>
                  </a:schemeClr>
                </a:solidFill>
                <a:latin typeface="Abadi" panose="020B0604020104020204" pitchFamily="34" charset="0"/>
              </a:rPr>
              <a:t>Using tuned Hyper-parameter, refit and predict</a:t>
            </a:r>
          </a:p>
          <a:p>
            <a:pPr marL="342900" indent="-342900">
              <a:buAutoNum type="arabicPeriod"/>
            </a:pPr>
            <a:r>
              <a:rPr lang="en-US" altLang="ko-KR">
                <a:solidFill>
                  <a:schemeClr val="bg1">
                    <a:lumMod val="50000"/>
                  </a:schemeClr>
                </a:solidFill>
                <a:latin typeface="Abadi" panose="020B0604020104020204" pitchFamily="34" charset="0"/>
              </a:rPr>
              <a:t>Compare prediction of holdout method with defaultparameter and with tuned hyper-parameter</a:t>
            </a:r>
          </a:p>
          <a:p>
            <a:pPr marL="342900" indent="-342900">
              <a:buAutoNum type="arabicPeriod"/>
            </a:pPr>
            <a:r>
              <a:rPr lang="en-US" altLang="ko-KR">
                <a:solidFill>
                  <a:schemeClr val="bg1">
                    <a:lumMod val="50000"/>
                  </a:schemeClr>
                </a:solidFill>
                <a:latin typeface="Abadi" panose="020B0604020104020204" pitchFamily="34" charset="0"/>
              </a:rPr>
              <a:t>Cross validation with tuned hyper-parameter </a:t>
            </a:r>
          </a:p>
          <a:p>
            <a:pPr marL="342900" indent="-342900">
              <a:buAutoNum type="arabicPeriod"/>
            </a:pPr>
            <a:r>
              <a:rPr lang="en-US" altLang="ko-KR">
                <a:solidFill>
                  <a:schemeClr val="bg1">
                    <a:lumMod val="50000"/>
                  </a:schemeClr>
                </a:solidFill>
                <a:latin typeface="Abadi" panose="020B0604020104020204" pitchFamily="34" charset="0"/>
              </a:rPr>
              <a:t>Use tuned hyper-parameter for bagging algorithm</a:t>
            </a:r>
          </a:p>
        </p:txBody>
      </p:sp>
      <p:sp>
        <p:nvSpPr>
          <p:cNvPr id="6" name="사각형: 둥근 모서리 5">
            <a:extLst>
              <a:ext uri="{FF2B5EF4-FFF2-40B4-BE49-F238E27FC236}">
                <a16:creationId xmlns:a16="http://schemas.microsoft.com/office/drawing/2014/main" id="{4447774E-65AA-401A-AEB4-B6FC9ABD43D5}"/>
              </a:ext>
            </a:extLst>
          </p:cNvPr>
          <p:cNvSpPr/>
          <p:nvPr/>
        </p:nvSpPr>
        <p:spPr>
          <a:xfrm>
            <a:off x="778853" y="1977505"/>
            <a:ext cx="10301740" cy="2338380"/>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8B61E7F0-FA74-4D3B-BE0C-B3720A985886}"/>
              </a:ext>
            </a:extLst>
          </p:cNvPr>
          <p:cNvPicPr>
            <a:picLocks noChangeAspect="1"/>
          </p:cNvPicPr>
          <p:nvPr/>
        </p:nvPicPr>
        <p:blipFill rotWithShape="1">
          <a:blip r:embed="rId3"/>
          <a:srcRect t="58642" b="6346"/>
          <a:stretch/>
        </p:blipFill>
        <p:spPr>
          <a:xfrm>
            <a:off x="1571625" y="4624449"/>
            <a:ext cx="9048750" cy="1814211"/>
          </a:xfrm>
          <a:prstGeom prst="rect">
            <a:avLst/>
          </a:prstGeom>
        </p:spPr>
      </p:pic>
    </p:spTree>
    <p:extLst>
      <p:ext uri="{BB962C8B-B14F-4D97-AF65-F5344CB8AC3E}">
        <p14:creationId xmlns:p14="http://schemas.microsoft.com/office/powerpoint/2010/main" val="1932010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12" name="TextBox 11">
            <a:extLst>
              <a:ext uri="{FF2B5EF4-FFF2-40B4-BE49-F238E27FC236}">
                <a16:creationId xmlns:a16="http://schemas.microsoft.com/office/drawing/2014/main" id="{12C9697E-BCAF-404C-A054-B3DDA3B5C4D3}"/>
              </a:ext>
            </a:extLst>
          </p:cNvPr>
          <p:cNvSpPr txBox="1"/>
          <p:nvPr/>
        </p:nvSpPr>
        <p:spPr>
          <a:xfrm>
            <a:off x="1034021" y="2125545"/>
            <a:ext cx="9791404" cy="2031325"/>
          </a:xfrm>
          <a:prstGeom prst="rect">
            <a:avLst/>
          </a:prstGeom>
          <a:noFill/>
        </p:spPr>
        <p:txBody>
          <a:bodyPr wrap="square" rtlCol="0">
            <a:spAutoFit/>
          </a:bodyPr>
          <a:lstStyle/>
          <a:p>
            <a:pPr marL="342900" indent="-342900">
              <a:buAutoNum type="arabicPeriod"/>
            </a:pPr>
            <a:r>
              <a:rPr lang="en-US" altLang="ko-KR">
                <a:solidFill>
                  <a:schemeClr val="bg1">
                    <a:lumMod val="50000"/>
                  </a:schemeClr>
                </a:solidFill>
                <a:latin typeface="Abadi" panose="020B0604020104020204" pitchFamily="34" charset="0"/>
              </a:rPr>
              <a:t>Separate from the train set to the training set and the test set by hold-out method </a:t>
            </a:r>
          </a:p>
          <a:p>
            <a:pPr marL="342900" indent="-342900">
              <a:buAutoNum type="arabicPeriod"/>
            </a:pPr>
            <a:r>
              <a:rPr lang="en-US" altLang="ko-KR">
                <a:solidFill>
                  <a:schemeClr val="bg1">
                    <a:lumMod val="50000"/>
                  </a:schemeClr>
                </a:solidFill>
                <a:latin typeface="Abadi" panose="020B0604020104020204" pitchFamily="34" charset="0"/>
              </a:rPr>
              <a:t>Perform default parameters without Hyper-parameter tuning.</a:t>
            </a:r>
          </a:p>
          <a:p>
            <a:pPr marL="342900" indent="-342900">
              <a:buAutoNum type="arabicPeriod"/>
            </a:pPr>
            <a:r>
              <a:rPr lang="en-US" altLang="ko-KR">
                <a:solidFill>
                  <a:schemeClr val="bg1">
                    <a:lumMod val="50000"/>
                  </a:schemeClr>
                </a:solidFill>
                <a:latin typeface="Abadi" panose="020B0604020104020204" pitchFamily="34" charset="0"/>
              </a:rPr>
              <a:t>Tuning Hyper-parameter Using GridSearchCV</a:t>
            </a:r>
          </a:p>
          <a:p>
            <a:pPr marL="342900" indent="-342900">
              <a:buAutoNum type="arabicPeriod"/>
            </a:pPr>
            <a:r>
              <a:rPr lang="en-US" altLang="ko-KR">
                <a:highlight>
                  <a:srgbClr val="FFD9AD"/>
                </a:highlight>
                <a:latin typeface="Abadi" panose="020B0604020104020204" pitchFamily="34" charset="0"/>
              </a:rPr>
              <a:t>Using tuned Hyper-parameter, refit and predict</a:t>
            </a:r>
          </a:p>
          <a:p>
            <a:pPr marL="342900" indent="-342900">
              <a:buAutoNum type="arabicPeriod"/>
            </a:pPr>
            <a:r>
              <a:rPr lang="en-US" altLang="ko-KR">
                <a:highlight>
                  <a:srgbClr val="FFD9AD"/>
                </a:highlight>
                <a:latin typeface="Abadi" panose="020B0604020104020204" pitchFamily="34" charset="0"/>
              </a:rPr>
              <a:t>Compare prediction of holdout method with defaultparameter and with tuned hyper-parameter</a:t>
            </a:r>
          </a:p>
          <a:p>
            <a:pPr marL="342900" indent="-342900">
              <a:buAutoNum type="arabicPeriod"/>
            </a:pPr>
            <a:r>
              <a:rPr lang="en-US" altLang="ko-KR">
                <a:solidFill>
                  <a:schemeClr val="bg1">
                    <a:lumMod val="50000"/>
                  </a:schemeClr>
                </a:solidFill>
                <a:latin typeface="Abadi" panose="020B0604020104020204" pitchFamily="34" charset="0"/>
              </a:rPr>
              <a:t>Cross validation with tuned hyper-parameter </a:t>
            </a:r>
          </a:p>
          <a:p>
            <a:pPr marL="342900" indent="-342900">
              <a:buAutoNum type="arabicPeriod"/>
            </a:pPr>
            <a:r>
              <a:rPr lang="en-US" altLang="ko-KR">
                <a:solidFill>
                  <a:schemeClr val="bg1">
                    <a:lumMod val="50000"/>
                  </a:schemeClr>
                </a:solidFill>
                <a:latin typeface="Abadi" panose="020B0604020104020204" pitchFamily="34" charset="0"/>
              </a:rPr>
              <a:t>Use tuned hyper-parameter for bagging algorithm</a:t>
            </a:r>
          </a:p>
        </p:txBody>
      </p:sp>
      <p:sp>
        <p:nvSpPr>
          <p:cNvPr id="7" name="사각형: 둥근 모서리 6">
            <a:extLst>
              <a:ext uri="{FF2B5EF4-FFF2-40B4-BE49-F238E27FC236}">
                <a16:creationId xmlns:a16="http://schemas.microsoft.com/office/drawing/2014/main" id="{33F8BEA3-85CB-48CB-873C-9E6B2ADEF20C}"/>
              </a:ext>
            </a:extLst>
          </p:cNvPr>
          <p:cNvSpPr/>
          <p:nvPr/>
        </p:nvSpPr>
        <p:spPr>
          <a:xfrm>
            <a:off x="778853" y="1977505"/>
            <a:ext cx="10301740" cy="2338380"/>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a:extLst>
              <a:ext uri="{FF2B5EF4-FFF2-40B4-BE49-F238E27FC236}">
                <a16:creationId xmlns:a16="http://schemas.microsoft.com/office/drawing/2014/main" id="{F9985023-7384-48BE-A9EE-AD023374D2F5}"/>
              </a:ext>
            </a:extLst>
          </p:cNvPr>
          <p:cNvPicPr>
            <a:picLocks noChangeAspect="1"/>
          </p:cNvPicPr>
          <p:nvPr/>
        </p:nvPicPr>
        <p:blipFill rotWithShape="1">
          <a:blip r:embed="rId3"/>
          <a:srcRect r="22333" b="73748"/>
          <a:stretch/>
        </p:blipFill>
        <p:spPr>
          <a:xfrm>
            <a:off x="1250802" y="4577302"/>
            <a:ext cx="7804708" cy="1410314"/>
          </a:xfrm>
          <a:prstGeom prst="rect">
            <a:avLst/>
          </a:prstGeom>
        </p:spPr>
      </p:pic>
      <p:pic>
        <p:nvPicPr>
          <p:cNvPr id="13" name="그림 12">
            <a:extLst>
              <a:ext uri="{FF2B5EF4-FFF2-40B4-BE49-F238E27FC236}">
                <a16:creationId xmlns:a16="http://schemas.microsoft.com/office/drawing/2014/main" id="{61A505A4-510E-4F98-9E11-33220D3BE39C}"/>
              </a:ext>
            </a:extLst>
          </p:cNvPr>
          <p:cNvPicPr>
            <a:picLocks noChangeAspect="1"/>
          </p:cNvPicPr>
          <p:nvPr/>
        </p:nvPicPr>
        <p:blipFill rotWithShape="1">
          <a:blip r:embed="rId4"/>
          <a:srcRect t="35807" r="3035" b="36422"/>
          <a:stretch/>
        </p:blipFill>
        <p:spPr>
          <a:xfrm>
            <a:off x="5674121" y="5146761"/>
            <a:ext cx="5859117" cy="1271557"/>
          </a:xfrm>
          <a:prstGeom prst="rect">
            <a:avLst/>
          </a:prstGeom>
          <a:ln w="12700">
            <a:solidFill>
              <a:schemeClr val="bg1"/>
            </a:solidFill>
          </a:ln>
        </p:spPr>
      </p:pic>
      <p:sp>
        <p:nvSpPr>
          <p:cNvPr id="14" name="화살표: 아래쪽 13">
            <a:extLst>
              <a:ext uri="{FF2B5EF4-FFF2-40B4-BE49-F238E27FC236}">
                <a16:creationId xmlns:a16="http://schemas.microsoft.com/office/drawing/2014/main" id="{2812FB70-DCEC-443C-B3D3-98BBE54B08A5}"/>
              </a:ext>
            </a:extLst>
          </p:cNvPr>
          <p:cNvSpPr/>
          <p:nvPr/>
        </p:nvSpPr>
        <p:spPr>
          <a:xfrm rot="10800000">
            <a:off x="8929049" y="6165289"/>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6771EE41-C6A0-4E8F-8FB2-DD58D966A50E}"/>
              </a:ext>
            </a:extLst>
          </p:cNvPr>
          <p:cNvSpPr/>
          <p:nvPr/>
        </p:nvSpPr>
        <p:spPr>
          <a:xfrm>
            <a:off x="8259966" y="5636062"/>
            <a:ext cx="815208" cy="782256"/>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6CDB6718-CA51-4DB6-98D8-80FCAADE46D5}"/>
              </a:ext>
            </a:extLst>
          </p:cNvPr>
          <p:cNvSpPr/>
          <p:nvPr/>
        </p:nvSpPr>
        <p:spPr>
          <a:xfrm>
            <a:off x="638786" y="1440037"/>
            <a:ext cx="2590774"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Example – Decision Tree</a:t>
            </a:r>
            <a:endParaRPr lang="ko-KR" altLang="ko-KR">
              <a:latin typeface="Abadi" panose="020B0604020104020204" pitchFamily="34" charset="0"/>
            </a:endParaRPr>
          </a:p>
        </p:txBody>
      </p:sp>
    </p:spTree>
    <p:extLst>
      <p:ext uri="{BB962C8B-B14F-4D97-AF65-F5344CB8AC3E}">
        <p14:creationId xmlns:p14="http://schemas.microsoft.com/office/powerpoint/2010/main" val="606569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12" name="TextBox 11">
            <a:extLst>
              <a:ext uri="{FF2B5EF4-FFF2-40B4-BE49-F238E27FC236}">
                <a16:creationId xmlns:a16="http://schemas.microsoft.com/office/drawing/2014/main" id="{12C9697E-BCAF-404C-A054-B3DDA3B5C4D3}"/>
              </a:ext>
            </a:extLst>
          </p:cNvPr>
          <p:cNvSpPr txBox="1"/>
          <p:nvPr/>
        </p:nvSpPr>
        <p:spPr>
          <a:xfrm>
            <a:off x="1034021" y="2125545"/>
            <a:ext cx="9791404" cy="2031325"/>
          </a:xfrm>
          <a:prstGeom prst="rect">
            <a:avLst/>
          </a:prstGeom>
          <a:noFill/>
        </p:spPr>
        <p:txBody>
          <a:bodyPr wrap="square" rtlCol="0">
            <a:spAutoFit/>
          </a:bodyPr>
          <a:lstStyle/>
          <a:p>
            <a:pPr marL="342900" indent="-342900">
              <a:buAutoNum type="arabicPeriod"/>
            </a:pPr>
            <a:r>
              <a:rPr lang="en-US" altLang="ko-KR">
                <a:solidFill>
                  <a:schemeClr val="bg1">
                    <a:lumMod val="50000"/>
                  </a:schemeClr>
                </a:solidFill>
                <a:latin typeface="Abadi" panose="020B0604020104020204" pitchFamily="34" charset="0"/>
              </a:rPr>
              <a:t>Separate from the train set to the training set and the test set by hold-out method </a:t>
            </a:r>
          </a:p>
          <a:p>
            <a:pPr marL="342900" indent="-342900">
              <a:buAutoNum type="arabicPeriod"/>
            </a:pPr>
            <a:r>
              <a:rPr lang="en-US" altLang="ko-KR">
                <a:solidFill>
                  <a:schemeClr val="bg1">
                    <a:lumMod val="50000"/>
                  </a:schemeClr>
                </a:solidFill>
                <a:latin typeface="Abadi" panose="020B0604020104020204" pitchFamily="34" charset="0"/>
              </a:rPr>
              <a:t>Perform default parameters without Hyper-parameter tuning.</a:t>
            </a:r>
          </a:p>
          <a:p>
            <a:pPr marL="342900" indent="-342900">
              <a:buAutoNum type="arabicPeriod"/>
            </a:pPr>
            <a:r>
              <a:rPr lang="en-US" altLang="ko-KR">
                <a:solidFill>
                  <a:schemeClr val="bg1">
                    <a:lumMod val="50000"/>
                  </a:schemeClr>
                </a:solidFill>
                <a:latin typeface="Abadi" panose="020B0604020104020204" pitchFamily="34" charset="0"/>
              </a:rPr>
              <a:t>Tuning Hyper-parameter Using GridSearchCV</a:t>
            </a:r>
          </a:p>
          <a:p>
            <a:pPr marL="342900" indent="-342900">
              <a:buAutoNum type="arabicPeriod"/>
            </a:pPr>
            <a:r>
              <a:rPr lang="en-US" altLang="ko-KR">
                <a:solidFill>
                  <a:schemeClr val="bg1">
                    <a:lumMod val="50000"/>
                  </a:schemeClr>
                </a:solidFill>
                <a:latin typeface="Abadi" panose="020B0604020104020204" pitchFamily="34" charset="0"/>
              </a:rPr>
              <a:t>Using tuned Hyper-parameter, refit and predict</a:t>
            </a:r>
          </a:p>
          <a:p>
            <a:pPr marL="342900" indent="-342900">
              <a:buAutoNum type="arabicPeriod"/>
            </a:pPr>
            <a:r>
              <a:rPr lang="en-US" altLang="ko-KR">
                <a:solidFill>
                  <a:schemeClr val="bg1">
                    <a:lumMod val="50000"/>
                  </a:schemeClr>
                </a:solidFill>
                <a:latin typeface="Abadi" panose="020B0604020104020204" pitchFamily="34" charset="0"/>
              </a:rPr>
              <a:t>Compare prediction of holdout method with defaultparameter and with tuned hyper-parameter</a:t>
            </a:r>
          </a:p>
          <a:p>
            <a:pPr marL="342900" indent="-342900">
              <a:buAutoNum type="arabicPeriod"/>
            </a:pPr>
            <a:r>
              <a:rPr lang="en-US" altLang="ko-KR">
                <a:highlight>
                  <a:srgbClr val="FFD9AD"/>
                </a:highlight>
                <a:latin typeface="Abadi" panose="020B0604020104020204" pitchFamily="34" charset="0"/>
              </a:rPr>
              <a:t>Cross validation with tuned hyper-parameter </a:t>
            </a:r>
          </a:p>
          <a:p>
            <a:pPr marL="342900" indent="-342900">
              <a:buAutoNum type="arabicPeriod"/>
            </a:pPr>
            <a:r>
              <a:rPr lang="en-US" altLang="ko-KR">
                <a:highlight>
                  <a:srgbClr val="FFD9AD"/>
                </a:highlight>
                <a:latin typeface="Abadi" panose="020B0604020104020204" pitchFamily="34" charset="0"/>
              </a:rPr>
              <a:t>Use tuned hyper-parameter for bagging algorithm</a:t>
            </a:r>
          </a:p>
        </p:txBody>
      </p:sp>
      <p:sp>
        <p:nvSpPr>
          <p:cNvPr id="8" name="사각형: 둥근 모서리 7">
            <a:extLst>
              <a:ext uri="{FF2B5EF4-FFF2-40B4-BE49-F238E27FC236}">
                <a16:creationId xmlns:a16="http://schemas.microsoft.com/office/drawing/2014/main" id="{32937885-2D4D-41D2-B6FF-B03F530526A2}"/>
              </a:ext>
            </a:extLst>
          </p:cNvPr>
          <p:cNvSpPr/>
          <p:nvPr/>
        </p:nvSpPr>
        <p:spPr>
          <a:xfrm>
            <a:off x="778853" y="1977505"/>
            <a:ext cx="10301740" cy="2338380"/>
          </a:xfrm>
          <a:prstGeom prst="roundRect">
            <a:avLst/>
          </a:prstGeom>
          <a:noFill/>
          <a:ln w="38100">
            <a:solidFill>
              <a:srgbClr val="90D6E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B1DB52E0-42F4-4130-9FF8-36468D38312D}"/>
              </a:ext>
            </a:extLst>
          </p:cNvPr>
          <p:cNvGrpSpPr/>
          <p:nvPr/>
        </p:nvGrpSpPr>
        <p:grpSpPr>
          <a:xfrm>
            <a:off x="1084160" y="4999464"/>
            <a:ext cx="10023680" cy="1020362"/>
            <a:chOff x="1084160" y="4960135"/>
            <a:chExt cx="10023680" cy="1020362"/>
          </a:xfrm>
        </p:grpSpPr>
        <p:pic>
          <p:nvPicPr>
            <p:cNvPr id="9" name="그림 8">
              <a:extLst>
                <a:ext uri="{FF2B5EF4-FFF2-40B4-BE49-F238E27FC236}">
                  <a16:creationId xmlns:a16="http://schemas.microsoft.com/office/drawing/2014/main" id="{49078370-3E82-436D-A11E-63B1244BBEB3}"/>
                </a:ext>
              </a:extLst>
            </p:cNvPr>
            <p:cNvPicPr>
              <a:picLocks noChangeAspect="1"/>
            </p:cNvPicPr>
            <p:nvPr/>
          </p:nvPicPr>
          <p:blipFill rotWithShape="1">
            <a:blip r:embed="rId3"/>
            <a:srcRect l="190" t="51465" r="62" b="43228"/>
            <a:stretch/>
          </p:blipFill>
          <p:spPr>
            <a:xfrm>
              <a:off x="1084160" y="4960135"/>
              <a:ext cx="10023680" cy="285135"/>
            </a:xfrm>
            <a:prstGeom prst="rect">
              <a:avLst/>
            </a:prstGeom>
          </p:spPr>
        </p:pic>
        <p:pic>
          <p:nvPicPr>
            <p:cNvPr id="11" name="그림 10">
              <a:extLst>
                <a:ext uri="{FF2B5EF4-FFF2-40B4-BE49-F238E27FC236}">
                  <a16:creationId xmlns:a16="http://schemas.microsoft.com/office/drawing/2014/main" id="{866032DD-A7C3-4CD4-9F33-794AE62B4B91}"/>
                </a:ext>
              </a:extLst>
            </p:cNvPr>
            <p:cNvPicPr>
              <a:picLocks noChangeAspect="1"/>
            </p:cNvPicPr>
            <p:nvPr/>
          </p:nvPicPr>
          <p:blipFill rotWithShape="1">
            <a:blip r:embed="rId3"/>
            <a:srcRect l="190" t="56213" r="62" b="33316"/>
            <a:stretch/>
          </p:blipFill>
          <p:spPr>
            <a:xfrm>
              <a:off x="1084160" y="5417963"/>
              <a:ext cx="10023680" cy="562534"/>
            </a:xfrm>
            <a:prstGeom prst="rect">
              <a:avLst/>
            </a:prstGeom>
          </p:spPr>
        </p:pic>
      </p:grpSp>
      <p:sp>
        <p:nvSpPr>
          <p:cNvPr id="13" name="직사각형 12">
            <a:extLst>
              <a:ext uri="{FF2B5EF4-FFF2-40B4-BE49-F238E27FC236}">
                <a16:creationId xmlns:a16="http://schemas.microsoft.com/office/drawing/2014/main" id="{624B5A43-F553-4E29-A9AF-8C648C57178A}"/>
              </a:ext>
            </a:extLst>
          </p:cNvPr>
          <p:cNvSpPr/>
          <p:nvPr/>
        </p:nvSpPr>
        <p:spPr>
          <a:xfrm>
            <a:off x="638786" y="1440037"/>
            <a:ext cx="2590774"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Example – Decision Tree</a:t>
            </a:r>
            <a:endParaRPr lang="ko-KR" altLang="ko-KR">
              <a:latin typeface="Abadi" panose="020B0604020104020204" pitchFamily="34" charset="0"/>
            </a:endParaRPr>
          </a:p>
        </p:txBody>
      </p:sp>
    </p:spTree>
    <p:extLst>
      <p:ext uri="{BB962C8B-B14F-4D97-AF65-F5344CB8AC3E}">
        <p14:creationId xmlns:p14="http://schemas.microsoft.com/office/powerpoint/2010/main" val="2693013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8" name="직사각형 7">
            <a:extLst>
              <a:ext uri="{FF2B5EF4-FFF2-40B4-BE49-F238E27FC236}">
                <a16:creationId xmlns:a16="http://schemas.microsoft.com/office/drawing/2014/main" id="{BF5FEC9D-7D52-4CAD-BF9F-174F3208B501}"/>
              </a:ext>
            </a:extLst>
          </p:cNvPr>
          <p:cNvSpPr/>
          <p:nvPr/>
        </p:nvSpPr>
        <p:spPr>
          <a:xfrm>
            <a:off x="668930" y="1630950"/>
            <a:ext cx="2739853"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Result – Parameter</a:t>
            </a:r>
            <a:r>
              <a:rPr lang="ko-KR" altLang="en-US">
                <a:latin typeface="Abadi" panose="020B0604020104020204" pitchFamily="34" charset="0"/>
              </a:rPr>
              <a:t> </a:t>
            </a:r>
            <a:r>
              <a:rPr lang="en-US" altLang="ko-KR">
                <a:latin typeface="Abadi" panose="020B0604020104020204" pitchFamily="34" charset="0"/>
              </a:rPr>
              <a:t>tuning</a:t>
            </a:r>
            <a:endParaRPr lang="ko-KR" altLang="ko-KR">
              <a:latin typeface="Abadi" panose="020B0604020104020204" pitchFamily="34" charset="0"/>
            </a:endParaRPr>
          </a:p>
        </p:txBody>
      </p:sp>
      <p:grpSp>
        <p:nvGrpSpPr>
          <p:cNvPr id="53" name="그룹 52">
            <a:extLst>
              <a:ext uri="{FF2B5EF4-FFF2-40B4-BE49-F238E27FC236}">
                <a16:creationId xmlns:a16="http://schemas.microsoft.com/office/drawing/2014/main" id="{FF551D26-85D1-41F0-BB6E-3A87420F9BD1}"/>
              </a:ext>
            </a:extLst>
          </p:cNvPr>
          <p:cNvGrpSpPr/>
          <p:nvPr/>
        </p:nvGrpSpPr>
        <p:grpSpPr>
          <a:xfrm>
            <a:off x="6617688" y="1621081"/>
            <a:ext cx="4410943" cy="369332"/>
            <a:chOff x="6096000" y="1564293"/>
            <a:chExt cx="4410943" cy="369332"/>
          </a:xfrm>
        </p:grpSpPr>
        <p:sp>
          <p:nvSpPr>
            <p:cNvPr id="54" name="직사각형 53">
              <a:extLst>
                <a:ext uri="{FF2B5EF4-FFF2-40B4-BE49-F238E27FC236}">
                  <a16:creationId xmlns:a16="http://schemas.microsoft.com/office/drawing/2014/main" id="{FDA30D37-344E-4FAB-ABF7-CAB11C20D7F1}"/>
                </a:ext>
              </a:extLst>
            </p:cNvPr>
            <p:cNvSpPr/>
            <p:nvPr/>
          </p:nvSpPr>
          <p:spPr>
            <a:xfrm>
              <a:off x="6096000" y="1564293"/>
              <a:ext cx="4410943" cy="369332"/>
            </a:xfrm>
            <a:prstGeom prst="rect">
              <a:avLst/>
            </a:prstGeom>
            <a:solidFill>
              <a:schemeClr val="bg1"/>
            </a:solidFill>
            <a:ln w="25400">
              <a:solidFill>
                <a:schemeClr val="tx1">
                  <a:lumMod val="65000"/>
                  <a:lumOff val="35000"/>
                </a:schemeClr>
              </a:solidFill>
            </a:ln>
          </p:spPr>
          <p:txBody>
            <a:bodyPr wrap="square" rtlCol="0">
              <a:spAutoFit/>
            </a:bodyPr>
            <a:lstStyle/>
            <a:p>
              <a:pPr algn="ctr"/>
              <a:r>
                <a:rPr lang="en-US" altLang="ko-KR" b="1">
                  <a:solidFill>
                    <a:schemeClr val="accent5">
                      <a:lumMod val="75000"/>
                    </a:schemeClr>
                  </a:solidFill>
                  <a:latin typeface="Abadi" panose="020B0604020104020204" pitchFamily="34" charset="0"/>
                </a:rPr>
                <a:t>Accuracy</a:t>
              </a:r>
              <a:r>
                <a:rPr lang="en-US" altLang="ko-KR">
                  <a:solidFill>
                    <a:srgbClr val="000000"/>
                  </a:solidFill>
                  <a:latin typeface="Abadi" panose="020B0604020104020204" pitchFamily="34" charset="0"/>
                </a:rPr>
                <a:t> increases   with parameter tuning.</a:t>
              </a:r>
              <a:endParaRPr lang="ko-KR" altLang="en-US">
                <a:latin typeface="Abadi" panose="020B0604020104020204" pitchFamily="34" charset="0"/>
              </a:endParaRPr>
            </a:p>
          </p:txBody>
        </p:sp>
        <p:sp>
          <p:nvSpPr>
            <p:cNvPr id="55" name="화살표: 아래쪽 54">
              <a:extLst>
                <a:ext uri="{FF2B5EF4-FFF2-40B4-BE49-F238E27FC236}">
                  <a16:creationId xmlns:a16="http://schemas.microsoft.com/office/drawing/2014/main" id="{A610FB66-40C1-4E7E-BFBD-16B5667493A2}"/>
                </a:ext>
              </a:extLst>
            </p:cNvPr>
            <p:cNvSpPr/>
            <p:nvPr/>
          </p:nvSpPr>
          <p:spPr>
            <a:xfrm rot="10800000">
              <a:off x="8025318" y="1630949"/>
              <a:ext cx="126461" cy="268257"/>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그룹 42">
            <a:extLst>
              <a:ext uri="{FF2B5EF4-FFF2-40B4-BE49-F238E27FC236}">
                <a16:creationId xmlns:a16="http://schemas.microsoft.com/office/drawing/2014/main" id="{40FB2348-BD8E-46D4-B62D-CF37D176F252}"/>
              </a:ext>
            </a:extLst>
          </p:cNvPr>
          <p:cNvGrpSpPr/>
          <p:nvPr/>
        </p:nvGrpSpPr>
        <p:grpSpPr>
          <a:xfrm>
            <a:off x="3454266" y="2659702"/>
            <a:ext cx="5283468" cy="3584539"/>
            <a:chOff x="668930" y="2773750"/>
            <a:chExt cx="5283468" cy="3584539"/>
          </a:xfrm>
        </p:grpSpPr>
        <p:pic>
          <p:nvPicPr>
            <p:cNvPr id="44" name="그림 43">
              <a:extLst>
                <a:ext uri="{FF2B5EF4-FFF2-40B4-BE49-F238E27FC236}">
                  <a16:creationId xmlns:a16="http://schemas.microsoft.com/office/drawing/2014/main" id="{F566335D-4DE2-4939-88FF-93EE29FD0516}"/>
                </a:ext>
              </a:extLst>
            </p:cNvPr>
            <p:cNvPicPr>
              <a:picLocks noChangeAspect="1"/>
            </p:cNvPicPr>
            <p:nvPr/>
          </p:nvPicPr>
          <p:blipFill rotWithShape="1">
            <a:blip r:embed="rId3"/>
            <a:srcRect r="3035" b="72230"/>
            <a:stretch/>
          </p:blipFill>
          <p:spPr>
            <a:xfrm>
              <a:off x="668932" y="2773750"/>
              <a:ext cx="5283466" cy="1146629"/>
            </a:xfrm>
            <a:prstGeom prst="rect">
              <a:avLst/>
            </a:prstGeom>
          </p:spPr>
        </p:pic>
        <p:pic>
          <p:nvPicPr>
            <p:cNvPr id="45" name="그림 44">
              <a:extLst>
                <a:ext uri="{FF2B5EF4-FFF2-40B4-BE49-F238E27FC236}">
                  <a16:creationId xmlns:a16="http://schemas.microsoft.com/office/drawing/2014/main" id="{175DE273-9F79-46ED-BD7F-5A8CD3D449C8}"/>
                </a:ext>
              </a:extLst>
            </p:cNvPr>
            <p:cNvPicPr>
              <a:picLocks noChangeAspect="1"/>
            </p:cNvPicPr>
            <p:nvPr/>
          </p:nvPicPr>
          <p:blipFill rotWithShape="1">
            <a:blip r:embed="rId3"/>
            <a:srcRect t="35807" r="3035" b="36422"/>
            <a:stretch/>
          </p:blipFill>
          <p:spPr>
            <a:xfrm>
              <a:off x="668930" y="3992706"/>
              <a:ext cx="5283466" cy="1146628"/>
            </a:xfrm>
            <a:prstGeom prst="rect">
              <a:avLst/>
            </a:prstGeom>
          </p:spPr>
        </p:pic>
        <p:pic>
          <p:nvPicPr>
            <p:cNvPr id="46" name="그림 45">
              <a:extLst>
                <a:ext uri="{FF2B5EF4-FFF2-40B4-BE49-F238E27FC236}">
                  <a16:creationId xmlns:a16="http://schemas.microsoft.com/office/drawing/2014/main" id="{00475EB4-A3BE-4CF9-BDE3-DBB13DCA5D41}"/>
                </a:ext>
              </a:extLst>
            </p:cNvPr>
            <p:cNvPicPr>
              <a:picLocks noChangeAspect="1"/>
            </p:cNvPicPr>
            <p:nvPr/>
          </p:nvPicPr>
          <p:blipFill rotWithShape="1">
            <a:blip r:embed="rId3"/>
            <a:srcRect t="72230" r="3035"/>
            <a:stretch/>
          </p:blipFill>
          <p:spPr>
            <a:xfrm>
              <a:off x="668930" y="5211661"/>
              <a:ext cx="5283466" cy="1146628"/>
            </a:xfrm>
            <a:prstGeom prst="rect">
              <a:avLst/>
            </a:prstGeom>
          </p:spPr>
        </p:pic>
      </p:grpSp>
      <p:sp>
        <p:nvSpPr>
          <p:cNvPr id="62" name="화살표: 아래쪽 61">
            <a:extLst>
              <a:ext uri="{FF2B5EF4-FFF2-40B4-BE49-F238E27FC236}">
                <a16:creationId xmlns:a16="http://schemas.microsoft.com/office/drawing/2014/main" id="{C9AE53C3-FBEB-4AEB-991E-53556267EB26}"/>
              </a:ext>
            </a:extLst>
          </p:cNvPr>
          <p:cNvSpPr/>
          <p:nvPr/>
        </p:nvSpPr>
        <p:spPr>
          <a:xfrm rot="10800000">
            <a:off x="6377324" y="4788535"/>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08213FEE-2144-4F2D-8883-0203E798831A}"/>
              </a:ext>
            </a:extLst>
          </p:cNvPr>
          <p:cNvSpPr/>
          <p:nvPr/>
        </p:nvSpPr>
        <p:spPr>
          <a:xfrm>
            <a:off x="5774495" y="4324100"/>
            <a:ext cx="750806"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05BCC241-43FB-45F4-A10C-B02493A31FA6}"/>
              </a:ext>
            </a:extLst>
          </p:cNvPr>
          <p:cNvSpPr/>
          <p:nvPr/>
        </p:nvSpPr>
        <p:spPr>
          <a:xfrm rot="10800000">
            <a:off x="6571405" y="3558605"/>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사각형 64">
            <a:extLst>
              <a:ext uri="{FF2B5EF4-FFF2-40B4-BE49-F238E27FC236}">
                <a16:creationId xmlns:a16="http://schemas.microsoft.com/office/drawing/2014/main" id="{F2EA3C17-3BE6-4228-BE8D-74F8FFD4F2B9}"/>
              </a:ext>
            </a:extLst>
          </p:cNvPr>
          <p:cNvSpPr/>
          <p:nvPr/>
        </p:nvSpPr>
        <p:spPr>
          <a:xfrm>
            <a:off x="5968576" y="3094170"/>
            <a:ext cx="750806"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화살표: 아래쪽 26">
            <a:extLst>
              <a:ext uri="{FF2B5EF4-FFF2-40B4-BE49-F238E27FC236}">
                <a16:creationId xmlns:a16="http://schemas.microsoft.com/office/drawing/2014/main" id="{4A196299-E117-482C-A52D-5A514975510B}"/>
              </a:ext>
            </a:extLst>
          </p:cNvPr>
          <p:cNvSpPr/>
          <p:nvPr/>
        </p:nvSpPr>
        <p:spPr>
          <a:xfrm rot="10800000">
            <a:off x="6031105" y="5992342"/>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59A2E4F2-72D8-409C-8744-81F694A92929}"/>
              </a:ext>
            </a:extLst>
          </p:cNvPr>
          <p:cNvSpPr/>
          <p:nvPr/>
        </p:nvSpPr>
        <p:spPr>
          <a:xfrm>
            <a:off x="5428276" y="5527907"/>
            <a:ext cx="750806"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33583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8" name="직사각형 7">
            <a:extLst>
              <a:ext uri="{FF2B5EF4-FFF2-40B4-BE49-F238E27FC236}">
                <a16:creationId xmlns:a16="http://schemas.microsoft.com/office/drawing/2014/main" id="{BF5FEC9D-7D52-4CAD-BF9F-174F3208B501}"/>
              </a:ext>
            </a:extLst>
          </p:cNvPr>
          <p:cNvSpPr/>
          <p:nvPr/>
        </p:nvSpPr>
        <p:spPr>
          <a:xfrm>
            <a:off x="668930" y="1630950"/>
            <a:ext cx="4719147" cy="369332"/>
          </a:xfrm>
          <a:prstGeom prst="rect">
            <a:avLst/>
          </a:prstGeom>
          <a:solidFill>
            <a:schemeClr val="accent4">
              <a:lumMod val="60000"/>
              <a:lumOff val="40000"/>
            </a:schemeClr>
          </a:solidFill>
          <a:ln w="25400">
            <a:solidFill>
              <a:schemeClr val="tx1">
                <a:lumMod val="65000"/>
                <a:lumOff val="35000"/>
              </a:schemeClr>
            </a:solidFill>
          </a:ln>
        </p:spPr>
        <p:txBody>
          <a:bodyPr wrap="square" rtlCol="0">
            <a:spAutoFit/>
          </a:bodyPr>
          <a:lstStyle/>
          <a:p>
            <a:r>
              <a:rPr lang="en-US" altLang="ko-KR">
                <a:latin typeface="Abadi" panose="020B0604020104020204" pitchFamily="34" charset="0"/>
              </a:rPr>
              <a:t>Result – Comparison of preprocessing method</a:t>
            </a:r>
            <a:endParaRPr lang="ko-KR" altLang="ko-KR">
              <a:latin typeface="Abadi" panose="020B0604020104020204" pitchFamily="34" charset="0"/>
            </a:endParaRPr>
          </a:p>
        </p:txBody>
      </p:sp>
      <p:grpSp>
        <p:nvGrpSpPr>
          <p:cNvPr id="29" name="그룹 28">
            <a:extLst>
              <a:ext uri="{FF2B5EF4-FFF2-40B4-BE49-F238E27FC236}">
                <a16:creationId xmlns:a16="http://schemas.microsoft.com/office/drawing/2014/main" id="{885B9E90-2A5D-4E3B-BBAB-E765EED6E90C}"/>
              </a:ext>
            </a:extLst>
          </p:cNvPr>
          <p:cNvGrpSpPr/>
          <p:nvPr/>
        </p:nvGrpSpPr>
        <p:grpSpPr>
          <a:xfrm>
            <a:off x="668930" y="2773750"/>
            <a:ext cx="5084910" cy="3584539"/>
            <a:chOff x="6438159" y="2773750"/>
            <a:chExt cx="5084910" cy="3584539"/>
          </a:xfrm>
        </p:grpSpPr>
        <p:pic>
          <p:nvPicPr>
            <p:cNvPr id="36" name="그림 35">
              <a:extLst>
                <a:ext uri="{FF2B5EF4-FFF2-40B4-BE49-F238E27FC236}">
                  <a16:creationId xmlns:a16="http://schemas.microsoft.com/office/drawing/2014/main" id="{68D0F078-0556-4820-988B-4DA4663F2876}"/>
                </a:ext>
              </a:extLst>
            </p:cNvPr>
            <p:cNvPicPr>
              <a:picLocks noChangeAspect="1"/>
            </p:cNvPicPr>
            <p:nvPr/>
          </p:nvPicPr>
          <p:blipFill rotWithShape="1">
            <a:blip r:embed="rId3"/>
            <a:srcRect b="71464"/>
            <a:stretch/>
          </p:blipFill>
          <p:spPr>
            <a:xfrm>
              <a:off x="6438159" y="2773750"/>
              <a:ext cx="5084909" cy="1134486"/>
            </a:xfrm>
            <a:prstGeom prst="rect">
              <a:avLst/>
            </a:prstGeom>
          </p:spPr>
        </p:pic>
        <p:pic>
          <p:nvPicPr>
            <p:cNvPr id="37" name="그림 36">
              <a:extLst>
                <a:ext uri="{FF2B5EF4-FFF2-40B4-BE49-F238E27FC236}">
                  <a16:creationId xmlns:a16="http://schemas.microsoft.com/office/drawing/2014/main" id="{5BAA01AE-D232-456C-B554-EC32DD2D219C}"/>
                </a:ext>
              </a:extLst>
            </p:cNvPr>
            <p:cNvPicPr>
              <a:picLocks noChangeAspect="1"/>
            </p:cNvPicPr>
            <p:nvPr/>
          </p:nvPicPr>
          <p:blipFill rotWithShape="1">
            <a:blip r:embed="rId3"/>
            <a:srcRect t="33182" b="38282"/>
            <a:stretch/>
          </p:blipFill>
          <p:spPr>
            <a:xfrm>
              <a:off x="6438159" y="3980899"/>
              <a:ext cx="5084909" cy="1134488"/>
            </a:xfrm>
            <a:prstGeom prst="rect">
              <a:avLst/>
            </a:prstGeom>
          </p:spPr>
        </p:pic>
        <p:pic>
          <p:nvPicPr>
            <p:cNvPr id="38" name="그림 37">
              <a:extLst>
                <a:ext uri="{FF2B5EF4-FFF2-40B4-BE49-F238E27FC236}">
                  <a16:creationId xmlns:a16="http://schemas.microsoft.com/office/drawing/2014/main" id="{AD94B10A-403C-4397-82DC-0BCFA12005BE}"/>
                </a:ext>
              </a:extLst>
            </p:cNvPr>
            <p:cNvPicPr>
              <a:picLocks noChangeAspect="1"/>
            </p:cNvPicPr>
            <p:nvPr/>
          </p:nvPicPr>
          <p:blipFill rotWithShape="1">
            <a:blip r:embed="rId3"/>
            <a:srcRect t="67178" b="4287"/>
            <a:stretch/>
          </p:blipFill>
          <p:spPr>
            <a:xfrm>
              <a:off x="6438159" y="5223803"/>
              <a:ext cx="5084910" cy="1134486"/>
            </a:xfrm>
            <a:prstGeom prst="rect">
              <a:avLst/>
            </a:prstGeom>
          </p:spPr>
        </p:pic>
        <p:sp>
          <p:nvSpPr>
            <p:cNvPr id="39" name="직사각형 38">
              <a:extLst>
                <a:ext uri="{FF2B5EF4-FFF2-40B4-BE49-F238E27FC236}">
                  <a16:creationId xmlns:a16="http://schemas.microsoft.com/office/drawing/2014/main" id="{1D1E25B3-AC3E-424D-9597-BF238E722DF1}"/>
                </a:ext>
              </a:extLst>
            </p:cNvPr>
            <p:cNvSpPr/>
            <p:nvPr/>
          </p:nvSpPr>
          <p:spPr>
            <a:xfrm>
              <a:off x="8572131" y="4406081"/>
              <a:ext cx="618413"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C6DAD1E3-8228-4F11-81F9-48F6B6F4FA85}"/>
                </a:ext>
              </a:extLst>
            </p:cNvPr>
            <p:cNvSpPr/>
            <p:nvPr/>
          </p:nvSpPr>
          <p:spPr>
            <a:xfrm>
              <a:off x="8275465" y="5654346"/>
              <a:ext cx="618413"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1" name="사각형: 둥근 모서리 40">
            <a:extLst>
              <a:ext uri="{FF2B5EF4-FFF2-40B4-BE49-F238E27FC236}">
                <a16:creationId xmlns:a16="http://schemas.microsoft.com/office/drawing/2014/main" id="{84ED7E57-71FE-4796-9645-F2FA80311D53}"/>
              </a:ext>
            </a:extLst>
          </p:cNvPr>
          <p:cNvSpPr/>
          <p:nvPr/>
        </p:nvSpPr>
        <p:spPr>
          <a:xfrm>
            <a:off x="541541" y="2465961"/>
            <a:ext cx="5337242" cy="4148848"/>
          </a:xfrm>
          <a:prstGeom prst="roundRect">
            <a:avLst>
              <a:gd name="adj" fmla="val 4944"/>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B7658BEC-B722-42DD-B6B3-DB07FE7D5E60}"/>
              </a:ext>
            </a:extLst>
          </p:cNvPr>
          <p:cNvSpPr txBox="1"/>
          <p:nvPr/>
        </p:nvSpPr>
        <p:spPr>
          <a:xfrm>
            <a:off x="2615385" y="2273690"/>
            <a:ext cx="1242649" cy="338554"/>
          </a:xfrm>
          <a:prstGeom prst="rect">
            <a:avLst/>
          </a:prstGeom>
          <a:solidFill>
            <a:schemeClr val="bg1"/>
          </a:solidFill>
          <a:ln w="25400">
            <a:solidFill>
              <a:schemeClr val="tx1">
                <a:lumMod val="65000"/>
                <a:lumOff val="35000"/>
              </a:schemeClr>
            </a:solidFill>
          </a:ln>
        </p:spPr>
        <p:txBody>
          <a:bodyPr wrap="square" rtlCol="0">
            <a:spAutoFit/>
          </a:bodyPr>
          <a:lstStyle>
            <a:defPPr>
              <a:defRPr lang="ko-KR"/>
            </a:defPPr>
            <a:lvl1pPr algn="ctr">
              <a:defRPr>
                <a:solidFill>
                  <a:schemeClr val="accent4"/>
                </a:solidFill>
                <a:latin typeface="Abadi" panose="020B0604020104020204" pitchFamily="34" charset="0"/>
              </a:defRPr>
            </a:lvl1pPr>
          </a:lstStyle>
          <a:p>
            <a:r>
              <a:rPr lang="en-US" altLang="ko-KR" sz="1600">
                <a:solidFill>
                  <a:schemeClr val="tx1"/>
                </a:solidFill>
              </a:rPr>
              <a:t>Cleaning 1</a:t>
            </a:r>
            <a:endParaRPr lang="ko-KR" altLang="en-US" sz="1600">
              <a:solidFill>
                <a:schemeClr val="tx1"/>
              </a:solidFill>
            </a:endParaRPr>
          </a:p>
        </p:txBody>
      </p:sp>
      <p:pic>
        <p:nvPicPr>
          <p:cNvPr id="44" name="그림 43">
            <a:extLst>
              <a:ext uri="{FF2B5EF4-FFF2-40B4-BE49-F238E27FC236}">
                <a16:creationId xmlns:a16="http://schemas.microsoft.com/office/drawing/2014/main" id="{F566335D-4DE2-4939-88FF-93EE29FD0516}"/>
              </a:ext>
            </a:extLst>
          </p:cNvPr>
          <p:cNvPicPr>
            <a:picLocks noChangeAspect="1"/>
          </p:cNvPicPr>
          <p:nvPr/>
        </p:nvPicPr>
        <p:blipFill rotWithShape="1">
          <a:blip r:embed="rId4"/>
          <a:srcRect r="3035" b="72230"/>
          <a:stretch/>
        </p:blipFill>
        <p:spPr>
          <a:xfrm>
            <a:off x="6313221" y="2773750"/>
            <a:ext cx="5283466" cy="1146629"/>
          </a:xfrm>
          <a:prstGeom prst="rect">
            <a:avLst/>
          </a:prstGeom>
        </p:spPr>
      </p:pic>
      <p:pic>
        <p:nvPicPr>
          <p:cNvPr id="45" name="그림 44">
            <a:extLst>
              <a:ext uri="{FF2B5EF4-FFF2-40B4-BE49-F238E27FC236}">
                <a16:creationId xmlns:a16="http://schemas.microsoft.com/office/drawing/2014/main" id="{175DE273-9F79-46ED-BD7F-5A8CD3D449C8}"/>
              </a:ext>
            </a:extLst>
          </p:cNvPr>
          <p:cNvPicPr>
            <a:picLocks noChangeAspect="1"/>
          </p:cNvPicPr>
          <p:nvPr/>
        </p:nvPicPr>
        <p:blipFill rotWithShape="1">
          <a:blip r:embed="rId4"/>
          <a:srcRect t="35807" r="3035" b="36422"/>
          <a:stretch/>
        </p:blipFill>
        <p:spPr>
          <a:xfrm>
            <a:off x="6313219" y="3992706"/>
            <a:ext cx="5283466" cy="1146628"/>
          </a:xfrm>
          <a:prstGeom prst="rect">
            <a:avLst/>
          </a:prstGeom>
        </p:spPr>
      </p:pic>
      <p:pic>
        <p:nvPicPr>
          <p:cNvPr id="46" name="그림 45">
            <a:extLst>
              <a:ext uri="{FF2B5EF4-FFF2-40B4-BE49-F238E27FC236}">
                <a16:creationId xmlns:a16="http://schemas.microsoft.com/office/drawing/2014/main" id="{00475EB4-A3BE-4CF9-BDE3-DBB13DCA5D41}"/>
              </a:ext>
            </a:extLst>
          </p:cNvPr>
          <p:cNvPicPr>
            <a:picLocks noChangeAspect="1"/>
          </p:cNvPicPr>
          <p:nvPr/>
        </p:nvPicPr>
        <p:blipFill rotWithShape="1">
          <a:blip r:embed="rId4"/>
          <a:srcRect t="72230" r="3035"/>
          <a:stretch/>
        </p:blipFill>
        <p:spPr>
          <a:xfrm>
            <a:off x="6313219" y="5211661"/>
            <a:ext cx="5283466" cy="1146628"/>
          </a:xfrm>
          <a:prstGeom prst="rect">
            <a:avLst/>
          </a:prstGeom>
        </p:spPr>
      </p:pic>
      <p:sp>
        <p:nvSpPr>
          <p:cNvPr id="47" name="직사각형 46">
            <a:extLst>
              <a:ext uri="{FF2B5EF4-FFF2-40B4-BE49-F238E27FC236}">
                <a16:creationId xmlns:a16="http://schemas.microsoft.com/office/drawing/2014/main" id="{E7A84268-694D-46ED-822A-36D06A23927D}"/>
              </a:ext>
            </a:extLst>
          </p:cNvPr>
          <p:cNvSpPr/>
          <p:nvPr/>
        </p:nvSpPr>
        <p:spPr>
          <a:xfrm>
            <a:off x="8645745" y="4411444"/>
            <a:ext cx="618413"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2CEB9F5-53EF-41A0-B826-84F4B4DAE2B6}"/>
              </a:ext>
            </a:extLst>
          </p:cNvPr>
          <p:cNvSpPr/>
          <p:nvPr/>
        </p:nvSpPr>
        <p:spPr>
          <a:xfrm>
            <a:off x="8317082" y="5654346"/>
            <a:ext cx="618413"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사각형: 둥근 모서리 48">
            <a:extLst>
              <a:ext uri="{FF2B5EF4-FFF2-40B4-BE49-F238E27FC236}">
                <a16:creationId xmlns:a16="http://schemas.microsoft.com/office/drawing/2014/main" id="{50ADBE3F-D650-4293-91F0-77BC54F14155}"/>
              </a:ext>
            </a:extLst>
          </p:cNvPr>
          <p:cNvSpPr/>
          <p:nvPr/>
        </p:nvSpPr>
        <p:spPr>
          <a:xfrm>
            <a:off x="6156258" y="2465961"/>
            <a:ext cx="5567817" cy="4148848"/>
          </a:xfrm>
          <a:prstGeom prst="roundRect">
            <a:avLst>
              <a:gd name="adj" fmla="val 4944"/>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4F0E3519-A81D-41F8-8A11-057E7A81D2DB}"/>
              </a:ext>
            </a:extLst>
          </p:cNvPr>
          <p:cNvSpPr txBox="1"/>
          <p:nvPr/>
        </p:nvSpPr>
        <p:spPr>
          <a:xfrm>
            <a:off x="8314170" y="2273690"/>
            <a:ext cx="1242649" cy="338554"/>
          </a:xfrm>
          <a:prstGeom prst="rect">
            <a:avLst/>
          </a:prstGeom>
          <a:solidFill>
            <a:schemeClr val="bg1"/>
          </a:solidFill>
          <a:ln w="25400">
            <a:solidFill>
              <a:schemeClr val="tx1">
                <a:lumMod val="65000"/>
                <a:lumOff val="35000"/>
              </a:schemeClr>
            </a:solidFill>
          </a:ln>
        </p:spPr>
        <p:txBody>
          <a:bodyPr wrap="square" rtlCol="0">
            <a:spAutoFit/>
          </a:bodyPr>
          <a:lstStyle>
            <a:defPPr>
              <a:defRPr lang="ko-KR"/>
            </a:defPPr>
            <a:lvl1pPr algn="ctr">
              <a:defRPr>
                <a:solidFill>
                  <a:schemeClr val="accent4"/>
                </a:solidFill>
                <a:latin typeface="Abadi" panose="020B0604020104020204" pitchFamily="34" charset="0"/>
              </a:defRPr>
            </a:lvl1pPr>
          </a:lstStyle>
          <a:p>
            <a:r>
              <a:rPr lang="en-US" altLang="ko-KR" sz="1600">
                <a:solidFill>
                  <a:schemeClr val="tx1"/>
                </a:solidFill>
              </a:rPr>
              <a:t>Cleaning 2</a:t>
            </a:r>
            <a:endParaRPr lang="ko-KR" altLang="en-US" sz="1600">
              <a:solidFill>
                <a:schemeClr val="tx1"/>
              </a:solidFill>
            </a:endParaRPr>
          </a:p>
        </p:txBody>
      </p:sp>
      <p:sp>
        <p:nvSpPr>
          <p:cNvPr id="2" name="직사각형 1">
            <a:extLst>
              <a:ext uri="{FF2B5EF4-FFF2-40B4-BE49-F238E27FC236}">
                <a16:creationId xmlns:a16="http://schemas.microsoft.com/office/drawing/2014/main" id="{81036640-4E3C-4DF7-BDBD-8DCA4C826105}"/>
              </a:ext>
            </a:extLst>
          </p:cNvPr>
          <p:cNvSpPr/>
          <p:nvPr/>
        </p:nvSpPr>
        <p:spPr>
          <a:xfrm>
            <a:off x="6395359" y="1501376"/>
            <a:ext cx="5201326" cy="646331"/>
          </a:xfrm>
          <a:prstGeom prst="rect">
            <a:avLst/>
          </a:prstGeom>
          <a:solidFill>
            <a:schemeClr val="bg1"/>
          </a:solidFill>
          <a:ln w="25400">
            <a:solidFill>
              <a:schemeClr val="tx1">
                <a:lumMod val="65000"/>
                <a:lumOff val="35000"/>
              </a:schemeClr>
            </a:solidFill>
          </a:ln>
        </p:spPr>
        <p:txBody>
          <a:bodyPr wrap="square">
            <a:spAutoFit/>
          </a:bodyPr>
          <a:lstStyle/>
          <a:p>
            <a:r>
              <a:rPr lang="en-US" altLang="ko-KR">
                <a:solidFill>
                  <a:srgbClr val="000000"/>
                </a:solidFill>
                <a:latin typeface="Abadi" panose="020B0604020104020204" pitchFamily="34" charset="0"/>
              </a:rPr>
              <a:t>In the </a:t>
            </a:r>
            <a:r>
              <a:rPr lang="en-US" altLang="ko-KR">
                <a:solidFill>
                  <a:schemeClr val="accent5">
                    <a:lumMod val="75000"/>
                  </a:schemeClr>
                </a:solidFill>
                <a:latin typeface="Abadi" panose="020B0604020104020204" pitchFamily="34" charset="0"/>
              </a:rPr>
              <a:t>second cleaning method</a:t>
            </a:r>
            <a:r>
              <a:rPr lang="en-US" altLang="ko-KR">
                <a:solidFill>
                  <a:srgbClr val="000000"/>
                </a:solidFill>
                <a:latin typeface="Abadi" panose="020B0604020104020204" pitchFamily="34" charset="0"/>
              </a:rPr>
              <a:t>, </a:t>
            </a:r>
          </a:p>
          <a:p>
            <a:r>
              <a:rPr lang="en-US" altLang="ko-KR">
                <a:solidFill>
                  <a:srgbClr val="000000"/>
                </a:solidFill>
                <a:latin typeface="Abadi" panose="020B0604020104020204" pitchFamily="34" charset="0"/>
              </a:rPr>
              <a:t>the decision tree and XGBoost accuracy are better.</a:t>
            </a:r>
            <a:endParaRPr lang="ko-KR" altLang="en-US">
              <a:latin typeface="Abadi" panose="020B0604020104020204" pitchFamily="34" charset="0"/>
            </a:endParaRPr>
          </a:p>
        </p:txBody>
      </p:sp>
      <p:sp>
        <p:nvSpPr>
          <p:cNvPr id="23" name="화살표: 아래쪽 22">
            <a:extLst>
              <a:ext uri="{FF2B5EF4-FFF2-40B4-BE49-F238E27FC236}">
                <a16:creationId xmlns:a16="http://schemas.microsoft.com/office/drawing/2014/main" id="{78A511DA-3661-4B1B-9103-AE8FA3F05F0E}"/>
              </a:ext>
            </a:extLst>
          </p:cNvPr>
          <p:cNvSpPr/>
          <p:nvPr/>
        </p:nvSpPr>
        <p:spPr>
          <a:xfrm rot="10800000">
            <a:off x="9285770" y="4623898"/>
            <a:ext cx="152535" cy="491627"/>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69A62D24-0774-48D0-9ADE-3EB806C9E547}"/>
              </a:ext>
            </a:extLst>
          </p:cNvPr>
          <p:cNvSpPr/>
          <p:nvPr/>
        </p:nvSpPr>
        <p:spPr>
          <a:xfrm rot="10800000">
            <a:off x="8954951" y="5839170"/>
            <a:ext cx="152535" cy="491627"/>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화살표 연결선 24">
            <a:extLst>
              <a:ext uri="{FF2B5EF4-FFF2-40B4-BE49-F238E27FC236}">
                <a16:creationId xmlns:a16="http://schemas.microsoft.com/office/drawing/2014/main" id="{9A2C8558-EAC7-4F69-AE28-0B9D2B5FC864}"/>
              </a:ext>
            </a:extLst>
          </p:cNvPr>
          <p:cNvCxnSpPr>
            <a:cxnSpLocks/>
          </p:cNvCxnSpPr>
          <p:nvPr/>
        </p:nvCxnSpPr>
        <p:spPr>
          <a:xfrm>
            <a:off x="3634751" y="4817458"/>
            <a:ext cx="488360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CEDEC65E-6F94-43BA-9894-D2014845E733}"/>
              </a:ext>
            </a:extLst>
          </p:cNvPr>
          <p:cNvCxnSpPr>
            <a:cxnSpLocks/>
          </p:cNvCxnSpPr>
          <p:nvPr/>
        </p:nvCxnSpPr>
        <p:spPr>
          <a:xfrm>
            <a:off x="3312037" y="6084984"/>
            <a:ext cx="488360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84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sp>
        <p:nvSpPr>
          <p:cNvPr id="8" name="직사각형 7">
            <a:extLst>
              <a:ext uri="{FF2B5EF4-FFF2-40B4-BE49-F238E27FC236}">
                <a16:creationId xmlns:a16="http://schemas.microsoft.com/office/drawing/2014/main" id="{BF5FEC9D-7D52-4CAD-BF9F-174F3208B501}"/>
              </a:ext>
            </a:extLst>
          </p:cNvPr>
          <p:cNvSpPr/>
          <p:nvPr/>
        </p:nvSpPr>
        <p:spPr>
          <a:xfrm>
            <a:off x="668930" y="1630950"/>
            <a:ext cx="4118435"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Result - Comparison of three algorithms</a:t>
            </a:r>
            <a:endParaRPr lang="ko-KR" altLang="ko-KR">
              <a:latin typeface="Abadi" panose="020B0604020104020204" pitchFamily="34" charset="0"/>
            </a:endParaRPr>
          </a:p>
        </p:txBody>
      </p:sp>
      <p:sp>
        <p:nvSpPr>
          <p:cNvPr id="29" name="직사각형 28">
            <a:extLst>
              <a:ext uri="{FF2B5EF4-FFF2-40B4-BE49-F238E27FC236}">
                <a16:creationId xmlns:a16="http://schemas.microsoft.com/office/drawing/2014/main" id="{A6C48853-32C8-445D-80CB-D4BE337B8CD6}"/>
              </a:ext>
            </a:extLst>
          </p:cNvPr>
          <p:cNvSpPr/>
          <p:nvPr/>
        </p:nvSpPr>
        <p:spPr>
          <a:xfrm>
            <a:off x="6388418" y="4277938"/>
            <a:ext cx="4656384" cy="1184361"/>
          </a:xfrm>
          <a:prstGeom prst="rect">
            <a:avLst/>
          </a:prstGeom>
          <a:solidFill>
            <a:srgbClr val="2A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그룹 26">
            <a:extLst>
              <a:ext uri="{FF2B5EF4-FFF2-40B4-BE49-F238E27FC236}">
                <a16:creationId xmlns:a16="http://schemas.microsoft.com/office/drawing/2014/main" id="{E9C44CFC-B58A-4DA3-B14D-639F88CA2255}"/>
              </a:ext>
            </a:extLst>
          </p:cNvPr>
          <p:cNvGrpSpPr/>
          <p:nvPr/>
        </p:nvGrpSpPr>
        <p:grpSpPr>
          <a:xfrm>
            <a:off x="968268" y="2675068"/>
            <a:ext cx="4656384" cy="1286109"/>
            <a:chOff x="1541302" y="2256240"/>
            <a:chExt cx="4656384" cy="1286109"/>
          </a:xfrm>
        </p:grpSpPr>
        <p:pic>
          <p:nvPicPr>
            <p:cNvPr id="2" name="그림 1">
              <a:extLst>
                <a:ext uri="{FF2B5EF4-FFF2-40B4-BE49-F238E27FC236}">
                  <a16:creationId xmlns:a16="http://schemas.microsoft.com/office/drawing/2014/main" id="{15DCD555-F2C1-41BA-969E-59E76DD91223}"/>
                </a:ext>
              </a:extLst>
            </p:cNvPr>
            <p:cNvPicPr>
              <a:picLocks noChangeAspect="1"/>
            </p:cNvPicPr>
            <p:nvPr/>
          </p:nvPicPr>
          <p:blipFill rotWithShape="1">
            <a:blip r:embed="rId3"/>
            <a:srcRect b="70276"/>
            <a:stretch/>
          </p:blipFill>
          <p:spPr>
            <a:xfrm>
              <a:off x="1541302" y="2256240"/>
              <a:ext cx="4656384" cy="1286109"/>
            </a:xfrm>
            <a:prstGeom prst="rect">
              <a:avLst/>
            </a:prstGeom>
          </p:spPr>
        </p:pic>
        <p:cxnSp>
          <p:nvCxnSpPr>
            <p:cNvPr id="20" name="직선 연결선 19">
              <a:extLst>
                <a:ext uri="{FF2B5EF4-FFF2-40B4-BE49-F238E27FC236}">
                  <a16:creationId xmlns:a16="http://schemas.microsoft.com/office/drawing/2014/main" id="{60115EAE-4CC9-4A8F-8AC8-E0F0AE773D21}"/>
                </a:ext>
              </a:extLst>
            </p:cNvPr>
            <p:cNvCxnSpPr>
              <a:cxnSpLocks/>
            </p:cNvCxnSpPr>
            <p:nvPr/>
          </p:nvCxnSpPr>
          <p:spPr>
            <a:xfrm>
              <a:off x="3210129" y="3326860"/>
              <a:ext cx="622570" cy="0"/>
            </a:xfrm>
            <a:prstGeom prst="line">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grpSp>
      <p:grpSp>
        <p:nvGrpSpPr>
          <p:cNvPr id="26" name="그룹 25">
            <a:extLst>
              <a:ext uri="{FF2B5EF4-FFF2-40B4-BE49-F238E27FC236}">
                <a16:creationId xmlns:a16="http://schemas.microsoft.com/office/drawing/2014/main" id="{DBA077E3-6335-45B4-ADEB-244F8B526092}"/>
              </a:ext>
            </a:extLst>
          </p:cNvPr>
          <p:cNvGrpSpPr/>
          <p:nvPr/>
        </p:nvGrpSpPr>
        <p:grpSpPr>
          <a:xfrm>
            <a:off x="968268" y="4206505"/>
            <a:ext cx="4656384" cy="1207547"/>
            <a:chOff x="1541302" y="3787677"/>
            <a:chExt cx="4656384" cy="1207547"/>
          </a:xfrm>
        </p:grpSpPr>
        <p:pic>
          <p:nvPicPr>
            <p:cNvPr id="7" name="그림 6">
              <a:extLst>
                <a:ext uri="{FF2B5EF4-FFF2-40B4-BE49-F238E27FC236}">
                  <a16:creationId xmlns:a16="http://schemas.microsoft.com/office/drawing/2014/main" id="{F1582354-1131-4557-9FFE-87FA61F2DEB7}"/>
                </a:ext>
              </a:extLst>
            </p:cNvPr>
            <p:cNvPicPr>
              <a:picLocks noChangeAspect="1"/>
            </p:cNvPicPr>
            <p:nvPr/>
          </p:nvPicPr>
          <p:blipFill rotWithShape="1">
            <a:blip r:embed="rId3"/>
            <a:srcRect t="34550" b="37542"/>
            <a:stretch/>
          </p:blipFill>
          <p:spPr>
            <a:xfrm>
              <a:off x="1541302" y="3787677"/>
              <a:ext cx="4656384" cy="1207547"/>
            </a:xfrm>
            <a:prstGeom prst="rect">
              <a:avLst/>
            </a:prstGeom>
          </p:spPr>
        </p:pic>
        <p:cxnSp>
          <p:nvCxnSpPr>
            <p:cNvPr id="22" name="직선 연결선 21">
              <a:extLst>
                <a:ext uri="{FF2B5EF4-FFF2-40B4-BE49-F238E27FC236}">
                  <a16:creationId xmlns:a16="http://schemas.microsoft.com/office/drawing/2014/main" id="{20890FDE-8E1A-44C5-ABE9-05DE8D134357}"/>
                </a:ext>
              </a:extLst>
            </p:cNvPr>
            <p:cNvCxnSpPr>
              <a:cxnSpLocks/>
            </p:cNvCxnSpPr>
            <p:nvPr/>
          </p:nvCxnSpPr>
          <p:spPr>
            <a:xfrm>
              <a:off x="3576537" y="4909226"/>
              <a:ext cx="622570" cy="0"/>
            </a:xfrm>
            <a:prstGeom prst="line">
              <a:avLst/>
            </a:prstGeom>
            <a:ln w="28575">
              <a:solidFill>
                <a:srgbClr val="FF0000"/>
              </a:solidFill>
            </a:ln>
          </p:spPr>
          <p:style>
            <a:lnRef idx="1">
              <a:schemeClr val="accent3"/>
            </a:lnRef>
            <a:fillRef idx="0">
              <a:schemeClr val="accent3"/>
            </a:fillRef>
            <a:effectRef idx="0">
              <a:schemeClr val="accent3"/>
            </a:effectRef>
            <a:fontRef idx="minor">
              <a:schemeClr val="tx1"/>
            </a:fontRef>
          </p:style>
        </p:cxnSp>
      </p:grpSp>
      <p:pic>
        <p:nvPicPr>
          <p:cNvPr id="24" name="그림 23">
            <a:extLst>
              <a:ext uri="{FF2B5EF4-FFF2-40B4-BE49-F238E27FC236}">
                <a16:creationId xmlns:a16="http://schemas.microsoft.com/office/drawing/2014/main" id="{1CEE44D0-AF17-4EBA-9E11-E752DEAEF6B6}"/>
              </a:ext>
            </a:extLst>
          </p:cNvPr>
          <p:cNvPicPr>
            <a:picLocks noChangeAspect="1"/>
          </p:cNvPicPr>
          <p:nvPr/>
        </p:nvPicPr>
        <p:blipFill rotWithShape="1">
          <a:blip r:embed="rId4"/>
          <a:srcRect t="-944" r="-410" b="944"/>
          <a:stretch/>
        </p:blipFill>
        <p:spPr>
          <a:xfrm>
            <a:off x="6388419" y="4277938"/>
            <a:ext cx="3460706" cy="884319"/>
          </a:xfrm>
          <a:prstGeom prst="rect">
            <a:avLst/>
          </a:prstGeom>
        </p:spPr>
      </p:pic>
      <p:sp>
        <p:nvSpPr>
          <p:cNvPr id="30" name="직사각형 29">
            <a:extLst>
              <a:ext uri="{FF2B5EF4-FFF2-40B4-BE49-F238E27FC236}">
                <a16:creationId xmlns:a16="http://schemas.microsoft.com/office/drawing/2014/main" id="{85004997-6D22-4D70-80B1-DD1A938B1849}"/>
              </a:ext>
            </a:extLst>
          </p:cNvPr>
          <p:cNvSpPr/>
          <p:nvPr/>
        </p:nvSpPr>
        <p:spPr>
          <a:xfrm>
            <a:off x="6177689" y="5772750"/>
            <a:ext cx="5193144" cy="830997"/>
          </a:xfrm>
          <a:prstGeom prst="rect">
            <a:avLst/>
          </a:prstGeom>
        </p:spPr>
        <p:txBody>
          <a:bodyPr wrap="square">
            <a:spAutoFit/>
          </a:bodyPr>
          <a:lstStyle/>
          <a:p>
            <a:r>
              <a:rPr lang="en-US" altLang="ko-KR" sz="1600">
                <a:solidFill>
                  <a:srgbClr val="000000"/>
                </a:solidFill>
                <a:latin typeface="Abadi" panose="020B0604020104020204" pitchFamily="34" charset="0"/>
              </a:rPr>
              <a:t>But </a:t>
            </a:r>
            <a:r>
              <a:rPr lang="en-US" altLang="ko-KR" sz="1600">
                <a:solidFill>
                  <a:schemeClr val="accent5">
                    <a:lumMod val="75000"/>
                  </a:schemeClr>
                </a:solidFill>
                <a:latin typeface="Abadi" panose="020B0604020104020204" pitchFamily="34" charset="0"/>
              </a:rPr>
              <a:t>did not produce better results </a:t>
            </a:r>
            <a:r>
              <a:rPr lang="en-US" altLang="ko-KR" sz="1600">
                <a:solidFill>
                  <a:srgbClr val="000000"/>
                </a:solidFill>
                <a:latin typeface="Abadi" panose="020B0604020104020204" pitchFamily="34" charset="0"/>
              </a:rPr>
              <a:t>in bagging and voting.</a:t>
            </a:r>
          </a:p>
          <a:p>
            <a:r>
              <a:rPr lang="en-US" altLang="ko-KR" sz="1600">
                <a:latin typeface="Abadi" panose="020B0604020104020204" pitchFamily="34" charset="0"/>
              </a:rPr>
              <a:t>When using the bagging method, </a:t>
            </a:r>
          </a:p>
          <a:p>
            <a:r>
              <a:rPr lang="en-US" altLang="ko-KR" sz="1600">
                <a:latin typeface="Abadi" panose="020B0604020104020204" pitchFamily="34" charset="0"/>
              </a:rPr>
              <a:t>the </a:t>
            </a:r>
            <a:r>
              <a:rPr lang="en-US" altLang="ko-KR" sz="1600">
                <a:solidFill>
                  <a:schemeClr val="accent5">
                    <a:lumMod val="75000"/>
                  </a:schemeClr>
                </a:solidFill>
                <a:latin typeface="Abadi" panose="020B0604020104020204" pitchFamily="34" charset="0"/>
              </a:rPr>
              <a:t>decision tree rose</a:t>
            </a:r>
            <a:r>
              <a:rPr lang="en-US" altLang="ko-KR" sz="1600">
                <a:latin typeface="Abadi" panose="020B0604020104020204" pitchFamily="34" charset="0"/>
              </a:rPr>
              <a:t> slightly, but </a:t>
            </a:r>
            <a:r>
              <a:rPr lang="en-US" altLang="ko-KR" sz="1600">
                <a:solidFill>
                  <a:schemeClr val="accent5">
                    <a:lumMod val="75000"/>
                  </a:schemeClr>
                </a:solidFill>
                <a:latin typeface="Abadi" panose="020B0604020104020204" pitchFamily="34" charset="0"/>
              </a:rPr>
              <a:t>the KNN fell </a:t>
            </a:r>
            <a:r>
              <a:rPr lang="en-US" altLang="ko-KR" sz="1600">
                <a:latin typeface="Abadi" panose="020B0604020104020204" pitchFamily="34" charset="0"/>
              </a:rPr>
              <a:t>slightly.</a:t>
            </a:r>
            <a:endParaRPr lang="ko-KR" altLang="en-US" sz="1600">
              <a:latin typeface="Abadi" panose="020B0604020104020204" pitchFamily="34" charset="0"/>
            </a:endParaRPr>
          </a:p>
        </p:txBody>
      </p:sp>
      <p:sp>
        <p:nvSpPr>
          <p:cNvPr id="33" name="직사각형 32">
            <a:extLst>
              <a:ext uri="{FF2B5EF4-FFF2-40B4-BE49-F238E27FC236}">
                <a16:creationId xmlns:a16="http://schemas.microsoft.com/office/drawing/2014/main" id="{B5F30A74-C30E-4EC9-BDCB-7371CEEDB444}"/>
              </a:ext>
            </a:extLst>
          </p:cNvPr>
          <p:cNvSpPr/>
          <p:nvPr/>
        </p:nvSpPr>
        <p:spPr>
          <a:xfrm>
            <a:off x="1222178" y="6018972"/>
            <a:ext cx="4185219" cy="338554"/>
          </a:xfrm>
          <a:prstGeom prst="rect">
            <a:avLst/>
          </a:prstGeom>
        </p:spPr>
        <p:txBody>
          <a:bodyPr wrap="square">
            <a:spAutoFit/>
          </a:bodyPr>
          <a:lstStyle/>
          <a:p>
            <a:pPr algn="ctr"/>
            <a:r>
              <a:rPr lang="en-US" altLang="ko-KR" sz="1600">
                <a:solidFill>
                  <a:schemeClr val="accent4"/>
                </a:solidFill>
                <a:latin typeface="Abadi" panose="020B0604020104020204" pitchFamily="34" charset="0"/>
              </a:rPr>
              <a:t>XGBoost</a:t>
            </a:r>
            <a:r>
              <a:rPr lang="en-US" altLang="ko-KR" sz="1600">
                <a:latin typeface="Abadi" panose="020B0604020104020204" pitchFamily="34" charset="0"/>
              </a:rPr>
              <a:t> has the </a:t>
            </a:r>
            <a:r>
              <a:rPr lang="en-US" altLang="ko-KR" sz="1600">
                <a:solidFill>
                  <a:schemeClr val="accent5">
                    <a:lumMod val="75000"/>
                  </a:schemeClr>
                </a:solidFill>
                <a:latin typeface="Abadi" panose="020B0604020104020204" pitchFamily="34" charset="0"/>
              </a:rPr>
              <a:t>highest</a:t>
            </a:r>
            <a:r>
              <a:rPr lang="en-US" altLang="ko-KR" sz="1600">
                <a:latin typeface="Abadi" panose="020B0604020104020204" pitchFamily="34" charset="0"/>
              </a:rPr>
              <a:t> accuracy !</a:t>
            </a:r>
            <a:endParaRPr lang="ko-KR" altLang="en-US" sz="1600">
              <a:latin typeface="Abadi" panose="020B0604020104020204" pitchFamily="34" charset="0"/>
            </a:endParaRPr>
          </a:p>
        </p:txBody>
      </p:sp>
      <p:sp>
        <p:nvSpPr>
          <p:cNvPr id="35" name="사각형: 둥근 모서리 34">
            <a:extLst>
              <a:ext uri="{FF2B5EF4-FFF2-40B4-BE49-F238E27FC236}">
                <a16:creationId xmlns:a16="http://schemas.microsoft.com/office/drawing/2014/main" id="{F05A3801-6C8B-442A-9B64-DA98CDC773B9}"/>
              </a:ext>
            </a:extLst>
          </p:cNvPr>
          <p:cNvSpPr/>
          <p:nvPr/>
        </p:nvSpPr>
        <p:spPr>
          <a:xfrm>
            <a:off x="735469" y="2417714"/>
            <a:ext cx="5077841" cy="3269656"/>
          </a:xfrm>
          <a:prstGeom prst="roundRect">
            <a:avLst>
              <a:gd name="adj" fmla="val 4944"/>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사각형: 둥근 모서리 35">
            <a:extLst>
              <a:ext uri="{FF2B5EF4-FFF2-40B4-BE49-F238E27FC236}">
                <a16:creationId xmlns:a16="http://schemas.microsoft.com/office/drawing/2014/main" id="{CA8BAEEC-6128-4838-88D0-DE428303CAA3}"/>
              </a:ext>
            </a:extLst>
          </p:cNvPr>
          <p:cNvSpPr/>
          <p:nvPr/>
        </p:nvSpPr>
        <p:spPr>
          <a:xfrm>
            <a:off x="6177689" y="2418866"/>
            <a:ext cx="5077841" cy="3268504"/>
          </a:xfrm>
          <a:prstGeom prst="roundRect">
            <a:avLst>
              <a:gd name="adj" fmla="val 4944"/>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0BEB9324-6FA8-4C10-A722-2585DA61E3E5}"/>
              </a:ext>
            </a:extLst>
          </p:cNvPr>
          <p:cNvSpPr/>
          <p:nvPr/>
        </p:nvSpPr>
        <p:spPr>
          <a:xfrm>
            <a:off x="2619086" y="2858407"/>
            <a:ext cx="677374"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592160C5-E954-4D95-A437-CB6D05388C54}"/>
              </a:ext>
            </a:extLst>
          </p:cNvPr>
          <p:cNvGrpSpPr/>
          <p:nvPr/>
        </p:nvGrpSpPr>
        <p:grpSpPr>
          <a:xfrm>
            <a:off x="6388418" y="2737533"/>
            <a:ext cx="4656384" cy="1184361"/>
            <a:chOff x="6388418" y="2737533"/>
            <a:chExt cx="4656384" cy="1184361"/>
          </a:xfrm>
        </p:grpSpPr>
        <p:sp>
          <p:nvSpPr>
            <p:cNvPr id="21" name="직사각형 20">
              <a:extLst>
                <a:ext uri="{FF2B5EF4-FFF2-40B4-BE49-F238E27FC236}">
                  <a16:creationId xmlns:a16="http://schemas.microsoft.com/office/drawing/2014/main" id="{CF7F7ED6-A3C6-42D1-9591-442485D78FE5}"/>
                </a:ext>
              </a:extLst>
            </p:cNvPr>
            <p:cNvSpPr/>
            <p:nvPr/>
          </p:nvSpPr>
          <p:spPr>
            <a:xfrm>
              <a:off x="6388418" y="2737533"/>
              <a:ext cx="4656384" cy="1184361"/>
            </a:xfrm>
            <a:prstGeom prst="rect">
              <a:avLst/>
            </a:prstGeom>
            <a:solidFill>
              <a:srgbClr val="2A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2DBFDC06-C03D-4C5D-BC3A-E6FA978BAA14}"/>
                </a:ext>
              </a:extLst>
            </p:cNvPr>
            <p:cNvPicPr>
              <a:picLocks noChangeAspect="1"/>
            </p:cNvPicPr>
            <p:nvPr/>
          </p:nvPicPr>
          <p:blipFill rotWithShape="1">
            <a:blip r:embed="rId5"/>
            <a:srcRect t="41501" r="3024" b="33495"/>
            <a:stretch/>
          </p:blipFill>
          <p:spPr>
            <a:xfrm>
              <a:off x="6388419" y="2737533"/>
              <a:ext cx="4515556" cy="934214"/>
            </a:xfrm>
            <a:prstGeom prst="rect">
              <a:avLst/>
            </a:prstGeom>
          </p:spPr>
        </p:pic>
      </p:grpSp>
      <p:cxnSp>
        <p:nvCxnSpPr>
          <p:cNvPr id="12" name="직선 화살표 연결선 11">
            <a:extLst>
              <a:ext uri="{FF2B5EF4-FFF2-40B4-BE49-F238E27FC236}">
                <a16:creationId xmlns:a16="http://schemas.microsoft.com/office/drawing/2014/main" id="{D18C8213-7A4B-449F-94A8-462D106C983E}"/>
              </a:ext>
            </a:extLst>
          </p:cNvPr>
          <p:cNvCxnSpPr>
            <a:cxnSpLocks/>
          </p:cNvCxnSpPr>
          <p:nvPr/>
        </p:nvCxnSpPr>
        <p:spPr>
          <a:xfrm>
            <a:off x="3377901" y="3307154"/>
            <a:ext cx="4564185" cy="15412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화살표: 아래쪽 38">
            <a:extLst>
              <a:ext uri="{FF2B5EF4-FFF2-40B4-BE49-F238E27FC236}">
                <a16:creationId xmlns:a16="http://schemas.microsoft.com/office/drawing/2014/main" id="{C4FC347E-0368-49AD-BA8C-EC90F4B78CFF}"/>
              </a:ext>
            </a:extLst>
          </p:cNvPr>
          <p:cNvSpPr/>
          <p:nvPr/>
        </p:nvSpPr>
        <p:spPr>
          <a:xfrm>
            <a:off x="8666434" y="3274880"/>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아래쪽 39">
            <a:extLst>
              <a:ext uri="{FF2B5EF4-FFF2-40B4-BE49-F238E27FC236}">
                <a16:creationId xmlns:a16="http://schemas.microsoft.com/office/drawing/2014/main" id="{26308FF4-F827-453D-8814-5F4AD1661842}"/>
              </a:ext>
            </a:extLst>
          </p:cNvPr>
          <p:cNvSpPr/>
          <p:nvPr/>
        </p:nvSpPr>
        <p:spPr>
          <a:xfrm rot="10800000">
            <a:off x="8666433" y="3488023"/>
            <a:ext cx="126461" cy="139691"/>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F85F05EA-0BDC-4D04-BE27-BE79B61155C6}"/>
              </a:ext>
            </a:extLst>
          </p:cNvPr>
          <p:cNvSpPr/>
          <p:nvPr/>
        </p:nvSpPr>
        <p:spPr>
          <a:xfrm>
            <a:off x="8014544" y="2976673"/>
            <a:ext cx="828241" cy="703943"/>
          </a:xfrm>
          <a:prstGeom prst="rect">
            <a:avLst/>
          </a:prstGeom>
          <a:noFill/>
          <a:ln w="38100">
            <a:solidFill>
              <a:srgbClr val="90D6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7569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8298D86E-8DD7-4D4C-BE63-1EB7F8EC279F}"/>
              </a:ext>
            </a:extLst>
          </p:cNvPr>
          <p:cNvSpPr/>
          <p:nvPr/>
        </p:nvSpPr>
        <p:spPr>
          <a:xfrm>
            <a:off x="3610389" y="2986708"/>
            <a:ext cx="4971222" cy="884583"/>
          </a:xfrm>
          <a:prstGeom prst="roundRect">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kern="0">
                <a:solidFill>
                  <a:prstClr val="white">
                    <a:lumMod val="95000"/>
                  </a:prstClr>
                </a:solidFill>
                <a:latin typeface="Abadi" panose="020B0604020104020204" pitchFamily="34" charset="0"/>
              </a:rPr>
              <a:t> Data Inspection</a:t>
            </a:r>
            <a:endParaRPr lang="ko-KR" altLang="en-US" sz="4000"/>
          </a:p>
        </p:txBody>
      </p:sp>
    </p:spTree>
    <p:extLst>
      <p:ext uri="{BB962C8B-B14F-4D97-AF65-F5344CB8AC3E}">
        <p14:creationId xmlns:p14="http://schemas.microsoft.com/office/powerpoint/2010/main" val="1924951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pic>
        <p:nvPicPr>
          <p:cNvPr id="2" name="그림 1">
            <a:extLst>
              <a:ext uri="{FF2B5EF4-FFF2-40B4-BE49-F238E27FC236}">
                <a16:creationId xmlns:a16="http://schemas.microsoft.com/office/drawing/2014/main" id="{C58C0040-C200-491F-8B3E-13FB7B85F75B}"/>
              </a:ext>
            </a:extLst>
          </p:cNvPr>
          <p:cNvPicPr>
            <a:picLocks noChangeAspect="1"/>
          </p:cNvPicPr>
          <p:nvPr/>
        </p:nvPicPr>
        <p:blipFill>
          <a:blip r:embed="rId2"/>
          <a:stretch>
            <a:fillRect/>
          </a:stretch>
        </p:blipFill>
        <p:spPr>
          <a:xfrm>
            <a:off x="668931" y="2375648"/>
            <a:ext cx="5311589" cy="3541059"/>
          </a:xfrm>
          <a:prstGeom prst="rect">
            <a:avLst/>
          </a:prstGeom>
          <a:ln w="12700">
            <a:solidFill>
              <a:schemeClr val="tx1">
                <a:lumMod val="65000"/>
                <a:lumOff val="35000"/>
              </a:schemeClr>
            </a:solidFill>
          </a:ln>
        </p:spPr>
      </p:pic>
      <p:sp>
        <p:nvSpPr>
          <p:cNvPr id="13" name="직사각형 12">
            <a:extLst>
              <a:ext uri="{FF2B5EF4-FFF2-40B4-BE49-F238E27FC236}">
                <a16:creationId xmlns:a16="http://schemas.microsoft.com/office/drawing/2014/main" id="{AE64FAB5-4F62-4562-A796-ACC516F781CF}"/>
              </a:ext>
            </a:extLst>
          </p:cNvPr>
          <p:cNvSpPr/>
          <p:nvPr/>
        </p:nvSpPr>
        <p:spPr>
          <a:xfrm>
            <a:off x="668931" y="1630950"/>
            <a:ext cx="4126093" cy="369332"/>
          </a:xfrm>
          <a:prstGeom prst="rect">
            <a:avLst/>
          </a:prstGeom>
          <a:solidFill>
            <a:schemeClr val="accent4">
              <a:lumMod val="60000"/>
              <a:lumOff val="40000"/>
            </a:schemeClr>
          </a:solidFill>
          <a:ln w="25400">
            <a:solidFill>
              <a:schemeClr val="tx1">
                <a:lumMod val="65000"/>
                <a:lumOff val="35000"/>
              </a:schemeClr>
            </a:solidFill>
          </a:ln>
        </p:spPr>
        <p:txBody>
          <a:bodyPr wrap="square" rtlCol="0">
            <a:spAutoFit/>
          </a:bodyPr>
          <a:lstStyle/>
          <a:p>
            <a:r>
              <a:rPr lang="en-US" altLang="ko-KR">
                <a:latin typeface="Abadi" panose="020B0604020104020204" pitchFamily="34" charset="0"/>
              </a:rPr>
              <a:t>Confusion Matrix : K-Nearest Neighbors</a:t>
            </a:r>
            <a:endParaRPr lang="ko-KR" altLang="ko-KR">
              <a:latin typeface="Abadi" panose="020B0604020104020204" pitchFamily="34" charset="0"/>
            </a:endParaRPr>
          </a:p>
        </p:txBody>
      </p:sp>
      <p:pic>
        <p:nvPicPr>
          <p:cNvPr id="3" name="그림 2">
            <a:extLst>
              <a:ext uri="{FF2B5EF4-FFF2-40B4-BE49-F238E27FC236}">
                <a16:creationId xmlns:a16="http://schemas.microsoft.com/office/drawing/2014/main" id="{123075FB-FB60-4B33-AB18-A1FB335479D6}"/>
              </a:ext>
            </a:extLst>
          </p:cNvPr>
          <p:cNvPicPr>
            <a:picLocks noChangeAspect="1"/>
          </p:cNvPicPr>
          <p:nvPr/>
        </p:nvPicPr>
        <p:blipFill>
          <a:blip r:embed="rId3"/>
          <a:stretch>
            <a:fillRect/>
          </a:stretch>
        </p:blipFill>
        <p:spPr>
          <a:xfrm>
            <a:off x="6215961" y="2378635"/>
            <a:ext cx="5307108" cy="3538072"/>
          </a:xfrm>
          <a:prstGeom prst="rect">
            <a:avLst/>
          </a:prstGeom>
          <a:ln w="12700">
            <a:solidFill>
              <a:schemeClr val="tx1">
                <a:lumMod val="65000"/>
                <a:lumOff val="35000"/>
              </a:schemeClr>
            </a:solidFill>
          </a:ln>
        </p:spPr>
      </p:pic>
    </p:spTree>
    <p:extLst>
      <p:ext uri="{BB962C8B-B14F-4D97-AF65-F5344CB8AC3E}">
        <p14:creationId xmlns:p14="http://schemas.microsoft.com/office/powerpoint/2010/main" val="3629847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pic>
        <p:nvPicPr>
          <p:cNvPr id="8" name="그림 7">
            <a:extLst>
              <a:ext uri="{FF2B5EF4-FFF2-40B4-BE49-F238E27FC236}">
                <a16:creationId xmlns:a16="http://schemas.microsoft.com/office/drawing/2014/main" id="{4879DA6D-D191-404C-A681-E0511CFE0235}"/>
              </a:ext>
            </a:extLst>
          </p:cNvPr>
          <p:cNvPicPr>
            <a:picLocks noChangeAspect="1"/>
          </p:cNvPicPr>
          <p:nvPr/>
        </p:nvPicPr>
        <p:blipFill>
          <a:blip r:embed="rId2"/>
          <a:stretch>
            <a:fillRect/>
          </a:stretch>
        </p:blipFill>
        <p:spPr>
          <a:xfrm>
            <a:off x="668931" y="2393575"/>
            <a:ext cx="5307107" cy="3538071"/>
          </a:xfrm>
          <a:prstGeom prst="rect">
            <a:avLst/>
          </a:prstGeom>
          <a:ln w="12700">
            <a:solidFill>
              <a:schemeClr val="tx1">
                <a:lumMod val="65000"/>
                <a:lumOff val="35000"/>
              </a:schemeClr>
            </a:solidFill>
          </a:ln>
        </p:spPr>
      </p:pic>
      <p:sp>
        <p:nvSpPr>
          <p:cNvPr id="13" name="직사각형 12">
            <a:extLst>
              <a:ext uri="{FF2B5EF4-FFF2-40B4-BE49-F238E27FC236}">
                <a16:creationId xmlns:a16="http://schemas.microsoft.com/office/drawing/2014/main" id="{CB68458C-5448-45AF-89F2-D21CDDA53F71}"/>
              </a:ext>
            </a:extLst>
          </p:cNvPr>
          <p:cNvSpPr/>
          <p:nvPr/>
        </p:nvSpPr>
        <p:spPr>
          <a:xfrm>
            <a:off x="668931" y="1630950"/>
            <a:ext cx="3356660" cy="369332"/>
          </a:xfrm>
          <a:prstGeom prst="rect">
            <a:avLst/>
          </a:prstGeom>
          <a:solidFill>
            <a:schemeClr val="accent4">
              <a:lumMod val="60000"/>
              <a:lumOff val="40000"/>
            </a:schemeClr>
          </a:solidFill>
          <a:ln w="25400">
            <a:solidFill>
              <a:schemeClr val="tx1">
                <a:lumMod val="65000"/>
                <a:lumOff val="35000"/>
              </a:schemeClr>
            </a:solidFill>
          </a:ln>
        </p:spPr>
        <p:txBody>
          <a:bodyPr wrap="square" rtlCol="0">
            <a:spAutoFit/>
          </a:bodyPr>
          <a:lstStyle/>
          <a:p>
            <a:r>
              <a:rPr lang="en-US" altLang="ko-KR">
                <a:latin typeface="Abadi" panose="020B0604020104020204" pitchFamily="34" charset="0"/>
              </a:rPr>
              <a:t>Confusion Matrix : Decision Tree</a:t>
            </a:r>
            <a:endParaRPr lang="ko-KR" altLang="ko-KR">
              <a:latin typeface="Abadi" panose="020B0604020104020204" pitchFamily="34" charset="0"/>
            </a:endParaRPr>
          </a:p>
        </p:txBody>
      </p:sp>
      <p:pic>
        <p:nvPicPr>
          <p:cNvPr id="2" name="그림 1">
            <a:extLst>
              <a:ext uri="{FF2B5EF4-FFF2-40B4-BE49-F238E27FC236}">
                <a16:creationId xmlns:a16="http://schemas.microsoft.com/office/drawing/2014/main" id="{F8B7C72F-33AA-44FF-92A8-F96E67F7678A}"/>
              </a:ext>
            </a:extLst>
          </p:cNvPr>
          <p:cNvPicPr>
            <a:picLocks noChangeAspect="1"/>
          </p:cNvPicPr>
          <p:nvPr/>
        </p:nvPicPr>
        <p:blipFill>
          <a:blip r:embed="rId3"/>
          <a:stretch>
            <a:fillRect/>
          </a:stretch>
        </p:blipFill>
        <p:spPr>
          <a:xfrm>
            <a:off x="6215962" y="2393574"/>
            <a:ext cx="5307107" cy="3538071"/>
          </a:xfrm>
          <a:prstGeom prst="rect">
            <a:avLst/>
          </a:prstGeom>
          <a:ln w="12700">
            <a:solidFill>
              <a:schemeClr val="tx1">
                <a:lumMod val="65000"/>
                <a:lumOff val="35000"/>
              </a:schemeClr>
            </a:solidFill>
          </a:ln>
        </p:spPr>
      </p:pic>
    </p:spTree>
    <p:extLst>
      <p:ext uri="{BB962C8B-B14F-4D97-AF65-F5344CB8AC3E}">
        <p14:creationId xmlns:p14="http://schemas.microsoft.com/office/powerpoint/2010/main" val="877211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Evaluation</a:t>
            </a:r>
          </a:p>
        </p:txBody>
      </p:sp>
      <p:pic>
        <p:nvPicPr>
          <p:cNvPr id="10" name="그림 9">
            <a:extLst>
              <a:ext uri="{FF2B5EF4-FFF2-40B4-BE49-F238E27FC236}">
                <a16:creationId xmlns:a16="http://schemas.microsoft.com/office/drawing/2014/main" id="{70F28F12-C4CB-4F2B-8308-C99EDFED163A}"/>
              </a:ext>
            </a:extLst>
          </p:cNvPr>
          <p:cNvPicPr>
            <a:picLocks noChangeAspect="1"/>
          </p:cNvPicPr>
          <p:nvPr/>
        </p:nvPicPr>
        <p:blipFill>
          <a:blip r:embed="rId2"/>
          <a:stretch>
            <a:fillRect/>
          </a:stretch>
        </p:blipFill>
        <p:spPr>
          <a:xfrm>
            <a:off x="3442447" y="2484604"/>
            <a:ext cx="5307106" cy="3538071"/>
          </a:xfrm>
          <a:prstGeom prst="rect">
            <a:avLst/>
          </a:prstGeom>
          <a:ln w="12700">
            <a:solidFill>
              <a:schemeClr val="tx1">
                <a:lumMod val="65000"/>
                <a:lumOff val="35000"/>
              </a:schemeClr>
            </a:solidFill>
          </a:ln>
        </p:spPr>
      </p:pic>
      <p:sp>
        <p:nvSpPr>
          <p:cNvPr id="13" name="직사각형 12">
            <a:extLst>
              <a:ext uri="{FF2B5EF4-FFF2-40B4-BE49-F238E27FC236}">
                <a16:creationId xmlns:a16="http://schemas.microsoft.com/office/drawing/2014/main" id="{BDC808BF-8E81-4B16-9410-EBC3D0F87A77}"/>
              </a:ext>
            </a:extLst>
          </p:cNvPr>
          <p:cNvSpPr/>
          <p:nvPr/>
        </p:nvSpPr>
        <p:spPr>
          <a:xfrm>
            <a:off x="668930" y="1630950"/>
            <a:ext cx="2932913" cy="369332"/>
          </a:xfrm>
          <a:prstGeom prst="rect">
            <a:avLst/>
          </a:prstGeom>
          <a:solidFill>
            <a:schemeClr val="accent4">
              <a:lumMod val="60000"/>
              <a:lumOff val="40000"/>
            </a:schemeClr>
          </a:solidFill>
          <a:ln w="25400">
            <a:solidFill>
              <a:schemeClr val="tx1">
                <a:lumMod val="65000"/>
                <a:lumOff val="35000"/>
              </a:schemeClr>
            </a:solidFill>
          </a:ln>
        </p:spPr>
        <p:txBody>
          <a:bodyPr wrap="square" rtlCol="0">
            <a:spAutoFit/>
          </a:bodyPr>
          <a:lstStyle/>
          <a:p>
            <a:r>
              <a:rPr lang="en-US" altLang="ko-KR">
                <a:latin typeface="Abadi" panose="020B0604020104020204" pitchFamily="34" charset="0"/>
              </a:rPr>
              <a:t>Confusion Matrix : XGBoost</a:t>
            </a:r>
            <a:endParaRPr lang="ko-KR" altLang="ko-KR">
              <a:latin typeface="Abadi" panose="020B0604020104020204" pitchFamily="34" charset="0"/>
            </a:endParaRPr>
          </a:p>
        </p:txBody>
      </p:sp>
    </p:spTree>
    <p:extLst>
      <p:ext uri="{BB962C8B-B14F-4D97-AF65-F5344CB8AC3E}">
        <p14:creationId xmlns:p14="http://schemas.microsoft.com/office/powerpoint/2010/main" val="2667651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8298D86E-8DD7-4D4C-BE63-1EB7F8EC279F}"/>
              </a:ext>
            </a:extLst>
          </p:cNvPr>
          <p:cNvSpPr/>
          <p:nvPr/>
        </p:nvSpPr>
        <p:spPr>
          <a:xfrm>
            <a:off x="3610389" y="2986708"/>
            <a:ext cx="4971222" cy="884583"/>
          </a:xfrm>
          <a:prstGeom prst="roundRect">
            <a:avLst/>
          </a:prstGeom>
          <a:solidFill>
            <a:srgbClr val="90D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kern="0">
                <a:solidFill>
                  <a:prstClr val="white">
                    <a:lumMod val="95000"/>
                  </a:prstClr>
                </a:solidFill>
                <a:latin typeface="Abadi" panose="020B0604020104020204" pitchFamily="34" charset="0"/>
              </a:rPr>
              <a:t>Conclusion</a:t>
            </a:r>
            <a:endParaRPr lang="ko-KR" altLang="en-US" sz="4000"/>
          </a:p>
        </p:txBody>
      </p:sp>
    </p:spTree>
    <p:extLst>
      <p:ext uri="{BB962C8B-B14F-4D97-AF65-F5344CB8AC3E}">
        <p14:creationId xmlns:p14="http://schemas.microsoft.com/office/powerpoint/2010/main" val="76305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Conclusion</a:t>
            </a:r>
          </a:p>
        </p:txBody>
      </p:sp>
      <p:grpSp>
        <p:nvGrpSpPr>
          <p:cNvPr id="4" name="그룹 3">
            <a:extLst>
              <a:ext uri="{FF2B5EF4-FFF2-40B4-BE49-F238E27FC236}">
                <a16:creationId xmlns:a16="http://schemas.microsoft.com/office/drawing/2014/main" id="{A681FCCF-2B81-4E42-BB74-6EAB12E80AB1}"/>
              </a:ext>
            </a:extLst>
          </p:cNvPr>
          <p:cNvGrpSpPr/>
          <p:nvPr/>
        </p:nvGrpSpPr>
        <p:grpSpPr>
          <a:xfrm>
            <a:off x="3571750" y="1754612"/>
            <a:ext cx="5048499" cy="4521706"/>
            <a:chOff x="768262" y="1765763"/>
            <a:chExt cx="5048499" cy="4521706"/>
          </a:xfrm>
        </p:grpSpPr>
        <p:pic>
          <p:nvPicPr>
            <p:cNvPr id="6" name="그림 5">
              <a:extLst>
                <a:ext uri="{FF2B5EF4-FFF2-40B4-BE49-F238E27FC236}">
                  <a16:creationId xmlns:a16="http://schemas.microsoft.com/office/drawing/2014/main" id="{D3867C52-4686-4D95-8B4C-9D91599FF434}"/>
                </a:ext>
              </a:extLst>
            </p:cNvPr>
            <p:cNvPicPr>
              <a:picLocks noChangeAspect="1"/>
            </p:cNvPicPr>
            <p:nvPr/>
          </p:nvPicPr>
          <p:blipFill>
            <a:blip r:embed="rId3"/>
            <a:stretch>
              <a:fillRect/>
            </a:stretch>
          </p:blipFill>
          <p:spPr>
            <a:xfrm>
              <a:off x="768262" y="1765763"/>
              <a:ext cx="5018762" cy="3764072"/>
            </a:xfrm>
            <a:prstGeom prst="rect">
              <a:avLst/>
            </a:prstGeom>
            <a:ln w="12700">
              <a:solidFill>
                <a:schemeClr val="tx1">
                  <a:lumMod val="65000"/>
                  <a:lumOff val="35000"/>
                </a:schemeClr>
              </a:solidFill>
            </a:ln>
          </p:spPr>
        </p:pic>
        <p:sp>
          <p:nvSpPr>
            <p:cNvPr id="2" name="TextBox 1">
              <a:extLst>
                <a:ext uri="{FF2B5EF4-FFF2-40B4-BE49-F238E27FC236}">
                  <a16:creationId xmlns:a16="http://schemas.microsoft.com/office/drawing/2014/main" id="{70ED535F-F596-493A-BD8C-8457E58A13AA}"/>
                </a:ext>
              </a:extLst>
            </p:cNvPr>
            <p:cNvSpPr txBox="1"/>
            <p:nvPr/>
          </p:nvSpPr>
          <p:spPr>
            <a:xfrm>
              <a:off x="1153543" y="5918137"/>
              <a:ext cx="4357283" cy="369332"/>
            </a:xfrm>
            <a:prstGeom prst="rect">
              <a:avLst/>
            </a:prstGeom>
            <a:noFill/>
          </p:spPr>
          <p:txBody>
            <a:bodyPr wrap="none" rtlCol="0">
              <a:spAutoFit/>
            </a:bodyPr>
            <a:lstStyle/>
            <a:p>
              <a:r>
                <a:rPr lang="en-US" altLang="ko-KR">
                  <a:solidFill>
                    <a:schemeClr val="accent5"/>
                  </a:solidFill>
                  <a:latin typeface="Abadi" panose="020B0604020104020204" pitchFamily="34" charset="0"/>
                </a:rPr>
                <a:t>contact, poutcome, duration </a:t>
              </a:r>
              <a:r>
                <a:rPr lang="en-US" altLang="ko-KR">
                  <a:latin typeface="Abadi" panose="020B0604020104020204" pitchFamily="34" charset="0"/>
                  <a:sym typeface="Wingdings" panose="05000000000000000000" pitchFamily="2" charset="2"/>
                </a:rPr>
                <a:t> important!</a:t>
              </a:r>
              <a:endParaRPr lang="ko-KR" altLang="en-US">
                <a:latin typeface="Abadi" panose="020B0604020104020204" pitchFamily="34" charset="0"/>
              </a:endParaRPr>
            </a:p>
          </p:txBody>
        </p:sp>
        <p:sp>
          <p:nvSpPr>
            <p:cNvPr id="8" name="직사각형 7">
              <a:extLst>
                <a:ext uri="{FF2B5EF4-FFF2-40B4-BE49-F238E27FC236}">
                  <a16:creationId xmlns:a16="http://schemas.microsoft.com/office/drawing/2014/main" id="{6DC52139-454F-48D4-AD01-EC6E1E6B9F15}"/>
                </a:ext>
              </a:extLst>
            </p:cNvPr>
            <p:cNvSpPr/>
            <p:nvPr/>
          </p:nvSpPr>
          <p:spPr>
            <a:xfrm>
              <a:off x="1153543" y="1933750"/>
              <a:ext cx="4663218" cy="6756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58411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Conclusion</a:t>
            </a:r>
          </a:p>
        </p:txBody>
      </p:sp>
      <p:pic>
        <p:nvPicPr>
          <p:cNvPr id="7" name="그림 6">
            <a:extLst>
              <a:ext uri="{FF2B5EF4-FFF2-40B4-BE49-F238E27FC236}">
                <a16:creationId xmlns:a16="http://schemas.microsoft.com/office/drawing/2014/main" id="{97817746-A069-491C-884E-A22C25BFDAC5}"/>
              </a:ext>
            </a:extLst>
          </p:cNvPr>
          <p:cNvPicPr>
            <a:picLocks noChangeAspect="1"/>
          </p:cNvPicPr>
          <p:nvPr/>
        </p:nvPicPr>
        <p:blipFill>
          <a:blip r:embed="rId3"/>
          <a:stretch>
            <a:fillRect/>
          </a:stretch>
        </p:blipFill>
        <p:spPr>
          <a:xfrm>
            <a:off x="686714" y="1765761"/>
            <a:ext cx="5018763" cy="3764072"/>
          </a:xfrm>
          <a:prstGeom prst="rect">
            <a:avLst/>
          </a:prstGeom>
          <a:ln w="12700">
            <a:solidFill>
              <a:schemeClr val="tx1">
                <a:lumMod val="65000"/>
                <a:lumOff val="35000"/>
              </a:schemeClr>
            </a:solidFill>
          </a:ln>
        </p:spPr>
      </p:pic>
      <p:sp>
        <p:nvSpPr>
          <p:cNvPr id="3" name="직사각형 2">
            <a:extLst>
              <a:ext uri="{FF2B5EF4-FFF2-40B4-BE49-F238E27FC236}">
                <a16:creationId xmlns:a16="http://schemas.microsoft.com/office/drawing/2014/main" id="{C233031C-D838-4477-A1B7-82975856B77B}"/>
              </a:ext>
            </a:extLst>
          </p:cNvPr>
          <p:cNvSpPr/>
          <p:nvPr/>
        </p:nvSpPr>
        <p:spPr>
          <a:xfrm>
            <a:off x="597275" y="5703317"/>
            <a:ext cx="5385225" cy="646331"/>
          </a:xfrm>
          <a:prstGeom prst="rect">
            <a:avLst/>
          </a:prstGeom>
        </p:spPr>
        <p:txBody>
          <a:bodyPr wrap="square">
            <a:spAutoFit/>
          </a:bodyPr>
          <a:lstStyle/>
          <a:p>
            <a:r>
              <a:rPr lang="en-US" altLang="ko-KR">
                <a:solidFill>
                  <a:srgbClr val="000000"/>
                </a:solidFill>
                <a:latin typeface="Abadi" panose="020B0604020104020204" pitchFamily="34" charset="0"/>
              </a:rPr>
              <a:t>High possibility that people who have subscribed in the </a:t>
            </a:r>
            <a:r>
              <a:rPr lang="en-US" altLang="ko-KR">
                <a:solidFill>
                  <a:schemeClr val="accent5"/>
                </a:solidFill>
                <a:latin typeface="Abadi" panose="020B0604020104020204" pitchFamily="34" charset="0"/>
              </a:rPr>
              <a:t>last campaign will subscribe </a:t>
            </a:r>
            <a:r>
              <a:rPr lang="en-US" altLang="ko-KR">
                <a:solidFill>
                  <a:srgbClr val="000000"/>
                </a:solidFill>
                <a:latin typeface="Abadi" panose="020B0604020104020204" pitchFamily="34" charset="0"/>
              </a:rPr>
              <a:t>in this campaign.</a:t>
            </a:r>
            <a:endParaRPr lang="ko-KR" altLang="en-US">
              <a:latin typeface="Abadi" panose="020B0604020104020204" pitchFamily="34" charset="0"/>
            </a:endParaRPr>
          </a:p>
        </p:txBody>
      </p:sp>
      <p:pic>
        <p:nvPicPr>
          <p:cNvPr id="9" name="그림 8">
            <a:extLst>
              <a:ext uri="{FF2B5EF4-FFF2-40B4-BE49-F238E27FC236}">
                <a16:creationId xmlns:a16="http://schemas.microsoft.com/office/drawing/2014/main" id="{BBD634BD-9399-401E-9A35-F0B686505875}"/>
              </a:ext>
            </a:extLst>
          </p:cNvPr>
          <p:cNvPicPr>
            <a:picLocks noChangeAspect="1"/>
          </p:cNvPicPr>
          <p:nvPr/>
        </p:nvPicPr>
        <p:blipFill>
          <a:blip r:embed="rId4"/>
          <a:stretch>
            <a:fillRect/>
          </a:stretch>
        </p:blipFill>
        <p:spPr>
          <a:xfrm>
            <a:off x="6486524" y="1765761"/>
            <a:ext cx="5018762" cy="3764072"/>
          </a:xfrm>
          <a:prstGeom prst="rect">
            <a:avLst/>
          </a:prstGeom>
          <a:ln w="12700">
            <a:solidFill>
              <a:schemeClr val="tx1">
                <a:lumMod val="65000"/>
                <a:lumOff val="35000"/>
              </a:schemeClr>
            </a:solidFill>
          </a:ln>
        </p:spPr>
      </p:pic>
      <p:sp>
        <p:nvSpPr>
          <p:cNvPr id="10" name="직사각형 9">
            <a:extLst>
              <a:ext uri="{FF2B5EF4-FFF2-40B4-BE49-F238E27FC236}">
                <a16:creationId xmlns:a16="http://schemas.microsoft.com/office/drawing/2014/main" id="{F0FFE9E0-8CA9-4EE5-8DE0-1C67866C0A9E}"/>
              </a:ext>
            </a:extLst>
          </p:cNvPr>
          <p:cNvSpPr/>
          <p:nvPr/>
        </p:nvSpPr>
        <p:spPr>
          <a:xfrm>
            <a:off x="6397084" y="5703318"/>
            <a:ext cx="5197641" cy="646331"/>
          </a:xfrm>
          <a:prstGeom prst="rect">
            <a:avLst/>
          </a:prstGeom>
        </p:spPr>
        <p:txBody>
          <a:bodyPr wrap="square">
            <a:spAutoFit/>
          </a:bodyPr>
          <a:lstStyle/>
          <a:p>
            <a:r>
              <a:rPr lang="en-US" altLang="ko-KR">
                <a:solidFill>
                  <a:srgbClr val="000000"/>
                </a:solidFill>
                <a:latin typeface="Abadi" panose="020B0604020104020204" pitchFamily="34" charset="0"/>
              </a:rPr>
              <a:t>The higher the </a:t>
            </a:r>
            <a:r>
              <a:rPr lang="en-US" altLang="ko-KR">
                <a:solidFill>
                  <a:schemeClr val="accent5"/>
                </a:solidFill>
                <a:latin typeface="Abadi" panose="020B0604020104020204" pitchFamily="34" charset="0"/>
              </a:rPr>
              <a:t>number of contacts in the previous </a:t>
            </a:r>
          </a:p>
          <a:p>
            <a:r>
              <a:rPr lang="en-US" altLang="ko-KR">
                <a:solidFill>
                  <a:srgbClr val="000000"/>
                </a:solidFill>
                <a:latin typeface="Abadi" panose="020B0604020104020204" pitchFamily="34" charset="0"/>
              </a:rPr>
              <a:t>campaign, the higher the average subscription rate.</a:t>
            </a:r>
            <a:endParaRPr lang="ko-KR" altLang="en-US">
              <a:solidFill>
                <a:srgbClr val="000000"/>
              </a:solidFill>
              <a:latin typeface="Abadi" panose="020B0604020104020204" pitchFamily="34" charset="0"/>
            </a:endParaRPr>
          </a:p>
        </p:txBody>
      </p:sp>
    </p:spTree>
    <p:extLst>
      <p:ext uri="{BB962C8B-B14F-4D97-AF65-F5344CB8AC3E}">
        <p14:creationId xmlns:p14="http://schemas.microsoft.com/office/powerpoint/2010/main" val="2048299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Conclusion</a:t>
            </a:r>
          </a:p>
        </p:txBody>
      </p:sp>
      <p:pic>
        <p:nvPicPr>
          <p:cNvPr id="4" name="그림 3">
            <a:extLst>
              <a:ext uri="{FF2B5EF4-FFF2-40B4-BE49-F238E27FC236}">
                <a16:creationId xmlns:a16="http://schemas.microsoft.com/office/drawing/2014/main" id="{349B13C5-6623-419C-B68B-5E2881AC4CA6}"/>
              </a:ext>
            </a:extLst>
          </p:cNvPr>
          <p:cNvPicPr>
            <a:picLocks noChangeAspect="1"/>
          </p:cNvPicPr>
          <p:nvPr/>
        </p:nvPicPr>
        <p:blipFill>
          <a:blip r:embed="rId3"/>
          <a:stretch>
            <a:fillRect/>
          </a:stretch>
        </p:blipFill>
        <p:spPr>
          <a:xfrm>
            <a:off x="662802" y="1765762"/>
            <a:ext cx="5018763" cy="3764072"/>
          </a:xfrm>
          <a:prstGeom prst="rect">
            <a:avLst/>
          </a:prstGeom>
          <a:ln w="12700">
            <a:solidFill>
              <a:schemeClr val="tx1">
                <a:lumMod val="65000"/>
                <a:lumOff val="35000"/>
              </a:schemeClr>
            </a:solidFill>
          </a:ln>
        </p:spPr>
      </p:pic>
      <p:sp>
        <p:nvSpPr>
          <p:cNvPr id="6" name="직사각형 5">
            <a:extLst>
              <a:ext uri="{FF2B5EF4-FFF2-40B4-BE49-F238E27FC236}">
                <a16:creationId xmlns:a16="http://schemas.microsoft.com/office/drawing/2014/main" id="{E34A65CC-7910-443C-9F2D-C0D5F52635B2}"/>
              </a:ext>
            </a:extLst>
          </p:cNvPr>
          <p:cNvSpPr/>
          <p:nvPr/>
        </p:nvSpPr>
        <p:spPr>
          <a:xfrm>
            <a:off x="539914" y="5703319"/>
            <a:ext cx="5315415" cy="646331"/>
          </a:xfrm>
          <a:prstGeom prst="rect">
            <a:avLst/>
          </a:prstGeom>
        </p:spPr>
        <p:txBody>
          <a:bodyPr wrap="square">
            <a:spAutoFit/>
          </a:bodyPr>
          <a:lstStyle/>
          <a:p>
            <a:r>
              <a:rPr lang="en-US" altLang="ko-KR">
                <a:solidFill>
                  <a:srgbClr val="000000"/>
                </a:solidFill>
                <a:latin typeface="Abadi" panose="020B0604020104020204" pitchFamily="34" charset="0"/>
              </a:rPr>
              <a:t>The longer you </a:t>
            </a:r>
            <a:r>
              <a:rPr lang="en-US" altLang="ko-KR">
                <a:solidFill>
                  <a:schemeClr val="accent5"/>
                </a:solidFill>
                <a:latin typeface="Abadi" panose="020B0604020104020204" pitchFamily="34" charset="0"/>
              </a:rPr>
              <a:t>keep in touch during the campaign</a:t>
            </a:r>
            <a:r>
              <a:rPr lang="en-US" altLang="ko-KR">
                <a:solidFill>
                  <a:srgbClr val="000000"/>
                </a:solidFill>
                <a:latin typeface="Abadi" panose="020B0604020104020204" pitchFamily="34" charset="0"/>
              </a:rPr>
              <a:t>, </a:t>
            </a:r>
          </a:p>
          <a:p>
            <a:r>
              <a:rPr lang="en-US" altLang="ko-KR">
                <a:solidFill>
                  <a:srgbClr val="000000"/>
                </a:solidFill>
                <a:latin typeface="Abadi" panose="020B0604020104020204" pitchFamily="34" charset="0"/>
              </a:rPr>
              <a:t>the more likely you are to subscribe.</a:t>
            </a:r>
            <a:endParaRPr lang="ko-KR" altLang="en-US">
              <a:solidFill>
                <a:srgbClr val="000000"/>
              </a:solidFill>
              <a:latin typeface="Abadi" panose="020B0604020104020204" pitchFamily="34" charset="0"/>
            </a:endParaRPr>
          </a:p>
        </p:txBody>
      </p:sp>
      <p:pic>
        <p:nvPicPr>
          <p:cNvPr id="7" name="그림 6">
            <a:extLst>
              <a:ext uri="{FF2B5EF4-FFF2-40B4-BE49-F238E27FC236}">
                <a16:creationId xmlns:a16="http://schemas.microsoft.com/office/drawing/2014/main" id="{D04EBE51-1408-4B98-9A00-A535AF8A826A}"/>
              </a:ext>
            </a:extLst>
          </p:cNvPr>
          <p:cNvPicPr>
            <a:picLocks noChangeAspect="1"/>
          </p:cNvPicPr>
          <p:nvPr/>
        </p:nvPicPr>
        <p:blipFill>
          <a:blip r:embed="rId4"/>
          <a:stretch>
            <a:fillRect/>
          </a:stretch>
        </p:blipFill>
        <p:spPr>
          <a:xfrm>
            <a:off x="6510437" y="1764591"/>
            <a:ext cx="5018763" cy="3764072"/>
          </a:xfrm>
          <a:prstGeom prst="rect">
            <a:avLst/>
          </a:prstGeom>
          <a:ln w="12700">
            <a:solidFill>
              <a:schemeClr val="tx1">
                <a:lumMod val="65000"/>
                <a:lumOff val="35000"/>
              </a:schemeClr>
            </a:solidFill>
          </a:ln>
        </p:spPr>
      </p:pic>
      <p:sp>
        <p:nvSpPr>
          <p:cNvPr id="9" name="직사각형 8">
            <a:extLst>
              <a:ext uri="{FF2B5EF4-FFF2-40B4-BE49-F238E27FC236}">
                <a16:creationId xmlns:a16="http://schemas.microsoft.com/office/drawing/2014/main" id="{1BF7C646-9C29-4F06-A17F-C40CF36D48A7}"/>
              </a:ext>
            </a:extLst>
          </p:cNvPr>
          <p:cNvSpPr/>
          <p:nvPr/>
        </p:nvSpPr>
        <p:spPr>
          <a:xfrm>
            <a:off x="6543890" y="5702148"/>
            <a:ext cx="5018763" cy="646331"/>
          </a:xfrm>
          <a:prstGeom prst="rect">
            <a:avLst/>
          </a:prstGeom>
        </p:spPr>
        <p:txBody>
          <a:bodyPr wrap="square">
            <a:spAutoFit/>
          </a:bodyPr>
          <a:lstStyle/>
          <a:p>
            <a:r>
              <a:rPr lang="en-US" altLang="ko-KR">
                <a:solidFill>
                  <a:srgbClr val="000000"/>
                </a:solidFill>
                <a:latin typeface="Abadi" panose="020B0604020104020204" pitchFamily="34" charset="0"/>
              </a:rPr>
              <a:t>On the other hand, </a:t>
            </a:r>
            <a:r>
              <a:rPr lang="en-US" altLang="ko-KR">
                <a:solidFill>
                  <a:schemeClr val="accent5"/>
                </a:solidFill>
                <a:latin typeface="Abadi" panose="020B0604020104020204" pitchFamily="34" charset="0"/>
              </a:rPr>
              <a:t>too much contact </a:t>
            </a:r>
            <a:r>
              <a:rPr lang="en-US" altLang="ko-KR">
                <a:solidFill>
                  <a:srgbClr val="000000"/>
                </a:solidFill>
                <a:latin typeface="Abadi" panose="020B0604020104020204" pitchFamily="34" charset="0"/>
              </a:rPr>
              <a:t>during the </a:t>
            </a:r>
          </a:p>
          <a:p>
            <a:r>
              <a:rPr lang="en-US" altLang="ko-KR">
                <a:solidFill>
                  <a:srgbClr val="000000"/>
                </a:solidFill>
                <a:latin typeface="Abadi" panose="020B0604020104020204" pitchFamily="34" charset="0"/>
              </a:rPr>
              <a:t>campaign </a:t>
            </a:r>
            <a:r>
              <a:rPr lang="en-US" altLang="ko-KR">
                <a:solidFill>
                  <a:schemeClr val="accent5"/>
                </a:solidFill>
                <a:latin typeface="Abadi" panose="020B0604020104020204" pitchFamily="34" charset="0"/>
              </a:rPr>
              <a:t>leads to a lower subscription rate</a:t>
            </a:r>
            <a:r>
              <a:rPr lang="en-US" altLang="ko-KR">
                <a:solidFill>
                  <a:srgbClr val="000000"/>
                </a:solidFill>
                <a:latin typeface="Abadi" panose="020B0604020104020204" pitchFamily="34" charset="0"/>
              </a:rPr>
              <a:t>.</a:t>
            </a:r>
            <a:endParaRPr lang="ko-KR" altLang="en-US">
              <a:solidFill>
                <a:srgbClr val="000000"/>
              </a:solidFill>
              <a:latin typeface="Abadi" panose="020B0604020104020204" pitchFamily="34" charset="0"/>
            </a:endParaRPr>
          </a:p>
        </p:txBody>
      </p:sp>
    </p:spTree>
    <p:extLst>
      <p:ext uri="{BB962C8B-B14F-4D97-AF65-F5344CB8AC3E}">
        <p14:creationId xmlns:p14="http://schemas.microsoft.com/office/powerpoint/2010/main" val="638286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Team</a:t>
            </a:r>
            <a:r>
              <a:rPr lang="ko-KR" altLang="en-US" sz="3600" b="1" kern="0">
                <a:solidFill>
                  <a:prstClr val="white">
                    <a:lumMod val="95000"/>
                  </a:prstClr>
                </a:solidFill>
                <a:latin typeface="Abadi" panose="020B0604020104020204" pitchFamily="34" charset="0"/>
              </a:rPr>
              <a:t> </a:t>
            </a:r>
            <a:r>
              <a:rPr lang="en-US" altLang="ko-KR" sz="3600" b="1" kern="0">
                <a:solidFill>
                  <a:prstClr val="white">
                    <a:lumMod val="95000"/>
                  </a:prstClr>
                </a:solidFill>
                <a:latin typeface="Abadi" panose="020B0604020104020204" pitchFamily="34" charset="0"/>
              </a:rPr>
              <a:t>Member</a:t>
            </a:r>
          </a:p>
        </p:txBody>
      </p:sp>
      <p:grpSp>
        <p:nvGrpSpPr>
          <p:cNvPr id="3" name="그룹 2">
            <a:extLst>
              <a:ext uri="{FF2B5EF4-FFF2-40B4-BE49-F238E27FC236}">
                <a16:creationId xmlns:a16="http://schemas.microsoft.com/office/drawing/2014/main" id="{7B3133C3-78B3-4564-80F7-644E361E2C46}"/>
              </a:ext>
            </a:extLst>
          </p:cNvPr>
          <p:cNvGrpSpPr/>
          <p:nvPr/>
        </p:nvGrpSpPr>
        <p:grpSpPr>
          <a:xfrm>
            <a:off x="1478033" y="1712971"/>
            <a:ext cx="9235933" cy="4696993"/>
            <a:chOff x="1576460" y="1722699"/>
            <a:chExt cx="9235933" cy="4696993"/>
          </a:xfrm>
        </p:grpSpPr>
        <p:grpSp>
          <p:nvGrpSpPr>
            <p:cNvPr id="8" name="그룹 7">
              <a:extLst>
                <a:ext uri="{FF2B5EF4-FFF2-40B4-BE49-F238E27FC236}">
                  <a16:creationId xmlns:a16="http://schemas.microsoft.com/office/drawing/2014/main" id="{2B169590-2612-4FC5-A1A8-F11B5B78F081}"/>
                </a:ext>
              </a:extLst>
            </p:cNvPr>
            <p:cNvGrpSpPr/>
            <p:nvPr/>
          </p:nvGrpSpPr>
          <p:grpSpPr>
            <a:xfrm>
              <a:off x="1697276" y="1722699"/>
              <a:ext cx="2113734" cy="2113734"/>
              <a:chOff x="8846116" y="4168827"/>
              <a:chExt cx="1083168" cy="1083168"/>
            </a:xfrm>
          </p:grpSpPr>
          <p:sp>
            <p:nvSpPr>
              <p:cNvPr id="9" name="타원 8">
                <a:extLst>
                  <a:ext uri="{FF2B5EF4-FFF2-40B4-BE49-F238E27FC236}">
                    <a16:creationId xmlns:a16="http://schemas.microsoft.com/office/drawing/2014/main" id="{129E766C-C51F-4B28-809B-E8930C60E8F7}"/>
                  </a:ext>
                </a:extLst>
              </p:cNvPr>
              <p:cNvSpPr/>
              <p:nvPr/>
            </p:nvSpPr>
            <p:spPr>
              <a:xfrm>
                <a:off x="8846116" y="4168827"/>
                <a:ext cx="1083168" cy="1083168"/>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endParaRPr>
              </a:p>
            </p:txBody>
          </p:sp>
          <p:pic>
            <p:nvPicPr>
              <p:cNvPr id="10" name="그림 9">
                <a:extLst>
                  <a:ext uri="{FF2B5EF4-FFF2-40B4-BE49-F238E27FC236}">
                    <a16:creationId xmlns:a16="http://schemas.microsoft.com/office/drawing/2014/main" id="{FA14982A-BEDB-4B2F-ADB7-7C879B75F0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6131" y="4358843"/>
                <a:ext cx="703135" cy="703135"/>
              </a:xfrm>
              <a:prstGeom prst="rect">
                <a:avLst/>
              </a:prstGeom>
            </p:spPr>
          </p:pic>
        </p:grpSp>
        <p:grpSp>
          <p:nvGrpSpPr>
            <p:cNvPr id="11" name="그룹 10">
              <a:extLst>
                <a:ext uri="{FF2B5EF4-FFF2-40B4-BE49-F238E27FC236}">
                  <a16:creationId xmlns:a16="http://schemas.microsoft.com/office/drawing/2014/main" id="{2D687574-33D0-4A78-86D7-FCBAEE141F36}"/>
                </a:ext>
              </a:extLst>
            </p:cNvPr>
            <p:cNvGrpSpPr/>
            <p:nvPr/>
          </p:nvGrpSpPr>
          <p:grpSpPr>
            <a:xfrm>
              <a:off x="8380991" y="1722700"/>
              <a:ext cx="2113733" cy="2113733"/>
              <a:chOff x="8723358" y="1778931"/>
              <a:chExt cx="1083168" cy="1083168"/>
            </a:xfrm>
          </p:grpSpPr>
          <p:sp>
            <p:nvSpPr>
              <p:cNvPr id="12" name="타원 11">
                <a:extLst>
                  <a:ext uri="{FF2B5EF4-FFF2-40B4-BE49-F238E27FC236}">
                    <a16:creationId xmlns:a16="http://schemas.microsoft.com/office/drawing/2014/main" id="{83470DB8-0DAD-49BF-AA00-44822E6F6183}"/>
                  </a:ext>
                </a:extLst>
              </p:cNvPr>
              <p:cNvSpPr/>
              <p:nvPr/>
            </p:nvSpPr>
            <p:spPr>
              <a:xfrm>
                <a:off x="8723358" y="1778931"/>
                <a:ext cx="1083168" cy="1083168"/>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endParaRPr>
              </a:p>
            </p:txBody>
          </p:sp>
          <p:pic>
            <p:nvPicPr>
              <p:cNvPr id="13" name="그림 12">
                <a:extLst>
                  <a:ext uri="{FF2B5EF4-FFF2-40B4-BE49-F238E27FC236}">
                    <a16:creationId xmlns:a16="http://schemas.microsoft.com/office/drawing/2014/main" id="{CCAD9E9A-97BA-4619-B692-7C39E3DC5E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6567" y="1952140"/>
                <a:ext cx="736749" cy="736749"/>
              </a:xfrm>
              <a:prstGeom prst="rect">
                <a:avLst/>
              </a:prstGeom>
            </p:spPr>
          </p:pic>
        </p:grpSp>
        <p:grpSp>
          <p:nvGrpSpPr>
            <p:cNvPr id="14" name="그룹 13">
              <a:extLst>
                <a:ext uri="{FF2B5EF4-FFF2-40B4-BE49-F238E27FC236}">
                  <a16:creationId xmlns:a16="http://schemas.microsoft.com/office/drawing/2014/main" id="{6A2036AB-FE86-433B-9FDA-46DDFB2AEEA9}"/>
                </a:ext>
              </a:extLst>
            </p:cNvPr>
            <p:cNvGrpSpPr/>
            <p:nvPr/>
          </p:nvGrpSpPr>
          <p:grpSpPr>
            <a:xfrm>
              <a:off x="5039133" y="1722700"/>
              <a:ext cx="2113733" cy="2113733"/>
              <a:chOff x="2899657" y="4303429"/>
              <a:chExt cx="1083168" cy="1083168"/>
            </a:xfrm>
          </p:grpSpPr>
          <p:sp>
            <p:nvSpPr>
              <p:cNvPr id="15" name="타원 14">
                <a:extLst>
                  <a:ext uri="{FF2B5EF4-FFF2-40B4-BE49-F238E27FC236}">
                    <a16:creationId xmlns:a16="http://schemas.microsoft.com/office/drawing/2014/main" id="{4724B321-032F-419A-81B3-8B69EA325F4E}"/>
                  </a:ext>
                </a:extLst>
              </p:cNvPr>
              <p:cNvSpPr/>
              <p:nvPr/>
            </p:nvSpPr>
            <p:spPr>
              <a:xfrm>
                <a:off x="2899657" y="4303429"/>
                <a:ext cx="1083168" cy="1083168"/>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solidFill>
                    <a:prstClr val="white"/>
                  </a:solidFill>
                </a:endParaRPr>
              </a:p>
            </p:txBody>
          </p:sp>
          <p:pic>
            <p:nvPicPr>
              <p:cNvPr id="16" name="그림 15">
                <a:extLst>
                  <a:ext uri="{FF2B5EF4-FFF2-40B4-BE49-F238E27FC236}">
                    <a16:creationId xmlns:a16="http://schemas.microsoft.com/office/drawing/2014/main" id="{78FE5146-CDDA-4522-B6D8-8335682961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5175" y="4478947"/>
                <a:ext cx="732133" cy="732133"/>
              </a:xfrm>
              <a:prstGeom prst="rect">
                <a:avLst/>
              </a:prstGeom>
            </p:spPr>
          </p:pic>
        </p:grpSp>
        <p:sp>
          <p:nvSpPr>
            <p:cNvPr id="21" name="모서리가 둥근 직사각형 46">
              <a:extLst>
                <a:ext uri="{FF2B5EF4-FFF2-40B4-BE49-F238E27FC236}">
                  <a16:creationId xmlns:a16="http://schemas.microsoft.com/office/drawing/2014/main" id="{B6E48F3D-8965-4531-8470-583FBD786798}"/>
                </a:ext>
              </a:extLst>
            </p:cNvPr>
            <p:cNvSpPr/>
            <p:nvPr/>
          </p:nvSpPr>
          <p:spPr>
            <a:xfrm>
              <a:off x="8899345" y="4066643"/>
              <a:ext cx="1077022" cy="317892"/>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solidFill>
                    <a:schemeClr val="tx1"/>
                  </a:solidFill>
                </a:rPr>
                <a:t>양희림</a:t>
              </a:r>
            </a:p>
          </p:txBody>
        </p:sp>
        <p:sp>
          <p:nvSpPr>
            <p:cNvPr id="22" name="모서리가 둥근 직사각형 47">
              <a:extLst>
                <a:ext uri="{FF2B5EF4-FFF2-40B4-BE49-F238E27FC236}">
                  <a16:creationId xmlns:a16="http://schemas.microsoft.com/office/drawing/2014/main" id="{CC581173-C8F8-4ECB-AD72-5AE1634C4D82}"/>
                </a:ext>
              </a:extLst>
            </p:cNvPr>
            <p:cNvSpPr/>
            <p:nvPr/>
          </p:nvSpPr>
          <p:spPr>
            <a:xfrm>
              <a:off x="5557488" y="4066643"/>
              <a:ext cx="1077022" cy="317892"/>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solidFill>
                    <a:schemeClr val="tx1"/>
                  </a:solidFill>
                </a:rPr>
                <a:t>김지현</a:t>
              </a:r>
            </a:p>
          </p:txBody>
        </p:sp>
        <p:sp>
          <p:nvSpPr>
            <p:cNvPr id="23" name="모서리가 둥근 직사각형 48">
              <a:extLst>
                <a:ext uri="{FF2B5EF4-FFF2-40B4-BE49-F238E27FC236}">
                  <a16:creationId xmlns:a16="http://schemas.microsoft.com/office/drawing/2014/main" id="{0181659F-BD5E-4875-A37F-B5E1DAB4670D}"/>
                </a:ext>
              </a:extLst>
            </p:cNvPr>
            <p:cNvSpPr/>
            <p:nvPr/>
          </p:nvSpPr>
          <p:spPr>
            <a:xfrm>
              <a:off x="2215633" y="4066643"/>
              <a:ext cx="1077022" cy="317892"/>
            </a:xfrm>
            <a:prstGeom prst="roundRect">
              <a:avLst>
                <a:gd name="adj" fmla="val 50000"/>
              </a:avLst>
            </a:prstGeom>
            <a:solidFill>
              <a:srgbClr val="FFD9AD"/>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a:solidFill>
                    <a:schemeClr val="tx1"/>
                  </a:solidFill>
                </a:rPr>
                <a:t>최준헌</a:t>
              </a:r>
            </a:p>
          </p:txBody>
        </p:sp>
        <p:sp>
          <p:nvSpPr>
            <p:cNvPr id="2" name="TextBox 1">
              <a:extLst>
                <a:ext uri="{FF2B5EF4-FFF2-40B4-BE49-F238E27FC236}">
                  <a16:creationId xmlns:a16="http://schemas.microsoft.com/office/drawing/2014/main" id="{987ECE01-C7B7-4934-B5A0-EDFC0AA13A44}"/>
                </a:ext>
              </a:extLst>
            </p:cNvPr>
            <p:cNvSpPr txBox="1"/>
            <p:nvPr/>
          </p:nvSpPr>
          <p:spPr>
            <a:xfrm>
              <a:off x="1576460" y="4384535"/>
              <a:ext cx="2355360" cy="2031325"/>
            </a:xfrm>
            <a:prstGeom prst="rect">
              <a:avLst/>
            </a:prstGeom>
            <a:noFill/>
          </p:spPr>
          <p:txBody>
            <a:bodyPr wrap="square" rtlCol="0">
              <a:spAutoFit/>
            </a:bodyPr>
            <a:lstStyle/>
            <a:p>
              <a:pPr algn="ctr"/>
              <a:r>
                <a:rPr lang="en-US" altLang="ko-KR">
                  <a:latin typeface="Abadi" panose="020B0604020104020204" pitchFamily="34" charset="0"/>
                </a:rPr>
                <a:t>201533673</a:t>
              </a:r>
            </a:p>
            <a:p>
              <a:pPr algn="ctr"/>
              <a:r>
                <a:rPr lang="en-US" altLang="ko-KR">
                  <a:latin typeface="Abadi" panose="020B0604020104020204" pitchFamily="34" charset="0"/>
                  <a:hlinkClick r:id="rId6"/>
                </a:rPr>
                <a:t>chjh121@gmail.com</a:t>
              </a:r>
              <a:endParaRPr lang="en-US" altLang="ko-KR">
                <a:latin typeface="Abadi" panose="020B0604020104020204" pitchFamily="34" charset="0"/>
              </a:endParaRPr>
            </a:p>
            <a:p>
              <a:pPr algn="ctr"/>
              <a:endParaRPr lang="en-US" altLang="ko-KR">
                <a:latin typeface="Abadi" panose="020B0604020104020204" pitchFamily="34" charset="0"/>
              </a:endParaRPr>
            </a:p>
            <a:p>
              <a:pPr algn="ctr"/>
              <a:r>
                <a:rPr lang="en-US" altLang="ko-KR">
                  <a:latin typeface="Abadi" panose="020B0604020104020204" pitchFamily="34" charset="0"/>
                </a:rPr>
                <a:t>Data preprocessing</a:t>
              </a:r>
            </a:p>
            <a:p>
              <a:pPr algn="ctr"/>
              <a:r>
                <a:rPr lang="en-US" altLang="ko-KR">
                  <a:latin typeface="Abadi" panose="020B0604020104020204" pitchFamily="34" charset="0"/>
                </a:rPr>
                <a:t>Data Analysis</a:t>
              </a:r>
            </a:p>
            <a:p>
              <a:pPr algn="ctr"/>
              <a:r>
                <a:rPr lang="en-US" altLang="ko-KR">
                  <a:latin typeface="Abadi" panose="020B0604020104020204" pitchFamily="34" charset="0"/>
                </a:rPr>
                <a:t>Data Evalution</a:t>
              </a:r>
            </a:p>
            <a:p>
              <a:pPr algn="ctr"/>
              <a:r>
                <a:rPr lang="en-US" altLang="ko-KR">
                  <a:latin typeface="Abadi" panose="020B0604020104020204" pitchFamily="34" charset="0"/>
                </a:rPr>
                <a:t>Conclusion</a:t>
              </a:r>
            </a:p>
          </p:txBody>
        </p:sp>
        <p:sp>
          <p:nvSpPr>
            <p:cNvPr id="17" name="TextBox 16">
              <a:extLst>
                <a:ext uri="{FF2B5EF4-FFF2-40B4-BE49-F238E27FC236}">
                  <a16:creationId xmlns:a16="http://schemas.microsoft.com/office/drawing/2014/main" id="{CEB9ED27-926F-4CA4-BD3A-C5D73750448D}"/>
                </a:ext>
              </a:extLst>
            </p:cNvPr>
            <p:cNvSpPr txBox="1"/>
            <p:nvPr/>
          </p:nvSpPr>
          <p:spPr>
            <a:xfrm>
              <a:off x="4885383" y="4384535"/>
              <a:ext cx="2421231" cy="2031325"/>
            </a:xfrm>
            <a:prstGeom prst="rect">
              <a:avLst/>
            </a:prstGeom>
            <a:noFill/>
          </p:spPr>
          <p:txBody>
            <a:bodyPr wrap="square" rtlCol="0">
              <a:spAutoFit/>
            </a:bodyPr>
            <a:lstStyle/>
            <a:p>
              <a:pPr algn="ctr"/>
              <a:r>
                <a:rPr lang="en-US" altLang="ko-KR">
                  <a:latin typeface="Abadi" panose="020B0604020104020204" pitchFamily="34" charset="0"/>
                </a:rPr>
                <a:t>201633310</a:t>
              </a:r>
            </a:p>
            <a:p>
              <a:pPr algn="ctr"/>
              <a:r>
                <a:rPr lang="en-US" altLang="ko-KR">
                  <a:latin typeface="Abadi" panose="020B0604020104020204" pitchFamily="34" charset="0"/>
                  <a:hlinkClick r:id="rId7"/>
                </a:rPr>
                <a:t>zizi39028@gmail.com</a:t>
              </a:r>
              <a:endParaRPr lang="en-US" altLang="ko-KR">
                <a:latin typeface="Abadi" panose="020B0604020104020204" pitchFamily="34" charset="0"/>
              </a:endParaRPr>
            </a:p>
            <a:p>
              <a:pPr algn="ctr"/>
              <a:endParaRPr lang="en-US" altLang="ko-KR">
                <a:latin typeface="Abadi" panose="020B0604020104020204" pitchFamily="34" charset="0"/>
              </a:endParaRPr>
            </a:p>
            <a:p>
              <a:pPr algn="ctr"/>
              <a:r>
                <a:rPr lang="en-US" altLang="ko-KR">
                  <a:latin typeface="Abadi" panose="020B0604020104020204" pitchFamily="34" charset="0"/>
                </a:rPr>
                <a:t>Proposal ppt</a:t>
              </a:r>
            </a:p>
            <a:p>
              <a:pPr algn="ctr"/>
              <a:r>
                <a:rPr lang="en-US" altLang="ko-KR">
                  <a:latin typeface="Abadi" panose="020B0604020104020204" pitchFamily="34" charset="0"/>
                </a:rPr>
                <a:t>Graph visualization</a:t>
              </a:r>
            </a:p>
            <a:p>
              <a:pPr algn="ctr"/>
              <a:r>
                <a:rPr lang="en-US" altLang="ko-KR">
                  <a:latin typeface="Abadi" panose="020B0604020104020204" pitchFamily="34" charset="0"/>
                </a:rPr>
                <a:t>Data preprocessing</a:t>
              </a:r>
            </a:p>
            <a:p>
              <a:pPr algn="ctr"/>
              <a:r>
                <a:rPr lang="en-US" altLang="ko-KR">
                  <a:latin typeface="Abadi" panose="020B0604020104020204" pitchFamily="34" charset="0"/>
                </a:rPr>
                <a:t>Final presentation</a:t>
              </a:r>
            </a:p>
          </p:txBody>
        </p:sp>
        <p:sp>
          <p:nvSpPr>
            <p:cNvPr id="18" name="TextBox 17">
              <a:extLst>
                <a:ext uri="{FF2B5EF4-FFF2-40B4-BE49-F238E27FC236}">
                  <a16:creationId xmlns:a16="http://schemas.microsoft.com/office/drawing/2014/main" id="{D3AADD21-2CB8-43D3-8A54-D07871CC16D9}"/>
                </a:ext>
              </a:extLst>
            </p:cNvPr>
            <p:cNvSpPr txBox="1"/>
            <p:nvPr/>
          </p:nvSpPr>
          <p:spPr>
            <a:xfrm>
              <a:off x="8063319" y="4388367"/>
              <a:ext cx="2749074" cy="2031325"/>
            </a:xfrm>
            <a:prstGeom prst="rect">
              <a:avLst/>
            </a:prstGeom>
            <a:noFill/>
          </p:spPr>
          <p:txBody>
            <a:bodyPr wrap="square" rtlCol="0">
              <a:spAutoFit/>
            </a:bodyPr>
            <a:lstStyle/>
            <a:p>
              <a:pPr algn="ctr"/>
              <a:r>
                <a:rPr lang="en-US" altLang="ko-KR">
                  <a:latin typeface="Abadi" panose="020B0604020104020204" pitchFamily="34" charset="0"/>
                </a:rPr>
                <a:t>201735853</a:t>
              </a:r>
            </a:p>
            <a:p>
              <a:pPr algn="ctr"/>
              <a:r>
                <a:rPr lang="en-US" altLang="ko-KR">
                  <a:latin typeface="Abadi" panose="020B0604020104020204" pitchFamily="34" charset="0"/>
                  <a:hlinkClick r:id="rId8"/>
                </a:rPr>
                <a:t>yanghl1998@gmail.com</a:t>
              </a:r>
              <a:endParaRPr lang="en-US" altLang="ko-KR">
                <a:latin typeface="Abadi" panose="020B0604020104020204" pitchFamily="34" charset="0"/>
              </a:endParaRPr>
            </a:p>
            <a:p>
              <a:pPr algn="ctr"/>
              <a:endParaRPr lang="en-US" altLang="ko-KR">
                <a:latin typeface="Abadi" panose="020B0604020104020204" pitchFamily="34" charset="0"/>
              </a:endParaRPr>
            </a:p>
            <a:p>
              <a:pPr algn="ctr"/>
              <a:r>
                <a:rPr lang="en-US" altLang="ko-KR">
                  <a:latin typeface="Abadi" panose="020B0604020104020204" pitchFamily="34" charset="0"/>
                </a:rPr>
                <a:t>Data preprocessing</a:t>
              </a:r>
            </a:p>
            <a:p>
              <a:pPr algn="ctr"/>
              <a:r>
                <a:rPr lang="en-US" altLang="ko-KR">
                  <a:latin typeface="Abadi" panose="020B0604020104020204" pitchFamily="34" charset="0"/>
                </a:rPr>
                <a:t>Dataset management</a:t>
              </a:r>
            </a:p>
            <a:p>
              <a:pPr algn="ctr"/>
              <a:r>
                <a:rPr lang="en-US" altLang="ko-KR">
                  <a:latin typeface="Abadi" panose="020B0604020104020204" pitchFamily="34" charset="0"/>
                </a:rPr>
                <a:t>Generate invalid data</a:t>
              </a:r>
            </a:p>
            <a:p>
              <a:pPr algn="ctr"/>
              <a:r>
                <a:rPr lang="en-US" altLang="ko-KR">
                  <a:latin typeface="Abadi" panose="020B0604020104020204" pitchFamily="34" charset="0"/>
                </a:rPr>
                <a:t>Final ppt</a:t>
              </a:r>
            </a:p>
          </p:txBody>
        </p:sp>
      </p:grpSp>
    </p:spTree>
    <p:extLst>
      <p:ext uri="{BB962C8B-B14F-4D97-AF65-F5344CB8AC3E}">
        <p14:creationId xmlns:p14="http://schemas.microsoft.com/office/powerpoint/2010/main" val="796670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9A48A1-979A-4320-B518-878613AFE674}"/>
              </a:ext>
            </a:extLst>
          </p:cNvPr>
          <p:cNvSpPr txBox="1"/>
          <p:nvPr/>
        </p:nvSpPr>
        <p:spPr>
          <a:xfrm>
            <a:off x="2877009" y="2644170"/>
            <a:ext cx="6437981" cy="1569660"/>
          </a:xfrm>
          <a:prstGeom prst="rect">
            <a:avLst/>
          </a:prstGeom>
          <a:noFill/>
        </p:spPr>
        <p:txBody>
          <a:bodyPr wrap="none" rtlCol="0">
            <a:spAutoFit/>
          </a:bodyPr>
          <a:lstStyle/>
          <a:p>
            <a:r>
              <a:rPr lang="en-US" altLang="ko-KR" sz="9600" b="1">
                <a:solidFill>
                  <a:srgbClr val="90D6E0"/>
                </a:solidFill>
                <a:latin typeface="Abadi" panose="020B0604020104020204" pitchFamily="34" charset="0"/>
              </a:rPr>
              <a:t>THANK YOU</a:t>
            </a:r>
            <a:endParaRPr lang="ko-KR" altLang="en-US" sz="9600" b="1">
              <a:solidFill>
                <a:srgbClr val="90D6E0"/>
              </a:solidFill>
              <a:latin typeface="Abadi" panose="020B0604020104020204" pitchFamily="34" charset="0"/>
            </a:endParaRPr>
          </a:p>
        </p:txBody>
      </p:sp>
    </p:spTree>
    <p:extLst>
      <p:ext uri="{BB962C8B-B14F-4D97-AF65-F5344CB8AC3E}">
        <p14:creationId xmlns:p14="http://schemas.microsoft.com/office/powerpoint/2010/main" val="320901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pic>
        <p:nvPicPr>
          <p:cNvPr id="6" name="그림 5">
            <a:extLst>
              <a:ext uri="{FF2B5EF4-FFF2-40B4-BE49-F238E27FC236}">
                <a16:creationId xmlns:a16="http://schemas.microsoft.com/office/drawing/2014/main" id="{F20D2344-C417-4EBD-A7D4-B65D5D2019E6}"/>
              </a:ext>
            </a:extLst>
          </p:cNvPr>
          <p:cNvPicPr>
            <a:picLocks noChangeAspect="1"/>
          </p:cNvPicPr>
          <p:nvPr/>
        </p:nvPicPr>
        <p:blipFill rotWithShape="1">
          <a:blip r:embed="rId2"/>
          <a:srcRect t="5788" b="4099"/>
          <a:stretch/>
        </p:blipFill>
        <p:spPr>
          <a:xfrm>
            <a:off x="612912" y="1777981"/>
            <a:ext cx="6705954" cy="1747959"/>
          </a:xfrm>
          <a:prstGeom prst="rect">
            <a:avLst/>
          </a:prstGeom>
          <a:ln w="12700">
            <a:solidFill>
              <a:schemeClr val="tx1">
                <a:lumMod val="75000"/>
                <a:lumOff val="25000"/>
              </a:schemeClr>
            </a:solidFill>
          </a:ln>
        </p:spPr>
      </p:pic>
      <p:pic>
        <p:nvPicPr>
          <p:cNvPr id="11" name="그림 10">
            <a:extLst>
              <a:ext uri="{FF2B5EF4-FFF2-40B4-BE49-F238E27FC236}">
                <a16:creationId xmlns:a16="http://schemas.microsoft.com/office/drawing/2014/main" id="{534914CC-5087-48E0-B4D5-628F5724239A}"/>
              </a:ext>
            </a:extLst>
          </p:cNvPr>
          <p:cNvPicPr>
            <a:picLocks noChangeAspect="1"/>
          </p:cNvPicPr>
          <p:nvPr/>
        </p:nvPicPr>
        <p:blipFill rotWithShape="1">
          <a:blip r:embed="rId3"/>
          <a:srcRect t="10237"/>
          <a:stretch/>
        </p:blipFill>
        <p:spPr>
          <a:xfrm>
            <a:off x="612912" y="4098576"/>
            <a:ext cx="6103689" cy="2527520"/>
          </a:xfrm>
          <a:prstGeom prst="rect">
            <a:avLst/>
          </a:prstGeom>
          <a:ln w="12700">
            <a:solidFill>
              <a:schemeClr val="tx1">
                <a:lumMod val="75000"/>
                <a:lumOff val="25000"/>
              </a:schemeClr>
            </a:solidFill>
          </a:ln>
        </p:spPr>
      </p:pic>
      <p:pic>
        <p:nvPicPr>
          <p:cNvPr id="12" name="그림 11">
            <a:extLst>
              <a:ext uri="{FF2B5EF4-FFF2-40B4-BE49-F238E27FC236}">
                <a16:creationId xmlns:a16="http://schemas.microsoft.com/office/drawing/2014/main" id="{D8A8B21B-4137-4CC1-8171-B654B0AFB585}"/>
              </a:ext>
            </a:extLst>
          </p:cNvPr>
          <p:cNvPicPr>
            <a:picLocks noChangeAspect="1"/>
          </p:cNvPicPr>
          <p:nvPr/>
        </p:nvPicPr>
        <p:blipFill>
          <a:blip r:embed="rId4"/>
          <a:stretch>
            <a:fillRect/>
          </a:stretch>
        </p:blipFill>
        <p:spPr>
          <a:xfrm>
            <a:off x="7949099" y="1564598"/>
            <a:ext cx="3420833" cy="5193732"/>
          </a:xfrm>
          <a:prstGeom prst="rect">
            <a:avLst/>
          </a:prstGeom>
          <a:ln w="12700">
            <a:solidFill>
              <a:schemeClr val="tx1">
                <a:lumMod val="75000"/>
                <a:lumOff val="25000"/>
              </a:schemeClr>
            </a:solidFill>
          </a:ln>
        </p:spPr>
      </p:pic>
      <p:sp>
        <p:nvSpPr>
          <p:cNvPr id="3" name="직사각형 2">
            <a:extLst>
              <a:ext uri="{FF2B5EF4-FFF2-40B4-BE49-F238E27FC236}">
                <a16:creationId xmlns:a16="http://schemas.microsoft.com/office/drawing/2014/main" id="{7095EDAD-20C1-47D7-9DD8-3F0E259B34C5}"/>
              </a:ext>
            </a:extLst>
          </p:cNvPr>
          <p:cNvSpPr/>
          <p:nvPr/>
        </p:nvSpPr>
        <p:spPr>
          <a:xfrm>
            <a:off x="612912" y="4198195"/>
            <a:ext cx="559906" cy="202643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38C3DC44-CE38-4B32-B8BD-2EF938125EA9}"/>
              </a:ext>
            </a:extLst>
          </p:cNvPr>
          <p:cNvSpPr txBox="1"/>
          <p:nvPr/>
        </p:nvSpPr>
        <p:spPr>
          <a:xfrm>
            <a:off x="612912" y="3697112"/>
            <a:ext cx="2403222"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Numerical column Info</a:t>
            </a:r>
            <a:endParaRPr lang="ko-KR" altLang="en-US"/>
          </a:p>
        </p:txBody>
      </p:sp>
      <p:sp>
        <p:nvSpPr>
          <p:cNvPr id="9" name="TextBox 8">
            <a:extLst>
              <a:ext uri="{FF2B5EF4-FFF2-40B4-BE49-F238E27FC236}">
                <a16:creationId xmlns:a16="http://schemas.microsoft.com/office/drawing/2014/main" id="{1F7280C7-04C0-4B0D-8FE0-817FD43F095B}"/>
              </a:ext>
            </a:extLst>
          </p:cNvPr>
          <p:cNvSpPr txBox="1"/>
          <p:nvPr/>
        </p:nvSpPr>
        <p:spPr>
          <a:xfrm>
            <a:off x="612912" y="1399810"/>
            <a:ext cx="1196161"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Head data</a:t>
            </a:r>
            <a:endParaRPr lang="ko-KR" altLang="en-US"/>
          </a:p>
        </p:txBody>
      </p:sp>
      <p:sp>
        <p:nvSpPr>
          <p:cNvPr id="10" name="TextBox 9">
            <a:extLst>
              <a:ext uri="{FF2B5EF4-FFF2-40B4-BE49-F238E27FC236}">
                <a16:creationId xmlns:a16="http://schemas.microsoft.com/office/drawing/2014/main" id="{24F5A278-475E-45EC-90B3-4A65049A9B4D}"/>
              </a:ext>
            </a:extLst>
          </p:cNvPr>
          <p:cNvSpPr txBox="1"/>
          <p:nvPr/>
        </p:nvSpPr>
        <p:spPr>
          <a:xfrm>
            <a:off x="7949099" y="1215144"/>
            <a:ext cx="2239716"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defPPr>
              <a:defRPr lang="ko-KR"/>
            </a:defPPr>
            <a:lvl1pPr>
              <a:defRPr>
                <a:latin typeface="Abadi" panose="020B0604020104020204" pitchFamily="34" charset="0"/>
              </a:defRPr>
            </a:lvl1pPr>
          </a:lstStyle>
          <a:p>
            <a:r>
              <a:rPr lang="en-US" altLang="ko-KR"/>
              <a:t>Column &amp; Data type</a:t>
            </a:r>
            <a:endParaRPr lang="ko-KR" altLang="en-US"/>
          </a:p>
        </p:txBody>
      </p:sp>
    </p:spTree>
    <p:extLst>
      <p:ext uri="{BB962C8B-B14F-4D97-AF65-F5344CB8AC3E}">
        <p14:creationId xmlns:p14="http://schemas.microsoft.com/office/powerpoint/2010/main" val="13809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2" name="직사각형 1">
            <a:extLst>
              <a:ext uri="{FF2B5EF4-FFF2-40B4-BE49-F238E27FC236}">
                <a16:creationId xmlns:a16="http://schemas.microsoft.com/office/drawing/2014/main" id="{F13B8C94-58C8-4714-A8EE-03818B27ADB4}"/>
              </a:ext>
            </a:extLst>
          </p:cNvPr>
          <p:cNvSpPr/>
          <p:nvPr/>
        </p:nvSpPr>
        <p:spPr>
          <a:xfrm>
            <a:off x="634641" y="1768110"/>
            <a:ext cx="2786340"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Percentage of target value</a:t>
            </a:r>
            <a:endParaRPr lang="ko-KR" altLang="ko-KR">
              <a:latin typeface="Abadi" panose="020B0604020104020204" pitchFamily="34" charset="0"/>
            </a:endParaRPr>
          </a:p>
        </p:txBody>
      </p:sp>
      <p:pic>
        <p:nvPicPr>
          <p:cNvPr id="3" name="그림 2">
            <a:extLst>
              <a:ext uri="{FF2B5EF4-FFF2-40B4-BE49-F238E27FC236}">
                <a16:creationId xmlns:a16="http://schemas.microsoft.com/office/drawing/2014/main" id="{016DC83A-7E66-4F6E-A0BB-4899C6E3EECE}"/>
              </a:ext>
            </a:extLst>
          </p:cNvPr>
          <p:cNvPicPr>
            <a:picLocks noChangeAspect="1"/>
          </p:cNvPicPr>
          <p:nvPr/>
        </p:nvPicPr>
        <p:blipFill rotWithShape="1">
          <a:blip r:embed="rId3"/>
          <a:srcRect r="12307"/>
          <a:stretch/>
        </p:blipFill>
        <p:spPr>
          <a:xfrm>
            <a:off x="8666230" y="2801603"/>
            <a:ext cx="2798183" cy="2752725"/>
          </a:xfrm>
          <a:prstGeom prst="rect">
            <a:avLst/>
          </a:prstGeom>
          <a:ln w="12700">
            <a:solidFill>
              <a:schemeClr val="tx1">
                <a:lumMod val="75000"/>
                <a:lumOff val="25000"/>
              </a:schemeClr>
            </a:solidFill>
          </a:ln>
        </p:spPr>
      </p:pic>
      <p:pic>
        <p:nvPicPr>
          <p:cNvPr id="6" name="그림 5">
            <a:extLst>
              <a:ext uri="{FF2B5EF4-FFF2-40B4-BE49-F238E27FC236}">
                <a16:creationId xmlns:a16="http://schemas.microsoft.com/office/drawing/2014/main" id="{B779733D-F974-418F-993A-9A615671FA4E}"/>
              </a:ext>
            </a:extLst>
          </p:cNvPr>
          <p:cNvPicPr>
            <a:picLocks noChangeAspect="1"/>
          </p:cNvPicPr>
          <p:nvPr/>
        </p:nvPicPr>
        <p:blipFill>
          <a:blip r:embed="rId4"/>
          <a:stretch>
            <a:fillRect/>
          </a:stretch>
        </p:blipFill>
        <p:spPr>
          <a:xfrm>
            <a:off x="600366" y="2565875"/>
            <a:ext cx="7633064" cy="3392473"/>
          </a:xfrm>
          <a:prstGeom prst="rect">
            <a:avLst/>
          </a:prstGeom>
          <a:ln w="12700">
            <a:solidFill>
              <a:schemeClr val="tx1">
                <a:lumMod val="75000"/>
                <a:lumOff val="25000"/>
              </a:schemeClr>
            </a:solidFill>
          </a:ln>
        </p:spPr>
      </p:pic>
      <p:sp>
        <p:nvSpPr>
          <p:cNvPr id="7" name="직사각형 6">
            <a:extLst>
              <a:ext uri="{FF2B5EF4-FFF2-40B4-BE49-F238E27FC236}">
                <a16:creationId xmlns:a16="http://schemas.microsoft.com/office/drawing/2014/main" id="{110DCD81-FB95-4CA0-B76C-A814E6752A19}"/>
              </a:ext>
            </a:extLst>
          </p:cNvPr>
          <p:cNvSpPr/>
          <p:nvPr/>
        </p:nvSpPr>
        <p:spPr>
          <a:xfrm>
            <a:off x="4663119" y="3059668"/>
            <a:ext cx="1611339"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No : 52.616%</a:t>
            </a:r>
            <a:endParaRPr lang="ko-KR" altLang="ko-KR">
              <a:latin typeface="Abadi" panose="020B0604020104020204" pitchFamily="34" charset="0"/>
            </a:endParaRPr>
          </a:p>
        </p:txBody>
      </p:sp>
      <p:sp>
        <p:nvSpPr>
          <p:cNvPr id="8" name="직사각형 7">
            <a:extLst>
              <a:ext uri="{FF2B5EF4-FFF2-40B4-BE49-F238E27FC236}">
                <a16:creationId xmlns:a16="http://schemas.microsoft.com/office/drawing/2014/main" id="{587349DD-0F7D-4039-8641-1F6FF6D23ADB}"/>
              </a:ext>
            </a:extLst>
          </p:cNvPr>
          <p:cNvSpPr/>
          <p:nvPr/>
        </p:nvSpPr>
        <p:spPr>
          <a:xfrm>
            <a:off x="6413810" y="3320666"/>
            <a:ext cx="1680268" cy="369332"/>
          </a:xfrm>
          <a:prstGeom prst="rect">
            <a:avLst/>
          </a:prstGeom>
          <a:solidFill>
            <a:schemeClr val="bg1"/>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Yes : 47.384%</a:t>
            </a:r>
            <a:endParaRPr lang="ko-KR" altLang="ko-KR">
              <a:latin typeface="Abadi" panose="020B0604020104020204" pitchFamily="34" charset="0"/>
            </a:endParaRPr>
          </a:p>
        </p:txBody>
      </p:sp>
    </p:spTree>
    <p:extLst>
      <p:ext uri="{BB962C8B-B14F-4D97-AF65-F5344CB8AC3E}">
        <p14:creationId xmlns:p14="http://schemas.microsoft.com/office/powerpoint/2010/main" val="328643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9" name="TextBox 8">
            <a:extLst>
              <a:ext uri="{FF2B5EF4-FFF2-40B4-BE49-F238E27FC236}">
                <a16:creationId xmlns:a16="http://schemas.microsoft.com/office/drawing/2014/main" id="{818B8999-43F2-4AA4-B2ED-763B99D778EB}"/>
              </a:ext>
            </a:extLst>
          </p:cNvPr>
          <p:cNvSpPr txBox="1"/>
          <p:nvPr/>
        </p:nvSpPr>
        <p:spPr>
          <a:xfrm>
            <a:off x="744301" y="1575019"/>
            <a:ext cx="1431802"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Missing data</a:t>
            </a:r>
            <a:endParaRPr lang="ko-KR" altLang="en-US">
              <a:latin typeface="Abadi" panose="020B0604020104020204" pitchFamily="34" charset="0"/>
            </a:endParaRPr>
          </a:p>
        </p:txBody>
      </p:sp>
      <p:pic>
        <p:nvPicPr>
          <p:cNvPr id="16" name="그림 15">
            <a:extLst>
              <a:ext uri="{FF2B5EF4-FFF2-40B4-BE49-F238E27FC236}">
                <a16:creationId xmlns:a16="http://schemas.microsoft.com/office/drawing/2014/main" id="{3E1A02E1-1BFB-4750-910D-51DB7B7E9AD3}"/>
              </a:ext>
            </a:extLst>
          </p:cNvPr>
          <p:cNvPicPr>
            <a:picLocks noChangeAspect="1"/>
          </p:cNvPicPr>
          <p:nvPr/>
        </p:nvPicPr>
        <p:blipFill>
          <a:blip r:embed="rId2"/>
          <a:stretch>
            <a:fillRect/>
          </a:stretch>
        </p:blipFill>
        <p:spPr>
          <a:xfrm>
            <a:off x="1719365" y="2146277"/>
            <a:ext cx="8892417" cy="4324085"/>
          </a:xfrm>
          <a:prstGeom prst="rect">
            <a:avLst/>
          </a:prstGeom>
          <a:ln w="12700">
            <a:solidFill>
              <a:schemeClr val="tx1">
                <a:lumMod val="65000"/>
                <a:lumOff val="35000"/>
              </a:schemeClr>
            </a:solidFill>
          </a:ln>
        </p:spPr>
      </p:pic>
      <p:sp>
        <p:nvSpPr>
          <p:cNvPr id="22" name="직사각형 21">
            <a:extLst>
              <a:ext uri="{FF2B5EF4-FFF2-40B4-BE49-F238E27FC236}">
                <a16:creationId xmlns:a16="http://schemas.microsoft.com/office/drawing/2014/main" id="{14AE6D53-E318-462A-8217-43B1A53ACFB9}"/>
              </a:ext>
            </a:extLst>
          </p:cNvPr>
          <p:cNvSpPr/>
          <p:nvPr/>
        </p:nvSpPr>
        <p:spPr>
          <a:xfrm>
            <a:off x="3022951" y="2960826"/>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AC7BE310-748F-43A7-B7A4-16E6E82E984A}"/>
              </a:ext>
            </a:extLst>
          </p:cNvPr>
          <p:cNvSpPr/>
          <p:nvPr/>
        </p:nvSpPr>
        <p:spPr>
          <a:xfrm>
            <a:off x="5054951" y="2960826"/>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33829258-577E-49A4-9F8C-178BBABCFF8A}"/>
              </a:ext>
            </a:extLst>
          </p:cNvPr>
          <p:cNvSpPr/>
          <p:nvPr/>
        </p:nvSpPr>
        <p:spPr>
          <a:xfrm>
            <a:off x="7097111" y="2960826"/>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B8A84DC3-3C5B-4DB1-987C-5B92F6E34C74}"/>
              </a:ext>
            </a:extLst>
          </p:cNvPr>
          <p:cNvSpPr/>
          <p:nvPr/>
        </p:nvSpPr>
        <p:spPr>
          <a:xfrm>
            <a:off x="3022951" y="5673546"/>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9917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1146629"/>
          </a:xfrm>
          <a:prstGeom prst="rect">
            <a:avLst/>
          </a:prstGeom>
          <a:solidFill>
            <a:srgbClr val="90D6E0"/>
          </a:solidFill>
          <a:ln w="22225">
            <a:noFill/>
          </a:ln>
          <a:effectLst>
            <a:outerShdw dist="38100" dir="5400000" algn="t"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lnSpc>
                <a:spcPct val="150000"/>
              </a:lnSpc>
              <a:defRPr/>
            </a:pPr>
            <a:r>
              <a:rPr lang="en-US" altLang="ko-KR" sz="3600" b="1" kern="0">
                <a:solidFill>
                  <a:prstClr val="white">
                    <a:lumMod val="95000"/>
                  </a:prstClr>
                </a:solidFill>
                <a:latin typeface="Abadi" panose="020B0604020104020204" pitchFamily="34" charset="0"/>
              </a:rPr>
              <a:t>  Data Inspection</a:t>
            </a:r>
          </a:p>
        </p:txBody>
      </p:sp>
      <p:sp>
        <p:nvSpPr>
          <p:cNvPr id="9" name="TextBox 8">
            <a:extLst>
              <a:ext uri="{FF2B5EF4-FFF2-40B4-BE49-F238E27FC236}">
                <a16:creationId xmlns:a16="http://schemas.microsoft.com/office/drawing/2014/main" id="{818B8999-43F2-4AA4-B2ED-763B99D778EB}"/>
              </a:ext>
            </a:extLst>
          </p:cNvPr>
          <p:cNvSpPr txBox="1"/>
          <p:nvPr/>
        </p:nvSpPr>
        <p:spPr>
          <a:xfrm>
            <a:off x="744301" y="1575019"/>
            <a:ext cx="1332416" cy="369332"/>
          </a:xfrm>
          <a:prstGeom prst="rect">
            <a:avLst/>
          </a:prstGeom>
          <a:solidFill>
            <a:schemeClr val="accent4">
              <a:lumMod val="60000"/>
              <a:lumOff val="40000"/>
            </a:schemeClr>
          </a:solidFill>
          <a:ln w="25400">
            <a:solidFill>
              <a:schemeClr val="tx1">
                <a:lumMod val="65000"/>
                <a:lumOff val="35000"/>
              </a:schemeClr>
            </a:solidFill>
          </a:ln>
        </p:spPr>
        <p:txBody>
          <a:bodyPr wrap="none" rtlCol="0">
            <a:spAutoFit/>
          </a:bodyPr>
          <a:lstStyle/>
          <a:p>
            <a:r>
              <a:rPr lang="en-US" altLang="ko-KR">
                <a:latin typeface="Abadi" panose="020B0604020104020204" pitchFamily="34" charset="0"/>
              </a:rPr>
              <a:t>Wrong data</a:t>
            </a:r>
            <a:endParaRPr lang="ko-KR" altLang="en-US">
              <a:latin typeface="Abadi" panose="020B0604020104020204" pitchFamily="34" charset="0"/>
            </a:endParaRPr>
          </a:p>
        </p:txBody>
      </p:sp>
      <p:pic>
        <p:nvPicPr>
          <p:cNvPr id="16" name="그림 15">
            <a:extLst>
              <a:ext uri="{FF2B5EF4-FFF2-40B4-BE49-F238E27FC236}">
                <a16:creationId xmlns:a16="http://schemas.microsoft.com/office/drawing/2014/main" id="{3E1A02E1-1BFB-4750-910D-51DB7B7E9AD3}"/>
              </a:ext>
            </a:extLst>
          </p:cNvPr>
          <p:cNvPicPr>
            <a:picLocks noChangeAspect="1"/>
          </p:cNvPicPr>
          <p:nvPr/>
        </p:nvPicPr>
        <p:blipFill>
          <a:blip r:embed="rId2"/>
          <a:stretch>
            <a:fillRect/>
          </a:stretch>
        </p:blipFill>
        <p:spPr>
          <a:xfrm>
            <a:off x="1719365" y="2146277"/>
            <a:ext cx="8892417" cy="4324085"/>
          </a:xfrm>
          <a:prstGeom prst="rect">
            <a:avLst/>
          </a:prstGeom>
          <a:ln w="12700">
            <a:solidFill>
              <a:schemeClr val="tx1">
                <a:lumMod val="65000"/>
                <a:lumOff val="35000"/>
              </a:schemeClr>
            </a:solidFill>
          </a:ln>
        </p:spPr>
      </p:pic>
      <p:sp>
        <p:nvSpPr>
          <p:cNvPr id="12" name="직사각형 11">
            <a:extLst>
              <a:ext uri="{FF2B5EF4-FFF2-40B4-BE49-F238E27FC236}">
                <a16:creationId xmlns:a16="http://schemas.microsoft.com/office/drawing/2014/main" id="{473DE070-9126-43DF-8850-88368B905111}"/>
              </a:ext>
            </a:extLst>
          </p:cNvPr>
          <p:cNvSpPr/>
          <p:nvPr/>
        </p:nvSpPr>
        <p:spPr>
          <a:xfrm>
            <a:off x="1675130" y="4308319"/>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4204C377-F5F3-4709-B055-C8CD8F7E9216}"/>
              </a:ext>
            </a:extLst>
          </p:cNvPr>
          <p:cNvSpPr/>
          <p:nvPr/>
        </p:nvSpPr>
        <p:spPr>
          <a:xfrm>
            <a:off x="3707130" y="2967199"/>
            <a:ext cx="803173" cy="3588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63057663"/>
      </p:ext>
    </p:extLst>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1814</Words>
  <Application>Microsoft Office PowerPoint</Application>
  <PresentationFormat>와이드스크린</PresentationFormat>
  <Paragraphs>524</Paragraphs>
  <Slides>58</Slides>
  <Notes>41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58</vt:i4>
      </vt:variant>
    </vt:vector>
  </HeadingPairs>
  <TitlesOfParts>
    <vt:vector size="64" baseType="lpstr">
      <vt:lpstr>HY울릉도M</vt:lpstr>
      <vt:lpstr>Arial Rounded MT Bold</vt:lpstr>
      <vt:lpstr>Arial</vt:lpstr>
      <vt:lpstr>Abadi</vt:lpstr>
      <vt:lpstr>맑은 고딕</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양 희림</cp:lastModifiedBy>
  <cp:revision>188</cp:revision>
  <dcterms:created xsi:type="dcterms:W3CDTF">2020-06-09T03:48:43Z</dcterms:created>
  <dcterms:modified xsi:type="dcterms:W3CDTF">2020-07-01T16:07:51Z</dcterms:modified>
</cp:coreProperties>
</file>