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32" r:id="rId3"/>
    <p:sldId id="435" r:id="rId4"/>
    <p:sldId id="437" r:id="rId5"/>
    <p:sldId id="439" r:id="rId6"/>
    <p:sldId id="440" r:id="rId7"/>
    <p:sldId id="442" r:id="rId8"/>
    <p:sldId id="446" r:id="rId9"/>
    <p:sldId id="443" r:id="rId10"/>
    <p:sldId id="449" r:id="rId11"/>
    <p:sldId id="448" r:id="rId12"/>
    <p:sldId id="450" r:id="rId13"/>
    <p:sldId id="445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81"/>
    <a:srgbClr val="FFFFFF"/>
    <a:srgbClr val="FD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FFA80-7C6E-47E3-BEEA-C0242C1F062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618E3-8FF3-495F-8920-00838764D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6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2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5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4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34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9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8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4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61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템플릿 저작권 및 출처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한소하의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패스파인딩</a:t>
            </a:r>
            <a:r>
              <a:rPr lang="ko-KR" altLang="en-US" baseline="0" dirty="0"/>
              <a:t> </a:t>
            </a:r>
            <a:r>
              <a:rPr lang="en-US" altLang="ko-KR" baseline="0" dirty="0"/>
              <a:t>( http://</a:t>
            </a:r>
            <a:r>
              <a:rPr lang="en-US" altLang="ko-KR" baseline="0" dirty="0" err="1"/>
              <a:t>pathfinding.kr</a:t>
            </a:r>
            <a:r>
              <a:rPr lang="en-US" altLang="ko-KR" baseline="0" dirty="0"/>
              <a:t>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활용 및 공유 자유</a:t>
            </a:r>
            <a:r>
              <a:rPr lang="en-US" altLang="ko-KR" baseline="0" dirty="0"/>
              <a:t> (</a:t>
            </a:r>
            <a:r>
              <a:rPr lang="ko-KR" altLang="en-US" baseline="0" dirty="0"/>
              <a:t>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출처는 </a:t>
            </a:r>
            <a:r>
              <a:rPr lang="ko-KR" altLang="en-US" baseline="0"/>
              <a:t>밝혀주세요</a:t>
            </a:r>
            <a:r>
              <a:rPr lang="en-US" altLang="ko-KR" baseline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r>
              <a:rPr lang="en-US" altLang="ko-KR"/>
              <a:t>---------------------</a:t>
            </a:r>
          </a:p>
          <a:p>
            <a:r>
              <a:rPr lang="en-US" altLang="ko-KR"/>
              <a:t>Copyright 2018. Soha Hahn(Pathfinding) all rights reserved.</a:t>
            </a:r>
          </a:p>
          <a:p>
            <a:r>
              <a:rPr lang="ko-KR" altLang="en-US"/>
              <a:t>본 자료의 저작권은 한소하</a:t>
            </a:r>
            <a:r>
              <a:rPr lang="en-US" altLang="ko-KR"/>
              <a:t>(http://pathfinding.kr)</a:t>
            </a:r>
            <a:r>
              <a:rPr lang="ko-KR" altLang="en-US"/>
              <a:t>에게 있습니다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4FBD-800F-4EC4-8DA0-26A5FA64BB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98DE-BFB4-4AA1-96C2-693BB773E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45B6C-239A-45F8-89F3-FE123417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EF316-8785-4961-B1E3-6199FF38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4E3B2-3720-4ECC-9EB4-86847C3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167E2-9323-443B-8019-0D98B015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4DEAE-F3B7-449C-9335-8C62C582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D6331-31CD-462C-A5EC-9CE3ED1A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D4A4-A1F1-45B1-9F88-A36B3C50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9BD25-5BA8-4670-8809-65A61795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4D04-082F-4D6E-BFB8-FDB73DD2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40150-8255-41D2-B84F-AA5EA877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CC9D6-FFBF-41BF-9334-91212F856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64059-7533-4675-8028-7841DFC7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96CA6-3E7E-4909-9E76-7DB03DDE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4DC2A-D642-438C-A343-AC5A5B2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5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프레임워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673600" y="6356351"/>
            <a:ext cx="2844800" cy="365125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C509ADC-67AE-49E0-BA59-8872F5BB0C65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573617" y="0"/>
            <a:ext cx="96000" cy="756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677862" y="386408"/>
            <a:ext cx="8737037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677861" y="873924"/>
            <a:ext cx="10789656" cy="90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just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5952661" y="64356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2019. </a:t>
            </a:r>
            <a:r>
              <a:rPr lang="en-US" altLang="ko-KR" sz="11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PATHFINDING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9489B-C560-46FA-AED1-EA152FD419AD}"/>
              </a:ext>
            </a:extLst>
          </p:cNvPr>
          <p:cNvSpPr/>
          <p:nvPr userDrawn="1"/>
        </p:nvSpPr>
        <p:spPr>
          <a:xfrm>
            <a:off x="144016" y="64356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패스파인딩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(http://pathfinding.kr)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3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orient="horz" pos="550">
          <p15:clr>
            <a:srgbClr val="FBAE40"/>
          </p15:clr>
        </p15:guide>
        <p15:guide id="6" orient="horz" pos="278">
          <p15:clr>
            <a:srgbClr val="FBAE40"/>
          </p15:clr>
        </p15:guide>
        <p15:guide id="7" orient="horz" pos="2523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4042">
          <p15:clr>
            <a:srgbClr val="FBAE40"/>
          </p15:clr>
        </p15:guide>
        <p15:guide id="10" pos="363">
          <p15:clr>
            <a:srgbClr val="FBAE40"/>
          </p15:clr>
        </p15:guide>
        <p15:guide id="11" pos="513">
          <p15:clr>
            <a:srgbClr val="FBAE40"/>
          </p15:clr>
        </p15:guide>
        <p15:guide id="12" pos="7167">
          <p15:clr>
            <a:srgbClr val="FBAE40"/>
          </p15:clr>
        </p15:guide>
        <p15:guide id="13" pos="73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40FB9-0562-44B5-B5EC-874E37D4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4205C-A03C-46B2-A9FC-FBDA8272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04691-227C-4328-9C90-B08F4035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1388B-401C-4671-AD9B-1D68B7CD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4EBFE-65E5-4DA6-BE13-9D1991FE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CF57-4078-4B89-B10B-96ECAB21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4AF47-E122-4660-BA5D-345F4101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652CB-4F3F-41F1-9F12-DD88232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5B67B-AE30-480D-82A7-57936FB7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07491-0B5F-469D-ABD9-940D4C5B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A9EED-B3B0-48E8-A45D-BF005495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E3BE6-9F49-4D78-9E6D-61DDDC6B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A2739-148C-4375-9387-ED5A3F830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7C19F-6DE1-4295-9BD3-5F0848E1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29DCD-A1A4-4054-B0D0-B706F46E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604B7-5B5A-4E5F-B30E-07B5023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0B8E-6622-4279-B238-679F051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F8615-A6ED-468D-A332-06662D11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8FEFD-81A0-4E0D-A87C-3530C53F7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50358E-AB0C-4F27-BD4C-97F4E6BCB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5015F-A0EA-4142-ABC0-F4BB54EE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CFC8F-6C9D-49C4-99CD-A5C0D2B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25745-D80B-4F32-BF12-C34EBFD9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9D3D3A-0BD4-4106-967F-8D28FBF8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7AD5-A852-467F-8EDA-B306D3C1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36B54-A064-4CD5-9A22-47758D7F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F34F-8DDE-4575-8A77-C3AA6ADD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0A5D91-B7E1-4EE4-879A-802EAAE0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7BBE2-2FDE-4B70-A827-E8C8EF63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237EA3-1369-42EA-9369-C6B9E677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1A161-7B43-46F5-9B96-F3344EB7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96E6-24E7-42DB-9901-BE6E9C66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2E36-F06E-4EFB-990E-D99914AC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986B3-2986-4E00-BF5B-E41785ED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5ABD1-CFEE-4251-9E3F-4C3F3878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C5DF7-B09D-4B42-B026-E7814965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33C9-DA6D-41BD-A68F-97EE814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A1E2D-4AED-4839-BCC9-DAE33C49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CB0507-23FB-489A-BEB0-A04EB3D50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9A713-A022-4D76-A3A8-6E170522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D378C-0F1F-4996-BF51-89F49075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07522-5B99-42EF-8AAB-32BED037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2B6A6-0758-4CEF-A734-3B8C2D0B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9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DD9AD-1670-4BF0-915D-C2B7FB99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C7816-7071-4D91-9103-D7730BA7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09B93-9B48-487C-AF33-296A1CAA2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B470-4AB4-402E-B7F8-FB337168E9CF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A518-FDB1-434D-BF34-13DB2D643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9B58E-F4CF-4041-ADAD-88189204B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8B22A-8BB8-40D3-9453-4289C7FA7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0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F8B8D2-26A7-4BC9-B987-DA6FE836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3" y="386408"/>
            <a:ext cx="1586626" cy="432000"/>
          </a:xfrm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코드 설명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77863" y="828789"/>
            <a:ext cx="2381175" cy="328879"/>
          </a:xfrm>
        </p:spPr>
        <p:txBody>
          <a:bodyPr/>
          <a:lstStyle/>
          <a:p>
            <a:r>
              <a:rPr lang="ko-KR" altLang="en-US" dirty="0" smtClean="0"/>
              <a:t>채팅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8879839" y="6428739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569039" y="2186362"/>
            <a:ext cx="2728800" cy="3298761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35702" y="1989448"/>
            <a:ext cx="2799190" cy="695873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620790" y="2136190"/>
            <a:ext cx="266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chat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65884" y="2808615"/>
            <a:ext cx="69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122985" y="3242386"/>
            <a:ext cx="13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showMenu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243603" y="3676157"/>
            <a:ext cx="13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selMenu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106640" y="4061241"/>
            <a:ext cx="153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runChatting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92646" y="4455891"/>
            <a:ext cx="153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runExit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22985" y="4875395"/>
            <a:ext cx="153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threadRead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03199" y="6428738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3" y="386408"/>
            <a:ext cx="1586626" cy="432000"/>
          </a:xfrm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코드 설명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77863" y="828789"/>
            <a:ext cx="2381175" cy="328879"/>
          </a:xfrm>
        </p:spPr>
        <p:txBody>
          <a:bodyPr/>
          <a:lstStyle/>
          <a:p>
            <a:r>
              <a:rPr lang="ko-KR" altLang="en-US" dirty="0" smtClean="0"/>
              <a:t>백신 메뉴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3825" y="6438900"/>
            <a:ext cx="22669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912701" y="6549670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825" y="3457737"/>
            <a:ext cx="2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CovidMenu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346671" y="753724"/>
            <a:ext cx="2768673" cy="2562225"/>
            <a:chOff x="4979163" y="441932"/>
            <a:chExt cx="2768673" cy="256222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012500" y="464286"/>
              <a:ext cx="2000250" cy="2539871"/>
            </a:xfrm>
            <a:prstGeom prst="roundRect">
              <a:avLst>
                <a:gd name="adj" fmla="val 11760"/>
              </a:avLst>
            </a:prstGeom>
            <a:solidFill>
              <a:schemeClr val="bg1"/>
            </a:solidFill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979163" y="441932"/>
              <a:ext cx="2066925" cy="695873"/>
            </a:xfrm>
            <a:prstGeom prst="roundRect">
              <a:avLst>
                <a:gd name="adj" fmla="val 2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52199" y="464286"/>
              <a:ext cx="1667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Covid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Vaccine_Mom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52199" y="1237857"/>
              <a:ext cx="207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Pfizer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37404" y="1687020"/>
              <a:ext cx="2345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Moderna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2199" y="2158764"/>
              <a:ext cx="2595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Astrazeneca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54796" y="2604319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Jansen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403114" y="643903"/>
            <a:ext cx="2768673" cy="2714624"/>
            <a:chOff x="4575068" y="3753282"/>
            <a:chExt cx="2768673" cy="271462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08405" y="3928035"/>
              <a:ext cx="2000250" cy="2539871"/>
            </a:xfrm>
            <a:prstGeom prst="roundRect">
              <a:avLst>
                <a:gd name="adj" fmla="val 11760"/>
              </a:avLst>
            </a:prstGeom>
            <a:solidFill>
              <a:schemeClr val="bg1"/>
            </a:solidFill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575068" y="3753282"/>
              <a:ext cx="2066925" cy="695873"/>
            </a:xfrm>
            <a:prstGeom prst="roundRect">
              <a:avLst>
                <a:gd name="adj" fmla="val 2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8104" y="3775636"/>
              <a:ext cx="1667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Covid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Vaccine_Son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48104" y="4549207"/>
              <a:ext cx="207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Pfizer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33309" y="4998370"/>
              <a:ext cx="2345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Moderna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48104" y="5457019"/>
              <a:ext cx="2595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Astrazeneca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50701" y="5915669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Jansen</a:t>
              </a:r>
              <a:endParaRPr lang="ko-KR" altLang="en-US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8925816" y="6423040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62930" y="2595894"/>
            <a:ext cx="3448389" cy="2714624"/>
            <a:chOff x="9385154" y="889920"/>
            <a:chExt cx="3298640" cy="2714624"/>
          </a:xfrm>
        </p:grpSpPr>
        <p:sp>
          <p:nvSpPr>
            <p:cNvPr id="39" name="TextBox 38"/>
            <p:cNvSpPr txBox="1"/>
            <p:nvPr/>
          </p:nvSpPr>
          <p:spPr>
            <a:xfrm>
              <a:off x="9385154" y="1304912"/>
              <a:ext cx="1203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ShowInfo</a:t>
              </a:r>
              <a:endParaRPr lang="ko-KR" altLang="en-US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9461425" y="1064673"/>
              <a:ext cx="3075881" cy="2539871"/>
            </a:xfrm>
            <a:prstGeom prst="roundRect">
              <a:avLst>
                <a:gd name="adj" fmla="val 11760"/>
              </a:avLst>
            </a:prstGeom>
            <a:solidFill>
              <a:schemeClr val="bg1"/>
            </a:solidFill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9428088" y="889920"/>
              <a:ext cx="3158659" cy="695873"/>
            </a:xfrm>
            <a:prstGeom prst="roundRect">
              <a:avLst>
                <a:gd name="adj" fmla="val 2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899567" y="1053190"/>
              <a:ext cx="224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CovidVaccineLoop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792330" y="1671069"/>
              <a:ext cx="2414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print_All_Info_Vaccine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506728" y="2116574"/>
              <a:ext cx="3177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location_Inoculacion_Vaccine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46818" y="2563425"/>
              <a:ext cx="1689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Check_Job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520737" y="3018033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457851" y="3617426"/>
            <a:ext cx="2799190" cy="2883416"/>
            <a:chOff x="3344676" y="1926136"/>
            <a:chExt cx="2799190" cy="2969106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378013" y="2123051"/>
              <a:ext cx="2728800" cy="2772191"/>
            </a:xfrm>
            <a:prstGeom prst="roundRect">
              <a:avLst>
                <a:gd name="adj" fmla="val 11760"/>
              </a:avLst>
            </a:prstGeom>
            <a:solidFill>
              <a:schemeClr val="bg1"/>
            </a:solidFill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344676" y="1926136"/>
              <a:ext cx="2799190" cy="695873"/>
            </a:xfrm>
            <a:prstGeom prst="roundRect">
              <a:avLst>
                <a:gd name="adj" fmla="val 2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429764" y="2072878"/>
              <a:ext cx="2662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Info_Check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69610" y="2731355"/>
              <a:ext cx="2345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health_Professional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63119" y="3168497"/>
              <a:ext cx="2595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teacher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76964" y="3578337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</a:t>
              </a:r>
              <a:r>
                <a:rPr lang="en-US" altLang="ko-KR" dirty="0" smtClean="0"/>
                <a:t>oldier</a:t>
              </a: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995493" y="3963128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s</a:t>
              </a:r>
              <a:r>
                <a:rPr lang="en-US" altLang="ko-KR" dirty="0" err="1" smtClean="0"/>
                <a:t>uneung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76963" y="4347919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student</a:t>
              </a:r>
              <a:endParaRPr lang="ko-KR" altLang="en-US" dirty="0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0">
            <a:off x="3949489" y="1754144"/>
            <a:ext cx="1230499" cy="1202211"/>
          </a:xfrm>
          <a:prstGeom prst="rect">
            <a:avLst/>
          </a:prstGeom>
          <a:ln>
            <a:noFill/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68045" y="1513651"/>
            <a:ext cx="1257302" cy="1228398"/>
          </a:xfrm>
          <a:prstGeom prst="rect">
            <a:avLst/>
          </a:prstGeom>
          <a:ln>
            <a:noFill/>
          </a:ln>
        </p:spPr>
      </p:pic>
      <p:grpSp>
        <p:nvGrpSpPr>
          <p:cNvPr id="69" name="그룹 68"/>
          <p:cNvGrpSpPr/>
          <p:nvPr/>
        </p:nvGrpSpPr>
        <p:grpSpPr>
          <a:xfrm>
            <a:off x="7906960" y="4343607"/>
            <a:ext cx="3360009" cy="1475913"/>
            <a:chOff x="3344675" y="1926136"/>
            <a:chExt cx="3360009" cy="1519774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378013" y="2123051"/>
              <a:ext cx="3275516" cy="1322859"/>
            </a:xfrm>
            <a:prstGeom prst="roundRect">
              <a:avLst>
                <a:gd name="adj" fmla="val 11760"/>
              </a:avLst>
            </a:prstGeom>
            <a:solidFill>
              <a:schemeClr val="bg1"/>
            </a:solidFill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44675" y="1926136"/>
              <a:ext cx="3360009" cy="695873"/>
            </a:xfrm>
            <a:prstGeom prst="roundRect">
              <a:avLst>
                <a:gd name="adj" fmla="val 2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29764" y="2072878"/>
              <a:ext cx="3223765" cy="380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Location_lnoculacion_Vaccine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57133" y="2731355"/>
              <a:ext cx="3169025" cy="380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location_Inoculacion_Vaccine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3" y="386408"/>
            <a:ext cx="1586626" cy="432000"/>
          </a:xfrm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코드 시연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77863" y="828789"/>
            <a:ext cx="2381175" cy="328879"/>
          </a:xfrm>
        </p:spPr>
        <p:txBody>
          <a:bodyPr/>
          <a:lstStyle/>
          <a:p>
            <a:r>
              <a:rPr lang="ko-KR" altLang="en-US" dirty="0" smtClean="0"/>
              <a:t>코드 시연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8879839" y="6428739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3199" y="6428738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도넛 3"/>
          <p:cNvSpPr/>
          <p:nvPr/>
        </p:nvSpPr>
        <p:spPr>
          <a:xfrm>
            <a:off x="3797592" y="1157668"/>
            <a:ext cx="4765431" cy="4765431"/>
          </a:xfrm>
          <a:prstGeom prst="donut">
            <a:avLst>
              <a:gd name="adj" fmla="val 948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0592" y="2139999"/>
            <a:ext cx="32443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/>
              <a:t>코드 시연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510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5875" y="0"/>
            <a:ext cx="12737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847E57-3885-44EB-9240-BB8ABAE2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0E555F-5E24-4B4F-985C-4312149DA96E}"/>
              </a:ext>
            </a:extLst>
          </p:cNvPr>
          <p:cNvGrpSpPr/>
          <p:nvPr/>
        </p:nvGrpSpPr>
        <p:grpSpPr>
          <a:xfrm>
            <a:off x="3338671" y="2150881"/>
            <a:ext cx="4853010" cy="2105256"/>
            <a:chOff x="1813206" y="2960947"/>
            <a:chExt cx="5314668" cy="344714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704CD22-8535-4BF3-B601-0F120E083CC3}"/>
                </a:ext>
              </a:extLst>
            </p:cNvPr>
            <p:cNvGrpSpPr/>
            <p:nvPr/>
          </p:nvGrpSpPr>
          <p:grpSpPr>
            <a:xfrm>
              <a:off x="1813206" y="2960947"/>
              <a:ext cx="5280843" cy="1116000"/>
              <a:chOff x="1813206" y="2960947"/>
              <a:chExt cx="5280843" cy="111600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3E65E46-3F2F-40BF-9C12-6191FCB035FA}"/>
                  </a:ext>
                </a:extLst>
              </p:cNvPr>
              <p:cNvGrpSpPr/>
              <p:nvPr/>
            </p:nvGrpSpPr>
            <p:grpSpPr>
              <a:xfrm>
                <a:off x="1813206" y="2960947"/>
                <a:ext cx="1080000" cy="1116000"/>
                <a:chOff x="1822182" y="2960947"/>
                <a:chExt cx="1728000" cy="46805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248648FE-028C-49B2-A13C-792499598800}"/>
                    </a:ext>
                  </a:extLst>
                </p:cNvPr>
                <p:cNvSpPr/>
                <p:nvPr/>
              </p:nvSpPr>
              <p:spPr>
                <a:xfrm>
                  <a:off x="1822182" y="2960947"/>
                  <a:ext cx="1728000" cy="468053"/>
                </a:xfrm>
                <a:prstGeom prst="roundRect">
                  <a:avLst>
                    <a:gd name="adj" fmla="val 531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BDF7F0-5443-4E95-90FE-B5BF94B7AD31}"/>
                    </a:ext>
                  </a:extLst>
                </p:cNvPr>
                <p:cNvSpPr txBox="1"/>
                <p:nvPr/>
              </p:nvSpPr>
              <p:spPr>
                <a:xfrm>
                  <a:off x="2074040" y="3057590"/>
                  <a:ext cx="1224288" cy="27476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01</a:t>
                  </a:r>
                  <a:endParaRPr lang="ko-KR" altLang="en-US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ACDD191-F392-40B7-94BB-B5A2B52F82F3}"/>
                  </a:ext>
                </a:extLst>
              </p:cNvPr>
              <p:cNvGrpSpPr/>
              <p:nvPr/>
            </p:nvGrpSpPr>
            <p:grpSpPr>
              <a:xfrm>
                <a:off x="2908950" y="2967072"/>
                <a:ext cx="4185099" cy="1109875"/>
                <a:chOff x="2908950" y="2967072"/>
                <a:chExt cx="4185099" cy="1109875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D2458E-8F91-4B05-9D67-69A737E57662}"/>
                    </a:ext>
                  </a:extLst>
                </p:cNvPr>
                <p:cNvSpPr/>
                <p:nvPr/>
              </p:nvSpPr>
              <p:spPr>
                <a:xfrm>
                  <a:off x="2908950" y="2967072"/>
                  <a:ext cx="4185099" cy="1109875"/>
                </a:xfrm>
                <a:prstGeom prst="roundRect">
                  <a:avLst>
                    <a:gd name="adj" fmla="val 4993"/>
                  </a:avLst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BABE41D-B92D-4E83-8C64-80BABF90D67F}"/>
                    </a:ext>
                  </a:extLst>
                </p:cNvPr>
                <p:cNvSpPr txBox="1"/>
                <p:nvPr/>
              </p:nvSpPr>
              <p:spPr>
                <a:xfrm>
                  <a:off x="2980085" y="3151899"/>
                  <a:ext cx="4068000" cy="73409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ko-KR" altLang="en-US" sz="20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프로젝트  흐름도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E84C66-AFDF-417E-947A-CB7D9F4AAC8D}"/>
                </a:ext>
              </a:extLst>
            </p:cNvPr>
            <p:cNvGrpSpPr/>
            <p:nvPr/>
          </p:nvGrpSpPr>
          <p:grpSpPr>
            <a:xfrm>
              <a:off x="1813206" y="4126521"/>
              <a:ext cx="5314668" cy="1116000"/>
              <a:chOff x="1813206" y="4126521"/>
              <a:chExt cx="5314668" cy="111600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46107AAA-5F2D-484B-A5D1-036EAEB7C882}"/>
                  </a:ext>
                </a:extLst>
              </p:cNvPr>
              <p:cNvGrpSpPr/>
              <p:nvPr/>
            </p:nvGrpSpPr>
            <p:grpSpPr>
              <a:xfrm>
                <a:off x="1813206" y="4126521"/>
                <a:ext cx="1080000" cy="1116000"/>
                <a:chOff x="1822182" y="2960947"/>
                <a:chExt cx="1728000" cy="468053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057F6D44-30C9-4561-9BDB-A99CAB504790}"/>
                    </a:ext>
                  </a:extLst>
                </p:cNvPr>
                <p:cNvSpPr/>
                <p:nvPr/>
              </p:nvSpPr>
              <p:spPr>
                <a:xfrm>
                  <a:off x="1822182" y="2960947"/>
                  <a:ext cx="1728000" cy="468053"/>
                </a:xfrm>
                <a:prstGeom prst="roundRect">
                  <a:avLst>
                    <a:gd name="adj" fmla="val 531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C9280C-E649-46EA-A236-BF0B4A554E60}"/>
                    </a:ext>
                  </a:extLst>
                </p:cNvPr>
                <p:cNvSpPr txBox="1"/>
                <p:nvPr/>
              </p:nvSpPr>
              <p:spPr>
                <a:xfrm>
                  <a:off x="2074039" y="3057590"/>
                  <a:ext cx="1224290" cy="27476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02</a:t>
                  </a:r>
                  <a:endParaRPr lang="ko-KR" altLang="en-US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BAE431E-AE43-4D1C-BECC-065C48A37253}"/>
                  </a:ext>
                </a:extLst>
              </p:cNvPr>
              <p:cNvGrpSpPr/>
              <p:nvPr/>
            </p:nvGrpSpPr>
            <p:grpSpPr>
              <a:xfrm>
                <a:off x="2942775" y="4126521"/>
                <a:ext cx="4185099" cy="1109875"/>
                <a:chOff x="2942775" y="4126521"/>
                <a:chExt cx="4185099" cy="1109875"/>
              </a:xfrm>
            </p:grpSpPr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9210B4A1-F8BC-41D8-BD95-4D7CB082FD77}"/>
                    </a:ext>
                  </a:extLst>
                </p:cNvPr>
                <p:cNvSpPr/>
                <p:nvPr/>
              </p:nvSpPr>
              <p:spPr>
                <a:xfrm>
                  <a:off x="2942775" y="4126521"/>
                  <a:ext cx="4185099" cy="1109875"/>
                </a:xfrm>
                <a:prstGeom prst="roundRect">
                  <a:avLst>
                    <a:gd name="adj" fmla="val 4993"/>
                  </a:avLst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991AD1-5039-49CD-A600-690A2D0F6A0C}"/>
                    </a:ext>
                  </a:extLst>
                </p:cNvPr>
                <p:cNvSpPr txBox="1"/>
                <p:nvPr/>
              </p:nvSpPr>
              <p:spPr>
                <a:xfrm>
                  <a:off x="2967499" y="4316823"/>
                  <a:ext cx="4068000" cy="73409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ko-KR" altLang="en-US" sz="20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코드 설명</a:t>
                  </a:r>
                  <a:endParaRPr lang="en-US" altLang="ko-KR" sz="20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5CED14A-9D15-4EFF-B69E-0659DF5DA2FB}"/>
                </a:ext>
              </a:extLst>
            </p:cNvPr>
            <p:cNvGrpSpPr/>
            <p:nvPr/>
          </p:nvGrpSpPr>
          <p:grpSpPr>
            <a:xfrm>
              <a:off x="1813206" y="5292096"/>
              <a:ext cx="5314668" cy="1116000"/>
              <a:chOff x="1813206" y="5292096"/>
              <a:chExt cx="5314668" cy="111600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886F2CC-33CD-49B9-8580-B7DF5F71016F}"/>
                  </a:ext>
                </a:extLst>
              </p:cNvPr>
              <p:cNvGrpSpPr/>
              <p:nvPr/>
            </p:nvGrpSpPr>
            <p:grpSpPr>
              <a:xfrm>
                <a:off x="1813206" y="5292096"/>
                <a:ext cx="1080000" cy="1116000"/>
                <a:chOff x="1822182" y="2960947"/>
                <a:chExt cx="1728000" cy="468053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61CEE07E-99AB-44D5-9A33-1FBF1C01397F}"/>
                    </a:ext>
                  </a:extLst>
                </p:cNvPr>
                <p:cNvSpPr/>
                <p:nvPr/>
              </p:nvSpPr>
              <p:spPr>
                <a:xfrm>
                  <a:off x="1822182" y="2960947"/>
                  <a:ext cx="1728000" cy="468053"/>
                </a:xfrm>
                <a:prstGeom prst="roundRect">
                  <a:avLst>
                    <a:gd name="adj" fmla="val 531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94E1F47-3927-495E-B28C-77578080C838}"/>
                    </a:ext>
                  </a:extLst>
                </p:cNvPr>
                <p:cNvSpPr txBox="1"/>
                <p:nvPr/>
              </p:nvSpPr>
              <p:spPr>
                <a:xfrm>
                  <a:off x="2074039" y="3057590"/>
                  <a:ext cx="1224290" cy="27476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latin typeface="+mn-ea"/>
                    </a:rPr>
                    <a:t>03</a:t>
                  </a:r>
                  <a:endParaRPr lang="ko-KR" altLang="en-US" sz="20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D32F848-FA8B-48DB-92CE-EB327D175B49}"/>
                  </a:ext>
                </a:extLst>
              </p:cNvPr>
              <p:cNvSpPr/>
              <p:nvPr/>
            </p:nvSpPr>
            <p:spPr>
              <a:xfrm>
                <a:off x="2942775" y="5293023"/>
                <a:ext cx="4185099" cy="1109875"/>
              </a:xfrm>
              <a:prstGeom prst="roundRect">
                <a:avLst>
                  <a:gd name="adj" fmla="val 4993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E9C1161-62FE-48BD-9A7C-065287E7BA91}"/>
              </a:ext>
            </a:extLst>
          </p:cNvPr>
          <p:cNvSpPr/>
          <p:nvPr/>
        </p:nvSpPr>
        <p:spPr>
          <a:xfrm>
            <a:off x="3338671" y="4284633"/>
            <a:ext cx="986186" cy="681568"/>
          </a:xfrm>
          <a:prstGeom prst="roundRect">
            <a:avLst>
              <a:gd name="adj" fmla="val 5313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1978ACB-D395-4790-8566-C70E3C67B39A}"/>
              </a:ext>
            </a:extLst>
          </p:cNvPr>
          <p:cNvSpPr/>
          <p:nvPr/>
        </p:nvSpPr>
        <p:spPr>
          <a:xfrm>
            <a:off x="4368484" y="4287545"/>
            <a:ext cx="3821561" cy="677827"/>
          </a:xfrm>
          <a:prstGeom prst="roundRect">
            <a:avLst>
              <a:gd name="adj" fmla="val 499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0F54B-6ADC-4D54-ABAF-BBBA560DB014}"/>
              </a:ext>
            </a:extLst>
          </p:cNvPr>
          <p:cNvSpPr txBox="1"/>
          <p:nvPr/>
        </p:nvSpPr>
        <p:spPr>
          <a:xfrm>
            <a:off x="3496502" y="4426403"/>
            <a:ext cx="698715" cy="40011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04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E916D-ADDF-495A-96B7-CB05028BF3A2}"/>
              </a:ext>
            </a:extLst>
          </p:cNvPr>
          <p:cNvSpPr txBox="1"/>
          <p:nvPr/>
        </p:nvSpPr>
        <p:spPr>
          <a:xfrm>
            <a:off x="4386605" y="4411413"/>
            <a:ext cx="3714634" cy="448328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Q&amp;A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5E7069-3779-47AD-B331-3214A8EC4FDC}"/>
              </a:ext>
            </a:extLst>
          </p:cNvPr>
          <p:cNvSpPr txBox="1"/>
          <p:nvPr/>
        </p:nvSpPr>
        <p:spPr>
          <a:xfrm>
            <a:off x="4439531" y="3689885"/>
            <a:ext cx="3714634" cy="448328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시연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2400" y="6421120"/>
            <a:ext cx="2214880" cy="31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686800" y="6421120"/>
            <a:ext cx="3281680" cy="28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52400" y="6421120"/>
            <a:ext cx="2214880" cy="31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686800" y="6421120"/>
            <a:ext cx="3281680" cy="28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흐름도</a:t>
            </a:r>
          </a:p>
        </p:txBody>
      </p:sp>
      <p:sp>
        <p:nvSpPr>
          <p:cNvPr id="2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1" y="786745"/>
            <a:ext cx="8737037" cy="432000"/>
          </a:xfrm>
        </p:spPr>
        <p:txBody>
          <a:bodyPr/>
          <a:lstStyle/>
          <a:p>
            <a:r>
              <a:rPr lang="ko-KR" altLang="en-US" sz="1600" b="0" dirty="0" smtClean="0"/>
              <a:t>실행</a:t>
            </a:r>
            <a:endParaRPr lang="ko-KR" altLang="en-US" sz="1600" b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EC655-339A-4F46-8F12-AD103B5CB530}"/>
              </a:ext>
            </a:extLst>
          </p:cNvPr>
          <p:cNvSpPr/>
          <p:nvPr/>
        </p:nvSpPr>
        <p:spPr>
          <a:xfrm>
            <a:off x="4592376" y="4573899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A3957-E8A4-4C33-9617-297778954F07}"/>
              </a:ext>
            </a:extLst>
          </p:cNvPr>
          <p:cNvSpPr/>
          <p:nvPr/>
        </p:nvSpPr>
        <p:spPr>
          <a:xfrm>
            <a:off x="7971859" y="6006279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직업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CEB8D6-0768-4F16-9FF4-87C05E3171E4}"/>
              </a:ext>
            </a:extLst>
          </p:cNvPr>
          <p:cNvSpPr/>
          <p:nvPr/>
        </p:nvSpPr>
        <p:spPr>
          <a:xfrm>
            <a:off x="3461827" y="5991279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1356073" y="599363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BE047E-EF1F-496D-AADC-3F48866ABF3C}"/>
              </a:ext>
            </a:extLst>
          </p:cNvPr>
          <p:cNvSpPr/>
          <p:nvPr/>
        </p:nvSpPr>
        <p:spPr>
          <a:xfrm>
            <a:off x="5716843" y="599127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나이 </a:t>
            </a:r>
          </a:p>
        </p:txBody>
      </p:sp>
      <p:sp>
        <p:nvSpPr>
          <p:cNvPr id="3" name="순서도: 자기 디스크 2"/>
          <p:cNvSpPr/>
          <p:nvPr/>
        </p:nvSpPr>
        <p:spPr>
          <a:xfrm>
            <a:off x="8866234" y="2912152"/>
            <a:ext cx="2141735" cy="1547446"/>
          </a:xfrm>
          <a:prstGeom prst="flowChartMagneticDisk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베이스</a:t>
            </a:r>
            <a:endParaRPr lang="en-US" altLang="ko-KR" dirty="0" smtClean="0"/>
          </a:p>
        </p:txBody>
      </p:sp>
      <p:cxnSp>
        <p:nvCxnSpPr>
          <p:cNvPr id="39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4" idx="3"/>
            <a:endCxn id="3" idx="3"/>
          </p:cNvCxnSpPr>
          <p:nvPr/>
        </p:nvCxnSpPr>
        <p:spPr>
          <a:xfrm flipV="1">
            <a:off x="6181479" y="4459598"/>
            <a:ext cx="3755623" cy="429459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연결자 5"/>
          <p:cNvSpPr/>
          <p:nvPr/>
        </p:nvSpPr>
        <p:spPr>
          <a:xfrm>
            <a:off x="7424266" y="4378727"/>
            <a:ext cx="958824" cy="1020657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C19FEC-70D7-48B4-B13C-C70F7C2A4731}"/>
              </a:ext>
            </a:extLst>
          </p:cNvPr>
          <p:cNvSpPr/>
          <p:nvPr/>
        </p:nvSpPr>
        <p:spPr>
          <a:xfrm>
            <a:off x="4592377" y="337071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C7F82D-FCE7-4782-8977-65FA9CA302F7}"/>
              </a:ext>
            </a:extLst>
          </p:cNvPr>
          <p:cNvSpPr/>
          <p:nvPr/>
        </p:nvSpPr>
        <p:spPr>
          <a:xfrm>
            <a:off x="1415696" y="337071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실행 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45CC50F-25C2-4B0C-8CE7-989CAEF377F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004799" y="3685876"/>
            <a:ext cx="1587578" cy="48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C19FEC-70D7-48B4-B13C-C70F7C2A4731}"/>
              </a:ext>
            </a:extLst>
          </p:cNvPr>
          <p:cNvSpPr/>
          <p:nvPr/>
        </p:nvSpPr>
        <p:spPr>
          <a:xfrm>
            <a:off x="3680907" y="1512596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C19FEC-70D7-48B4-B13C-C70F7C2A4731}"/>
              </a:ext>
            </a:extLst>
          </p:cNvPr>
          <p:cNvSpPr/>
          <p:nvPr/>
        </p:nvSpPr>
        <p:spPr>
          <a:xfrm>
            <a:off x="5548630" y="1517301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cxnSp>
        <p:nvCxnSpPr>
          <p:cNvPr id="55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4317291" y="2301080"/>
            <a:ext cx="1227807" cy="91147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rot="5400000" flipH="1" flipV="1">
            <a:off x="5253504" y="2281041"/>
            <a:ext cx="1223102" cy="9562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연결자 56"/>
          <p:cNvSpPr/>
          <p:nvPr/>
        </p:nvSpPr>
        <p:spPr>
          <a:xfrm>
            <a:off x="4995442" y="2345812"/>
            <a:ext cx="782972" cy="80952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1194" y="2560643"/>
            <a:ext cx="89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4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1480" y="3616070"/>
            <a:ext cx="268475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flipV="1">
            <a:off x="6181479" y="3739393"/>
            <a:ext cx="2684755" cy="12654"/>
          </a:xfrm>
          <a:prstGeom prst="bentConnector3">
            <a:avLst>
              <a:gd name="adj1" fmla="val 9426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45CC50F-25C2-4B0C-8CE7-989CAEF377FE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flipH="1">
            <a:off x="5386928" y="4001033"/>
            <a:ext cx="1" cy="5728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rot="5400000" flipH="1" flipV="1">
            <a:off x="3374064" y="3980775"/>
            <a:ext cx="789424" cy="323630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rot="16200000" flipV="1">
            <a:off x="6675638" y="3915505"/>
            <a:ext cx="802065" cy="3379483"/>
          </a:xfrm>
          <a:prstGeom prst="bentConnector3">
            <a:avLst>
              <a:gd name="adj1" fmla="val 5109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rot="5400000" flipH="1" flipV="1">
            <a:off x="4428121" y="5032473"/>
            <a:ext cx="787065" cy="113054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16200000" flipV="1">
            <a:off x="5555630" y="5035512"/>
            <a:ext cx="787064" cy="112446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152400" y="6421120"/>
            <a:ext cx="2214880" cy="31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686800" y="6421120"/>
            <a:ext cx="3281680" cy="28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441596" y="292379"/>
            <a:ext cx="4500041" cy="20551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흐름도</a:t>
            </a:r>
          </a:p>
        </p:txBody>
      </p:sp>
      <p:sp>
        <p:nvSpPr>
          <p:cNvPr id="2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34838" y="805740"/>
            <a:ext cx="3041176" cy="432000"/>
          </a:xfrm>
        </p:spPr>
        <p:txBody>
          <a:bodyPr/>
          <a:lstStyle/>
          <a:p>
            <a:r>
              <a:rPr lang="ko-KR" altLang="en-US" sz="1600" b="0" smtClean="0"/>
              <a:t>회원가입 및 데이터베이스 저장</a:t>
            </a:r>
            <a:endParaRPr lang="ko-KR" altLang="en-US" sz="1600" b="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1378656" y="3706965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8056" y="384419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저장 방식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24439" y="765956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22101" y="761322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전화번호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22846" y="765746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820508" y="770170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직업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24439" y="1138225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시진핑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522101" y="1133591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1234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822846" y="1138015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820508" y="1142439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군인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24439" y="1460071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바이든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22101" y="1455437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5678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822846" y="1459861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820508" y="1464285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505718" y="1800300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1111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806463" y="1804724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04125" y="1809148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수험생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524439" y="1795819"/>
            <a:ext cx="13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문재인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81013" y="3249061"/>
            <a:ext cx="1225431" cy="3447206"/>
          </a:xfrm>
          <a:prstGeom prst="bentConnector3">
            <a:avLst>
              <a:gd name="adj1" fmla="val 514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5523" y="4322345"/>
            <a:ext cx="1237636" cy="128843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51691" y="4466945"/>
            <a:ext cx="1225431" cy="1011438"/>
          </a:xfrm>
          <a:prstGeom prst="bentConnector3">
            <a:avLst>
              <a:gd name="adj1" fmla="val 5143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endCxn id="57" idx="2"/>
          </p:cNvCxnSpPr>
          <p:nvPr/>
        </p:nvCxnSpPr>
        <p:spPr>
          <a:xfrm rot="16200000" flipV="1">
            <a:off x="3197618" y="3312871"/>
            <a:ext cx="1248099" cy="3296917"/>
          </a:xfrm>
          <a:prstGeom prst="bentConnector3">
            <a:avLst>
              <a:gd name="adj1" fmla="val 5000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1378655" y="5585379"/>
            <a:ext cx="8333227" cy="60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입력 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1378656" y="5597584"/>
            <a:ext cx="8333227" cy="6076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입력 </a:t>
            </a:r>
            <a:endParaRPr lang="ko-KR" altLang="en-US" dirty="0"/>
          </a:p>
        </p:txBody>
      </p:sp>
      <p:cxnSp>
        <p:nvCxnSpPr>
          <p:cNvPr id="59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84102" y="1208608"/>
            <a:ext cx="1737623" cy="3328838"/>
          </a:xfrm>
          <a:prstGeom prst="bentConnector3">
            <a:avLst>
              <a:gd name="adj1" fmla="val 5054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16920" y="2275790"/>
            <a:ext cx="1713213" cy="1170063"/>
          </a:xfrm>
          <a:prstGeom prst="bentConnector3">
            <a:avLst>
              <a:gd name="adj1" fmla="val 5000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60881" y="2302021"/>
            <a:ext cx="1725418" cy="1129807"/>
          </a:xfrm>
          <a:prstGeom prst="bentConnector3">
            <a:avLst>
              <a:gd name="adj1" fmla="val 505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3029476" y="1147947"/>
            <a:ext cx="1702750" cy="341528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자기 디스크 84"/>
          <p:cNvSpPr/>
          <p:nvPr/>
        </p:nvSpPr>
        <p:spPr>
          <a:xfrm>
            <a:off x="4182886" y="456768"/>
            <a:ext cx="2751838" cy="1547446"/>
          </a:xfrm>
          <a:prstGeom prst="flowChartMagneticDisk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데이터 베이스</a:t>
            </a:r>
            <a:endParaRPr lang="en-US" altLang="ko-KR" sz="2800" dirty="0" smtClean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3648031" y="371742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 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5954734" y="372673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나이 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EC2529-9A1A-43B7-A827-10D1F5EEF859}"/>
              </a:ext>
            </a:extLst>
          </p:cNvPr>
          <p:cNvSpPr/>
          <p:nvPr/>
        </p:nvSpPr>
        <p:spPr>
          <a:xfrm>
            <a:off x="8108117" y="3726738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2400" y="6421120"/>
            <a:ext cx="2214880" cy="31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86800" y="6421120"/>
            <a:ext cx="3281680" cy="28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흐름도</a:t>
            </a:r>
          </a:p>
        </p:txBody>
      </p:sp>
      <p:sp>
        <p:nvSpPr>
          <p:cNvPr id="2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2" y="803696"/>
            <a:ext cx="8737037" cy="432000"/>
          </a:xfrm>
        </p:spPr>
        <p:txBody>
          <a:bodyPr/>
          <a:lstStyle/>
          <a:p>
            <a:r>
              <a:rPr lang="ko-KR" altLang="en-US" sz="1600" b="0" dirty="0" err="1" smtClean="0"/>
              <a:t>정보입력</a:t>
            </a:r>
            <a:r>
              <a:rPr lang="ko-KR" altLang="en-US" sz="1600" b="0" dirty="0" smtClean="0"/>
              <a:t> 과정</a:t>
            </a:r>
            <a:endParaRPr lang="ko-KR" altLang="en-US" sz="16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32A416-156B-4DE4-B628-9E16E6AAC487}"/>
              </a:ext>
            </a:extLst>
          </p:cNvPr>
          <p:cNvSpPr/>
          <p:nvPr/>
        </p:nvSpPr>
        <p:spPr>
          <a:xfrm>
            <a:off x="4938522" y="4867386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 입력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40B32E-D1CC-4F4B-A0EF-7AF61549F102}"/>
              </a:ext>
            </a:extLst>
          </p:cNvPr>
          <p:cNvSpPr/>
          <p:nvPr/>
        </p:nvSpPr>
        <p:spPr>
          <a:xfrm>
            <a:off x="6527624" y="3728373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0F6D5-A1C7-41F2-A2D9-E8DF4594B5AE}"/>
              </a:ext>
            </a:extLst>
          </p:cNvPr>
          <p:cNvSpPr/>
          <p:nvPr/>
        </p:nvSpPr>
        <p:spPr>
          <a:xfrm>
            <a:off x="3112677" y="3719966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9B7105-7289-494A-A61A-317C128F77B7}"/>
              </a:ext>
            </a:extLst>
          </p:cNvPr>
          <p:cNvSpPr/>
          <p:nvPr/>
        </p:nvSpPr>
        <p:spPr>
          <a:xfrm>
            <a:off x="4938521" y="6042039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</a:t>
            </a:r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62B44948-9AD9-44D9-BA3F-41E1F1CA6053}"/>
              </a:ext>
            </a:extLst>
          </p:cNvPr>
          <p:cNvSpPr/>
          <p:nvPr/>
        </p:nvSpPr>
        <p:spPr>
          <a:xfrm>
            <a:off x="4664769" y="105334"/>
            <a:ext cx="1988965" cy="1197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베이스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33DEFD-BAAC-4335-BAC3-2B9D2DF4F08F}"/>
              </a:ext>
            </a:extLst>
          </p:cNvPr>
          <p:cNvSpPr/>
          <p:nvPr/>
        </p:nvSpPr>
        <p:spPr>
          <a:xfrm>
            <a:off x="6518458" y="1608246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569DF3-02DC-4F78-93B5-FEEDDB7C4A40}"/>
              </a:ext>
            </a:extLst>
          </p:cNvPr>
          <p:cNvSpPr/>
          <p:nvPr/>
        </p:nvSpPr>
        <p:spPr>
          <a:xfrm>
            <a:off x="3075666" y="1608247"/>
            <a:ext cx="158910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 </a:t>
            </a:r>
          </a:p>
        </p:txBody>
      </p:sp>
      <p:sp>
        <p:nvSpPr>
          <p:cNvPr id="38" name="화살표: 위쪽/아래쪽 143">
            <a:extLst>
              <a:ext uri="{FF2B5EF4-FFF2-40B4-BE49-F238E27FC236}">
                <a16:creationId xmlns:a16="http://schemas.microsoft.com/office/drawing/2014/main" id="{F8824B5A-398E-4888-95D8-8646F95A7D2A}"/>
              </a:ext>
            </a:extLst>
          </p:cNvPr>
          <p:cNvSpPr/>
          <p:nvPr/>
        </p:nvSpPr>
        <p:spPr>
          <a:xfrm>
            <a:off x="3694164" y="2238561"/>
            <a:ext cx="426128" cy="149903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/아래쪽 144">
            <a:extLst>
              <a:ext uri="{FF2B5EF4-FFF2-40B4-BE49-F238E27FC236}">
                <a16:creationId xmlns:a16="http://schemas.microsoft.com/office/drawing/2014/main" id="{081CB666-6795-47BD-9F91-2E495256C5EA}"/>
              </a:ext>
            </a:extLst>
          </p:cNvPr>
          <p:cNvSpPr/>
          <p:nvPr/>
        </p:nvSpPr>
        <p:spPr>
          <a:xfrm>
            <a:off x="7184568" y="2238561"/>
            <a:ext cx="426128" cy="149903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07A7A03-55E5-465A-A4C4-A6E8F26747D6}"/>
              </a:ext>
            </a:extLst>
          </p:cNvPr>
          <p:cNvSpPr/>
          <p:nvPr/>
        </p:nvSpPr>
        <p:spPr>
          <a:xfrm>
            <a:off x="3597979" y="2698203"/>
            <a:ext cx="618498" cy="6303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050DCD4-C255-413C-B937-6AB5CEFC532E}"/>
              </a:ext>
            </a:extLst>
          </p:cNvPr>
          <p:cNvSpPr/>
          <p:nvPr/>
        </p:nvSpPr>
        <p:spPr>
          <a:xfrm>
            <a:off x="7088383" y="2672526"/>
            <a:ext cx="618498" cy="6303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7E780C4-6BF4-4A17-A657-EA974263E1F6}"/>
              </a:ext>
            </a:extLst>
          </p:cNvPr>
          <p:cNvSpPr/>
          <p:nvPr/>
        </p:nvSpPr>
        <p:spPr>
          <a:xfrm>
            <a:off x="4784661" y="2220931"/>
            <a:ext cx="1723322" cy="14990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 입력</a:t>
            </a:r>
            <a:endParaRPr lang="en-US" altLang="ko-KR"/>
          </a:p>
          <a:p>
            <a:pPr algn="ctr"/>
            <a:r>
              <a:rPr lang="ko-KR" altLang="en-US"/>
              <a:t>성공</a:t>
            </a:r>
            <a:endParaRPr lang="en-US" altLang="ko-KR"/>
          </a:p>
        </p:txBody>
      </p:sp>
      <p:cxnSp>
        <p:nvCxnSpPr>
          <p:cNvPr id="43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5400000" flipH="1" flipV="1">
            <a:off x="5460904" y="5769870"/>
            <a:ext cx="54433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rot="16200000" flipV="1">
            <a:off x="4561600" y="3695911"/>
            <a:ext cx="517105" cy="18258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6273276" y="3818486"/>
            <a:ext cx="508698" cy="1589102"/>
          </a:xfrm>
          <a:prstGeom prst="bentConnector3">
            <a:avLst>
              <a:gd name="adj1" fmla="val 5187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rot="5400000">
            <a:off x="4612024" y="561019"/>
            <a:ext cx="305422" cy="1789034"/>
          </a:xfrm>
          <a:prstGeom prst="bentConnector3">
            <a:avLst>
              <a:gd name="adj1" fmla="val 3440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rot="16200000" flipH="1">
            <a:off x="6333421" y="628656"/>
            <a:ext cx="305421" cy="1653758"/>
          </a:xfrm>
          <a:prstGeom prst="bentConnector3">
            <a:avLst>
              <a:gd name="adj1" fmla="val 34406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52400" y="6421120"/>
            <a:ext cx="2214880" cy="31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86800" y="6421120"/>
            <a:ext cx="3281680" cy="28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흐름도</a:t>
            </a:r>
          </a:p>
        </p:txBody>
      </p:sp>
      <p:sp>
        <p:nvSpPr>
          <p:cNvPr id="2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2" y="778683"/>
            <a:ext cx="8737037" cy="432000"/>
          </a:xfrm>
        </p:spPr>
        <p:txBody>
          <a:bodyPr/>
          <a:lstStyle/>
          <a:p>
            <a:r>
              <a:rPr lang="ko-KR" altLang="en-US" sz="1600" b="0" dirty="0" smtClean="0"/>
              <a:t>내부</a:t>
            </a:r>
            <a:endParaRPr lang="ko-KR" altLang="en-US" sz="1600" b="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80C4-6BF4-4A17-A657-EA974263E1F6}"/>
              </a:ext>
            </a:extLst>
          </p:cNvPr>
          <p:cNvSpPr/>
          <p:nvPr/>
        </p:nvSpPr>
        <p:spPr>
          <a:xfrm>
            <a:off x="2563112" y="2876393"/>
            <a:ext cx="1723322" cy="14990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 입력</a:t>
            </a:r>
            <a:endParaRPr lang="en-US" altLang="ko-KR"/>
          </a:p>
          <a:p>
            <a:pPr algn="ctr"/>
            <a:r>
              <a:rPr lang="ko-KR" altLang="en-US"/>
              <a:t>성공</a:t>
            </a:r>
            <a:endParaRPr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5E7D38-E7B1-4CCC-8E3A-0AF35D32CED1}"/>
              </a:ext>
            </a:extLst>
          </p:cNvPr>
          <p:cNvSpPr/>
          <p:nvPr/>
        </p:nvSpPr>
        <p:spPr>
          <a:xfrm>
            <a:off x="6312020" y="963179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확진자 현황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134B54-CBDE-4300-8A29-A5A43E1D3ACA}"/>
              </a:ext>
            </a:extLst>
          </p:cNvPr>
          <p:cNvSpPr/>
          <p:nvPr/>
        </p:nvSpPr>
        <p:spPr>
          <a:xfrm>
            <a:off x="6312020" y="3306245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</a:t>
            </a:r>
            <a:r>
              <a:rPr lang="ko-KR" altLang="en-US"/>
              <a:t>백신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31EC0A-E060-4956-8A0C-E62E104F32B5}"/>
              </a:ext>
            </a:extLst>
          </p:cNvPr>
          <p:cNvSpPr/>
          <p:nvPr/>
        </p:nvSpPr>
        <p:spPr>
          <a:xfrm>
            <a:off x="6312020" y="4949348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3. </a:t>
            </a:r>
            <a:r>
              <a:rPr lang="ko-KR" altLang="en-US"/>
              <a:t>오픈 채팅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E6666F-11E9-46FF-B854-14E185B2DAEB}"/>
              </a:ext>
            </a:extLst>
          </p:cNvPr>
          <p:cNvSpPr/>
          <p:nvPr/>
        </p:nvSpPr>
        <p:spPr>
          <a:xfrm>
            <a:off x="6312020" y="6004530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4. </a:t>
            </a:r>
            <a:r>
              <a:rPr lang="ko-KR" altLang="en-US"/>
              <a:t>종료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E738FB-0402-48ED-888D-DB3E15A6AD0C}"/>
              </a:ext>
            </a:extLst>
          </p:cNvPr>
          <p:cNvSpPr/>
          <p:nvPr/>
        </p:nvSpPr>
        <p:spPr>
          <a:xfrm>
            <a:off x="9324512" y="1692313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3. </a:t>
            </a:r>
            <a:r>
              <a:rPr lang="ko-KR" altLang="en-US"/>
              <a:t>사망자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A2F5D7-D99C-4DA6-9CB7-A08CA8DC0704}"/>
              </a:ext>
            </a:extLst>
          </p:cNvPr>
          <p:cNvSpPr/>
          <p:nvPr/>
        </p:nvSpPr>
        <p:spPr>
          <a:xfrm>
            <a:off x="9324512" y="963180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</a:t>
            </a:r>
            <a:r>
              <a:rPr lang="ko-KR" altLang="en-US"/>
              <a:t>격리해제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1E02C4-AFCA-4B08-8E14-B62284FC845C}"/>
              </a:ext>
            </a:extLst>
          </p:cNvPr>
          <p:cNvSpPr/>
          <p:nvPr/>
        </p:nvSpPr>
        <p:spPr>
          <a:xfrm>
            <a:off x="9324512" y="234047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확진자 현황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3E0B85-37A4-4505-A34E-A60436B50451}"/>
              </a:ext>
            </a:extLst>
          </p:cNvPr>
          <p:cNvSpPr/>
          <p:nvPr/>
        </p:nvSpPr>
        <p:spPr>
          <a:xfrm>
            <a:off x="9324512" y="4060135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3. </a:t>
            </a:r>
            <a:r>
              <a:rPr lang="ko-KR" altLang="en-US"/>
              <a:t>나에게 맞는 접종 안내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A6C853-F615-4A20-A06D-9F9F9323A789}"/>
              </a:ext>
            </a:extLst>
          </p:cNvPr>
          <p:cNvSpPr/>
          <p:nvPr/>
        </p:nvSpPr>
        <p:spPr>
          <a:xfrm>
            <a:off x="9324512" y="3331002"/>
            <a:ext cx="1740019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2. </a:t>
            </a:r>
            <a:r>
              <a:rPr lang="ko-KR" altLang="en-US"/>
              <a:t>접종 현황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64CFC9-1F99-43F3-B260-888784EAD8F7}"/>
              </a:ext>
            </a:extLst>
          </p:cNvPr>
          <p:cNvSpPr/>
          <p:nvPr/>
        </p:nvSpPr>
        <p:spPr>
          <a:xfrm>
            <a:off x="9324512" y="2601869"/>
            <a:ext cx="1740023" cy="630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1. </a:t>
            </a:r>
            <a:r>
              <a:rPr lang="ko-KR" altLang="en-US"/>
              <a:t>백신 정보</a:t>
            </a:r>
          </a:p>
        </p:txBody>
      </p:sp>
      <p:cxnSp>
        <p:nvCxnSpPr>
          <p:cNvPr id="37" name="연결선: 꺾임 5">
            <a:extLst>
              <a:ext uri="{FF2B5EF4-FFF2-40B4-BE49-F238E27FC236}">
                <a16:creationId xmlns:a16="http://schemas.microsoft.com/office/drawing/2014/main" id="{E0651992-C012-439E-A438-48AA8974060E}"/>
              </a:ext>
            </a:extLst>
          </p:cNvPr>
          <p:cNvCxnSpPr>
            <a:cxnSpLocks/>
            <a:stCxn id="24" idx="0"/>
            <a:endCxn id="32" idx="1"/>
          </p:cNvCxnSpPr>
          <p:nvPr/>
        </p:nvCxnSpPr>
        <p:spPr>
          <a:xfrm rot="5400000" flipH="1" flipV="1">
            <a:off x="8046285" y="-315048"/>
            <a:ext cx="413974" cy="21424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9">
            <a:extLst>
              <a:ext uri="{FF2B5EF4-FFF2-40B4-BE49-F238E27FC236}">
                <a16:creationId xmlns:a16="http://schemas.microsoft.com/office/drawing/2014/main" id="{4AC83AD4-070B-4FE0-A055-E80649F05558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8052043" y="1278337"/>
            <a:ext cx="1272469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16">
            <a:extLst>
              <a:ext uri="{FF2B5EF4-FFF2-40B4-BE49-F238E27FC236}">
                <a16:creationId xmlns:a16="http://schemas.microsoft.com/office/drawing/2014/main" id="{19F4F52A-26BB-4857-9413-E418B2584D39}"/>
              </a:ext>
            </a:extLst>
          </p:cNvPr>
          <p:cNvCxnSpPr>
            <a:cxnSpLocks/>
            <a:stCxn id="24" idx="2"/>
            <a:endCxn id="28" idx="1"/>
          </p:cNvCxnSpPr>
          <p:nvPr/>
        </p:nvCxnSpPr>
        <p:spPr>
          <a:xfrm rot="16200000" flipH="1">
            <a:off x="8046284" y="729242"/>
            <a:ext cx="413977" cy="214248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4">
            <a:extLst>
              <a:ext uri="{FF2B5EF4-FFF2-40B4-BE49-F238E27FC236}">
                <a16:creationId xmlns:a16="http://schemas.microsoft.com/office/drawing/2014/main" id="{9E371DE1-E05C-4352-BB01-458B9A6DBD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6283" y="2028019"/>
            <a:ext cx="413974" cy="21424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5">
            <a:extLst>
              <a:ext uri="{FF2B5EF4-FFF2-40B4-BE49-F238E27FC236}">
                <a16:creationId xmlns:a16="http://schemas.microsoft.com/office/drawing/2014/main" id="{5C3670CB-4DA4-450A-ADD9-7E433865F730}"/>
              </a:ext>
            </a:extLst>
          </p:cNvPr>
          <p:cNvCxnSpPr>
            <a:cxnSpLocks/>
          </p:cNvCxnSpPr>
          <p:nvPr/>
        </p:nvCxnSpPr>
        <p:spPr>
          <a:xfrm>
            <a:off x="8052041" y="3621404"/>
            <a:ext cx="1272469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46">
            <a:extLst>
              <a:ext uri="{FF2B5EF4-FFF2-40B4-BE49-F238E27FC236}">
                <a16:creationId xmlns:a16="http://schemas.microsoft.com/office/drawing/2014/main" id="{FCBC94BB-22AB-44BC-A7E5-D10CC05B81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46282" y="3072309"/>
            <a:ext cx="413977" cy="2142480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별: 꼭짓점 4개 19">
            <a:extLst>
              <a:ext uri="{FF2B5EF4-FFF2-40B4-BE49-F238E27FC236}">
                <a16:creationId xmlns:a16="http://schemas.microsoft.com/office/drawing/2014/main" id="{5B2A9C05-658C-4A86-A25B-9C74E3FF6A4D}"/>
              </a:ext>
            </a:extLst>
          </p:cNvPr>
          <p:cNvSpPr/>
          <p:nvPr/>
        </p:nvSpPr>
        <p:spPr>
          <a:xfrm>
            <a:off x="9098131" y="3864850"/>
            <a:ext cx="452761" cy="413978"/>
          </a:xfrm>
          <a:prstGeom prst="star4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4개 49">
            <a:extLst>
              <a:ext uri="{FF2B5EF4-FFF2-40B4-BE49-F238E27FC236}">
                <a16:creationId xmlns:a16="http://schemas.microsoft.com/office/drawing/2014/main" id="{BF848B9E-2538-4D1B-BFE7-E5A0AF0D50F9}"/>
              </a:ext>
            </a:extLst>
          </p:cNvPr>
          <p:cNvSpPr/>
          <p:nvPr/>
        </p:nvSpPr>
        <p:spPr>
          <a:xfrm>
            <a:off x="10838150" y="4483461"/>
            <a:ext cx="452761" cy="413978"/>
          </a:xfrm>
          <a:prstGeom prst="star4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0">
            <a:extLst>
              <a:ext uri="{FF2B5EF4-FFF2-40B4-BE49-F238E27FC236}">
                <a16:creationId xmlns:a16="http://schemas.microsoft.com/office/drawing/2014/main" id="{9CA06F10-2F83-46B4-8A36-CD25DC11296F}"/>
              </a:ext>
            </a:extLst>
          </p:cNvPr>
          <p:cNvCxnSpPr>
            <a:cxnSpLocks/>
            <a:stCxn id="21" idx="0"/>
            <a:endCxn id="24" idx="1"/>
          </p:cNvCxnSpPr>
          <p:nvPr/>
        </p:nvCxnSpPr>
        <p:spPr>
          <a:xfrm rot="5400000" flipH="1" flipV="1">
            <a:off x="4069368" y="633742"/>
            <a:ext cx="1598056" cy="288724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2">
            <a:extLst>
              <a:ext uri="{FF2B5EF4-FFF2-40B4-BE49-F238E27FC236}">
                <a16:creationId xmlns:a16="http://schemas.microsoft.com/office/drawing/2014/main" id="{84D929F9-9536-461D-AB07-E3C8B86B003A}"/>
              </a:ext>
            </a:extLst>
          </p:cNvPr>
          <p:cNvCxnSpPr>
            <a:cxnSpLocks/>
            <a:stCxn id="21" idx="4"/>
            <a:endCxn id="27" idx="1"/>
          </p:cNvCxnSpPr>
          <p:nvPr/>
        </p:nvCxnSpPr>
        <p:spPr>
          <a:xfrm rot="16200000" flipH="1">
            <a:off x="3896266" y="3903934"/>
            <a:ext cx="1944260" cy="2887247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62">
            <a:extLst>
              <a:ext uri="{FF2B5EF4-FFF2-40B4-BE49-F238E27FC236}">
                <a16:creationId xmlns:a16="http://schemas.microsoft.com/office/drawing/2014/main" id="{EEE6E31C-4027-4506-A7D4-2D263C4415A9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 flipV="1">
            <a:off x="4286434" y="3621403"/>
            <a:ext cx="2025586" cy="4508"/>
          </a:xfrm>
          <a:prstGeom prst="bentConnector3">
            <a:avLst>
              <a:gd name="adj1" fmla="val 9645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76">
            <a:extLst>
              <a:ext uri="{FF2B5EF4-FFF2-40B4-BE49-F238E27FC236}">
                <a16:creationId xmlns:a16="http://schemas.microsoft.com/office/drawing/2014/main" id="{C5B10D18-41EA-4C79-B177-7ABD4BD2504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444222" y="4375428"/>
            <a:ext cx="2867798" cy="889078"/>
          </a:xfrm>
          <a:prstGeom prst="bentConnector3">
            <a:avLst>
              <a:gd name="adj1" fmla="val -45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3" y="386408"/>
            <a:ext cx="1586626" cy="432000"/>
          </a:xfrm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코드 설명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77863" y="828789"/>
            <a:ext cx="2381175" cy="328879"/>
          </a:xfrm>
        </p:spPr>
        <p:txBody>
          <a:bodyPr/>
          <a:lstStyle/>
          <a:p>
            <a:r>
              <a:rPr lang="ko-KR" altLang="en-US" dirty="0" smtClean="0"/>
              <a:t>데이터베이스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3825" y="6438900"/>
            <a:ext cx="22669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935178" y="2117814"/>
            <a:ext cx="2066925" cy="3335894"/>
            <a:chOff x="644526" y="1926136"/>
            <a:chExt cx="2066925" cy="3335894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677862" y="2041996"/>
              <a:ext cx="2000250" cy="3220034"/>
            </a:xfrm>
            <a:prstGeom prst="roundRect">
              <a:avLst>
                <a:gd name="adj" fmla="val 11760"/>
              </a:avLst>
            </a:prstGeom>
            <a:solidFill>
              <a:schemeClr val="bg1"/>
            </a:solidFill>
            <a:ln w="635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44526" y="1926136"/>
              <a:ext cx="2066925" cy="758845"/>
            </a:xfrm>
            <a:prstGeom prst="roundRect">
              <a:avLst>
                <a:gd name="adj" fmla="val 245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7563" y="2100890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CovidDao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31068" y="3914984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CovidLogin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9164" y="2789253"/>
              <a:ext cx="149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</a:t>
              </a:r>
              <a:r>
                <a:rPr lang="en-US" altLang="ko-KR" dirty="0" smtClean="0"/>
                <a:t>ember</a:t>
              </a:r>
              <a:endParaRPr lang="ko-KR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8750" y="3331534"/>
              <a:ext cx="193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I</a:t>
              </a:r>
              <a:r>
                <a:rPr lang="en-US" altLang="ko-KR" dirty="0" err="1" smtClean="0"/>
                <a:t>nsertCovidData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7862" y="4498434"/>
              <a:ext cx="193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printState</a:t>
              </a:r>
              <a:endParaRPr lang="ko-KR" altLang="en-US" dirty="0"/>
            </a:p>
          </p:txBody>
        </p:sp>
      </p:grpSp>
      <p:sp>
        <p:nvSpPr>
          <p:cNvPr id="109" name="모서리가 둥근 직사각형 108"/>
          <p:cNvSpPr/>
          <p:nvPr/>
        </p:nvSpPr>
        <p:spPr>
          <a:xfrm>
            <a:off x="6801653" y="3165597"/>
            <a:ext cx="1591200" cy="1343609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768316" y="2990843"/>
            <a:ext cx="1664665" cy="758845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941355" y="3185599"/>
            <a:ext cx="232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CovidInfo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95698" y="3904033"/>
            <a:ext cx="120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ShowInfo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8981440" y="6438900"/>
            <a:ext cx="299719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3" y="386408"/>
            <a:ext cx="1586626" cy="432000"/>
          </a:xfrm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코드 설명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77863" y="828789"/>
            <a:ext cx="2381175" cy="328879"/>
          </a:xfrm>
        </p:spPr>
        <p:txBody>
          <a:bodyPr/>
          <a:lstStyle/>
          <a:p>
            <a:r>
              <a:rPr lang="ko-KR" altLang="en-US" dirty="0" err="1" smtClean="0"/>
              <a:t>메뉴창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23825" y="6438900"/>
            <a:ext cx="22669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39199" y="6438899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68227" y="818408"/>
            <a:ext cx="2000250" cy="1434971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34890" y="643654"/>
            <a:ext cx="2066925" cy="695873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7927" y="818408"/>
            <a:ext cx="14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82553" y="1597555"/>
            <a:ext cx="14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MainLoop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12679" y="3641762"/>
            <a:ext cx="2000250" cy="2539871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79342" y="3467009"/>
            <a:ext cx="2066925" cy="695873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162969" y="3629126"/>
            <a:ext cx="186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conditionMenu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52376" y="4282019"/>
            <a:ext cx="193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printMainMenu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26211" y="4691834"/>
            <a:ext cx="14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selectMenu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28578" y="5101649"/>
            <a:ext cx="168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printSubMenu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758356" y="3641762"/>
            <a:ext cx="2000250" cy="2539871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7725019" y="3467009"/>
            <a:ext cx="2066925" cy="695873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969493" y="3641762"/>
            <a:ext cx="18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Vaccine_Menu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60208" y="4282019"/>
            <a:ext cx="232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CovidCondition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960208" y="4691834"/>
            <a:ext cx="24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CovidVaccine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974255" y="5101649"/>
            <a:ext cx="168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printSubMenu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169519" y="5511464"/>
            <a:ext cx="14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subMenu</a:t>
            </a:r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100000">
            <a:off x="3910010" y="2316341"/>
            <a:ext cx="1257302" cy="1228398"/>
          </a:xfrm>
          <a:prstGeom prst="rect">
            <a:avLst/>
          </a:prstGeom>
          <a:ln>
            <a:noFill/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603973" y="2316341"/>
            <a:ext cx="1257302" cy="12283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3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77863" y="386408"/>
            <a:ext cx="1586626" cy="432000"/>
          </a:xfrm>
        </p:spPr>
        <p:txBody>
          <a:bodyPr/>
          <a:lstStyle/>
          <a:p>
            <a:r>
              <a:rPr lang="ko-KR" altLang="en-US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코드 설명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77863" y="828789"/>
            <a:ext cx="2381175" cy="328879"/>
          </a:xfrm>
        </p:spPr>
        <p:txBody>
          <a:bodyPr/>
          <a:lstStyle/>
          <a:p>
            <a:r>
              <a:rPr lang="ko-KR" altLang="en-US" dirty="0" smtClean="0"/>
              <a:t>컨디션 메뉴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9481" y="6439227"/>
            <a:ext cx="226695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53177" y="6433184"/>
            <a:ext cx="311467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62138" y="2329056"/>
            <a:ext cx="2000250" cy="1981784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28801" y="2154302"/>
            <a:ext cx="2066925" cy="758845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01838" y="2329056"/>
            <a:ext cx="181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CovidCondition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1839" y="3057995"/>
            <a:ext cx="14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Coronic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1838" y="3427327"/>
            <a:ext cx="170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unLockDown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1838" y="3796659"/>
            <a:ext cx="149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Dead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25206" y="405131"/>
            <a:ext cx="2667600" cy="1505073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91869" y="230377"/>
            <a:ext cx="2733675" cy="758845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64905" y="405131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CovidConditionMenu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4904" y="1163976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CovidConditionLoop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47505" y="4865787"/>
            <a:ext cx="3726000" cy="1805522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14168" y="4691033"/>
            <a:ext cx="3792924" cy="758845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87204" y="4865787"/>
            <a:ext cx="356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CovidWordMiddleEastCondition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7203" y="5624632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coronic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87203" y="6066682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352303" y="4865613"/>
            <a:ext cx="3726000" cy="1805522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318966" y="4690859"/>
            <a:ext cx="3792924" cy="758845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4492002" y="4865613"/>
            <a:ext cx="356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CovidWordAsiaCondition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2001" y="5624458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coronic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92001" y="6066508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8365434" y="4860072"/>
            <a:ext cx="3726000" cy="1805522"/>
          </a:xfrm>
          <a:prstGeom prst="roundRect">
            <a:avLst>
              <a:gd name="adj" fmla="val 11760"/>
            </a:avLst>
          </a:prstGeom>
          <a:solidFill>
            <a:schemeClr val="bg1"/>
          </a:solidFill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332097" y="4685318"/>
            <a:ext cx="3792924" cy="758845"/>
          </a:xfrm>
          <a:prstGeom prst="roundRect">
            <a:avLst>
              <a:gd name="adj" fmla="val 245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505133" y="4860072"/>
            <a:ext cx="356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CovidWordEuropeCondition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505132" y="5618917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coronic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505132" y="6060967"/>
            <a:ext cx="24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723</Words>
  <Application>Microsoft Office PowerPoint</Application>
  <PresentationFormat>와이드스크린</PresentationFormat>
  <Paragraphs>232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</dc:creator>
  <cp:lastModifiedBy>김수현</cp:lastModifiedBy>
  <cp:revision>85</cp:revision>
  <dcterms:created xsi:type="dcterms:W3CDTF">2021-06-11T01:41:41Z</dcterms:created>
  <dcterms:modified xsi:type="dcterms:W3CDTF">2021-06-14T14:23:44Z</dcterms:modified>
</cp:coreProperties>
</file>