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2" r:id="rId3"/>
    <p:sldId id="265" r:id="rId4"/>
    <p:sldId id="273" r:id="rId5"/>
    <p:sldId id="274" r:id="rId6"/>
    <p:sldId id="275" r:id="rId7"/>
    <p:sldId id="276" r:id="rId8"/>
    <p:sldId id="277" r:id="rId9"/>
    <p:sldId id="287" r:id="rId10"/>
    <p:sldId id="278" r:id="rId11"/>
    <p:sldId id="279" r:id="rId12"/>
    <p:sldId id="285" r:id="rId13"/>
    <p:sldId id="281" r:id="rId14"/>
    <p:sldId id="283" r:id="rId15"/>
    <p:sldId id="282" r:id="rId16"/>
    <p:sldId id="288" r:id="rId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>
          <p15:clr>
            <a:srgbClr val="A4A3A4"/>
          </p15:clr>
        </p15:guide>
        <p15:guide id="2" pos="28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FF0000"/>
    <a:srgbClr val="CCFFCC"/>
    <a:srgbClr val="CCECFF"/>
    <a:srgbClr val="0066FF"/>
    <a:srgbClr val="FF9933"/>
    <a:srgbClr val="D60093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15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D5635A-5B13-4BF2-A02E-0B7397591D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EDBB52-FBDB-4743-BD2A-07971778B439}" type="datetime1">
              <a:rPr lang="zh-CN" altLang="en-US"/>
              <a:pPr/>
              <a:t>2018/11/27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6EEF06-DFD5-43A5-810E-EC86FB3B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2F25F5-B346-492A-9DBF-5217BA041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72410E-4BED-454F-A778-15DC463A2BA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808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825A0D-9EFA-4385-A24A-616D9324B2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EDBB52-FBDB-4743-BD2A-07971778B439}" type="datetime1">
              <a:rPr lang="zh-CN" altLang="en-US"/>
              <a:pPr/>
              <a:t>2018/11/27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0D4BC0-83F7-4D76-984C-A4FBE1ED0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805208-56F6-4D8F-B519-FB5E124B6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E168D5-2B74-490C-BB20-84A854F9B1B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042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E80854-6045-4F40-9B77-86100EFD8B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EDBB52-FBDB-4743-BD2A-07971778B439}" type="datetime1">
              <a:rPr lang="zh-CN" altLang="en-US"/>
              <a:pPr/>
              <a:t>2018/11/27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7B59F1-6A21-4C49-A622-A53E0AF15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3FB1B6-B1D6-46B1-87DB-C56DB3D40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4DB61C-F9D9-477E-9F5E-282B61A1D85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115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553D36-BF32-4943-821B-F59A4DB4EA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EDBB52-FBDB-4743-BD2A-07971778B439}" type="datetime1">
              <a:rPr lang="zh-CN" altLang="en-US"/>
              <a:pPr/>
              <a:t>2018/11/27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E7E40D-DB07-4F33-B2BD-EB8439F3D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BB0A44-7777-43B8-9755-9004F01E4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E162BC-D10B-4AA1-B14B-E4A15D979A1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77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ABA61E-FB05-4F45-99EF-3883FFEE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EDBB52-FBDB-4743-BD2A-07971778B439}" type="datetime1">
              <a:rPr lang="zh-CN" altLang="en-US"/>
              <a:pPr/>
              <a:t>2018/11/27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9EFB10-AE34-44CC-A6D5-05825A55E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AAC7D7-6F13-4357-8BA7-F2D3C9457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503D43-71A5-4E0C-BCBD-2AF03D13B6E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484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56331BE-2935-4832-8D67-A9013AF8CB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EDBB52-FBDB-4743-BD2A-07971778B439}" type="datetime1">
              <a:rPr lang="zh-CN" altLang="en-US"/>
              <a:pPr/>
              <a:t>2018/11/27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610FAC3E-E714-4690-947E-97DEF031D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0133F5BB-1243-4600-B40B-2411B35AF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2495B0-7150-461A-B9B6-EB60A09E4B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830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067B6286-4BFE-4B1E-857C-E1C1A0F96B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EDBB52-FBDB-4743-BD2A-07971778B439}" type="datetime1">
              <a:rPr lang="zh-CN" altLang="en-US"/>
              <a:pPr/>
              <a:t>2018/11/27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C9A4D20D-3E44-4E3B-99F8-6FDC05AE2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E92F66F3-4C79-4D06-920D-B1026EF89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ADE9E0-1C6A-4703-8A83-C044F27AB92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292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8166CF9A-2992-4E70-A5B8-23C53E5308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EDBB52-FBDB-4743-BD2A-07971778B439}" type="datetime1">
              <a:rPr lang="zh-CN" altLang="en-US"/>
              <a:pPr/>
              <a:t>2018/11/27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93EA665A-6B15-4638-ADF4-61D13F2E1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7BCB5B27-0E5F-4591-B6D9-44F89D366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EBCBD5-AC06-4F25-8487-11A3516E960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128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6442792B-B9C5-44E1-AFAB-D720B374FD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EDBB52-FBDB-4743-BD2A-07971778B439}" type="datetime1">
              <a:rPr lang="zh-CN" altLang="en-US"/>
              <a:pPr/>
              <a:t>2018/11/27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0C3C0681-4944-43EB-BF11-ABAA8BC9C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097DC2E4-04DC-48A0-8845-24752E3F7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008882-A920-4965-AE4A-1B77AB1C5F3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67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0502BF4B-A967-4405-8665-160059812C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EDBB52-FBDB-4743-BD2A-07971778B439}" type="datetime1">
              <a:rPr lang="zh-CN" altLang="en-US"/>
              <a:pPr/>
              <a:t>2018/11/27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DCCC4E15-46ED-4397-B4EF-C123A4D66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C5004F9E-2A5E-4F89-AF0A-F003E121F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A12303-2736-47E7-AF23-9B5DF24FBF8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795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33D2E82-2998-411C-B7A1-528D472D04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EDBB52-FBDB-4743-BD2A-07971778B439}" type="datetime1">
              <a:rPr lang="zh-CN" altLang="en-US"/>
              <a:pPr/>
              <a:t>2018/11/27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DB6C6E6B-869E-4E59-BFBC-D2ED9F3C6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3CE9DA5C-34C6-4BE9-8771-0811A4278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6FD24F-9830-4ED0-97A1-53E51A23534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115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A114DB32-2829-4150-8D12-BC63C2F9034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F6030BCB-6C17-4F60-A3BB-BCBD925587C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>
            <a:extLst>
              <a:ext uri="{FF2B5EF4-FFF2-40B4-BE49-F238E27FC236}">
                <a16:creationId xmlns:a16="http://schemas.microsoft.com/office/drawing/2014/main" id="{E6786A14-6718-4EE7-ABAD-15A021F610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32EDBB52-FBDB-4743-BD2A-07971778B439}" type="datetime1">
              <a:rPr lang="zh-CN" altLang="en-US"/>
              <a:pPr/>
              <a:t>2018/11/27</a:t>
            </a:fld>
            <a:endParaRPr lang="zh-CN" altLang="en-US"/>
          </a:p>
        </p:txBody>
      </p:sp>
      <p:sp>
        <p:nvSpPr>
          <p:cNvPr id="1029" name="页脚占位符 4">
            <a:extLst>
              <a:ext uri="{FF2B5EF4-FFF2-40B4-BE49-F238E27FC236}">
                <a16:creationId xmlns:a16="http://schemas.microsoft.com/office/drawing/2014/main" id="{C7D33CE7-4187-4A35-AF1B-C44D761C60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endParaRPr/>
          </a:p>
        </p:txBody>
      </p:sp>
      <p:sp>
        <p:nvSpPr>
          <p:cNvPr id="1030" name="灯片编号占位符 5">
            <a:extLst>
              <a:ext uri="{FF2B5EF4-FFF2-40B4-BE49-F238E27FC236}">
                <a16:creationId xmlns:a16="http://schemas.microsoft.com/office/drawing/2014/main" id="{B694A3FA-B37B-4327-B10A-263766AFBC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84EAA28-67F9-4D5A-9A83-B211FBD3A27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marL="914400" indent="-9144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pitchFamily="34" charset="0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pitchFamily="34" charset="0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pitchFamily="34" charset="0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pitchFamily="3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3">
            <a:extLst>
              <a:ext uri="{FF2B5EF4-FFF2-40B4-BE49-F238E27FC236}">
                <a16:creationId xmlns:a16="http://schemas.microsoft.com/office/drawing/2014/main" id="{611C5068-9E2A-4D9E-B4EA-FFEFD4F2A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925" y="2438400"/>
            <a:ext cx="9178925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40000"/>
              </a:lnSpc>
            </a:pPr>
            <a:r>
              <a:rPr lang="zh-CN" altLang="en-US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Node.js入门和企业级项目实战</a:t>
            </a:r>
          </a:p>
          <a:p>
            <a:pPr algn="ctr">
              <a:lnSpc>
                <a:spcPct val="140000"/>
              </a:lnSpc>
            </a:pPr>
            <a:r>
              <a:rPr lang="zh-CN" altLang="en-US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第1天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文本框 12289">
            <a:extLst>
              <a:ext uri="{FF2B5EF4-FFF2-40B4-BE49-F238E27FC236}">
                <a16:creationId xmlns:a16="http://schemas.microsoft.com/office/drawing/2014/main" id="{0C2E5DC2-AEC5-41B0-B9AF-ACABA3C42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838200"/>
            <a:ext cx="86407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99FF"/>
                </a:solidFill>
                <a:ea typeface="微软雅黑" panose="020B0503020204020204" pitchFamily="34" charset="-122"/>
              </a:rPr>
              <a:t>Node.js特点之二：非阻塞I/O</a:t>
            </a:r>
            <a:endParaRPr lang="zh-CN" altLang="en-US"/>
          </a:p>
        </p:txBody>
      </p:sp>
      <p:sp>
        <p:nvSpPr>
          <p:cNvPr id="11266" name="文本框 12290">
            <a:extLst>
              <a:ext uri="{FF2B5EF4-FFF2-40B4-BE49-F238E27FC236}">
                <a16:creationId xmlns:a16="http://schemas.microsoft.com/office/drawing/2014/main" id="{B73E62F9-8FB7-4C34-90AE-912DC193F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771650"/>
            <a:ext cx="8712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例如，当在访问数据库取得数据的时候，需要一段时间。在传统的单线程处理机制中，在执行了访问数据库代码之后，整个线程都将暂停下来，等待数据库返回结果，才能执行后面的代码。也就是说，I/O阻塞了代码的执行，极大地降低了程序的执行效率。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由于Node.js中采用了非阻塞型I/O机制，因此在执行了访问数据库的代码之后，将立即转而执行其后面的代码，把数据库返回结果的处理代码放在回调函数中，从而提高了程序的执行效率。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当某个I/O执行完毕时，将以事件的形式通知执行I/O操作的线程，线程执行这个事件的回调函数。为了处理异步I/O，线程必须有事件循环，不断的检查有没有未处理的事件，依次予以处理。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阻塞模式下，一个线程只能处理一项任务，要想提高吞吐量必须通过多线程。而非阻塞模式下，一个线程永远在执行计算操作，这个线程的CPU核心利用率永远是100%。所以，这是一种特别有哲理的解决方案：与其人多，但是好多人闲着；还不如一个人玩命，往死里干活儿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文本框 13313">
            <a:extLst>
              <a:ext uri="{FF2B5EF4-FFF2-40B4-BE49-F238E27FC236}">
                <a16:creationId xmlns:a16="http://schemas.microsoft.com/office/drawing/2014/main" id="{978A37C6-0159-4A6C-B694-11F77553F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838200"/>
            <a:ext cx="86407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99FF"/>
                </a:solidFill>
                <a:ea typeface="微软雅黑" panose="020B0503020204020204" pitchFamily="34" charset="-122"/>
              </a:rPr>
              <a:t>Node.js特点之三：事件驱动</a:t>
            </a:r>
            <a:endParaRPr lang="zh-CN" altLang="en-US"/>
          </a:p>
        </p:txBody>
      </p:sp>
      <p:sp>
        <p:nvSpPr>
          <p:cNvPr id="12290" name="文本框 13314">
            <a:extLst>
              <a:ext uri="{FF2B5EF4-FFF2-40B4-BE49-F238E27FC236}">
                <a16:creationId xmlns:a16="http://schemas.microsoft.com/office/drawing/2014/main" id="{B3048DC3-1687-4827-945B-BB195A8C6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700213"/>
            <a:ext cx="8712200" cy="240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在Node中，客户端请求建立连接，提交数据等行为，会触发相应的事件。在Node中，在一个时刻，只能执行一个事件回调函数，但是在执行一个事件回调函数的中途，可以转而处理其他事件（比如，又有新用户连接了），然后返回继续执行原事件的回调函数，这种处理机制，称为“事件环”机制。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Node.js底层是C++（V8也是C++写的）。底层代码中，近半数都用于事件队列、回调函数队列的构建。用事件驱动来完成服务器的任务调度，这是鬼才才能想到的。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文本框 14337">
            <a:extLst>
              <a:ext uri="{FF2B5EF4-FFF2-40B4-BE49-F238E27FC236}">
                <a16:creationId xmlns:a16="http://schemas.microsoft.com/office/drawing/2014/main" id="{08D066E2-FD84-4636-87CF-14BA1510A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838200"/>
            <a:ext cx="86407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99FF"/>
                </a:solidFill>
                <a:ea typeface="微软雅黑" panose="020B0503020204020204" pitchFamily="34" charset="-122"/>
              </a:rPr>
              <a:t>Node.js特点之三：事件驱动</a:t>
            </a:r>
            <a:endParaRPr lang="zh-CN" altLang="en-US"/>
          </a:p>
        </p:txBody>
      </p:sp>
      <p:pic>
        <p:nvPicPr>
          <p:cNvPr id="13314" name="图片 14338">
            <a:extLst>
              <a:ext uri="{FF2B5EF4-FFF2-40B4-BE49-F238E27FC236}">
                <a16:creationId xmlns:a16="http://schemas.microsoft.com/office/drawing/2014/main" id="{6A8ABDF8-9250-4845-84C0-05B5A8471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628775"/>
            <a:ext cx="6010275" cy="463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15361">
            <a:extLst>
              <a:ext uri="{FF2B5EF4-FFF2-40B4-BE49-F238E27FC236}">
                <a16:creationId xmlns:a16="http://schemas.microsoft.com/office/drawing/2014/main" id="{3E0727AA-93F5-414B-96F0-DF70FED1E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838200"/>
            <a:ext cx="86407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99FF"/>
                </a:solidFill>
                <a:ea typeface="微软雅黑" panose="020B0503020204020204" pitchFamily="34" charset="-122"/>
              </a:rPr>
              <a:t>适合Node的业务</a:t>
            </a:r>
            <a:endParaRPr lang="zh-CN" altLang="en-US"/>
          </a:p>
        </p:txBody>
      </p:sp>
      <p:pic>
        <p:nvPicPr>
          <p:cNvPr id="14338" name="图片 15362">
            <a:extLst>
              <a:ext uri="{FF2B5EF4-FFF2-40B4-BE49-F238E27FC236}">
                <a16:creationId xmlns:a16="http://schemas.microsoft.com/office/drawing/2014/main" id="{536E1E24-03EC-4056-AB78-0320E3C47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49" b="28304"/>
          <a:stretch>
            <a:fillRect/>
          </a:stretch>
        </p:blipFill>
        <p:spPr bwMode="auto">
          <a:xfrm>
            <a:off x="6372225" y="620713"/>
            <a:ext cx="2514600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文本框 15363">
            <a:extLst>
              <a:ext uri="{FF2B5EF4-FFF2-40B4-BE49-F238E27FC236}">
                <a16:creationId xmlns:a16="http://schemas.microsoft.com/office/drawing/2014/main" id="{AF438709-6F74-4BCE-A0E8-A5F08B7B0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628775"/>
            <a:ext cx="8712200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588" indent="4556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Node.js适合用来开发什么样的应用程序呢？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当应用程序需要处理大量并发的I/O，而在向客户端发出响应之前，应用程序内部并不需要进行非常复杂的处理的时候，Node.js非常适合。Node.js也非常适合与web socket配合，开发长连接的实时交互应用程序。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比如：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● 用户表单收集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● 考试系统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● 聊天室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● 图文直播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● 提供JSON的API（为前台Angular使用）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6385">
            <a:extLst>
              <a:ext uri="{FF2B5EF4-FFF2-40B4-BE49-F238E27FC236}">
                <a16:creationId xmlns:a16="http://schemas.microsoft.com/office/drawing/2014/main" id="{EB69A9EA-D154-4FDF-81FC-B5662A660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838200"/>
            <a:ext cx="86407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99FF"/>
                </a:solidFill>
                <a:ea typeface="微软雅黑" panose="020B0503020204020204" pitchFamily="34" charset="-122"/>
              </a:rPr>
              <a:t>Node生态非常好</a:t>
            </a:r>
            <a:endParaRPr lang="zh-CN" altLang="en-US"/>
          </a:p>
        </p:txBody>
      </p:sp>
      <p:pic>
        <p:nvPicPr>
          <p:cNvPr id="15362" name="图片 16386">
            <a:extLst>
              <a:ext uri="{FF2B5EF4-FFF2-40B4-BE49-F238E27FC236}">
                <a16:creationId xmlns:a16="http://schemas.microsoft.com/office/drawing/2014/main" id="{50B266EB-2270-488D-8D9D-791D2E709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49" b="28304"/>
          <a:stretch>
            <a:fillRect/>
          </a:stretch>
        </p:blipFill>
        <p:spPr bwMode="auto">
          <a:xfrm>
            <a:off x="252413" y="1844675"/>
            <a:ext cx="2514600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图片 16387">
            <a:extLst>
              <a:ext uri="{FF2B5EF4-FFF2-40B4-BE49-F238E27FC236}">
                <a16:creationId xmlns:a16="http://schemas.microsoft.com/office/drawing/2014/main" id="{3DE82E8B-3593-497A-BDBF-6752B448F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1844675"/>
            <a:ext cx="187325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图片 16388">
            <a:extLst>
              <a:ext uri="{FF2B5EF4-FFF2-40B4-BE49-F238E27FC236}">
                <a16:creationId xmlns:a16="http://schemas.microsoft.com/office/drawing/2014/main" id="{E1466BF8-87FC-4C69-8559-8F9176CD6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429000"/>
            <a:ext cx="3332162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图片 16389">
            <a:extLst>
              <a:ext uri="{FF2B5EF4-FFF2-40B4-BE49-F238E27FC236}">
                <a16:creationId xmlns:a16="http://schemas.microsoft.com/office/drawing/2014/main" id="{CC7004EB-AC0E-4A1D-90C2-FFAC03EB3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3502025"/>
            <a:ext cx="21209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图片 16390">
            <a:extLst>
              <a:ext uri="{FF2B5EF4-FFF2-40B4-BE49-F238E27FC236}">
                <a16:creationId xmlns:a16="http://schemas.microsoft.com/office/drawing/2014/main" id="{2CDA4999-1B42-4F66-BAEA-8E14AF3D5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1844675"/>
            <a:ext cx="244792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文本框 17409">
            <a:extLst>
              <a:ext uri="{FF2B5EF4-FFF2-40B4-BE49-F238E27FC236}">
                <a16:creationId xmlns:a16="http://schemas.microsoft.com/office/drawing/2014/main" id="{73CF9EBF-6B55-4579-95CD-64DF809A3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765175"/>
            <a:ext cx="86407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99FF"/>
                </a:solidFill>
                <a:ea typeface="微软雅黑" panose="020B0503020204020204" pitchFamily="34" charset="-122"/>
              </a:rPr>
              <a:t>Node无法挑战PHP、JSP等老牌后台语言</a:t>
            </a:r>
            <a:endParaRPr lang="zh-CN" altLang="en-US"/>
          </a:p>
        </p:txBody>
      </p:sp>
      <p:pic>
        <p:nvPicPr>
          <p:cNvPr id="16386" name="图片 17410">
            <a:extLst>
              <a:ext uri="{FF2B5EF4-FFF2-40B4-BE49-F238E27FC236}">
                <a16:creationId xmlns:a16="http://schemas.microsoft.com/office/drawing/2014/main" id="{A6C57181-30A6-4F12-B12A-4294BDE0E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1412875"/>
            <a:ext cx="3167062" cy="178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图片 17411">
            <a:extLst>
              <a:ext uri="{FF2B5EF4-FFF2-40B4-BE49-F238E27FC236}">
                <a16:creationId xmlns:a16="http://schemas.microsoft.com/office/drawing/2014/main" id="{8FFD448E-0377-4F17-B773-3BED5E190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3357563"/>
            <a:ext cx="3167062" cy="178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文本框 17412">
            <a:extLst>
              <a:ext uri="{FF2B5EF4-FFF2-40B4-BE49-F238E27FC236}">
                <a16:creationId xmlns:a16="http://schemas.microsoft.com/office/drawing/2014/main" id="{BCB271A2-1C8A-4BBC-841B-98EA20EEC3BB}"/>
              </a:ext>
            </a:extLst>
          </p:cNvPr>
          <p:cNvSpPr txBox="1"/>
          <p:nvPr/>
        </p:nvSpPr>
        <p:spPr>
          <a:xfrm>
            <a:off x="3635375" y="1341438"/>
            <a:ext cx="5400675" cy="44815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1905" indent="-1905">
              <a:lnSpc>
                <a:spcPct val="150000"/>
              </a:lnSpc>
            </a:pPr>
            <a:r>
              <a:rPr lang="zh-CN" altLang="en-US" sz="1600" noProof="1">
                <a:latin typeface="微软雅黑" panose="020B0503020204020204" pitchFamily="2" charset="-122"/>
                <a:ea typeface="微软雅黑" panose="020B0503020204020204" pitchFamily="2" charset="-122"/>
              </a:rPr>
              <a:t>Node.js本是就是极客追求性能极致的产物，缺少了很多服务器的健壮考量。所以Node不可能应用在银行、证券、电信等需要极高可靠性的业务中。</a:t>
            </a:r>
          </a:p>
          <a:p>
            <a:pPr marL="1905" indent="-1905">
              <a:lnSpc>
                <a:spcPct val="150000"/>
              </a:lnSpc>
            </a:pPr>
            <a:r>
              <a:rPr lang="zh-CN" altLang="en-US" sz="1600" noProof="1">
                <a:solidFill>
                  <a:srgbClr val="D60093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中国的企业实战中，创业型公司（正处于A轮、B轮）非常爱使用Node做核心业务：</a:t>
            </a:r>
          </a:p>
          <a:p>
            <a:pPr marL="1905" indent="28384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noProof="1">
                <a:latin typeface="微软雅黑" panose="020B0503020204020204" pitchFamily="2" charset="-122"/>
                <a:ea typeface="微软雅黑" panose="020B0503020204020204" pitchFamily="2" charset="-122"/>
              </a:rPr>
              <a:t>■ 功夫熊的APP，后台是Node.js在伺服</a:t>
            </a:r>
          </a:p>
          <a:p>
            <a:pPr marL="1905" indent="28384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noProof="1">
                <a:latin typeface="微软雅黑" panose="020B0503020204020204" pitchFamily="2" charset="-122"/>
                <a:ea typeface="微软雅黑" panose="020B0503020204020204" pitchFamily="2" charset="-122"/>
              </a:rPr>
              <a:t>■ 实现网，整站为Node.js搭建</a:t>
            </a:r>
          </a:p>
          <a:p>
            <a:pPr marL="1905" indent="-1905">
              <a:lnSpc>
                <a:spcPct val="150000"/>
              </a:lnSpc>
            </a:pPr>
            <a:r>
              <a:rPr lang="zh-CN" altLang="en-US" sz="1600" noProof="1">
                <a:solidFill>
                  <a:srgbClr val="D6009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成熟大企业，基本上都是用Node实现某一方面的功能：</a:t>
            </a:r>
          </a:p>
          <a:p>
            <a:pPr marL="1905" indent="-1905">
              <a:lnSpc>
                <a:spcPct val="150000"/>
              </a:lnSpc>
            </a:pPr>
            <a:r>
              <a:rPr lang="zh-CN" altLang="en-US" sz="1600" noProof="1">
                <a:latin typeface="微软雅黑" panose="020B0503020204020204" pitchFamily="2" charset="-122"/>
                <a:ea typeface="微软雅黑" panose="020B0503020204020204" pitchFamily="2" charset="-122"/>
              </a:rPr>
              <a:t>■ 知乎用了一个Node进程，跑起了“站内信”功能</a:t>
            </a:r>
          </a:p>
          <a:p>
            <a:pPr marL="1905" indent="28384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noProof="1">
                <a:latin typeface="微软雅黑" panose="020B0503020204020204" pitchFamily="2" charset="-122"/>
                <a:ea typeface="微软雅黑" panose="020B0503020204020204" pitchFamily="2" charset="-122"/>
              </a:rPr>
              <a:t>■ 百度的很多表单，是用Node保存到数据库的</a:t>
            </a:r>
          </a:p>
          <a:p>
            <a:pPr marL="1905" indent="-1905">
              <a:lnSpc>
                <a:spcPct val="150000"/>
              </a:lnSpc>
            </a:pPr>
            <a:endParaRPr lang="zh-CN" altLang="en-US" sz="1600" noProof="1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1905" indent="-1905">
              <a:lnSpc>
                <a:spcPct val="150000"/>
              </a:lnSpc>
            </a:pPr>
            <a:r>
              <a:rPr lang="zh-CN" altLang="en-US" sz="1600" noProof="1">
                <a:latin typeface="微软雅黑" panose="020B0503020204020204" pitchFamily="2" charset="-122"/>
                <a:ea typeface="微软雅黑" panose="020B0503020204020204" pitchFamily="2" charset="-122"/>
              </a:rPr>
              <a:t>Node不是银弹，就是你工具箱中的一个小工具而已。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文本框 18433">
            <a:extLst>
              <a:ext uri="{FF2B5EF4-FFF2-40B4-BE49-F238E27FC236}">
                <a16:creationId xmlns:a16="http://schemas.microsoft.com/office/drawing/2014/main" id="{444E5AFE-5D36-429C-B631-107F79D6A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765175"/>
            <a:ext cx="86407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99FF"/>
                </a:solidFill>
                <a:ea typeface="微软雅黑" panose="020B0503020204020204" pitchFamily="34" charset="-122"/>
              </a:rPr>
              <a:t>Node.js在windows中的安装</a:t>
            </a:r>
            <a:endParaRPr lang="zh-CN" altLang="en-US"/>
          </a:p>
        </p:txBody>
      </p:sp>
      <p:sp>
        <p:nvSpPr>
          <p:cNvPr id="17410" name="文本框 18434">
            <a:extLst>
              <a:ext uri="{FF2B5EF4-FFF2-40B4-BE49-F238E27FC236}">
                <a16:creationId xmlns:a16="http://schemas.microsoft.com/office/drawing/2014/main" id="{632C86BA-3340-4EFA-807E-6FCF8AB4D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341438"/>
            <a:ext cx="885507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Node命令，修改程序必须重新node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cmd的使用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REPL运行环境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console.log()</a:t>
            </a:r>
          </a:p>
          <a:p>
            <a:pPr>
              <a:lnSpc>
                <a:spcPct val="150000"/>
              </a:lnSpc>
            </a:pP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图片 4097">
            <a:extLst>
              <a:ext uri="{FF2B5EF4-FFF2-40B4-BE49-F238E27FC236}">
                <a16:creationId xmlns:a16="http://schemas.microsoft.com/office/drawing/2014/main" id="{EE360462-E0DD-4A65-B189-67B1A751C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1630363"/>
            <a:ext cx="3141663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图片 4098">
            <a:extLst>
              <a:ext uri="{FF2B5EF4-FFF2-40B4-BE49-F238E27FC236}">
                <a16:creationId xmlns:a16="http://schemas.microsoft.com/office/drawing/2014/main" id="{2105B546-7BD6-4F29-BD2B-2A7E1AE07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3933825"/>
            <a:ext cx="3141663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图片 4099">
            <a:extLst>
              <a:ext uri="{FF2B5EF4-FFF2-40B4-BE49-F238E27FC236}">
                <a16:creationId xmlns:a16="http://schemas.microsoft.com/office/drawing/2014/main" id="{554A33DC-D08C-454A-BA42-A59055A2B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1630363"/>
            <a:ext cx="314325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文本框 4100">
            <a:extLst>
              <a:ext uri="{FF2B5EF4-FFF2-40B4-BE49-F238E27FC236}">
                <a16:creationId xmlns:a16="http://schemas.microsoft.com/office/drawing/2014/main" id="{6A154F21-DA64-4C18-B9FF-1BE1A183F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838200"/>
            <a:ext cx="86407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99FF"/>
                </a:solidFill>
                <a:ea typeface="微软雅黑" panose="020B0503020204020204" pitchFamily="34" charset="-122"/>
              </a:rPr>
              <a:t>Ryan Dahl</a:t>
            </a:r>
          </a:p>
        </p:txBody>
      </p:sp>
      <p:pic>
        <p:nvPicPr>
          <p:cNvPr id="3077" name="图片 4101">
            <a:extLst>
              <a:ext uri="{FF2B5EF4-FFF2-40B4-BE49-F238E27FC236}">
                <a16:creationId xmlns:a16="http://schemas.microsoft.com/office/drawing/2014/main" id="{128C369F-C267-4BB3-83AA-04B5EF73B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3933825"/>
            <a:ext cx="314325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图片 5121">
            <a:extLst>
              <a:ext uri="{FF2B5EF4-FFF2-40B4-BE49-F238E27FC236}">
                <a16:creationId xmlns:a16="http://schemas.microsoft.com/office/drawing/2014/main" id="{57B26898-D07C-48F6-A2C2-164B1458A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1701800"/>
            <a:ext cx="3141663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图片 5122">
            <a:extLst>
              <a:ext uri="{FF2B5EF4-FFF2-40B4-BE49-F238E27FC236}">
                <a16:creationId xmlns:a16="http://schemas.microsoft.com/office/drawing/2014/main" id="{23749C40-9387-46EA-A83A-CCD1D9EE5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4005263"/>
            <a:ext cx="314325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图片 5123">
            <a:extLst>
              <a:ext uri="{FF2B5EF4-FFF2-40B4-BE49-F238E27FC236}">
                <a16:creationId xmlns:a16="http://schemas.microsoft.com/office/drawing/2014/main" id="{B842CC11-ED16-476E-9AA9-CDB9E1C2C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1701800"/>
            <a:ext cx="3141663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图片 5124">
            <a:extLst>
              <a:ext uri="{FF2B5EF4-FFF2-40B4-BE49-F238E27FC236}">
                <a16:creationId xmlns:a16="http://schemas.microsoft.com/office/drawing/2014/main" id="{80F5386B-270E-473A-A9AE-F72D001BE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4005263"/>
            <a:ext cx="3141663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文本框 5125">
            <a:extLst>
              <a:ext uri="{FF2B5EF4-FFF2-40B4-BE49-F238E27FC236}">
                <a16:creationId xmlns:a16="http://schemas.microsoft.com/office/drawing/2014/main" id="{D071A9F9-1EBF-4DA7-A543-3998A054D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838200"/>
            <a:ext cx="86407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99FF"/>
                </a:solidFill>
                <a:ea typeface="微软雅黑" panose="020B0503020204020204" pitchFamily="34" charset="-122"/>
              </a:rPr>
              <a:t>Ryan Dahl</a:t>
            </a:r>
          </a:p>
        </p:txBody>
      </p:sp>
      <p:sp>
        <p:nvSpPr>
          <p:cNvPr id="4102" name="文本框 5126">
            <a:extLst>
              <a:ext uri="{FF2B5EF4-FFF2-40B4-BE49-F238E27FC236}">
                <a16:creationId xmlns:a16="http://schemas.microsoft.com/office/drawing/2014/main" id="{712E4BA1-C5AD-465C-8B7C-A43384FF3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557338"/>
            <a:ext cx="8855075" cy="4340225"/>
          </a:xfrm>
          <a:prstGeom prst="rect">
            <a:avLst/>
          </a:prstGeom>
          <a:solidFill>
            <a:schemeClr val="bg1">
              <a:alpha val="75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70" tIns="46990" rIns="90170" bIns="469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2004年，在纽约罗彻斯特大学数学系读博士，研究一些分形、分类以及p-adic分析。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2006年，也许是厌倦了读博的无聊，他产生了『世界那么大，我想去看看』的念头，做出了退学的决定，然后一个人来到智利的Valparaiso小镇。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那时候他尚不知道找一个什么样的工作来糊口，期间他曾熬夜做了一些不切实际的研究，如如何通过云进行通信。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从那起，Ryan Dahl不知道是否因为生活的关系，他开始学习网站开发了，走上了码农的道路。那时候Ruby on Rails很火，他也不例外的学习了它。从那时候开始，Ryan Dahl的生活方式就是接项目，然后去客户的地方工作，在他眼中，拿工资和上班其实就是去那里旅行。此后他去过很多地方，如阿根廷的布宜诺斯艾利斯、德国的科隆、奥地利的维也纳。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图片 6145">
            <a:extLst>
              <a:ext uri="{FF2B5EF4-FFF2-40B4-BE49-F238E27FC236}">
                <a16:creationId xmlns:a16="http://schemas.microsoft.com/office/drawing/2014/main" id="{3E6CA574-0D38-4A38-BA49-9BC0517F1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1701800"/>
            <a:ext cx="3141663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图片 6146">
            <a:extLst>
              <a:ext uri="{FF2B5EF4-FFF2-40B4-BE49-F238E27FC236}">
                <a16:creationId xmlns:a16="http://schemas.microsoft.com/office/drawing/2014/main" id="{C8148672-7334-4716-81C6-DDFCF0817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4005263"/>
            <a:ext cx="314325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图片 6147">
            <a:extLst>
              <a:ext uri="{FF2B5EF4-FFF2-40B4-BE49-F238E27FC236}">
                <a16:creationId xmlns:a16="http://schemas.microsoft.com/office/drawing/2014/main" id="{F215B863-026A-4339-887F-1A865855A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1701800"/>
            <a:ext cx="3141663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图片 6148">
            <a:extLst>
              <a:ext uri="{FF2B5EF4-FFF2-40B4-BE49-F238E27FC236}">
                <a16:creationId xmlns:a16="http://schemas.microsoft.com/office/drawing/2014/main" id="{5BF510AC-E31F-441F-97B0-2FA564BAE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4005263"/>
            <a:ext cx="3141663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文本框 6149">
            <a:extLst>
              <a:ext uri="{FF2B5EF4-FFF2-40B4-BE49-F238E27FC236}">
                <a16:creationId xmlns:a16="http://schemas.microsoft.com/office/drawing/2014/main" id="{386179CA-853D-4EED-B96A-AF00AE8E9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838200"/>
            <a:ext cx="86407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99FF"/>
                </a:solidFill>
                <a:ea typeface="微软雅黑" panose="020B0503020204020204" pitchFamily="34" charset="-122"/>
              </a:rPr>
              <a:t>Ryan Dahl</a:t>
            </a:r>
            <a:endParaRPr lang="zh-CN" altLang="en-US"/>
          </a:p>
        </p:txBody>
      </p:sp>
      <p:sp>
        <p:nvSpPr>
          <p:cNvPr id="5126" name="文本框 6150">
            <a:extLst>
              <a:ext uri="{FF2B5EF4-FFF2-40B4-BE49-F238E27FC236}">
                <a16:creationId xmlns:a16="http://schemas.microsoft.com/office/drawing/2014/main" id="{53F01295-B712-4FD6-A4BD-528B5BAAF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485900"/>
            <a:ext cx="8856663" cy="360362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70" tIns="46990" rIns="90170" bIns="469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60000"/>
              </a:lnSpc>
              <a:spcBef>
                <a:spcPct val="50000"/>
              </a:spcBef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Ryan Dahl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经过两年的工作后，成为了高性能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服务器的专家，从接开发应用到变成专门帮客户解决性能问题的专家。期间他开始写一些开源项目帮助客户解决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服务器的高并发性能问题，尝试过的语言有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Ruby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Lua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。当然这些尝试都最终失败了，只有其中通过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写的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服务库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libebb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项目略有起色，基本上算作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libuv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的前身。这些失败各有各的原因，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Ruby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因为虚拟机性能太烂而无法解决根本问题，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代码的性能高，但是让业务通过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进行开发显然是不太现实的事情，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Lua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则是已有的同步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导致无法发挥性能优势。虽然经历了失败，但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Ryan Dahl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大致的感觉到了解决问题的关键是要通过事件驱动和异步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来达成目的。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7169">
            <a:extLst>
              <a:ext uri="{FF2B5EF4-FFF2-40B4-BE49-F238E27FC236}">
                <a16:creationId xmlns:a16="http://schemas.microsoft.com/office/drawing/2014/main" id="{ABEA7083-B5FB-4FE7-8C18-F79771DA3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1701800"/>
            <a:ext cx="3141663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图片 7170">
            <a:extLst>
              <a:ext uri="{FF2B5EF4-FFF2-40B4-BE49-F238E27FC236}">
                <a16:creationId xmlns:a16="http://schemas.microsoft.com/office/drawing/2014/main" id="{5C0787B5-D6AE-4EC9-B63B-1EEE49562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4005263"/>
            <a:ext cx="314325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图片 7171">
            <a:extLst>
              <a:ext uri="{FF2B5EF4-FFF2-40B4-BE49-F238E27FC236}">
                <a16:creationId xmlns:a16="http://schemas.microsoft.com/office/drawing/2014/main" id="{1842178F-3CF1-477C-B4F4-D77676B6C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1701800"/>
            <a:ext cx="3141663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图片 7172">
            <a:extLst>
              <a:ext uri="{FF2B5EF4-FFF2-40B4-BE49-F238E27FC236}">
                <a16:creationId xmlns:a16="http://schemas.microsoft.com/office/drawing/2014/main" id="{5327A637-9C6C-412E-8916-519539FEE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4005263"/>
            <a:ext cx="3141663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文本框 7173">
            <a:extLst>
              <a:ext uri="{FF2B5EF4-FFF2-40B4-BE49-F238E27FC236}">
                <a16:creationId xmlns:a16="http://schemas.microsoft.com/office/drawing/2014/main" id="{D7507C45-C024-496D-9026-0A237A70C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838200"/>
            <a:ext cx="86407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99FF"/>
                </a:solidFill>
                <a:ea typeface="微软雅黑" panose="020B0503020204020204" pitchFamily="34" charset="-122"/>
              </a:rPr>
              <a:t>Ryan Dahl</a:t>
            </a:r>
            <a:endParaRPr lang="zh-CN" altLang="en-US"/>
          </a:p>
        </p:txBody>
      </p:sp>
      <p:sp>
        <p:nvSpPr>
          <p:cNvPr id="7175" name="文本框 7174">
            <a:extLst>
              <a:ext uri="{FF2B5EF4-FFF2-40B4-BE49-F238E27FC236}">
                <a16:creationId xmlns:a16="http://schemas.microsoft.com/office/drawing/2014/main" id="{20A67553-C41C-4D0D-A20E-279C8E6F919D}"/>
              </a:ext>
            </a:extLst>
          </p:cNvPr>
          <p:cNvSpPr txBox="1"/>
          <p:nvPr/>
        </p:nvSpPr>
        <p:spPr>
          <a:xfrm>
            <a:off x="107950" y="1485900"/>
            <a:ext cx="8856663" cy="4578350"/>
          </a:xfrm>
          <a:prstGeom prst="rect">
            <a:avLst/>
          </a:prstGeom>
          <a:solidFill>
            <a:schemeClr val="bg1">
              <a:alpha val="85999"/>
            </a:schemeClr>
          </a:solidFill>
          <a:ln w="9525">
            <a:noFill/>
          </a:ln>
        </p:spPr>
        <p:txBody>
          <a:bodyPr lIns="90170" tIns="46990" rIns="90170" bIns="46990">
            <a:spAutoFit/>
          </a:bodyPr>
          <a:lstStyle/>
          <a:p>
            <a:pPr marL="1905" indent="-1905">
              <a:lnSpc>
                <a:spcPct val="140000"/>
              </a:lnSpc>
              <a:spcBef>
                <a:spcPct val="50000"/>
              </a:spcBef>
            </a:pPr>
            <a:r>
              <a:rPr lang="zh-CN" altLang="en-US" noProof="1">
                <a:latin typeface="微软雅黑" panose="020B0503020204020204" pitchFamily="2" charset="-122"/>
                <a:ea typeface="微软雅黑" panose="020B0503020204020204" pitchFamily="2" charset="-122"/>
              </a:rPr>
              <a:t>在他快绝望的时候，V8引擎来了。V8满足他关于高性能Web服务器的想象：</a:t>
            </a:r>
          </a:p>
          <a:p>
            <a:pPr marL="1905" indent="283845">
              <a:lnSpc>
                <a:spcPct val="14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1600" noProof="1">
                <a:solidFill>
                  <a:srgbClr val="D60093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● 没有历史包袱，没有同步I/O。不会出现一个同步I/O导致事件循环性能急剧降低的情况。</a:t>
            </a:r>
          </a:p>
          <a:p>
            <a:pPr marL="1905" indent="283845">
              <a:lnSpc>
                <a:spcPct val="14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1600" noProof="1">
                <a:solidFill>
                  <a:srgbClr val="D60093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● V8性能足够好，远远比Python、Ruby等其他脚本语言的引擎快。</a:t>
            </a:r>
          </a:p>
          <a:p>
            <a:pPr marL="1905" indent="283845">
              <a:lnSpc>
                <a:spcPct val="14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1600" noProof="1">
                <a:solidFill>
                  <a:srgbClr val="D60093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● JavaScript语言的闭包特性非常方便，比C中的回调函数好用。</a:t>
            </a:r>
          </a:p>
          <a:p>
            <a:pPr marL="1905" indent="-1905">
              <a:lnSpc>
                <a:spcPct val="140000"/>
              </a:lnSpc>
              <a:spcBef>
                <a:spcPct val="50000"/>
              </a:spcBef>
            </a:pPr>
            <a:r>
              <a:rPr lang="zh-CN" altLang="en-US" noProof="1">
                <a:latin typeface="微软雅黑" panose="020B0503020204020204" pitchFamily="2" charset="-122"/>
                <a:ea typeface="微软雅黑" panose="020B0503020204020204" pitchFamily="2" charset="-122"/>
              </a:rPr>
              <a:t>于是在2009年的2月，按新的想法他提交了项目的第一行代码，这个项目的名字最终被定名为“node”。</a:t>
            </a:r>
          </a:p>
          <a:p>
            <a:pPr marL="1905" indent="-1905">
              <a:lnSpc>
                <a:spcPct val="140000"/>
              </a:lnSpc>
              <a:spcBef>
                <a:spcPct val="50000"/>
              </a:spcBef>
            </a:pPr>
            <a:r>
              <a:rPr lang="zh-CN" altLang="en-US" noProof="1">
                <a:latin typeface="微软雅黑" panose="020B0503020204020204" pitchFamily="2" charset="-122"/>
                <a:ea typeface="微软雅黑" panose="020B0503020204020204" pitchFamily="2" charset="-122"/>
              </a:rPr>
              <a:t>2009年5月，Ryan Dahl正式向外界宣布他做的这个项目。2009年底，Ryan Dahl在柏林举行的JSConf EU会议上发表关于Node.js的演讲，之后Node.js逐渐流行于世。</a:t>
            </a:r>
          </a:p>
          <a:p>
            <a:pPr marL="1905" indent="-1905">
              <a:lnSpc>
                <a:spcPct val="140000"/>
              </a:lnSpc>
              <a:spcBef>
                <a:spcPct val="50000"/>
              </a:spcBef>
            </a:pPr>
            <a:r>
              <a:rPr lang="zh-CN" altLang="en-US" noProof="1">
                <a:latin typeface="微软雅黑" panose="020B0503020204020204" pitchFamily="2" charset="-122"/>
                <a:ea typeface="微软雅黑" panose="020B0503020204020204" pitchFamily="2" charset="-122"/>
              </a:rPr>
              <a:t>以上就是Node.js项目的由来，是一个专注于实现高性能Web服务器优化的专家，几经探索，几经挫折后，遇到V8而诞生的项目。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文本框 8193">
            <a:extLst>
              <a:ext uri="{FF2B5EF4-FFF2-40B4-BE49-F238E27FC236}">
                <a16:creationId xmlns:a16="http://schemas.microsoft.com/office/drawing/2014/main" id="{728EF983-7E6B-4601-B5F9-22EB2165A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838200"/>
            <a:ext cx="86407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99FF"/>
                </a:solidFill>
                <a:ea typeface="微软雅黑" panose="020B0503020204020204" pitchFamily="34" charset="-122"/>
              </a:rPr>
              <a:t>Node.js是什么</a:t>
            </a:r>
            <a:endParaRPr lang="zh-CN" altLang="en-US"/>
          </a:p>
        </p:txBody>
      </p:sp>
      <p:sp>
        <p:nvSpPr>
          <p:cNvPr id="8195" name="文本框 8194">
            <a:extLst>
              <a:ext uri="{FF2B5EF4-FFF2-40B4-BE49-F238E27FC236}">
                <a16:creationId xmlns:a16="http://schemas.microsoft.com/office/drawing/2014/main" id="{47700BD4-2584-4D43-9187-23A222564A57}"/>
              </a:ext>
            </a:extLst>
          </p:cNvPr>
          <p:cNvSpPr txBox="1"/>
          <p:nvPr/>
        </p:nvSpPr>
        <p:spPr>
          <a:xfrm>
            <a:off x="179388" y="1628775"/>
            <a:ext cx="8712200" cy="36195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1905" indent="-1905">
              <a:lnSpc>
                <a:spcPct val="130000"/>
              </a:lnSpc>
              <a:spcBef>
                <a:spcPct val="50000"/>
              </a:spcBef>
            </a:pPr>
            <a:r>
              <a:rPr lang="zh-CN" altLang="en-US" noProof="1">
                <a:latin typeface="微软雅黑" panose="020B0503020204020204" pitchFamily="2" charset="-122"/>
                <a:ea typeface="微软雅黑" panose="020B0503020204020204" pitchFamily="2" charset="-122"/>
              </a:rPr>
              <a:t>Node.js是一个让JavaScript运行在服务器端的开发平台，它让JavaScript的触角伸到了服务器端，可以与PHP、JSP、Python、Ruby平起平坐。</a:t>
            </a:r>
          </a:p>
          <a:p>
            <a:pPr marL="1905" indent="-1905">
              <a:lnSpc>
                <a:spcPct val="130000"/>
              </a:lnSpc>
              <a:spcBef>
                <a:spcPct val="50000"/>
              </a:spcBef>
            </a:pPr>
            <a:r>
              <a:rPr lang="zh-CN" altLang="en-US" noProof="1">
                <a:latin typeface="微软雅黑" panose="020B0503020204020204" pitchFamily="2" charset="-122"/>
                <a:ea typeface="微软雅黑" panose="020B0503020204020204" pitchFamily="2" charset="-122"/>
              </a:rPr>
              <a:t>但Node似乎有点不同：</a:t>
            </a:r>
          </a:p>
          <a:p>
            <a:pPr marL="1905" indent="283845">
              <a:lnSpc>
                <a:spcPct val="13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1600" noProof="1">
                <a:solidFill>
                  <a:srgbClr val="D60093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● Node.js不是一种独立的语言，与PHP、JSP、Python、Perl、Ruby的“既是语言，也是平台”不同，Node.js的使用JavaScript进行编程，运行在JavaScript引擎上（V8）。</a:t>
            </a:r>
          </a:p>
          <a:p>
            <a:pPr marL="1905" indent="283845">
              <a:lnSpc>
                <a:spcPct val="13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1600" noProof="1">
                <a:solidFill>
                  <a:srgbClr val="D60093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● 与PHP、JSP等相比，Node.js跳过了Apache、Naginx、IIS等HTTP服务器，它自己不用建设在任何服务器软件之上。Node.js的许多设计理念与经典架构（LAMP）有着很大的不同，可以提供强大的伸缩能力。</a:t>
            </a:r>
          </a:p>
          <a:p>
            <a:pPr marL="1905" indent="283845">
              <a:lnSpc>
                <a:spcPct val="13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noProof="1">
                <a:latin typeface="微软雅黑" panose="020B0503020204020204" pitchFamily="2" charset="-122"/>
                <a:ea typeface="微软雅黑" panose="020B0503020204020204" pitchFamily="2" charset="-122"/>
              </a:rPr>
              <a:t>Node.js自身哲学，是花最小的硬件成本，追求更高的并发，更高的处理性能。</a:t>
            </a:r>
          </a:p>
        </p:txBody>
      </p:sp>
      <p:pic>
        <p:nvPicPr>
          <p:cNvPr id="7171" name="图片 8195">
            <a:extLst>
              <a:ext uri="{FF2B5EF4-FFF2-40B4-BE49-F238E27FC236}">
                <a16:creationId xmlns:a16="http://schemas.microsoft.com/office/drawing/2014/main" id="{BB335E58-C867-4BD2-A09B-75C9E4E90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49" b="28304"/>
          <a:stretch>
            <a:fillRect/>
          </a:stretch>
        </p:blipFill>
        <p:spPr bwMode="auto">
          <a:xfrm>
            <a:off x="6372225" y="549275"/>
            <a:ext cx="25146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9217">
            <a:extLst>
              <a:ext uri="{FF2B5EF4-FFF2-40B4-BE49-F238E27FC236}">
                <a16:creationId xmlns:a16="http://schemas.microsoft.com/office/drawing/2014/main" id="{AEADC9AE-E1D7-4257-99EC-2C252146D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838200"/>
            <a:ext cx="86407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99FF"/>
                </a:solidFill>
                <a:ea typeface="微软雅黑" panose="020B0503020204020204" pitchFamily="34" charset="-122"/>
              </a:rPr>
              <a:t>Node.js的特点 </a:t>
            </a:r>
            <a:endParaRPr lang="zh-CN" altLang="en-US"/>
          </a:p>
        </p:txBody>
      </p:sp>
      <p:sp>
        <p:nvSpPr>
          <p:cNvPr id="8194" name="文本框 9218">
            <a:extLst>
              <a:ext uri="{FF2B5EF4-FFF2-40B4-BE49-F238E27FC236}">
                <a16:creationId xmlns:a16="http://schemas.microsoft.com/office/drawing/2014/main" id="{4AA89BCA-9763-4482-966E-672197D86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628775"/>
            <a:ext cx="8712200" cy="359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单线程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非阻塞I/O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事件驱动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这三个特点，必须深入理解，可以说是面试必考。当你理解透彻之后，你会发现，这三个特点，实际上说的是一件事儿。</a:t>
            </a:r>
          </a:p>
        </p:txBody>
      </p:sp>
      <p:pic>
        <p:nvPicPr>
          <p:cNvPr id="8195" name="图片 9219">
            <a:extLst>
              <a:ext uri="{FF2B5EF4-FFF2-40B4-BE49-F238E27FC236}">
                <a16:creationId xmlns:a16="http://schemas.microsoft.com/office/drawing/2014/main" id="{30EF200B-39E3-425C-89A7-6BE659D3F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49" b="28304"/>
          <a:stretch>
            <a:fillRect/>
          </a:stretch>
        </p:blipFill>
        <p:spPr bwMode="auto">
          <a:xfrm>
            <a:off x="6372225" y="620713"/>
            <a:ext cx="2514600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文本框 10241">
            <a:extLst>
              <a:ext uri="{FF2B5EF4-FFF2-40B4-BE49-F238E27FC236}">
                <a16:creationId xmlns:a16="http://schemas.microsoft.com/office/drawing/2014/main" id="{9637B94C-4F62-4994-A2EA-C33439DD3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838200"/>
            <a:ext cx="86407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99FF"/>
                </a:solidFill>
                <a:ea typeface="微软雅黑" panose="020B0503020204020204" pitchFamily="34" charset="-122"/>
              </a:rPr>
              <a:t>Node.js特点之一：单线程</a:t>
            </a:r>
            <a:endParaRPr lang="zh-CN" altLang="en-US"/>
          </a:p>
        </p:txBody>
      </p:sp>
      <p:sp>
        <p:nvSpPr>
          <p:cNvPr id="9218" name="文本框 10242">
            <a:extLst>
              <a:ext uri="{FF2B5EF4-FFF2-40B4-BE49-F238E27FC236}">
                <a16:creationId xmlns:a16="http://schemas.microsoft.com/office/drawing/2014/main" id="{75DF3449-5312-44BF-B94F-DA9628230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628775"/>
            <a:ext cx="8712200" cy="326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在Java、PHP或者.net等服务器端语言中，会为每一个客户端连接创建一个新的线程。而每个线程需要耗费大约2MB内存。也就是说，理论上，一个8GB内存的服务器可以同时连接的最大用户数为4000个左右。要让Web应用程序支持更多的用户，就需要增加服务器的数量，而Web应用程序的硬件成本当然就上升了。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Node.js不为每个客户连接创建一个新的线程，而仅仅使用一个线程。当有用户连接了，就触发一个内部事件，通过非阻塞I/O、事件驱动机制，让Node.js程序宏观上也是并行的。使用Node.js，一个8GB内存的服务器，可以同时处理超过4万用户的连接。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另外，带线程的带来的好处，还有操作系统完全不再有线程创建、销毁的时间开销。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图片 11265">
            <a:extLst>
              <a:ext uri="{FF2B5EF4-FFF2-40B4-BE49-F238E27FC236}">
                <a16:creationId xmlns:a16="http://schemas.microsoft.com/office/drawing/2014/main" id="{22E9C0A0-28B8-42CC-A03B-7601A0CEA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557338"/>
            <a:ext cx="3767137" cy="358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图片 11266">
            <a:extLst>
              <a:ext uri="{FF2B5EF4-FFF2-40B4-BE49-F238E27FC236}">
                <a16:creationId xmlns:a16="http://schemas.microsoft.com/office/drawing/2014/main" id="{32D0C665-F21A-488D-AFD6-D0AA8CD33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1485900"/>
            <a:ext cx="3024188" cy="413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文本框 11267">
            <a:extLst>
              <a:ext uri="{FF2B5EF4-FFF2-40B4-BE49-F238E27FC236}">
                <a16:creationId xmlns:a16="http://schemas.microsoft.com/office/drawing/2014/main" id="{37AF38B9-18B0-4EB1-9DF6-E6F358D6C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838200"/>
            <a:ext cx="86407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99FF"/>
                </a:solidFill>
                <a:ea typeface="微软雅黑" panose="020B0503020204020204" pitchFamily="34" charset="-122"/>
              </a:rPr>
              <a:t>Node.js特点之一：单线程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0</Pages>
  <Words>1737</Words>
  <Characters>0</Characters>
  <Application>Microsoft Office PowerPoint</Application>
  <DocSecurity>0</DocSecurity>
  <PresentationFormat>全屏显示(4:3)</PresentationFormat>
  <Lines>0</Lines>
  <Paragraphs>69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宋体</vt:lpstr>
      <vt:lpstr>Wingdings</vt:lpstr>
      <vt:lpstr>Calibri</vt:lpstr>
      <vt:lpstr>微软雅黑</vt:lpstr>
      <vt:lpstr>华文楷体</vt:lpstr>
      <vt:lpstr>楷体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admin</dc:creator>
  <cp:keywords/>
  <dc:description/>
  <cp:lastModifiedBy>Jun.Huang</cp:lastModifiedBy>
  <cp:revision>12</cp:revision>
  <dcterms:created xsi:type="dcterms:W3CDTF">2015-06-29T07:19:00Z</dcterms:created>
  <dcterms:modified xsi:type="dcterms:W3CDTF">2018-11-27T13:44:51Z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2052-10.1.0.7671</vt:lpwstr>
  </property>
</Properties>
</file>