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82" r:id="rId4"/>
    <p:sldId id="272" r:id="rId5"/>
    <p:sldId id="265" r:id="rId6"/>
    <p:sldId id="273" r:id="rId7"/>
    <p:sldId id="274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CCFFCC"/>
    <a:srgbClr val="CCECFF"/>
    <a:srgbClr val="0066FF"/>
    <a:srgbClr val="FF9933"/>
    <a:srgbClr val="D6009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02"/>
        <p:guide pos="2861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TextBox 3"/>
          <p:cNvSpPr/>
          <p:nvPr/>
        </p:nvSpPr>
        <p:spPr>
          <a:xfrm>
            <a:off x="-34925" y="2293938"/>
            <a:ext cx="9217025" cy="17970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Node.js入门和企业级项目实战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第4天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12289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标题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3313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标题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标题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4097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NoSQL</a:t>
            </a:r>
            <a:endParaRPr lang="zh-CN" altLang="en-US" sz="2800" dirty="0">
              <a:solidFill>
                <a:srgbClr val="0099FF"/>
              </a:solidFill>
              <a:ea typeface="微软雅黑" panose="020B0503020204020204" pitchFamily="2" charset="-122"/>
            </a:endParaRPr>
          </a:p>
        </p:txBody>
      </p:sp>
      <p:sp>
        <p:nvSpPr>
          <p:cNvPr id="4099" name="文本框 4098"/>
          <p:cNvSpPr txBox="1"/>
          <p:nvPr/>
        </p:nvSpPr>
        <p:spPr>
          <a:xfrm>
            <a:off x="117475" y="1455738"/>
            <a:ext cx="8848725" cy="228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20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NoSQL(NoSQL = Not Only SQL )，意即“不仅仅是SQL”，是一项全新的数据库革命性运动，早期就有人提出，发展至2009年趋势越发高涨。NoSQL的拥护者们提倡运用非关系型的数据存储，相对于铺天盖地的关系型数据库运用，这一概念无疑是一种全新的思维的注入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文本框 5121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SQL数据库和NoSQL数据库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3" name="文本框 5122"/>
          <p:cNvSpPr txBox="1"/>
          <p:nvPr/>
        </p:nvSpPr>
        <p:spPr>
          <a:xfrm>
            <a:off x="179388" y="1485900"/>
            <a:ext cx="1411287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ea typeface="微软雅黑" panose="020B0503020204020204" pitchFamily="2" charset="-122"/>
              </a:rPr>
              <a:t>SQL：</a:t>
            </a:r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5124" name="矩形 5123"/>
          <p:cNvSpPr/>
          <p:nvPr/>
        </p:nvSpPr>
        <p:spPr>
          <a:xfrm>
            <a:off x="828675" y="2205038"/>
            <a:ext cx="1800225" cy="72072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数据库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5" name="矩形 5124"/>
          <p:cNvSpPr/>
          <p:nvPr/>
        </p:nvSpPr>
        <p:spPr>
          <a:xfrm>
            <a:off x="3203575" y="1628775"/>
            <a:ext cx="1873250" cy="504825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6" name="矩形 5125"/>
          <p:cNvSpPr/>
          <p:nvPr/>
        </p:nvSpPr>
        <p:spPr>
          <a:xfrm>
            <a:off x="5653088" y="1270000"/>
            <a:ext cx="2087562" cy="288925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7" name="矩形 5126"/>
          <p:cNvSpPr/>
          <p:nvPr/>
        </p:nvSpPr>
        <p:spPr>
          <a:xfrm>
            <a:off x="3203575" y="2420938"/>
            <a:ext cx="1873250" cy="504825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8" name="矩形 5127"/>
          <p:cNvSpPr/>
          <p:nvPr/>
        </p:nvSpPr>
        <p:spPr>
          <a:xfrm>
            <a:off x="3203575" y="3141663"/>
            <a:ext cx="1873250" cy="503237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9" name="矩形 5128"/>
          <p:cNvSpPr/>
          <p:nvPr/>
        </p:nvSpPr>
        <p:spPr>
          <a:xfrm>
            <a:off x="5651500" y="1555750"/>
            <a:ext cx="2089150" cy="288925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30" name="矩形 5129"/>
          <p:cNvSpPr/>
          <p:nvPr/>
        </p:nvSpPr>
        <p:spPr>
          <a:xfrm>
            <a:off x="5651500" y="1844675"/>
            <a:ext cx="2089150" cy="288925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31" name="矩形 5130"/>
          <p:cNvSpPr/>
          <p:nvPr/>
        </p:nvSpPr>
        <p:spPr>
          <a:xfrm>
            <a:off x="5651500" y="2132013"/>
            <a:ext cx="2089150" cy="288925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32" name="左大括号 5131"/>
          <p:cNvSpPr/>
          <p:nvPr/>
        </p:nvSpPr>
        <p:spPr>
          <a:xfrm>
            <a:off x="2916238" y="1773238"/>
            <a:ext cx="74612" cy="1655762"/>
          </a:xfrm>
          <a:prstGeom prst="leftBrace">
            <a:avLst>
              <a:gd name="adj1" fmla="val 18493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3" name="左大括号 5132"/>
          <p:cNvSpPr/>
          <p:nvPr/>
        </p:nvSpPr>
        <p:spPr>
          <a:xfrm>
            <a:off x="5292725" y="1196975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4" name="文本框 5133"/>
          <p:cNvSpPr txBox="1"/>
          <p:nvPr/>
        </p:nvSpPr>
        <p:spPr>
          <a:xfrm>
            <a:off x="252413" y="3717925"/>
            <a:ext cx="14097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r>
              <a:rPr lang="zh-CN" altLang="en-US" dirty="0">
                <a:ea typeface="微软雅黑" panose="020B0503020204020204" pitchFamily="2" charset="-122"/>
              </a:rPr>
              <a:t>NoSQL：</a:t>
            </a:r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5135" name="矩形 5134"/>
          <p:cNvSpPr/>
          <p:nvPr/>
        </p:nvSpPr>
        <p:spPr>
          <a:xfrm>
            <a:off x="828675" y="4868863"/>
            <a:ext cx="1800225" cy="720725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数据库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36" name="矩形 5135"/>
          <p:cNvSpPr/>
          <p:nvPr/>
        </p:nvSpPr>
        <p:spPr>
          <a:xfrm>
            <a:off x="3203575" y="4292600"/>
            <a:ext cx="1873250" cy="504825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集合collection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37" name="矩形 5136"/>
          <p:cNvSpPr/>
          <p:nvPr/>
        </p:nvSpPr>
        <p:spPr>
          <a:xfrm>
            <a:off x="5653088" y="3789363"/>
            <a:ext cx="2087562" cy="288925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文档document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38" name="矩形 5137"/>
          <p:cNvSpPr/>
          <p:nvPr/>
        </p:nvSpPr>
        <p:spPr>
          <a:xfrm>
            <a:off x="3203575" y="5084763"/>
            <a:ext cx="1873250" cy="504825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altLang="en-US">
                <a:ea typeface="宋体" panose="02010600030101010101" pitchFamily="2" charset="-122"/>
              </a:rPr>
              <a:t>集合</a:t>
            </a:r>
            <a:r>
              <a:rPr lang="en-US" altLang="zh-CN">
                <a:ea typeface="宋体" panose="02010600030101010101" pitchFamily="2" charset="-122"/>
              </a:rPr>
              <a:t>collection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39" name="矩形 5138"/>
          <p:cNvSpPr/>
          <p:nvPr/>
        </p:nvSpPr>
        <p:spPr>
          <a:xfrm>
            <a:off x="3203575" y="5805488"/>
            <a:ext cx="1873250" cy="503237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altLang="en-US">
                <a:ea typeface="宋体" panose="02010600030101010101" pitchFamily="2" charset="-122"/>
              </a:rPr>
              <a:t>集合</a:t>
            </a:r>
            <a:r>
              <a:rPr lang="en-US" altLang="zh-CN">
                <a:ea typeface="宋体" panose="02010600030101010101" pitchFamily="2" charset="-122"/>
              </a:rPr>
              <a:t>collection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40" name="矩形 5139"/>
          <p:cNvSpPr/>
          <p:nvPr/>
        </p:nvSpPr>
        <p:spPr>
          <a:xfrm>
            <a:off x="5651500" y="4148138"/>
            <a:ext cx="2089150" cy="288925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文档document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41" name="矩形 5140"/>
          <p:cNvSpPr/>
          <p:nvPr/>
        </p:nvSpPr>
        <p:spPr>
          <a:xfrm>
            <a:off x="5651500" y="4508500"/>
            <a:ext cx="2089150" cy="288925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文档document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42" name="矩形 5141"/>
          <p:cNvSpPr/>
          <p:nvPr/>
        </p:nvSpPr>
        <p:spPr>
          <a:xfrm>
            <a:off x="5651500" y="4867275"/>
            <a:ext cx="2089150" cy="288925"/>
          </a:xfrm>
          <a:prstGeom prst="rect">
            <a:avLst/>
          </a:prstGeom>
          <a:solidFill>
            <a:schemeClr val="bg2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文档document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43" name="左大括号 5142"/>
          <p:cNvSpPr/>
          <p:nvPr/>
        </p:nvSpPr>
        <p:spPr>
          <a:xfrm>
            <a:off x="2916238" y="4437063"/>
            <a:ext cx="74612" cy="1655762"/>
          </a:xfrm>
          <a:prstGeom prst="leftBrace">
            <a:avLst>
              <a:gd name="adj1" fmla="val 18493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44" name="左大括号 5143"/>
          <p:cNvSpPr/>
          <p:nvPr/>
        </p:nvSpPr>
        <p:spPr>
          <a:xfrm>
            <a:off x="5292725" y="3860800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文本框 6145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文档 Documents</a:t>
            </a:r>
            <a:endParaRPr lang="zh-CN" altLang="en-US" sz="2800" dirty="0">
              <a:solidFill>
                <a:srgbClr val="0099FF"/>
              </a:solidFill>
              <a:ea typeface="微软雅黑" panose="020B0503020204020204" pitchFamily="2" charset="-122"/>
            </a:endParaRPr>
          </a:p>
        </p:txBody>
      </p:sp>
      <p:sp>
        <p:nvSpPr>
          <p:cNvPr id="6147" name="文本框 6146"/>
          <p:cNvSpPr txBox="1"/>
          <p:nvPr/>
        </p:nvSpPr>
        <p:spPr>
          <a:xfrm>
            <a:off x="117475" y="1455738"/>
            <a:ext cx="8848725" cy="8048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NoSQL中，最小的“数据条目”，不是“行”，而是“文档”。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文档就是键值对的一个集合，实际上表达方式和JSON一样。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6148" name="图片 61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2276475"/>
            <a:ext cx="6107113" cy="4217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7169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文档 Documents</a:t>
            </a:r>
            <a:endParaRPr lang="zh-CN" altLang="en-US" sz="2800" dirty="0">
              <a:solidFill>
                <a:srgbClr val="0099FF"/>
              </a:solidFill>
              <a:ea typeface="微软雅黑" panose="020B0503020204020204" pitchFamily="2" charset="-122"/>
            </a:endParaRPr>
          </a:p>
        </p:txBody>
      </p:sp>
      <p:sp>
        <p:nvSpPr>
          <p:cNvPr id="7171" name="文本框 7170"/>
          <p:cNvSpPr txBox="1"/>
          <p:nvPr/>
        </p:nvSpPr>
        <p:spPr>
          <a:xfrm>
            <a:off x="117475" y="1455738"/>
            <a:ext cx="8848725" cy="3794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文档就是JSON，但是要比JSON多了一些限制：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每个文档必须有一个特殊的键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_id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 ，这个键在集合中必须是唯一的。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文档中的所有键不能重复；大小写不同的键，视为不同的键。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文档中键的命名，不能含有.和$，其他不限，甚至可以用中文命名、阿拉伯数字。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文档中值的类型，比JavaScript中多了一些，比如日期、ObjectId()、正则表达式。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文档给程序员看的时候，是JSON的表示模式，但是实际存储的时候，是BSON方式，即用二级制方式存储。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8193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集合 Collections</a:t>
            </a:r>
            <a:endParaRPr lang="zh-CN" altLang="en-US" sz="2800" dirty="0">
              <a:solidFill>
                <a:srgbClr val="0099FF"/>
              </a:solidFill>
              <a:ea typeface="微软雅黑" panose="020B0503020204020204" pitchFamily="2" charset="-122"/>
            </a:endParaRPr>
          </a:p>
        </p:txBody>
      </p:sp>
      <p:sp>
        <p:nvSpPr>
          <p:cNvPr id="8195" name="文本框 8194"/>
          <p:cNvSpPr txBox="1"/>
          <p:nvPr/>
        </p:nvSpPr>
        <p:spPr>
          <a:xfrm>
            <a:off x="117475" y="1455738"/>
            <a:ext cx="8848725" cy="39592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集合就是一组文档，相当于“表”。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集合中可以存储完全不同结构的文档。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196" name="图片 81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5445125"/>
            <a:ext cx="48006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图片 81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1917700"/>
            <a:ext cx="6124575" cy="2884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9217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数据库 DataBase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19" name="文本框 9218"/>
          <p:cNvSpPr txBox="1"/>
          <p:nvPr/>
        </p:nvSpPr>
        <p:spPr>
          <a:xfrm>
            <a:off x="107950" y="1485900"/>
            <a:ext cx="8847138" cy="20669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数据库中存储众多集合。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数据库最终会变为文件系统里面的文件，而数据库名字就是相应的文件名，所以数据库的命名，应该遵守操作系统的文件名命名规范。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数据库命名不能是admin、local、config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标题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1265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标题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WPS 演示</Application>
  <PresentationFormat>全屏显示(4:3)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华文楷体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Jun.Huang</cp:lastModifiedBy>
  <cp:revision>12</cp:revision>
  <dcterms:created xsi:type="dcterms:W3CDTF">2015-06-29T07:19:00Z</dcterms:created>
  <dcterms:modified xsi:type="dcterms:W3CDTF">2018-12-28T12:44:48Z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</Properties>
</file>