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303" r:id="rId3"/>
    <p:sldId id="261" r:id="rId4"/>
    <p:sldId id="309" r:id="rId5"/>
    <p:sldId id="292" r:id="rId6"/>
    <p:sldId id="259" r:id="rId7"/>
    <p:sldId id="294" r:id="rId8"/>
    <p:sldId id="320" r:id="rId9"/>
    <p:sldId id="311" r:id="rId10"/>
    <p:sldId id="266" r:id="rId11"/>
    <p:sldId id="312" r:id="rId12"/>
    <p:sldId id="29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3" r:id="rId21"/>
    <p:sldId id="275" r:id="rId22"/>
    <p:sldId id="276" r:id="rId23"/>
    <p:sldId id="277" r:id="rId24"/>
    <p:sldId id="316" r:id="rId25"/>
    <p:sldId id="279" r:id="rId26"/>
    <p:sldId id="296" r:id="rId27"/>
    <p:sldId id="314" r:id="rId28"/>
    <p:sldId id="284" r:id="rId29"/>
    <p:sldId id="282" r:id="rId30"/>
    <p:sldId id="283" r:id="rId31"/>
    <p:sldId id="318" r:id="rId32"/>
    <p:sldId id="319" r:id="rId33"/>
    <p:sldId id="304" r:id="rId34"/>
    <p:sldId id="305" r:id="rId35"/>
    <p:sldId id="317" r:id="rId36"/>
    <p:sldId id="306" r:id="rId37"/>
    <p:sldId id="299" r:id="rId38"/>
    <p:sldId id="300" r:id="rId39"/>
    <p:sldId id="291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10" autoAdjust="0"/>
    <p:restoredTop sz="94190" autoAdjust="0"/>
  </p:normalViewPr>
  <p:slideViewPr>
    <p:cSldViewPr snapToGrid="0">
      <p:cViewPr varScale="1">
        <p:scale>
          <a:sx n="100" d="100"/>
          <a:sy n="100" d="100"/>
        </p:scale>
        <p:origin x="702" y="40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77C13F-4F6A-45F2-BB12-21E404097FBB}" type="datetime1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8EABD0F-9153-4745-BBA1-8A4170F9D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54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7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BD0F-9153-4745-BBA1-8A4170F9DA2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5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ABD0F-9153-4745-BBA1-8A4170F9DA2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1127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696D9-F966-033D-0AE4-2415297E5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6CEB03-8173-2C74-AA12-C062060B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AB5330-A96B-3F3C-8A9C-80765AE0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97784E-B40F-B998-ECED-A997D1C1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73498-71F8-463A-87C3-8D082F85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5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84095-1E30-4E12-769A-11FF03CA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72ACE1-7CAB-25CD-496D-6582EA5C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C3E1E-FFBB-5C11-E2A3-163387B7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404E89-C8C7-FF87-3476-64994BEE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1817C-B04F-824C-341B-F580CE36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D06885-9321-3E2A-0DB5-FDC5D4069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AF7663-6F7E-894F-A580-B2EC75AA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9590B-287A-049D-F323-0163E2AF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2AF3D-632F-9269-F8CE-6949E50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3B93C-99FB-2DC1-BFBE-5B09750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16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B30A2-A6B0-9AA9-0C05-9D5BA821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6C303-1EC5-5001-E71D-23FF4A5F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A21C-0022-DC1D-B384-ADBFE92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41736-B79B-59D5-FCFD-66098151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C3CC1-7CFA-3451-10AA-1C51B09C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4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E86D-ECC5-21A3-3AEB-3CC37080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D3B9C-B480-7E5D-FCF6-17B9F138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A2761F-220B-5628-5CF5-79461524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F258B-2A3E-4A10-24A3-B6BFAAE9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6816A-E956-EB76-5929-34460A46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3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C99C-6BE6-990D-5D39-95FC4AA0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0BCBD-EE73-B7D7-F4B3-0C54F0A90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CDFFF-97EA-6D28-1AD3-658F4EBE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1FD175-2882-A47D-FB99-2CC75AF5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F701B7-A214-77D0-22CC-323E755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27C94-4F70-86EA-064C-DE3AB113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14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E7E05-9766-D8A3-C3C3-10700AE5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5F6C9-B928-DE72-4E53-50541913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F817A8-AD47-A361-EA54-61F57EEC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26FB67-4EC3-CB36-4C49-3980BD41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B19034-A4B4-7CAE-DFF2-500BA27F7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DEEF3-CA1F-8A7D-2867-E9806DB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172091-24BC-56FF-D651-2700EED8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CEF0B-3FAF-3FDB-ACCF-02032A7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71E9F-1BE9-5BE7-18D9-629B374F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14FFB-1582-46C3-812C-8A595B5D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68751-2BD5-F2CA-40A5-F4AB29C9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35048-EDA3-27FD-3576-A6C003E3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94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30C060-52FB-D4ED-FAB6-BFBADAF5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BD757-33E9-2A1B-1A89-93B8EE13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EFD98F-7CE0-3E89-4BBF-B163C188E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3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F6B76-0501-00AE-379D-AC4C68CC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4A2D5-B710-1927-9E6C-7494561F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30FE21-989F-B2B7-0762-BB123D08F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6E3A9-14EE-9F4B-421E-9249A81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A8A33-1213-BD79-93D1-281363A0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6A3D5-3E1C-B557-945D-D194B58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9D72D-E097-6D1C-C86D-D23661AB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5174F0-2E8A-E4E2-B890-30FA9EDC4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F0543-BD0E-B55C-7802-2829847CF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35A60-B513-5229-8DD5-3F7482C2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1F3E2-8F87-7588-6207-980240B9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24A52D-7062-E793-82CF-3C5E0EC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299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7FCDAB-6CD2-19B7-9091-E6DFD98F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BB504-507C-59F2-C4A1-4F2A67A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EF7D4-A0BD-F0AA-7A83-F618F6B65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44BD7-2F3C-4B97-827B-F19FB36ED73E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F29A7-DF5A-E9E7-9C88-B8DFE0A0B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667AD-D398-3361-3C9A-9DC963347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ABDBA-4D3A-4DBF-A482-683ECA4D52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hyperlink" Target="https://github.com/SOWON-LEE-25/LSW_0205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29.em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3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4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4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42.png"  /><Relationship Id="rId3" Type="http://schemas.openxmlformats.org/officeDocument/2006/relationships/image" Target="../media/image1.png"  /><Relationship Id="rId4" Type="http://schemas.openxmlformats.org/officeDocument/2006/relationships/hyperlink" Target="https://github.com/SOWON-LEE-25/LSW_0205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4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44.png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51.png"  /><Relationship Id="rId4" Type="http://schemas.openxmlformats.org/officeDocument/2006/relationships/image" Target="../media/image5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4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10" Type="http://schemas.openxmlformats.org/officeDocument/2006/relationships/image" Target="../media/image22.png"  /><Relationship Id="rId11" Type="http://schemas.openxmlformats.org/officeDocument/2006/relationships/image" Target="../media/image23.png"  /><Relationship Id="rId12" Type="http://schemas.openxmlformats.org/officeDocument/2006/relationships/image" Target="../media/image24.png"  /><Relationship Id="rId13" Type="http://schemas.openxmlformats.org/officeDocument/2006/relationships/image" Target="../media/image25.png"  /><Relationship Id="rId14" Type="http://schemas.openxmlformats.org/officeDocument/2006/relationships/image" Target="../media/image26.png"  /><Relationship Id="rId15" Type="http://schemas.openxmlformats.org/officeDocument/2006/relationships/image" Target="../media/image27.png"  /><Relationship Id="rId16" Type="http://schemas.openxmlformats.org/officeDocument/2006/relationships/image" Target="../media/image28.png"  /><Relationship Id="rId17" Type="http://schemas.openxmlformats.org/officeDocument/2006/relationships/image" Target="../embeddings/oleObject1.webp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469">
              <a:srgbClr val="FFFFFF"/>
            </a:gs>
            <a:gs pos="80728">
              <a:schemeClr val="bg1"/>
            </a:gs>
            <a:gs pos="29000">
              <a:schemeClr val="bg1"/>
            </a:gs>
            <a:gs pos="56000">
              <a:srgbClr val="FFFFFF"/>
            </a:gs>
            <a:gs pos="0">
              <a:srgbClr val="F2F8EE"/>
            </a:gs>
            <a:gs pos="0">
              <a:srgbClr val="F2F8EE"/>
            </a:gs>
            <a:gs pos="100000">
              <a:srgbClr val="F2F8EE"/>
            </a:gs>
            <a:gs pos="1000">
              <a:srgbClr val="F2F8EE"/>
            </a:gs>
            <a:gs pos="100000">
              <a:srgbClr val="FFFFFF"/>
            </a:gs>
            <a:gs pos="0">
              <a:srgbClr val="FFFFFF">
                <a:alpha val="17255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D816E2-052F-C555-CCD2-4CF69AEF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08488"/>
          </a:xfrm>
          <a:noFill/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독거노인 인구예측 및 생성형 </a:t>
            </a:r>
            <a:r>
              <a:rPr lang="en-US" altLang="ko-KR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AI </a:t>
            </a:r>
            <a:r>
              <a:rPr lang="ko-KR" altLang="en-US" sz="3200">
                <a:solidFill>
                  <a:srgbClr val="456E2A">
                    <a:alpha val="39000"/>
                  </a:srgbClr>
                </a:solidFill>
                <a:latin typeface="프리젠테이션 9 Black" pitchFamily="2" charset="-127"/>
                <a:ea typeface="프리젠테이션 9 Black" pitchFamily="2" charset="-127"/>
              </a:rPr>
              <a:t>서비스 개발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</a:br>
            <a:br>
              <a:rPr lang="en-US" altLang="ko-KR" sz="3200" dirty="0">
                <a:latin typeface="프리젠테이션 9 Black" pitchFamily="2" charset="-127"/>
                <a:ea typeface="프리젠테이션 9 Black" pitchFamily="2" charset="-127"/>
              </a:rPr>
            </a:br>
            <a:r>
              <a:rPr lang="ko-KR" altLang="en-US" sz="5400" b="1" dirty="0">
                <a:solidFill>
                  <a:schemeClr val="bg2">
                    <a:lumMod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프로젝트 수행 결과서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9770B020-E8BB-68DB-D94D-2F3AD64B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4764"/>
            <a:ext cx="9144000" cy="1655762"/>
          </a:xfrm>
        </p:spPr>
        <p:txBody>
          <a:bodyPr/>
          <a:lstStyle/>
          <a:p>
            <a:r>
              <a:rPr lang="en-US" altLang="ko-KR">
                <a:latin typeface="프리젠테이션 6 SemiBold" pitchFamily="2" charset="-127"/>
                <a:ea typeface="프리젠테이션 6 SemiBold" pitchFamily="2" charset="-127"/>
              </a:rPr>
              <a:t>3</a:t>
            </a:r>
            <a:r>
              <a:rPr lang="ko-KR" altLang="en-US">
                <a:latin typeface="프리젠테이션 6 SemiBold" pitchFamily="2" charset="-127"/>
                <a:ea typeface="프리젠테이션 6 SemiBold" pitchFamily="2" charset="-127"/>
              </a:rPr>
              <a:t>조   이소원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남정한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배준혁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E064BE-462E-47A8-9DBC-E1262DA6B63F}"/>
              </a:ext>
            </a:extLst>
          </p:cNvPr>
          <p:cNvCxnSpPr/>
          <p:nvPr/>
        </p:nvCxnSpPr>
        <p:spPr>
          <a:xfrm>
            <a:off x="152400" y="6300132"/>
            <a:ext cx="118872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ACF3166-AEE9-437B-82F4-B546B5425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91548"/>
            <a:ext cx="755007" cy="396379"/>
          </a:xfrm>
          <a:prstGeom prst="rect">
            <a:avLst/>
          </a:prstGeom>
        </p:spPr>
      </p:pic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F2EFE936-E549-4F8F-BE55-B7FC1FFA8F3F}"/>
              </a:ext>
            </a:extLst>
          </p:cNvPr>
          <p:cNvSpPr txBox="1"/>
          <p:nvPr/>
        </p:nvSpPr>
        <p:spPr>
          <a:xfrm>
            <a:off x="755007" y="6441461"/>
            <a:ext cx="3821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  <a:hlinkClick r:id="rId3"/>
              </a:rPr>
              <a:t>https://github.com/SOWON-LEE-25/LSW_0205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381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518CF-0989-6CAF-D897-B4297FE7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400074F-E01E-1D4C-8B06-77F9E7930749}"/>
              </a:ext>
            </a:extLst>
          </p:cNvPr>
          <p:cNvGrpSpPr/>
          <p:nvPr/>
        </p:nvGrpSpPr>
        <p:grpSpPr>
          <a:xfrm>
            <a:off x="4520579" y="934642"/>
            <a:ext cx="3223033" cy="5559604"/>
            <a:chOff x="466724" y="671671"/>
            <a:chExt cx="3590925" cy="109165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403724-FCA3-C4FE-EEF4-14D05C05773F}"/>
                </a:ext>
              </a:extLst>
            </p:cNvPr>
            <p:cNvSpPr txBox="1"/>
            <p:nvPr/>
          </p:nvSpPr>
          <p:spPr>
            <a:xfrm>
              <a:off x="647699" y="2013789"/>
              <a:ext cx="3409950" cy="8354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LSTM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Transformer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GRU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활성화함수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(Sigmoid, tanh,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ReLU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Local Optimum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Global Optimum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DNN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경사하강법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Stochastic, Mini-batch)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Chain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Rule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Hugging Face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A2C3F04-0DD9-8C18-20A6-6F6D2C1E3D9A}"/>
                </a:ext>
              </a:extLst>
            </p:cNvPr>
            <p:cNvGrpSpPr/>
            <p:nvPr/>
          </p:nvGrpSpPr>
          <p:grpSpPr>
            <a:xfrm>
              <a:off x="466724" y="671671"/>
              <a:ext cx="3590925" cy="10916517"/>
              <a:chOff x="466724" y="671671"/>
              <a:chExt cx="3590925" cy="1091651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93FB9C-212C-3D7D-60E6-E10FDC04FA3D}"/>
                  </a:ext>
                </a:extLst>
              </p:cNvPr>
              <p:cNvSpPr/>
              <p:nvPr/>
            </p:nvSpPr>
            <p:spPr>
              <a:xfrm>
                <a:off x="466724" y="1114422"/>
                <a:ext cx="3590925" cy="10473766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0A5B278-6FD5-765A-0E32-E078D48D206A}"/>
                  </a:ext>
                </a:extLst>
              </p:cNvPr>
              <p:cNvGrpSpPr/>
              <p:nvPr/>
            </p:nvGrpSpPr>
            <p:grpSpPr>
              <a:xfrm>
                <a:off x="1251144" y="671671"/>
                <a:ext cx="2047286" cy="785633"/>
                <a:chOff x="1251144" y="671671"/>
                <a:chExt cx="2047286" cy="785633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045F3D97-A353-2677-5F7B-63D9CDD93B28}"/>
                    </a:ext>
                  </a:extLst>
                </p:cNvPr>
                <p:cNvSpPr/>
                <p:nvPr/>
              </p:nvSpPr>
              <p:spPr>
                <a:xfrm>
                  <a:off x="1276347" y="916617"/>
                  <a:ext cx="2022083" cy="485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92C4A9E-DC12-E527-42CE-FF16176BBED1}"/>
                    </a:ext>
                  </a:extLst>
                </p:cNvPr>
                <p:cNvSpPr txBox="1"/>
                <p:nvPr/>
              </p:nvSpPr>
              <p:spPr>
                <a:xfrm>
                  <a:off x="1251144" y="671671"/>
                  <a:ext cx="2022083" cy="785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Deep Learning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367C80F-9B05-EA6B-143E-6C93A74F666B}"/>
              </a:ext>
            </a:extLst>
          </p:cNvPr>
          <p:cNvGrpSpPr/>
          <p:nvPr/>
        </p:nvGrpSpPr>
        <p:grpSpPr>
          <a:xfrm>
            <a:off x="8537207" y="969541"/>
            <a:ext cx="3223033" cy="5531927"/>
            <a:chOff x="466724" y="910372"/>
            <a:chExt cx="3590925" cy="636068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5E5FD-794A-024A-DF78-4F6079301589}"/>
                </a:ext>
              </a:extLst>
            </p:cNvPr>
            <p:cNvSpPr txBox="1"/>
            <p:nvPr/>
          </p:nvSpPr>
          <p:spPr>
            <a:xfrm>
              <a:off x="647698" y="1703788"/>
              <a:ext cx="3409950" cy="5060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클라우드 서비스에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Micro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Service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Architecture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CI</a:t>
              </a:r>
              <a:r>
                <a:rPr lang="en-US" altLang="ko-KR" sz="1400">
                  <a:latin typeface="프리젠테이션 6 SemiBold" pitchFamily="2" charset="-127"/>
                  <a:ea typeface="프리젠테이션 6 SemiBold" pitchFamily="2" charset="-127"/>
                </a:rPr>
                <a:t>/CD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RESTful API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MSA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설계에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대한 이해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도메인 주도 설계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>
                  <a:latin typeface="프리젠테이션 6 SemiBold" pitchFamily="2" charset="-127"/>
                  <a:ea typeface="프리젠테이션 6 SemiBold" pitchFamily="2" charset="-127"/>
                </a:rPr>
                <a:t>DDD)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단일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책임 원칙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가벼운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통신 프로토콜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독립된 </a:t>
              </a:r>
              <a:r>
                <a:rPr lang="ko-KR" altLang="en-US" sz="1400">
                  <a:latin typeface="프리젠테이션 6 SemiBold" pitchFamily="2" charset="-127"/>
                  <a:ea typeface="프리젠테이션 6 SemiBold" pitchFamily="2" charset="-127"/>
                </a:rPr>
                <a:t>데이터 저장소</a:t>
              </a:r>
              <a:endParaRPr lang="en-US" altLang="ko-KR" sz="140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MSA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표준  구성 요소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C362722-8E05-6C49-6384-E62535B44FBA}"/>
                </a:ext>
              </a:extLst>
            </p:cNvPr>
            <p:cNvGrpSpPr/>
            <p:nvPr/>
          </p:nvGrpSpPr>
          <p:grpSpPr>
            <a:xfrm>
              <a:off x="466724" y="910372"/>
              <a:ext cx="3590925" cy="6360682"/>
              <a:chOff x="466724" y="910372"/>
              <a:chExt cx="3590925" cy="636068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4ABEB3D-09D1-EBD6-8128-5AEA47381B5D}"/>
                  </a:ext>
                </a:extLst>
              </p:cNvPr>
              <p:cNvSpPr/>
              <p:nvPr/>
            </p:nvSpPr>
            <p:spPr>
              <a:xfrm>
                <a:off x="466724" y="1114423"/>
                <a:ext cx="3590925" cy="61566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2E1E815-7DE9-5F7B-64DA-DA9CB3A46359}"/>
                  </a:ext>
                </a:extLst>
              </p:cNvPr>
              <p:cNvGrpSpPr/>
              <p:nvPr/>
            </p:nvGrpSpPr>
            <p:grpSpPr>
              <a:xfrm>
                <a:off x="1700889" y="910372"/>
                <a:ext cx="1105576" cy="767363"/>
                <a:chOff x="1700889" y="910372"/>
                <a:chExt cx="1105576" cy="767363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3493D4C-005A-56C2-9E98-11BB5B315400}"/>
                    </a:ext>
                  </a:extLst>
                </p:cNvPr>
                <p:cNvSpPr/>
                <p:nvPr/>
              </p:nvSpPr>
              <p:spPr>
                <a:xfrm>
                  <a:off x="1700889" y="916617"/>
                  <a:ext cx="1105576" cy="4857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915CCC3-E3E0-F992-6E1D-0BFCF773DEB6}"/>
                    </a:ext>
                  </a:extLst>
                </p:cNvPr>
                <p:cNvSpPr txBox="1"/>
                <p:nvPr/>
              </p:nvSpPr>
              <p:spPr>
                <a:xfrm>
                  <a:off x="1815163" y="910372"/>
                  <a:ext cx="894046" cy="7673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MSA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9F114AD-A2A0-A979-BEE3-8730584D155A}"/>
              </a:ext>
            </a:extLst>
          </p:cNvPr>
          <p:cNvGrpSpPr/>
          <p:nvPr/>
        </p:nvGrpSpPr>
        <p:grpSpPr>
          <a:xfrm>
            <a:off x="398101" y="947923"/>
            <a:ext cx="3409950" cy="5553545"/>
            <a:chOff x="466725" y="894998"/>
            <a:chExt cx="3409950" cy="555354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CF36F15-FEA7-A073-2797-E16F18A71A2B}"/>
                </a:ext>
              </a:extLst>
            </p:cNvPr>
            <p:cNvSpPr/>
            <p:nvPr/>
          </p:nvSpPr>
          <p:spPr>
            <a:xfrm>
              <a:off x="466725" y="1114425"/>
              <a:ext cx="3409950" cy="533411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7C6274D-D4AA-0C6A-88D7-FBA9B998889C}"/>
                </a:ext>
              </a:extLst>
            </p:cNvPr>
            <p:cNvGrpSpPr/>
            <p:nvPr/>
          </p:nvGrpSpPr>
          <p:grpSpPr>
            <a:xfrm>
              <a:off x="969199" y="894998"/>
              <a:ext cx="2422742" cy="507393"/>
              <a:chOff x="969199" y="894998"/>
              <a:chExt cx="2422742" cy="507393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4414C18-8B09-0E17-F52C-A4174E5B699D}"/>
                  </a:ext>
                </a:extLst>
              </p:cNvPr>
              <p:cNvSpPr/>
              <p:nvPr/>
            </p:nvSpPr>
            <p:spPr>
              <a:xfrm>
                <a:off x="1093658" y="916616"/>
                <a:ext cx="2173824" cy="485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8F41D1-353A-3FE4-83BE-7662410C97BC}"/>
                  </a:ext>
                </a:extLst>
              </p:cNvPr>
              <p:cNvSpPr txBox="1"/>
              <p:nvPr/>
            </p:nvSpPr>
            <p:spPr>
              <a:xfrm>
                <a:off x="969199" y="894998"/>
                <a:ext cx="24227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프리젠테이션 8 ExtraBold" pitchFamily="2" charset="-127"/>
                    <a:ea typeface="프리젠테이션 8 ExtraBold" pitchFamily="2" charset="-127"/>
                  </a:rPr>
                  <a:t>Machine Learning</a:t>
                </a:r>
                <a:endParaRPr lang="ko-KR" altLang="en-US" sz="2000" dirty="0">
                  <a:latin typeface="프리젠테이션 8 ExtraBold" pitchFamily="2" charset="-127"/>
                  <a:ea typeface="프리젠테이션 8 ExtraBold" pitchFamily="2" charset="-127"/>
                </a:endParaRPr>
              </a:p>
            </p:txBody>
          </p:sp>
        </p:grpSp>
      </p:grpSp>
      <p:sp>
        <p:nvSpPr>
          <p:cNvPr id="53" name="사각형: 둥근 모서리 3">
            <a:extLst>
              <a:ext uri="{FF2B5EF4-FFF2-40B4-BE49-F238E27FC236}">
                <a16:creationId xmlns:a16="http://schemas.microsoft.com/office/drawing/2014/main" id="{83F5614A-3044-4DA0-5860-7BC78238A02A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224B7A-1900-6A7C-C4C5-DA58C1E2A7BF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100" y="1430960"/>
            <a:ext cx="332888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지도 학습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7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선형회귀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로지스틱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회귀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결정 트리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랜덤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포레스트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SVM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K-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최근접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이웃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(KNN)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그래디언트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부스팅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 </a:t>
            </a:r>
            <a:r>
              <a:rPr lang="en-US" altLang="ko-KR" sz="1400" dirty="0" err="1">
                <a:latin typeface="프리젠테이션 6 SemiBold" pitchFamily="2" charset="-127"/>
                <a:ea typeface="프리젠테이션 6 SemiBold" pitchFamily="2" charset="-127"/>
              </a:rPr>
              <a:t>XGBoost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en-US" altLang="ko-KR" sz="1400" dirty="0" err="1">
                <a:latin typeface="프리젠테이션 6 SemiBold" pitchFamily="2" charset="-127"/>
                <a:ea typeface="프리젠테이션 6 SemiBold" pitchFamily="2" charset="-127"/>
              </a:rPr>
              <a:t>LightGBM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 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비지도학습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buFontTx/>
              <a:buChar char="-"/>
            </a:pPr>
            <a:endParaRPr lang="en-US" altLang="ko-KR" sz="7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K-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평균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클러스터링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주성분 분석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(PCA)</a:t>
            </a:r>
          </a:p>
          <a:p>
            <a:pPr marL="742950" lvl="1" indent="-285750">
              <a:buFontTx/>
              <a:buChar char="-"/>
            </a:pP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차원축소</a:t>
            </a:r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33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84814-A434-DA70-72A0-11BA8FB63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4520579" y="973155"/>
            <a:ext cx="3223033" cy="2776254"/>
            <a:chOff x="466724" y="747293"/>
            <a:chExt cx="3590925" cy="5451292"/>
          </a:xfrm>
        </p:grpSpPr>
        <p:sp>
          <p:nvSpPr>
            <p:cNvPr id="6" name="TextBox 5"/>
            <p:cNvSpPr txBox="1"/>
            <p:nvPr/>
          </p:nvSpPr>
          <p:spPr>
            <a:xfrm>
              <a:off x="647699" y="2013789"/>
              <a:ext cx="3409950" cy="3310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이벤트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핸들러와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리스너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Ajax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이용하여 클라이언트에서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서버에 데이터를 비동기식으로 요청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Chart.js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를 이용해 그래프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정규 표현식을 이용한 유효성 검사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364454" y="747293"/>
                <a:ext cx="1614489" cy="729530"/>
                <a:chOff x="1364454" y="747293"/>
                <a:chExt cx="1614489" cy="72953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364454" y="747293"/>
                  <a:ext cx="1614489" cy="7295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Javascript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" name="그룹 2"/>
          <p:cNvGrpSpPr/>
          <p:nvPr/>
        </p:nvGrpSpPr>
        <p:grpSpPr>
          <a:xfrm>
            <a:off x="4520579" y="3815508"/>
            <a:ext cx="3304099" cy="2776254"/>
            <a:chOff x="4004650" y="3695125"/>
            <a:chExt cx="3304099" cy="2776254"/>
          </a:xfrm>
        </p:grpSpPr>
        <p:grpSp>
          <p:nvGrpSpPr>
            <p:cNvPr id="14" name="그룹 13"/>
            <p:cNvGrpSpPr/>
            <p:nvPr/>
          </p:nvGrpSpPr>
          <p:grpSpPr>
            <a:xfrm>
              <a:off x="4004650" y="3695125"/>
              <a:ext cx="3223033" cy="2776254"/>
              <a:chOff x="466724" y="818043"/>
              <a:chExt cx="3590925" cy="5380542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545314" y="818043"/>
                <a:ext cx="3512335" cy="643790"/>
                <a:chOff x="545314" y="818043"/>
                <a:chExt cx="3512335" cy="643790"/>
              </a:xfrm>
            </p:grpSpPr>
            <p:sp>
              <p:nvSpPr>
                <p:cNvPr id="17" name="직사각형 16"/>
                <p:cNvSpPr/>
                <p:nvPr/>
              </p:nvSpPr>
              <p:spPr>
                <a:xfrm>
                  <a:off x="738019" y="916616"/>
                  <a:ext cx="3077545" cy="4857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45314" y="818043"/>
                  <a:ext cx="3512335" cy="6437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프리젠테이션 8 ExtraBold" pitchFamily="2" charset="-127"/>
                      <a:ea typeface="프리젠테이션 8 ExtraBold" pitchFamily="2" charset="-127"/>
                    </a:rPr>
                    <a:t>HTML 5/CSS3/Bootstrap</a:t>
                  </a:r>
                  <a:endParaRPr lang="ko-KR" altLang="en-US" sz="16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4248150" y="4344699"/>
              <a:ext cx="306059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 ) UI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반응형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페이지 제작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Bootstrap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화면 제작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37207" y="973155"/>
            <a:ext cx="3223033" cy="2776254"/>
            <a:chOff x="466724" y="747293"/>
            <a:chExt cx="3590925" cy="5451292"/>
          </a:xfrm>
        </p:grpSpPr>
        <p:sp>
          <p:nvSpPr>
            <p:cNvPr id="21" name="TextBox 20"/>
            <p:cNvSpPr txBox="1"/>
            <p:nvPr/>
          </p:nvSpPr>
          <p:spPr>
            <a:xfrm>
              <a:off x="647699" y="2013790"/>
              <a:ext cx="3409950" cy="3565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환경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setup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환경에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Ubuntu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puTTY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인스턴스 접속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FileZila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AWS EC2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인스턴스에 파일 전송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364454" y="747293"/>
                <a:ext cx="1614489" cy="785632"/>
                <a:chOff x="1364454" y="747293"/>
                <a:chExt cx="1614489" cy="785632"/>
              </a:xfrm>
            </p:grpSpPr>
            <p:sp>
              <p:nvSpPr>
                <p:cNvPr id="25" name="직사각형 24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1364454" y="747293"/>
                  <a:ext cx="1614489" cy="7856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AWS EC2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7" name="그룹 26"/>
          <p:cNvGrpSpPr/>
          <p:nvPr/>
        </p:nvGrpSpPr>
        <p:grpSpPr>
          <a:xfrm>
            <a:off x="8537206" y="3768459"/>
            <a:ext cx="3223034" cy="2842352"/>
            <a:chOff x="466724" y="747293"/>
            <a:chExt cx="3590926" cy="5451292"/>
          </a:xfrm>
        </p:grpSpPr>
        <p:sp>
          <p:nvSpPr>
            <p:cNvPr id="28" name="TextBox 27"/>
            <p:cNvSpPr txBox="1"/>
            <p:nvPr/>
          </p:nvSpPr>
          <p:spPr>
            <a:xfrm>
              <a:off x="647700" y="2496527"/>
              <a:ext cx="3409950" cy="2243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프로젝트 관련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소스코드 및 파일 관리를 위한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Git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명령어 사용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Git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협업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466724" y="747293"/>
              <a:ext cx="3590925" cy="5451292"/>
              <a:chOff x="466724" y="747293"/>
              <a:chExt cx="3590925" cy="5451292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66724" y="1114423"/>
                <a:ext cx="3590925" cy="508416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1364454" y="747293"/>
                <a:ext cx="1614489" cy="767364"/>
                <a:chOff x="1364454" y="747293"/>
                <a:chExt cx="1614489" cy="767364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1364454" y="747293"/>
                  <a:ext cx="1614489" cy="767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Git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41" name="그룹 40"/>
          <p:cNvGrpSpPr/>
          <p:nvPr/>
        </p:nvGrpSpPr>
        <p:grpSpPr>
          <a:xfrm>
            <a:off x="398101" y="954106"/>
            <a:ext cx="3572384" cy="2795304"/>
            <a:chOff x="466725" y="901181"/>
            <a:chExt cx="3572384" cy="2795304"/>
          </a:xfrm>
        </p:grpSpPr>
        <p:sp>
          <p:nvSpPr>
            <p:cNvPr id="42" name="TextBox 41"/>
            <p:cNvSpPr txBox="1"/>
            <p:nvPr/>
          </p:nvSpPr>
          <p:spPr>
            <a:xfrm>
              <a:off x="629159" y="1349792"/>
              <a:ext cx="34099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III )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웹 사이트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JSTL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데이터 처리  및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JSP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내장 객체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session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로그인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기능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request, response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이용한 클라이언트의 요청과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응답 처리 </a:t>
              </a: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466725" y="901181"/>
              <a:ext cx="3409950" cy="2795304"/>
              <a:chOff x="466725" y="901181"/>
              <a:chExt cx="3409950" cy="2795304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66725" y="1114425"/>
                <a:ext cx="3409950" cy="25820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46" name="직사각형 4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JSP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9" name="그룹 38"/>
          <p:cNvGrpSpPr/>
          <p:nvPr/>
        </p:nvGrpSpPr>
        <p:grpSpPr>
          <a:xfrm>
            <a:off x="400810" y="3797911"/>
            <a:ext cx="3569675" cy="2815961"/>
            <a:chOff x="466725" y="901181"/>
            <a:chExt cx="3569675" cy="2815961"/>
          </a:xfrm>
        </p:grpSpPr>
        <p:grpSp>
          <p:nvGrpSpPr>
            <p:cNvPr id="48" name="그룹 47"/>
            <p:cNvGrpSpPr/>
            <p:nvPr/>
          </p:nvGrpSpPr>
          <p:grpSpPr>
            <a:xfrm>
              <a:off x="466725" y="901181"/>
              <a:ext cx="3409950" cy="2795304"/>
              <a:chOff x="466725" y="901181"/>
              <a:chExt cx="3409950" cy="2795304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66725" y="1114425"/>
                <a:ext cx="3409950" cy="25820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51" name="직사각형 50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Flask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626450" y="1262624"/>
              <a:ext cx="3409950" cy="245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독거노인 인구 예측 서비스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 Project II ) 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웹 사이트 구현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endParaRPr lang="en-US" altLang="ko-KR" sz="105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Jinja2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데이터 처리  및 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05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2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회원 관리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endParaRPr lang="en-US" altLang="ko-KR" sz="12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  <a:t>-        Oracle</a:t>
              </a:r>
              <a:r>
                <a:rPr lang="ko-KR" altLang="en-US" sz="1200" dirty="0">
                  <a:latin typeface="프리젠테이션 6 SemiBold" pitchFamily="2" charset="-127"/>
                  <a:ea typeface="프리젠테이션 6 SemiBold" pitchFamily="2" charset="-127"/>
                </a:rPr>
                <a:t>과 연동하여 사용자 데이터 저장 및</a:t>
              </a:r>
              <a:b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200" dirty="0">
                  <a:latin typeface="프리젠테이션 6 SemiBold" pitchFamily="2" charset="-127"/>
                  <a:ea typeface="프리젠테이션 6 SemiBold" pitchFamily="2" charset="-127"/>
                </a:rPr>
                <a:t>          </a:t>
              </a:r>
              <a:r>
                <a:rPr lang="ko-KR" altLang="en-US" sz="1200" dirty="0">
                  <a:latin typeface="프리젠테이션 6 SemiBold" pitchFamily="2" charset="-127"/>
                  <a:ea typeface="프리젠테이션 6 SemiBold" pitchFamily="2" charset="-127"/>
                </a:rPr>
                <a:t>조회 기능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5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920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DBAB5-38F6-B684-7783-5E413ACA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  <a:r>
              <a:rPr lang="ko-KR" altLang="en-US" sz="2000" dirty="0" err="1">
                <a:latin typeface="프리젠테이션 8 ExtraBold" pitchFamily="2" charset="-127"/>
                <a:ea typeface="프리젠테이션 8 ExtraBold" pitchFamily="2" charset="-127"/>
              </a:rPr>
              <a:t>스케줄표</a:t>
            </a:r>
            <a:endParaRPr lang="en-US" altLang="ko-KR" sz="2000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280D0-E312-4DFB-BC2A-16A602150DBB}"/>
              </a:ext>
            </a:extLst>
          </p:cNvPr>
          <p:cNvSpPr txBox="1"/>
          <p:nvPr/>
        </p:nvSpPr>
        <p:spPr>
          <a:xfrm>
            <a:off x="314231" y="1194099"/>
            <a:ext cx="3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Machine Learning &amp; UI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개발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2DC73EB-521A-4A1E-A71D-4EBB9629B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1" y="1725005"/>
            <a:ext cx="11558996" cy="405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269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스케줄표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A0FE5-BC31-433E-A651-EF5285AAA81A}"/>
              </a:ext>
            </a:extLst>
          </p:cNvPr>
          <p:cNvSpPr txBox="1"/>
          <p:nvPr/>
        </p:nvSpPr>
        <p:spPr>
          <a:xfrm>
            <a:off x="314231" y="1194099"/>
            <a:ext cx="364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Flask / Spring Framework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개발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7012" y="1649109"/>
            <a:ext cx="11617977" cy="4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1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15A6-F89B-8C75-9ADF-421FEED1A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요구사항 정의서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요구사항 정의서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( 1 / 2 )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65352-1BA7-426F-A9F4-B31C877E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87" y="1066800"/>
            <a:ext cx="3870907" cy="5438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D95482-BCCD-41CB-A648-40E1AD5E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07" y="1066800"/>
            <a:ext cx="4065733" cy="5438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4719901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467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04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요구사항 정의서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요구사항 정의서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( 2 / 2 )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1EBCA-97FE-4A8A-94AF-C6CB6389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27" y="1066795"/>
            <a:ext cx="4054270" cy="5517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A7E298-3C04-4580-9991-9C81C19D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05" y="1066795"/>
            <a:ext cx="3905367" cy="55174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90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A79FC-5CC1-490B-7764-B9445790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899269"/>
            <a:ext cx="10160840" cy="5747628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97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50903-4121-5B74-5E8B-B4C5185A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0"/>
            <a:ext cx="10160840" cy="5747628"/>
          </a:xfrm>
          <a:prstGeom prst="rect">
            <a:avLst/>
          </a:prstGeom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25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9F6E-6B3C-EBCA-9340-ECF72073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0"/>
            <a:ext cx="10160840" cy="5747628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026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9F6E-6B3C-EBCA-9340-ECF720732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1" y="903990"/>
            <a:ext cx="10160840" cy="5738187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39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0692F-8A61-8B41-82D4-F54F0618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67" y="280805"/>
            <a:ext cx="10515600" cy="515899"/>
          </a:xfrm>
        </p:spPr>
        <p:txBody>
          <a:bodyPr>
            <a:normAutofit fontScale="90000"/>
          </a:bodyPr>
          <a:lstStyle/>
          <a:p>
            <a:r>
              <a:rPr lang="ko-KR" altLang="en-US" sz="3600" b="1" dirty="0">
                <a:latin typeface="프리젠테이션 8 ExtraBold" pitchFamily="2" charset="-127"/>
                <a:ea typeface="프리젠테이션 8 ExtraBold" pitchFamily="2" charset="-127"/>
              </a:rPr>
              <a:t>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FFB8E-A42D-2F6B-797D-59CF93CF6F17}"/>
              </a:ext>
            </a:extLst>
          </p:cNvPr>
          <p:cNvSpPr txBox="1"/>
          <p:nvPr/>
        </p:nvSpPr>
        <p:spPr>
          <a:xfrm>
            <a:off x="680280" y="866590"/>
            <a:ext cx="46987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01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프로젝트 기획서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기획 의도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ko-KR" altLang="en-US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개발 목표</a:t>
            </a: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02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개발 환경 및 사용 기술 경험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사용 기술 </a:t>
            </a:r>
            <a:r>
              <a:rPr lang="ko-KR" altLang="en-US" sz="1600" dirty="0" err="1">
                <a:latin typeface="프리젠테이션 5 Medium" pitchFamily="2" charset="-127"/>
                <a:ea typeface="프리젠테이션 5 Medium" pitchFamily="2" charset="-127"/>
              </a:rPr>
              <a:t>목록표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환경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/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기술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/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도구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)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사용 기술 경험</a:t>
            </a: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03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개발 스케줄표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 ( UI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&amp;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Machine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Learning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 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II ( Flask Server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 -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Project III ( Spring Framework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2000" b="1" dirty="0">
              <a:solidFill>
                <a:srgbClr val="C00000"/>
              </a:solidFill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04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요구사항 정의서</a:t>
            </a:r>
            <a:endParaRPr lang="en-US" altLang="ko-KR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05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0A8C6-B67D-E84F-43C1-C0BFB21AE87D}"/>
              </a:ext>
            </a:extLst>
          </p:cNvPr>
          <p:cNvSpPr txBox="1"/>
          <p:nvPr/>
        </p:nvSpPr>
        <p:spPr>
          <a:xfrm>
            <a:off x="6833430" y="866590"/>
            <a:ext cx="404053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06</a:t>
            </a:r>
            <a:r>
              <a:rPr lang="en-US" altLang="ko-KR" sz="2000" b="1" dirty="0">
                <a:latin typeface="프리젠테이션 8 ExtraBold" pitchFamily="2" charset="-127"/>
                <a:ea typeface="프리젠테이션 8 ExtraBold" pitchFamily="2" charset="-127"/>
              </a:rPr>
              <a:t> UML</a:t>
            </a:r>
          </a:p>
          <a:p>
            <a:pPr>
              <a:buNone/>
            </a:pPr>
            <a:endParaRPr lang="en-US" altLang="ko-KR" sz="8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en-US" altLang="ko-KR" sz="1600" dirty="0" err="1">
                <a:latin typeface="프리젠테이션 5 Medium" pitchFamily="2" charset="-127"/>
                <a:ea typeface="프리젠테이션 5 Medium" pitchFamily="2" charset="-127"/>
              </a:rPr>
              <a:t>Usecase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Diagram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- Sequence Diagram</a:t>
            </a:r>
          </a:p>
          <a:p>
            <a:endParaRPr lang="en-US" altLang="ko-KR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Class Diagram</a:t>
            </a:r>
            <a:endParaRPr lang="en-US" altLang="ko-KR" sz="16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07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b="1" dirty="0">
                <a:latin typeface="프리젠테이션 8 ExtraBold" pitchFamily="2" charset="-127"/>
                <a:ea typeface="프리젠테이션 8 ExtraBold" pitchFamily="2" charset="-127"/>
              </a:rPr>
              <a:t>ER Diagram</a:t>
            </a:r>
          </a:p>
          <a:p>
            <a:pPr>
              <a:buNone/>
            </a:pPr>
            <a:endParaRPr lang="en-US" altLang="ko-KR" sz="14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sz="14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08</a:t>
            </a:r>
            <a:r>
              <a:rPr lang="ko-KR" altLang="en-US" sz="2000" dirty="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주요 서비스 기능 및 소스 코드</a:t>
            </a:r>
            <a:endParaRPr lang="en-US" altLang="ko-KR" sz="2000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sz="1000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주요 </a:t>
            </a:r>
            <a:r>
              <a:rPr lang="ko-KR" altLang="en-US" sz="1600">
                <a:latin typeface="프리젠테이션 5 Medium" pitchFamily="2" charset="-127"/>
                <a:ea typeface="프리젠테이션 5 Medium" pitchFamily="2" charset="-127"/>
              </a:rPr>
              <a:t>서비스 기능 </a:t>
            </a:r>
            <a:r>
              <a:rPr lang="en-US" altLang="ko-KR" sz="1600">
                <a:latin typeface="프리젠테이션 5 Medium" pitchFamily="2" charset="-127"/>
                <a:ea typeface="프리젠테이션 5 Medium" pitchFamily="2" charset="-127"/>
              </a:rPr>
              <a:t>( Spring Framework / Flask )</a:t>
            </a:r>
            <a:endParaRPr lang="en-US" altLang="ko-KR" sz="1600" dirty="0"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ko-KR" altLang="en-US" sz="8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- </a:t>
            </a:r>
            <a:r>
              <a:rPr lang="ko-KR" altLang="en-US" sz="1600" dirty="0">
                <a:latin typeface="프리젠테이션 5 Medium" pitchFamily="2" charset="-127"/>
                <a:ea typeface="프리젠테이션 5 Medium" pitchFamily="2" charset="-127"/>
              </a:rPr>
              <a:t>소스코드</a:t>
            </a:r>
            <a:endParaRPr lang="en-US" altLang="ko-KR" b="1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09</a:t>
            </a: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 Software Architecture</a:t>
            </a:r>
            <a:endParaRPr lang="en-US" altLang="ko-KR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r>
              <a:rPr lang="en-US" altLang="ko-KR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10</a:t>
            </a:r>
            <a:r>
              <a:rPr lang="en-US" altLang="ko-KR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>
                <a:latin typeface="프리젠테이션 8 ExtraBold" pitchFamily="2" charset="-127"/>
                <a:ea typeface="프리젠테이션 8 ExtraBold" pitchFamily="2" charset="-127"/>
              </a:rPr>
              <a:t>시연</a:t>
            </a: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en-US" altLang="ko-KR">
              <a:latin typeface="프리젠테이션 8 ExtraBold" pitchFamily="2" charset="-127"/>
              <a:ea typeface="프리젠테이션 8 ExtraBold" pitchFamily="2" charset="-127"/>
            </a:endParaRPr>
          </a:p>
          <a:p>
            <a:pPr>
              <a:buNone/>
            </a:pPr>
            <a:endParaRPr lang="ko-KR" altLang="en-US" dirty="0">
              <a:latin typeface="프리젠테이션 8 ExtraBold" pitchFamily="2" charset="-127"/>
              <a:ea typeface="프리젠테이션 8 ExtraBold" pitchFamily="2" charset="-127"/>
            </a:endParaRPr>
          </a:p>
          <a:p>
            <a:r>
              <a:rPr lang="en-US" altLang="ko-KR" sz="2000" b="1">
                <a:solidFill>
                  <a:srgbClr val="456E2A"/>
                </a:solidFill>
                <a:latin typeface="프리젠테이션 8 ExtraBold" pitchFamily="2" charset="-127"/>
                <a:ea typeface="프리젠테이션 8 ExtraBold" pitchFamily="2" charset="-127"/>
              </a:rPr>
              <a:t>11</a:t>
            </a:r>
            <a:r>
              <a:rPr lang="ko-KR" altLang="en-US" sz="2000"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ko-KR" altLang="en-US" sz="2000" b="1" dirty="0">
                <a:latin typeface="프리젠테이션 8 ExtraBold" pitchFamily="2" charset="-127"/>
                <a:ea typeface="프리젠테이션 8 ExtraBold" pitchFamily="2" charset="-127"/>
              </a:rPr>
              <a:t>향후 계획 및 프로젝트 수행 소감</a:t>
            </a:r>
          </a:p>
        </p:txBody>
      </p:sp>
    </p:spTree>
    <p:extLst>
      <p:ext uri="{BB962C8B-B14F-4D97-AF65-F5344CB8AC3E}">
        <p14:creationId xmlns:p14="http://schemas.microsoft.com/office/powerpoint/2010/main" val="3460211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9F78-3D67-2325-AE11-4EF2ABC0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1" y="899271"/>
            <a:ext cx="10160840" cy="5747628"/>
          </a:xfrm>
          <a:prstGeom prst="rect">
            <a:avLst/>
          </a:prstGeom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58723" y="315992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화면 설계서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80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CA79-D3E1-8F34-F536-F14AB6FA0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9A853C-0ED7-4A68-B4D4-F2CCA6092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33" y="1033153"/>
            <a:ext cx="9481875" cy="5719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Usecase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723936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BA24-0365-29C6-D08A-3DD39498B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5056E0-B1C7-4AC0-8ABC-80578B52A4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0"/>
          <a:stretch/>
        </p:blipFill>
        <p:spPr>
          <a:xfrm>
            <a:off x="1318033" y="1033153"/>
            <a:ext cx="9481875" cy="57190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32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27377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D409-9483-E450-1082-4E429BA0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22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06 UML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Class Diagram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370093-6F9F-04FB-0DAC-25E8FC249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03" y="71657"/>
            <a:ext cx="8365003" cy="6714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692D69-DC1A-41B0-B8D7-10DE23B6E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815" y="6389963"/>
            <a:ext cx="755007" cy="396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5899-CC50-4058-812B-5F50F4B4A8B3}"/>
              </a:ext>
            </a:extLst>
          </p:cNvPr>
          <p:cNvSpPr txBox="1"/>
          <p:nvPr/>
        </p:nvSpPr>
        <p:spPr>
          <a:xfrm>
            <a:off x="922789" y="19714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48363A17-A189-4FED-9BC2-500C39D1E857}"/>
              </a:ext>
            </a:extLst>
          </p:cNvPr>
          <p:cNvSpPr txBox="1"/>
          <p:nvPr/>
        </p:nvSpPr>
        <p:spPr>
          <a:xfrm>
            <a:off x="444973" y="6531840"/>
            <a:ext cx="2802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  <a:hlinkClick r:id="rId4"/>
              </a:rPr>
              <a:t>https://github.com/SOWON-LEE-25/LSW_0205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197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A5795-8ADE-9D92-03FA-FC28DA2A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038224"/>
            <a:ext cx="10351444" cy="5457825"/>
          </a:xfrm>
          <a:prstGeom prst="rect">
            <a:avLst/>
          </a:prstGeom>
        </p:spPr>
      </p:pic>
      <p:sp>
        <p:nvSpPr>
          <p:cNvPr id="5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49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07 ERD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1267483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A5B6-339F-6ADB-B886-4EFB9459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19602-DB69-3E2A-DE61-344D2D35764D}"/>
              </a:ext>
            </a:extLst>
          </p:cNvPr>
          <p:cNvSpPr txBox="1"/>
          <p:nvPr/>
        </p:nvSpPr>
        <p:spPr>
          <a:xfrm>
            <a:off x="434879" y="1142068"/>
            <a:ext cx="546829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[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통계청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]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에서 제공하는 인구성장률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노인인구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총인구를 독립변수로 사용하여</a:t>
            </a:r>
            <a:br>
              <a:rPr lang="en-US" altLang="ko-KR" sz="1050" dirty="0">
                <a:ea typeface="프리젠테이션 7 Bold"/>
              </a:rPr>
            </a:br>
            <a:r>
              <a:rPr lang="ko-KR" altLang="en-US" sz="1050" dirty="0">
                <a:ea typeface="프리젠테이션 7 Bold"/>
              </a:rPr>
              <a:t> </a:t>
            </a:r>
            <a:endParaRPr lang="en-US" altLang="ko-KR" sz="1050" dirty="0">
              <a:ea typeface="프리젠테이션 7 Bold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다중 선형 회귀를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이용해</a:t>
            </a: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ea typeface="프리젠테이션 7 Bold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각 지역별 독거노인 수를 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2025-2052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,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a typeface="프리젠테이션 7 Bold"/>
              </a:rPr>
              <a:t>전국은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 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2070</a:t>
            </a:r>
            <a:r>
              <a:rPr lang="ko-KR" altLang="en-US" sz="1400" b="1" dirty="0">
                <a:solidFill>
                  <a:srgbClr val="456E2A"/>
                </a:solidFill>
                <a:ea typeface="프리젠테이션 7 Bold"/>
              </a:rPr>
              <a:t>년 까지 예측</a:t>
            </a:r>
            <a:r>
              <a:rPr lang="en-US" altLang="ko-KR" sz="1400" b="1" dirty="0">
                <a:solidFill>
                  <a:srgbClr val="456E2A"/>
                </a:solidFill>
                <a:ea typeface="프리젠테이션 7 Bold"/>
              </a:rPr>
              <a:t> 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7B6EE5C-A8D1-6D46-A5F3-47463B6991B1}"/>
              </a:ext>
            </a:extLst>
          </p:cNvPr>
          <p:cNvCxnSpPr>
            <a:cxnSpLocks/>
          </p:cNvCxnSpPr>
          <p:nvPr/>
        </p:nvCxnSpPr>
        <p:spPr>
          <a:xfrm>
            <a:off x="6108071" y="1149790"/>
            <a:ext cx="0" cy="5673285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434879" y="2288825"/>
            <a:ext cx="546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사용자가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원하는 연도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와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지역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에 맞는 독거노인 수를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선 그래프로 표시 및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데이터 다운로드 기능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653A61-2AA5-BF46-2788-2CE65EB5D6BD}"/>
              </a:ext>
            </a:extLst>
          </p:cNvPr>
          <p:cNvSpPr txBox="1"/>
          <p:nvPr/>
        </p:nvSpPr>
        <p:spPr>
          <a:xfrm>
            <a:off x="6288824" y="1142068"/>
            <a:ext cx="54682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독거노인 우울증 환자 수를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2070</a:t>
            </a:r>
            <a:r>
              <a:rPr lang="ko-KR" altLang="en-US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년까지 예측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하고 선 그래프로 표시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2020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- 2024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년 독거노인 비율을 </a:t>
            </a:r>
            <a:r>
              <a:rPr lang="ko-KR" altLang="en-US" sz="12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도넛 차트로 표시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및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데이터 다운로드 기능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03370B6-5D82-A4CC-DBEC-0A9686CE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01" y="1942324"/>
            <a:ext cx="4535095" cy="235499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16F4C29-07FB-7483-5F81-63646628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418" y="4391801"/>
            <a:ext cx="4025663" cy="234631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1">
                <a:lumMod val="50000"/>
              </a:schemeClr>
            </a:solidFill>
            <a:miter lim="800000"/>
          </a:ln>
          <a:effectLst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47A68E4-A8E4-54F8-A961-4945E4597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446" y="3552568"/>
            <a:ext cx="4242727" cy="2908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E428EB-2466-8725-4B14-E4D30EB41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2" y="3552568"/>
            <a:ext cx="1293116" cy="2908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이등변 삼각형 2"/>
          <p:cNvSpPr/>
          <p:nvPr/>
        </p:nvSpPr>
        <p:spPr>
          <a:xfrm rot="10800000">
            <a:off x="2677886" y="2072556"/>
            <a:ext cx="1103923" cy="127729"/>
          </a:xfrm>
          <a:prstGeom prst="triangle">
            <a:avLst/>
          </a:prstGeom>
          <a:solidFill>
            <a:srgbClr val="456E2A">
              <a:alpha val="49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374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주요 서비스 기능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1)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독거노인 인구 예측 및 우울증 환자 수 예측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461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2DE3-10EA-21A4-160A-0A087EEB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20168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주요 서비스 기능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2)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생성형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AI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서비스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-414624" y="6197094"/>
            <a:ext cx="6716446" cy="625981"/>
            <a:chOff x="1824008" y="5567632"/>
            <a:chExt cx="6716446" cy="62598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FE1DFA2-39F4-684C-9621-38EDF3FE6C25}"/>
                </a:ext>
              </a:extLst>
            </p:cNvPr>
            <p:cNvSpPr txBox="1"/>
            <p:nvPr/>
          </p:nvSpPr>
          <p:spPr>
            <a:xfrm>
              <a:off x="1824008" y="5597615"/>
              <a:ext cx="36347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텍스트 생성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 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skt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/kogpt2-base-v2 ]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3A20F83-9BD4-B3E3-5DFA-6C5B61109C92}"/>
                </a:ext>
              </a:extLst>
            </p:cNvPr>
            <p:cNvSpPr txBox="1"/>
            <p:nvPr/>
          </p:nvSpPr>
          <p:spPr>
            <a:xfrm>
              <a:off x="2235947" y="5885836"/>
              <a:ext cx="2845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번역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facebook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/m2m100_418M]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5FB3EE-AB27-8D1B-A8A0-FD142A799B95}"/>
                </a:ext>
              </a:extLst>
            </p:cNvPr>
            <p:cNvSpPr txBox="1"/>
            <p:nvPr/>
          </p:nvSpPr>
          <p:spPr>
            <a:xfrm>
              <a:off x="4800742" y="5567632"/>
              <a:ext cx="3739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감정 분석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beomi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/KcELECTRA-base-v2022 ]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4CF08A-FDF4-ECFD-3BDF-DBE43D0355B2}"/>
                </a:ext>
              </a:extLst>
            </p:cNvPr>
            <p:cNvSpPr txBox="1"/>
            <p:nvPr/>
          </p:nvSpPr>
          <p:spPr>
            <a:xfrm>
              <a:off x="4449271" y="5859904"/>
              <a:ext cx="3663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개체명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 인식 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- [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taeminlee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gliner_ko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2 ExtraLight" pitchFamily="2" charset="-127"/>
                  <a:ea typeface="프리젠테이션 2 Extra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7B6EE5C-A8D1-6D46-A5F3-47463B6991B1}"/>
              </a:ext>
            </a:extLst>
          </p:cNvPr>
          <p:cNvCxnSpPr>
            <a:cxnSpLocks/>
          </p:cNvCxnSpPr>
          <p:nvPr/>
        </p:nvCxnSpPr>
        <p:spPr>
          <a:xfrm>
            <a:off x="6108071" y="1149790"/>
            <a:ext cx="0" cy="5673285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307521" y="3994502"/>
            <a:ext cx="54682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사용자는 드롭다운에서 원하는 기능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텍스트 생성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번역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감정 분석</a:t>
            </a:r>
            <a:r>
              <a:rPr lang="en-US" altLang="ko-KR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000" b="1" dirty="0" err="1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개체명</a:t>
            </a:r>
            <a:r>
              <a:rPr lang="ko-KR" altLang="en-US" sz="20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인식 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을 선택하면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해당 기능을 사용할 수 있는 페이지로 이동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440327" y="2295366"/>
            <a:ext cx="5547221" cy="4194000"/>
            <a:chOff x="6449383" y="1206093"/>
            <a:chExt cx="5547221" cy="41940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9383" y="1206093"/>
              <a:ext cx="5547221" cy="375079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383" y="4967857"/>
              <a:ext cx="5547221" cy="43223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11" name="그룹 10"/>
          <p:cNvGrpSpPr/>
          <p:nvPr/>
        </p:nvGrpSpPr>
        <p:grpSpPr>
          <a:xfrm>
            <a:off x="42189" y="5971683"/>
            <a:ext cx="1046440" cy="302931"/>
            <a:chOff x="42189" y="5971683"/>
            <a:chExt cx="1046440" cy="302931"/>
          </a:xfrm>
        </p:grpSpPr>
        <p:sp>
          <p:nvSpPr>
            <p:cNvPr id="9" name="TextBox 8"/>
            <p:cNvSpPr txBox="1"/>
            <p:nvPr/>
          </p:nvSpPr>
          <p:spPr>
            <a:xfrm>
              <a:off x="172994" y="5971683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사용한 모델명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189" y="59976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프리젠테이션 5 Medium" pitchFamily="2" charset="-127"/>
                  <a:ea typeface="프리젠테이션 5 Medium" pitchFamily="2" charset="-127"/>
                </a:rPr>
                <a:t>*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800D724-EF11-AB7C-EBD4-5ED396258DBD}"/>
              </a:ext>
            </a:extLst>
          </p:cNvPr>
          <p:cNvSpPr txBox="1"/>
          <p:nvPr/>
        </p:nvSpPr>
        <p:spPr>
          <a:xfrm>
            <a:off x="6519253" y="876126"/>
            <a:ext cx="546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사용자는 </a:t>
            </a:r>
            <a:r>
              <a:rPr lang="ko-KR" alt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입력창에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 원하는 문장을 입력 후</a:t>
            </a:r>
            <a:b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원하는 언어를 선택 시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AI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가 자동으로 </a:t>
            </a:r>
            <a:r>
              <a:rPr lang="ko-KR" altLang="en-US" sz="16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번역된 결과를 실시간으로 출력</a:t>
            </a:r>
            <a:endParaRPr lang="en-US" altLang="ko-KR" sz="1600" b="1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E94E5F-B598-4B65-B94D-06903E1D1E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78" t="5267"/>
          <a:stretch/>
        </p:blipFill>
        <p:spPr>
          <a:xfrm>
            <a:off x="147293" y="1504684"/>
            <a:ext cx="5843716" cy="21475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0503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ECE3A-9C82-B26D-E7A3-8677C4F72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70164" y="942109"/>
            <a:ext cx="11714018" cy="5687291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81" y="1073728"/>
            <a:ext cx="1631180" cy="52760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998" y="6349824"/>
            <a:ext cx="1660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Controller, Model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201" y="1524000"/>
            <a:ext cx="1935903" cy="40611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8917" y="5593789"/>
            <a:ext cx="72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view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5249548" y="79474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185340" y="1257791"/>
            <a:ext cx="3895743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.ai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.board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.forecast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controller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.userMgmt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9" y="1434778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AIController.java :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생성형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서비스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1712722"/>
            <a:ext cx="2879348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게시판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2031378"/>
            <a:ext cx="3154632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인구 추이 예측 기능 요청 처리</a:t>
            </a:r>
            <a:endParaRPr lang="en-US" altLang="ko-KR" sz="10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24348" y="2362468"/>
            <a:ext cx="3064577" cy="295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UserMgmtController.java :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회원 관리 기능 요청 처리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5185340" y="2564034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185340" y="3069944"/>
            <a:ext cx="3895743" cy="342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board</a:t>
            </a: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userMgmt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5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forecast_overview.jsp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예측 경로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forecast_depression.jsp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우울증 환자 예측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forecast_population.jsp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인구 수 예측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생성형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AI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12648" y="3228325"/>
            <a:ext cx="38957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content_view.jsp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질문 조회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list.jsp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문의사항 메인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reply_modify.jsp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댓글 수정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write_view.jsp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질문 등록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312647" y="4312449"/>
            <a:ext cx="3895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findIdForm.jsp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아이디찾기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findIdResult.jsp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아이디찾기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결과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findPwForm.jsp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: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비밀번호찾기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findPwResult.jsp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비밀번호찾기 결과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loginForm.jsp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로그인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signup.jsp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: 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회원가입 화면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9278931" y="796704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21467" y="2076257"/>
            <a:ext cx="3895743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BContentService.java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BDeleteService.java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BListService.java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BModifyService.java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BReplyModifyService.java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BReplyModifyViewService.java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BReplyService.java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BWriteService.java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220091" y="1262599"/>
            <a:ext cx="389574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dto</a:t>
            </a:r>
            <a:endParaRPr lang="en-US" altLang="ko-KR" sz="1050" dirty="0">
              <a:solidFill>
                <a:srgbClr val="5D9438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dao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com.everdays.myapp.board.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service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9958" y="1434778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BDto.java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27780" y="1768070"/>
            <a:ext cx="28793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BDao.java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237033" y="3598606"/>
            <a:ext cx="3895743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dto</a:t>
            </a:r>
            <a:endParaRPr lang="en-US" altLang="ko-KR" sz="1050" dirty="0">
              <a:solidFill>
                <a:srgbClr val="5D9438"/>
              </a:solidFill>
              <a:latin typeface="프리젠테이션 7 Bold" pitchFamily="2" charset="-127"/>
              <a:ea typeface="프리젠테이션 7 Bold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b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sz="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</a:t>
            </a:r>
            <a:r>
              <a:rPr lang="en-US" altLang="ko-KR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dao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endParaRPr lang="en-US" altLang="ko-KR" sz="4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com.everdays.myapp.forecast.</a:t>
            </a:r>
            <a:r>
              <a:rPr lang="en-US" altLang="ko-KR" sz="1050" dirty="0" err="1">
                <a:solidFill>
                  <a:srgbClr val="5D9438"/>
                </a:solidFill>
                <a:latin typeface="프리젠테이션 7 Bold" pitchFamily="2" charset="-127"/>
                <a:ea typeface="프리젠테이션 7 Bold" pitchFamily="2" charset="-127"/>
              </a:rPr>
              <a:t>service</a:t>
            </a:r>
            <a:endParaRPr lang="en-US" altLang="ko-KR" sz="105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6" y="4520876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DepressionDAO.java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ElderlyRateDAO.java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PopulatuonDAO.java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7" y="3785754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DepressionVO.java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ElderlyRateSummaryVO.java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PopulatuonVO.java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511495" y="5243362"/>
            <a:ext cx="38957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DepressionService.java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ElderlyRateService.java</a:t>
            </a:r>
          </a:p>
          <a:p>
            <a:r>
              <a:rPr lang="ko-KR" alt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ㄴ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PopulatuonService.java</a:t>
            </a:r>
          </a:p>
        </p:txBody>
      </p:sp>
      <p:sp>
        <p:nvSpPr>
          <p:cNvPr id="3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3492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Spring ] Spring MVC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프로젝트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52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32B66-5BA2-4867-4280-4FDEB8493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33211" y="558801"/>
            <a:ext cx="7294016" cy="6190342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773AE2-0674-0115-BDEB-8156FDD95D65}"/>
              </a:ext>
            </a:extLst>
          </p:cNvPr>
          <p:cNvSpPr txBox="1">
            <a:spLocks/>
          </p:cNvSpPr>
          <p:nvPr/>
        </p:nvSpPr>
        <p:spPr>
          <a:xfrm>
            <a:off x="685220" y="534756"/>
            <a:ext cx="6558807" cy="60464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1100" dirty="0">
              <a:latin typeface="Arial Nova" panose="020B0504020202020204" pitchFamily="34" charset="0"/>
            </a:endParaRPr>
          </a:p>
          <a:p>
            <a:r>
              <a:rPr lang="en-US" altLang="ko-KR" sz="1100">
                <a:solidFill>
                  <a:srgbClr val="456E2A"/>
                </a:solidFill>
                <a:latin typeface="Arial Nova" panose="020B0504020202020204" pitchFamily="34" charset="0"/>
              </a:rPr>
              <a:t>@Controller</a:t>
            </a:r>
          </a:p>
          <a:p>
            <a:r>
              <a:rPr lang="en-US" altLang="ko-KR" sz="1100" b="1">
                <a:latin typeface="Arial Nova" panose="020B0504020202020204" pitchFamily="34" charset="0"/>
              </a:rPr>
              <a:t>public class AIController {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nb-NO" altLang="ko-KR" sz="1100">
                <a:latin typeface="Arial Nova" panose="020B0504020202020204" pitchFamily="34" charset="0"/>
              </a:rPr>
              <a:t>    </a:t>
            </a:r>
            <a:r>
              <a:rPr lang="nb-NO" altLang="ko-KR" sz="1100" b="1">
                <a:latin typeface="Arial Nova" panose="020B0504020202020204" pitchFamily="34" charset="0"/>
              </a:rPr>
              <a:t>private final String FLASK_URL = "http://192.168.55.110:8000";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</a:t>
            </a:r>
            <a:r>
              <a:rPr lang="en-US" altLang="ko-KR" sz="1100" b="1">
                <a:latin typeface="Arial Nova" panose="020B0504020202020204" pitchFamily="34" charset="0"/>
              </a:rPr>
              <a:t>private String postToFlask(String endpoint, JSONObject json)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RestTemplate restTemplate = </a:t>
            </a:r>
            <a:r>
              <a:rPr lang="en-US" altLang="ko-KR" sz="1100" b="1">
                <a:latin typeface="Arial Nova" panose="020B0504020202020204" pitchFamily="34" charset="0"/>
              </a:rPr>
              <a:t>new RestTemplate();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endParaRPr lang="en-US" altLang="ko-KR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restTemplate.getMessageConverters().add(0,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new StringHttpMessageConverter(StandardCharsets.</a:t>
            </a:r>
            <a:r>
              <a:rPr lang="en-US" altLang="ko-KR" sz="1100" b="1" i="1">
                <a:latin typeface="Arial Nova" panose="020B0504020202020204" pitchFamily="34" charset="0"/>
              </a:rPr>
              <a:t>UTF_8));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HttpHeaders headers = </a:t>
            </a:r>
            <a:r>
              <a:rPr lang="en-US" altLang="ko-KR" sz="1100" b="1">
                <a:latin typeface="Arial Nova" panose="020B0504020202020204" pitchFamily="34" charset="0"/>
              </a:rPr>
              <a:t>new HttpHeaders();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headers.setContentType(MediaType.</a:t>
            </a:r>
            <a:r>
              <a:rPr lang="en-US" altLang="ko-KR" sz="1100" b="1" i="1">
                <a:latin typeface="Arial Nova" panose="020B0504020202020204" pitchFamily="34" charset="0"/>
              </a:rPr>
              <a:t>APPLICATION_JSON);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HttpEntity&lt;String&gt; request = </a:t>
            </a:r>
            <a:r>
              <a:rPr lang="en-US" altLang="ko-KR" sz="1100" b="1">
                <a:latin typeface="Arial Nova" panose="020B0504020202020204" pitchFamily="34" charset="0"/>
              </a:rPr>
              <a:t>new HttpEntity&lt;&gt;(json.toString(), headers);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try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ResponseEntity&lt;String&gt; response = restTemplate.postForEntity(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FLASK_URL + endpoint, request, String.</a:t>
            </a:r>
            <a:r>
              <a:rPr lang="en-US" altLang="ko-KR" sz="1100" b="1">
                <a:latin typeface="Arial Nova" panose="020B0504020202020204" pitchFamily="34" charset="0"/>
              </a:rPr>
              <a:t>class);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return response.getBody();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} </a:t>
            </a:r>
            <a:r>
              <a:rPr lang="en-US" altLang="ko-KR" sz="1100" b="1">
                <a:latin typeface="Arial Nova" panose="020B0504020202020204" pitchFamily="34" charset="0"/>
              </a:rPr>
              <a:t>catch (Exception e)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e.printStackTrace();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</a:t>
            </a:r>
            <a:r>
              <a:rPr lang="en-US" altLang="ko-KR" sz="1100" b="1">
                <a:latin typeface="Arial Nova" panose="020B0504020202020204" pitchFamily="34" charset="0"/>
              </a:rPr>
              <a:t>return "</a:t>
            </a:r>
            <a:r>
              <a:rPr lang="ko-KR" altLang="en-US" sz="1100" b="1">
                <a:latin typeface="Arial Nova" panose="020B0504020202020204" pitchFamily="34" charset="0"/>
              </a:rPr>
              <a:t>오류 발생</a:t>
            </a:r>
            <a:r>
              <a:rPr lang="en-US" altLang="ko-KR" sz="1100" b="1">
                <a:latin typeface="Arial Nova" panose="020B0504020202020204" pitchFamily="34" charset="0"/>
              </a:rPr>
              <a:t>: "</a:t>
            </a:r>
            <a:r>
              <a:rPr lang="ko-KR" altLang="en-US" sz="1100" b="1">
                <a:latin typeface="Arial Nova" panose="020B0504020202020204" pitchFamily="34" charset="0"/>
              </a:rPr>
              <a:t> </a:t>
            </a:r>
            <a:r>
              <a:rPr lang="en-US" altLang="ko-KR" sz="1100" b="1">
                <a:latin typeface="Arial Nova" panose="020B0504020202020204" pitchFamily="34" charset="0"/>
              </a:rPr>
              <a:t>+ e.getMessage();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endParaRPr lang="ko-KR" altLang="en-US" sz="1100">
              <a:latin typeface="Arial Nova" panose="020B0504020202020204" pitchFamily="34" charset="0"/>
            </a:endParaRPr>
          </a:p>
          <a:p>
            <a:r>
              <a:rPr lang="en-US" altLang="ko-KR" sz="1100">
                <a:latin typeface="Arial Nova" panose="020B0504020202020204" pitchFamily="34" charset="0"/>
              </a:rPr>
              <a:t>    </a:t>
            </a:r>
            <a:r>
              <a:rPr lang="en-US" altLang="ko-KR" sz="1100" b="1">
                <a:latin typeface="Arial Nova" panose="020B0504020202020204" pitchFamily="34" charset="0"/>
              </a:rPr>
              <a:t>private List&lt;String[]&gt; buildChatHistory(String jsonHistory, String prompt, String response)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List&lt;String[]&gt; history = </a:t>
            </a:r>
            <a:r>
              <a:rPr lang="en-US" altLang="ko-KR" sz="1100" b="1">
                <a:latin typeface="Arial Nova" panose="020B0504020202020204" pitchFamily="34" charset="0"/>
              </a:rPr>
              <a:t>new ArrayList&lt;&gt;();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if (jsonHistory != null &amp;&amp; !jsonHistory.isEmpty())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JSONArray arr = </a:t>
            </a:r>
            <a:r>
              <a:rPr lang="en-US" altLang="ko-KR" sz="1100" b="1">
                <a:latin typeface="Arial Nova" panose="020B0504020202020204" pitchFamily="34" charset="0"/>
              </a:rPr>
              <a:t>new JSONArray(jsonHistory);</a:t>
            </a:r>
          </a:p>
          <a:p>
            <a:r>
              <a:rPr lang="nn-NO" altLang="ko-KR" sz="1100">
                <a:latin typeface="Arial Nova" panose="020B0504020202020204" pitchFamily="34" charset="0"/>
              </a:rPr>
              <a:t>            </a:t>
            </a:r>
            <a:r>
              <a:rPr lang="nn-NO" altLang="ko-KR" sz="1100" b="1">
                <a:latin typeface="Arial Nova" panose="020B0504020202020204" pitchFamily="34" charset="0"/>
              </a:rPr>
              <a:t>for (int i = 0; i &lt; arr.length(); i++) {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JSONArray pair = arr.getJSONArray(i);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        history.add(</a:t>
            </a:r>
            <a:r>
              <a:rPr lang="en-US" altLang="ko-KR" sz="1100" b="1">
                <a:latin typeface="Arial Nova" panose="020B0504020202020204" pitchFamily="34" charset="0"/>
              </a:rPr>
              <a:t>new String[]{pair.getString(0), pair.getString(1)});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history.add(</a:t>
            </a:r>
            <a:r>
              <a:rPr lang="en-US" altLang="ko-KR" sz="1100" b="1">
                <a:latin typeface="Arial Nova" panose="020B0504020202020204" pitchFamily="34" charset="0"/>
              </a:rPr>
              <a:t>new String[]{prompt, response});</a:t>
            </a:r>
          </a:p>
          <a:p>
            <a:r>
              <a:rPr lang="en-US" altLang="ko-KR" sz="1100">
                <a:latin typeface="Arial Nova" panose="020B0504020202020204" pitchFamily="34" charset="0"/>
              </a:rPr>
              <a:t>        </a:t>
            </a:r>
            <a:r>
              <a:rPr lang="en-US" altLang="ko-KR" sz="1100" b="1">
                <a:latin typeface="Arial Nova" panose="020B0504020202020204" pitchFamily="34" charset="0"/>
              </a:rPr>
              <a:t>return </a:t>
            </a:r>
            <a:r>
              <a:rPr lang="en-US" altLang="ko-KR" sz="1100" b="1" u="sng">
                <a:latin typeface="Arial Nova" panose="020B0504020202020204" pitchFamily="34" charset="0"/>
              </a:rPr>
              <a:t>history;</a:t>
            </a:r>
          </a:p>
          <a:p>
            <a:r>
              <a:rPr lang="ko-KR" altLang="en-US" sz="1100">
                <a:latin typeface="Arial Nova" panose="020B0504020202020204" pitchFamily="34" charset="0"/>
              </a:rPr>
              <a:t>    </a:t>
            </a:r>
            <a:r>
              <a:rPr lang="en-US" altLang="ko-KR" sz="1100">
                <a:latin typeface="Arial Nova" panose="020B0504020202020204" pitchFamily="34" charset="0"/>
              </a:rPr>
              <a:t>}</a:t>
            </a:r>
            <a:endParaRPr lang="en-US" altLang="ko-KR" sz="1100" b="1">
              <a:latin typeface="Arial Nova" panose="020B0504020202020204" pitchFamily="34" charset="0"/>
            </a:endParaRPr>
          </a:p>
          <a:p>
            <a:pPr>
              <a:lnSpc>
                <a:spcPct val="100000"/>
              </a:lnSpc>
            </a:pPr>
            <a:endParaRPr lang="en-US" altLang="ko-KR" sz="1100" b="1" dirty="0">
              <a:solidFill>
                <a:schemeClr val="accent6">
                  <a:lumMod val="7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45990D5-AA93-BE2E-6D83-D2ECC1FFBF2D}"/>
              </a:ext>
            </a:extLst>
          </p:cNvPr>
          <p:cNvCxnSpPr>
            <a:cxnSpLocks/>
          </p:cNvCxnSpPr>
          <p:nvPr/>
        </p:nvCxnSpPr>
        <p:spPr>
          <a:xfrm flipH="1">
            <a:off x="4962649" y="828337"/>
            <a:ext cx="274897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91BBB-F5C4-CF89-DBA2-B95DBD184F95}"/>
              </a:ext>
            </a:extLst>
          </p:cNvPr>
          <p:cNvSpPr txBox="1"/>
          <p:nvPr/>
        </p:nvSpPr>
        <p:spPr>
          <a:xfrm>
            <a:off x="7876133" y="666777"/>
            <a:ext cx="287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Spring MVC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의 컨트롤러로 등록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BC507E9-4ABD-4F71-6D57-355C1CCB41D6}"/>
              </a:ext>
            </a:extLst>
          </p:cNvPr>
          <p:cNvCxnSpPr>
            <a:cxnSpLocks/>
          </p:cNvCxnSpPr>
          <p:nvPr/>
        </p:nvCxnSpPr>
        <p:spPr>
          <a:xfrm flipH="1" flipV="1">
            <a:off x="5977936" y="1193925"/>
            <a:ext cx="3158871" cy="1294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619379-A6B1-0754-8D3B-0CEA9EFA0A18}"/>
              </a:ext>
            </a:extLst>
          </p:cNvPr>
          <p:cNvSpPr txBox="1"/>
          <p:nvPr/>
        </p:nvSpPr>
        <p:spPr>
          <a:xfrm>
            <a:off x="9320007" y="1055306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Flask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서버의 기본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CA8ADD-9B7B-5FB0-9080-9A153B290B36}"/>
              </a:ext>
            </a:extLst>
          </p:cNvPr>
          <p:cNvCxnSpPr>
            <a:cxnSpLocks/>
          </p:cNvCxnSpPr>
          <p:nvPr/>
        </p:nvCxnSpPr>
        <p:spPr>
          <a:xfrm flipH="1">
            <a:off x="5172788" y="2530375"/>
            <a:ext cx="3297850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32DAB1F-7F86-75E5-579E-1D7C2D22D24B}"/>
              </a:ext>
            </a:extLst>
          </p:cNvPr>
          <p:cNvSpPr txBox="1"/>
          <p:nvPr/>
        </p:nvSpPr>
        <p:spPr>
          <a:xfrm>
            <a:off x="8693847" y="2364345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HTTP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헤더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0314-332B-BCC5-BCD1-14BAE7B42650}"/>
              </a:ext>
            </a:extLst>
          </p:cNvPr>
          <p:cNvSpPr txBox="1"/>
          <p:nvPr/>
        </p:nvSpPr>
        <p:spPr>
          <a:xfrm>
            <a:off x="8982284" y="3324063"/>
            <a:ext cx="287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Flask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서버에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POST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보내기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2C933F-06BF-E56D-D1E6-7E3940F274B5}"/>
              </a:ext>
            </a:extLst>
          </p:cNvPr>
          <p:cNvCxnSpPr>
            <a:cxnSpLocks/>
          </p:cNvCxnSpPr>
          <p:nvPr/>
        </p:nvCxnSpPr>
        <p:spPr>
          <a:xfrm flipH="1" flipV="1">
            <a:off x="6659492" y="5612989"/>
            <a:ext cx="2138055" cy="282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BD241A-0802-119A-79E5-9A8734F271AA}"/>
              </a:ext>
            </a:extLst>
          </p:cNvPr>
          <p:cNvSpPr txBox="1"/>
          <p:nvPr/>
        </p:nvSpPr>
        <p:spPr>
          <a:xfrm>
            <a:off x="7841273" y="3525795"/>
            <a:ext cx="20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응답 본문 반환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1201217-99FD-E2BD-8421-89CDACBCC73A}"/>
              </a:ext>
            </a:extLst>
          </p:cNvPr>
          <p:cNvCxnSpPr>
            <a:cxnSpLocks/>
          </p:cNvCxnSpPr>
          <p:nvPr/>
        </p:nvCxnSpPr>
        <p:spPr>
          <a:xfrm flipH="1" flipV="1">
            <a:off x="4240547" y="3655514"/>
            <a:ext cx="3471079" cy="372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7D88D99-CF0D-46DB-C65F-10D6DED514D9}"/>
              </a:ext>
            </a:extLst>
          </p:cNvPr>
          <p:cNvSpPr txBox="1"/>
          <p:nvPr/>
        </p:nvSpPr>
        <p:spPr>
          <a:xfrm>
            <a:off x="8857400" y="4720632"/>
            <a:ext cx="223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대화 이력을 저장할 리스트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A1EBA8-FBF6-CB1B-9AD8-EA74DD124A45}"/>
              </a:ext>
            </a:extLst>
          </p:cNvPr>
          <p:cNvCxnSpPr>
            <a:cxnSpLocks/>
          </p:cNvCxnSpPr>
          <p:nvPr/>
        </p:nvCxnSpPr>
        <p:spPr>
          <a:xfrm flipH="1" flipV="1">
            <a:off x="4962649" y="4855489"/>
            <a:ext cx="3448380" cy="2169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8CE4DBE-9885-8583-A8BA-F1098C335624}"/>
              </a:ext>
            </a:extLst>
          </p:cNvPr>
          <p:cNvCxnSpPr>
            <a:cxnSpLocks/>
          </p:cNvCxnSpPr>
          <p:nvPr/>
        </p:nvCxnSpPr>
        <p:spPr>
          <a:xfrm flipH="1" flipV="1">
            <a:off x="3570563" y="6225111"/>
            <a:ext cx="3986808" cy="244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156EA1-A385-3B5B-587F-151EF653DC77}"/>
              </a:ext>
            </a:extLst>
          </p:cNvPr>
          <p:cNvSpPr txBox="1"/>
          <p:nvPr/>
        </p:nvSpPr>
        <p:spPr>
          <a:xfrm>
            <a:off x="9311522" y="5459100"/>
            <a:ext cx="2232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–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답변 쌍을 리스트에 추가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10B00-3117-07BC-AF37-E473D950A2E9}"/>
              </a:ext>
            </a:extLst>
          </p:cNvPr>
          <p:cNvSpPr txBox="1"/>
          <p:nvPr/>
        </p:nvSpPr>
        <p:spPr>
          <a:xfrm>
            <a:off x="7892637" y="6112753"/>
            <a:ext cx="203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최종 대화 이력 반환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184011" y="-73635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Controller ]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58D3C94-FC54-26CD-82CD-3FF83C75BC83}"/>
              </a:ext>
            </a:extLst>
          </p:cNvPr>
          <p:cNvCxnSpPr>
            <a:cxnSpLocks/>
          </p:cNvCxnSpPr>
          <p:nvPr/>
        </p:nvCxnSpPr>
        <p:spPr>
          <a:xfrm flipH="1" flipV="1">
            <a:off x="6245450" y="3460944"/>
            <a:ext cx="2348624" cy="24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5CBB908-A8CC-426F-ACF9-1DE4488EBA6C}"/>
              </a:ext>
            </a:extLst>
          </p:cNvPr>
          <p:cNvCxnSpPr>
            <a:cxnSpLocks/>
          </p:cNvCxnSpPr>
          <p:nvPr/>
        </p:nvCxnSpPr>
        <p:spPr>
          <a:xfrm flipH="1" flipV="1">
            <a:off x="5503054" y="1683870"/>
            <a:ext cx="2492971" cy="278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E6DE2F-D11F-48E3-B00D-983330D23C9C}"/>
              </a:ext>
            </a:extLst>
          </p:cNvPr>
          <p:cNvSpPr txBox="1"/>
          <p:nvPr/>
        </p:nvSpPr>
        <p:spPr>
          <a:xfrm>
            <a:off x="8323954" y="1566621"/>
            <a:ext cx="3630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HTTP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요청을 보내기 위한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RestTemplate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객체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5502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AAA00-C6A7-6168-C95A-6B242292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184011" y="-12126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DAO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184011" y="501607"/>
            <a:ext cx="7016890" cy="2562481"/>
            <a:chOff x="207824" y="684191"/>
            <a:chExt cx="7016890" cy="2562481"/>
          </a:xfrm>
        </p:grpSpPr>
        <p:grpSp>
          <p:nvGrpSpPr>
            <p:cNvPr id="14" name="그룹 13"/>
            <p:cNvGrpSpPr/>
            <p:nvPr/>
          </p:nvGrpSpPr>
          <p:grpSpPr>
            <a:xfrm>
              <a:off x="207824" y="684191"/>
              <a:ext cx="7016890" cy="2562481"/>
              <a:chOff x="184010" y="629097"/>
              <a:chExt cx="7016890" cy="3108543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184010" y="629097"/>
                <a:ext cx="6007239" cy="3108543"/>
              </a:xfrm>
              <a:prstGeom prst="roundRect">
                <a:avLst>
                  <a:gd name="adj" fmla="val 63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4010" y="629097"/>
                <a:ext cx="7016890" cy="290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@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Autowired</a:t>
                </a:r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endParaRPr lang="ko-KR" altLang="en-US" sz="3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@Override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public void join(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UserMgmtDto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user)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"INSERT INTO USERS (USER_ID, PASSWORD,"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+ " NAME, PHONE, EMAIL) VALUES (?, ?, ?, ?, ?)";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jdbcTemplate.update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user.getName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user.getPhone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(),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user.getEmail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());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  <a:endParaRPr lang="ko-KR" altLang="en-US" sz="1200" dirty="0">
                  <a:latin typeface="Arial Nova" panose="020B0504020202020204" pitchFamily="34" charset="0"/>
                </a:endParaRPr>
              </a:p>
            </p:txBody>
          </p:sp>
        </p:grpSp>
        <p:cxnSp>
          <p:nvCxnSpPr>
            <p:cNvPr id="22" name="직선 화살표 연결선 21"/>
            <p:cNvCxnSpPr/>
            <p:nvPr/>
          </p:nvCxnSpPr>
          <p:spPr>
            <a:xfrm flipH="1">
              <a:off x="2591946" y="1024403"/>
              <a:ext cx="921275" cy="6875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513221" y="870514"/>
              <a:ext cx="249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latin typeface="프리젠테이션 5 Medium" pitchFamily="2" charset="-127"/>
                  <a:ea typeface="프리젠테이션 5 Medium" pitchFamily="2" charset="-127"/>
                </a:rPr>
                <a:t>Jdbc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 Template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사용하여 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접근 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2549128" y="2448713"/>
              <a:ext cx="537831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211443" y="2219250"/>
              <a:ext cx="2483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INSERT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쿼리를 통해</a:t>
              </a:r>
              <a:b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사용자 정보를 </a:t>
              </a:r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USERS 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테이블에 저장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84011" y="3051864"/>
            <a:ext cx="7102615" cy="2970955"/>
            <a:chOff x="184011" y="3441070"/>
            <a:chExt cx="7102615" cy="2970955"/>
          </a:xfrm>
        </p:grpSpPr>
        <p:grpSp>
          <p:nvGrpSpPr>
            <p:cNvPr id="20" name="그룹 19"/>
            <p:cNvGrpSpPr/>
            <p:nvPr/>
          </p:nvGrpSpPr>
          <p:grpSpPr>
            <a:xfrm>
              <a:off x="184011" y="3441070"/>
              <a:ext cx="7102615" cy="2970955"/>
              <a:chOff x="184011" y="3077278"/>
              <a:chExt cx="7102615" cy="2970955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184011" y="3077278"/>
                <a:ext cx="7102615" cy="2970955"/>
                <a:chOff x="250685" y="308647"/>
                <a:chExt cx="7102615" cy="3240474"/>
              </a:xfrm>
            </p:grpSpPr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250685" y="440578"/>
                  <a:ext cx="6007239" cy="3108543"/>
                </a:xfrm>
                <a:prstGeom prst="roundRect">
                  <a:avLst>
                    <a:gd name="adj" fmla="val 6314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dirty="0"/>
                    <a:t> </a:t>
                  </a:r>
                  <a:endParaRPr lang="ko-KR" alt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36410" y="308647"/>
                  <a:ext cx="7016890" cy="304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200" dirty="0">
                    <a:latin typeface="Arial Nova" panose="020B0504020202020204" pitchFamily="34" charset="0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207824" y="3185911"/>
                <a:ext cx="68930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@Override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public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int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loginCheck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 String password)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"SELECT PASSWORD FROM USERS WHERE USER_ID = ?";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try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jdbcTemplate.queryForObject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	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sql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, new Object[]{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},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String.class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);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if (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!= null &amp;&amp;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dbPassword.equals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(password))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return USER_LOGIN_SUCCESS;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} else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    return USER_LOGIN_FAIL;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    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} catch (Exception e)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    return USER_NOT_FOUND;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</p:txBody>
          </p:sp>
        </p:grpSp>
        <p:cxnSp>
          <p:nvCxnSpPr>
            <p:cNvPr id="30" name="직선 화살표 연결선 29"/>
            <p:cNvCxnSpPr/>
            <p:nvPr/>
          </p:nvCxnSpPr>
          <p:spPr>
            <a:xfrm flipH="1">
              <a:off x="2983411" y="5429268"/>
              <a:ext cx="537831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3645726" y="5199805"/>
              <a:ext cx="24176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에서 사용자 비밀번호를 조회하고</a:t>
              </a:r>
              <a:b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로그인 여부를 판별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06237" y="-12126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DTO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6333277" y="501607"/>
            <a:ext cx="6503491" cy="2956635"/>
            <a:chOff x="6394362" y="680339"/>
            <a:chExt cx="6503491" cy="2956635"/>
          </a:xfrm>
        </p:grpSpPr>
        <p:grpSp>
          <p:nvGrpSpPr>
            <p:cNvPr id="36" name="그룹 35"/>
            <p:cNvGrpSpPr/>
            <p:nvPr/>
          </p:nvGrpSpPr>
          <p:grpSpPr>
            <a:xfrm>
              <a:off x="6394362" y="680339"/>
              <a:ext cx="6503491" cy="2956635"/>
              <a:chOff x="184010" y="629097"/>
              <a:chExt cx="7016890" cy="3322934"/>
            </a:xfrm>
          </p:grpSpPr>
          <p:sp>
            <p:nvSpPr>
              <p:cNvPr id="37" name="모서리가 둥근 직사각형 36"/>
              <p:cNvSpPr/>
              <p:nvPr/>
            </p:nvSpPr>
            <p:spPr>
              <a:xfrm>
                <a:off x="184010" y="629097"/>
                <a:ext cx="6007239" cy="2501569"/>
              </a:xfrm>
              <a:prstGeom prst="roundRect">
                <a:avLst>
                  <a:gd name="adj" fmla="val 6314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84010" y="629097"/>
                <a:ext cx="7016890" cy="332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public class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UserMgmtDto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password;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private String name;</a:t>
                </a:r>
              </a:p>
              <a:p>
                <a:endParaRPr lang="en-US" altLang="ko-KR" sz="400" dirty="0">
                  <a:latin typeface="Arial Nova" panose="020B0504020202020204" pitchFamily="34" charset="0"/>
                </a:endParaRP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public 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getUserId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return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public void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setUserId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(String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) {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       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this.userId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 = </a:t>
                </a:r>
                <a:r>
                  <a:rPr lang="en-US" altLang="ko-KR" sz="1200" dirty="0" err="1">
                    <a:latin typeface="Arial Nova" panose="020B0504020202020204" pitchFamily="34" charset="0"/>
                  </a:rPr>
                  <a:t>userId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;</a:t>
                </a:r>
              </a:p>
              <a:p>
                <a:r>
                  <a:rPr lang="ko-KR" altLang="en-US" sz="1200" dirty="0">
                    <a:latin typeface="Arial Nova" panose="020B0504020202020204" pitchFamily="34" charset="0"/>
                  </a:rPr>
                  <a:t>    </a:t>
                </a:r>
                <a:r>
                  <a:rPr lang="en-US" altLang="ko-KR" sz="1200" dirty="0">
                    <a:latin typeface="Arial Nova" panose="020B0504020202020204" pitchFamily="34" charset="0"/>
                  </a:rPr>
                  <a:t>}</a:t>
                </a:r>
              </a:p>
              <a:p>
                <a:r>
                  <a:rPr lang="en-US" altLang="ko-KR" sz="1200" dirty="0">
                    <a:latin typeface="Arial Nova" panose="020B0504020202020204" pitchFamily="34" charset="0"/>
                  </a:rPr>
                  <a:t>···}</a:t>
                </a: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  <a:p>
                <a:endParaRPr lang="en-US" altLang="ko-KR" sz="1200" dirty="0">
                  <a:latin typeface="Arial Nova" panose="020B0504020202020204" pitchFamily="34" charset="0"/>
                </a:endParaRPr>
              </a:p>
            </p:txBody>
          </p:sp>
        </p:grpSp>
        <p:cxnSp>
          <p:nvCxnSpPr>
            <p:cNvPr id="39" name="직선 화살표 연결선 38"/>
            <p:cNvCxnSpPr/>
            <p:nvPr/>
          </p:nvCxnSpPr>
          <p:spPr>
            <a:xfrm flipH="1">
              <a:off x="8548130" y="1031278"/>
              <a:ext cx="763158" cy="0"/>
            </a:xfrm>
            <a:prstGeom prst="straightConnector1">
              <a:avLst/>
            </a:prstGeom>
            <a:ln w="12700">
              <a:solidFill>
                <a:srgbClr val="456E2A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59229-CB2B-4C7F-A7D3-DC3A8393F191}"/>
                </a:ext>
              </a:extLst>
            </p:cNvPr>
            <p:cNvSpPr txBox="1"/>
            <p:nvPr/>
          </p:nvSpPr>
          <p:spPr>
            <a:xfrm>
              <a:off x="9309234" y="870513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400" dirty="0">
                  <a:latin typeface="프리젠테이션 5 Medium" pitchFamily="2" charset="-127"/>
                  <a:ea typeface="프리젠테이션 5 Medium" pitchFamily="2" charset="-127"/>
                </a:rPr>
                <a:t> 에서 받아온 데이터를 담기 위한 객체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sp>
        <p:nvSpPr>
          <p:cNvPr id="45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40861" y="255988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Model ] Service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6306237" y="3104518"/>
            <a:ext cx="6503491" cy="2108269"/>
            <a:chOff x="184010" y="629097"/>
            <a:chExt cx="7016890" cy="236946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184010" y="629097"/>
              <a:ext cx="6007239" cy="2133613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84010" y="629097"/>
              <a:ext cx="7016890" cy="2369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 Nova" panose="020B0504020202020204" pitchFamily="34" charset="0"/>
                </a:rPr>
                <a:t>@Service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public class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JoinService</a:t>
              </a:r>
              <a:r>
                <a:rPr lang="en-US" altLang="ko-KR" sz="1200" dirty="0">
                  <a:latin typeface="Arial Nova" panose="020B0504020202020204" pitchFamily="34" charset="0"/>
                </a:rPr>
                <a:t> {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@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Autowired</a:t>
              </a:r>
              <a:endParaRPr lang="en-US" altLang="ko-KR" sz="1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private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IUserMgmtDao</a:t>
              </a:r>
              <a:r>
                <a:rPr lang="en-US" altLang="ko-KR" sz="1200" dirty="0">
                  <a:latin typeface="Arial Nova" panose="020B0504020202020204" pitchFamily="34" charset="0"/>
                </a:rPr>
                <a:t>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dao</a:t>
              </a:r>
              <a:r>
                <a:rPr lang="en-US" altLang="ko-KR" sz="1200" dirty="0">
                  <a:latin typeface="Arial Nova" panose="020B0504020202020204" pitchFamily="34" charset="0"/>
                </a:rPr>
                <a:t>;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@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Autowired</a:t>
              </a:r>
              <a:endParaRPr lang="en-US" altLang="ko-KR" sz="1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private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BCryptPasswordEncoder</a:t>
              </a:r>
              <a:r>
                <a:rPr lang="en-US" altLang="ko-KR" sz="1200" dirty="0">
                  <a:latin typeface="Arial Nova" panose="020B0504020202020204" pitchFamily="34" charset="0"/>
                </a:rPr>
                <a:t>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passwordEncoder</a:t>
              </a:r>
              <a:r>
                <a:rPr lang="en-US" altLang="ko-KR" sz="1200" dirty="0">
                  <a:latin typeface="Arial Nova" panose="020B0504020202020204" pitchFamily="34" charset="0"/>
                </a:rPr>
                <a:t>;</a:t>
              </a:r>
            </a:p>
            <a:p>
              <a:endParaRPr lang="ko-KR" altLang="en-US" sz="200" dirty="0">
                <a:latin typeface="Arial Nova" panose="020B0504020202020204" pitchFamily="34" charset="0"/>
              </a:endParaRP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public String execute(Model model) {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    Map&lt;String, Object&gt; map =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model.asMap</a:t>
              </a:r>
              <a:r>
                <a:rPr lang="en-US" altLang="ko-KR" sz="1200" dirty="0">
                  <a:latin typeface="Arial Nova" panose="020B0504020202020204" pitchFamily="34" charset="0"/>
                </a:rPr>
                <a:t>();</a:t>
              </a:r>
            </a:p>
            <a:p>
              <a:r>
                <a:rPr lang="en-US" altLang="ko-KR" sz="1200" dirty="0">
                  <a:latin typeface="Arial Nova" panose="020B0504020202020204" pitchFamily="34" charset="0"/>
                </a:rPr>
                <a:t>       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HttpServletRequest</a:t>
              </a:r>
              <a:r>
                <a:rPr lang="en-US" altLang="ko-KR" sz="1200" dirty="0">
                  <a:latin typeface="Arial Nova" panose="020B0504020202020204" pitchFamily="34" charset="0"/>
                </a:rPr>
                <a:t> request = (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HttpServletRequest</a:t>
              </a:r>
              <a:r>
                <a:rPr lang="en-US" altLang="ko-KR" sz="1200" dirty="0">
                  <a:latin typeface="Arial Nova" panose="020B0504020202020204" pitchFamily="34" charset="0"/>
                </a:rPr>
                <a:t>) </a:t>
              </a:r>
              <a:r>
                <a:rPr lang="en-US" altLang="ko-KR" sz="1200" dirty="0" err="1">
                  <a:latin typeface="Arial Nova" panose="020B0504020202020204" pitchFamily="34" charset="0"/>
                </a:rPr>
                <a:t>map.get</a:t>
              </a:r>
              <a:r>
                <a:rPr lang="en-US" altLang="ko-KR" sz="1200" dirty="0">
                  <a:latin typeface="Arial Nova" panose="020B0504020202020204" pitchFamily="34" charset="0"/>
                </a:rPr>
                <a:t>("request");</a:t>
              </a:r>
            </a:p>
            <a:p>
              <a:endParaRPr lang="en-US" altLang="ko-KR" sz="1200" dirty="0">
                <a:latin typeface="Arial Nova" panose="020B0504020202020204" pitchFamily="34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306236" y="5375905"/>
            <a:ext cx="6503491" cy="1405786"/>
            <a:chOff x="184010" y="629097"/>
            <a:chExt cx="7016890" cy="2133613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184010" y="629097"/>
              <a:ext cx="6007239" cy="2133613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84010" y="629097"/>
              <a:ext cx="7016890" cy="42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Arial Nova" panose="020B0504020202020204" pitchFamily="34" charset="0"/>
              </a:endParaRPr>
            </a:p>
          </p:txBody>
        </p:sp>
      </p:grpSp>
      <p:sp>
        <p:nvSpPr>
          <p:cNvPr id="58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6317517" y="4861420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7 Bold" pitchFamily="2" charset="-127"/>
                <a:ea typeface="프리젠테이션 7 Bold" pitchFamily="2" charset="-127"/>
              </a:rPr>
              <a:t>[ View ]</a:t>
            </a: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8371313" y="3416156"/>
            <a:ext cx="648934" cy="0"/>
          </a:xfrm>
          <a:prstGeom prst="straightConnector1">
            <a:avLst/>
          </a:prstGeom>
          <a:ln w="12700">
            <a:solidFill>
              <a:srgbClr val="456E2A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025650" y="3174249"/>
            <a:ext cx="28753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필요한 데이터를 </a:t>
            </a: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DAO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에 접근해 가져오거나</a:t>
            </a:r>
            <a:b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Controller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에서 처리할 요청에 따라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수행해야 하는 서비스 </a:t>
            </a:r>
            <a:r>
              <a:rPr lang="ko-KR" alt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로직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306236" y="5524425"/>
            <a:ext cx="5533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 Nova" panose="020B0504020202020204" pitchFamily="34" charset="0"/>
              </a:rPr>
              <a:t> &lt;div class=</a:t>
            </a:r>
            <a:r>
              <a:rPr lang="en-US" altLang="ko-KR" sz="1200" i="1" dirty="0">
                <a:latin typeface="Arial Nova" panose="020B0504020202020204" pitchFamily="34" charset="0"/>
              </a:rPr>
              <a:t>"input-group"&gt;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&lt;label for=</a:t>
            </a:r>
            <a:r>
              <a:rPr lang="en-US" altLang="ko-KR" sz="1200" i="1" dirty="0">
                <a:latin typeface="Arial Nova" panose="020B0504020202020204" pitchFamily="34" charset="0"/>
              </a:rPr>
              <a:t>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"&gt;&lt;/label&gt;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&lt;input type=</a:t>
            </a:r>
            <a:r>
              <a:rPr lang="en-US" altLang="ko-KR" sz="1200" i="1" dirty="0">
                <a:latin typeface="Arial Nova" panose="020B0504020202020204" pitchFamily="34" charset="0"/>
              </a:rPr>
              <a:t>"text" id="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 name="</a:t>
            </a:r>
            <a:r>
              <a:rPr lang="en-US" altLang="ko-KR" sz="1200" i="1" dirty="0" err="1">
                <a:latin typeface="Arial Nova" panose="020B0504020202020204" pitchFamily="34" charset="0"/>
              </a:rPr>
              <a:t>userId</a:t>
            </a:r>
            <a:r>
              <a:rPr lang="en-US" altLang="ko-KR" sz="1200" i="1" dirty="0">
                <a:latin typeface="Arial Nova" panose="020B0504020202020204" pitchFamily="34" charset="0"/>
              </a:rPr>
              <a:t>" placeholder="ID"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              class=</a:t>
            </a:r>
            <a:r>
              <a:rPr lang="en-US" altLang="ko-KR" sz="1200" i="1" dirty="0">
                <a:latin typeface="Arial Nova" panose="020B0504020202020204" pitchFamily="34" charset="0"/>
              </a:rPr>
              <a:t>"form-control" value="${</a:t>
            </a:r>
            <a:r>
              <a:rPr lang="en-US" altLang="ko-KR" sz="1200" i="1" dirty="0" err="1">
                <a:latin typeface="Arial Nova" panose="020B0504020202020204" pitchFamily="34" charset="0"/>
              </a:rPr>
              <a:t>param.userId</a:t>
            </a:r>
            <a:r>
              <a:rPr lang="en-US" altLang="ko-KR" sz="1200" i="1" dirty="0">
                <a:latin typeface="Arial Nova" panose="020B0504020202020204" pitchFamily="34" charset="0"/>
              </a:rPr>
              <a:t>}" required&gt;</a:t>
            </a:r>
          </a:p>
          <a:p>
            <a:r>
              <a:rPr lang="en-US" altLang="ko-KR" sz="1200" dirty="0">
                <a:latin typeface="Arial Nova" panose="020B0504020202020204" pitchFamily="34" charset="0"/>
              </a:rPr>
              <a:t> &lt;/div&gt;</a:t>
            </a:r>
            <a:endParaRPr lang="ko-KR" altLang="en-US" sz="1200" dirty="0">
              <a:latin typeface="Arial Nova" panose="020B0504020202020204" pitchFamily="34" charset="0"/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8457206" y="5661930"/>
            <a:ext cx="537831" cy="0"/>
          </a:xfrm>
          <a:prstGeom prst="straightConnector1">
            <a:avLst/>
          </a:prstGeom>
          <a:ln w="12700">
            <a:solidFill>
              <a:srgbClr val="456E2A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9119521" y="5432467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프리젠테이션 5 Medium" pitchFamily="2" charset="-127"/>
                <a:ea typeface="프리젠테이션 5 Medium" pitchFamily="2" charset="-127"/>
              </a:rPr>
              <a:t>JSTL </a:t>
            </a:r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표현식으로 서버에서 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ko-KR" altLang="en-US" sz="1400" dirty="0">
                <a:latin typeface="프리젠테이션 5 Medium" pitchFamily="2" charset="-127"/>
                <a:ea typeface="프리젠테이션 5 Medium" pitchFamily="2" charset="-127"/>
              </a:rPr>
              <a:t>받은 데이터 출력</a:t>
            </a:r>
            <a:endParaRPr lang="en-US" altLang="ko-KR" sz="1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98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5FB82C-BEEE-48BB-AEEB-89C00FDA1216}"/>
              </a:ext>
            </a:extLst>
          </p:cNvPr>
          <p:cNvSpPr txBox="1"/>
          <p:nvPr/>
        </p:nvSpPr>
        <p:spPr>
          <a:xfrm>
            <a:off x="364731" y="2982031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프리젠테이션 6 SemiBold" pitchFamily="2" charset="-127"/>
                <a:ea typeface="프리젠테이션 6 SemiBold" pitchFamily="2" charset="-127"/>
              </a:rPr>
              <a:t>프로젝트 수행 기간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BAFF97B-6135-4718-944D-1E9C168BCC79}"/>
              </a:ext>
            </a:extLst>
          </p:cNvPr>
          <p:cNvGrpSpPr/>
          <p:nvPr/>
        </p:nvGrpSpPr>
        <p:grpSpPr>
          <a:xfrm>
            <a:off x="364731" y="3782250"/>
            <a:ext cx="4074513" cy="2262074"/>
            <a:chOff x="358367" y="3113518"/>
            <a:chExt cx="4074513" cy="22620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D1BC8A-E27F-4C7B-AE6C-5A966EB993A9}"/>
                </a:ext>
              </a:extLst>
            </p:cNvPr>
            <p:cNvSpPr txBox="1"/>
            <p:nvPr/>
          </p:nvSpPr>
          <p:spPr>
            <a:xfrm>
              <a:off x="358367" y="3113518"/>
              <a:ext cx="40745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Ⅰ ( Machine Learning &amp; UI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67E5F9-79C6-4B76-8C29-2965D76FE85D}"/>
                </a:ext>
              </a:extLst>
            </p:cNvPr>
            <p:cNvSpPr txBox="1"/>
            <p:nvPr/>
          </p:nvSpPr>
          <p:spPr>
            <a:xfrm>
              <a:off x="358367" y="3859834"/>
              <a:ext cx="22339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Ⅱ ( Flask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3AC90-BB2F-4C7B-B2AF-833A59F55871}"/>
                </a:ext>
              </a:extLst>
            </p:cNvPr>
            <p:cNvSpPr txBox="1"/>
            <p:nvPr/>
          </p:nvSpPr>
          <p:spPr>
            <a:xfrm>
              <a:off x="358367" y="4606150"/>
              <a:ext cx="3634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4 Regular" pitchFamily="2" charset="-127"/>
                  <a:ea typeface="프리젠테이션 4 Regular" pitchFamily="2" charset="-127"/>
                </a:rPr>
                <a:t>Project Ⅲ ( Spring Framework ) </a:t>
              </a:r>
              <a:endParaRPr lang="ko-KR" altLang="en-US" sz="200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43E3455-8663-4E81-AD07-4513BB4FA341}"/>
                </a:ext>
              </a:extLst>
            </p:cNvPr>
            <p:cNvSpPr txBox="1"/>
            <p:nvPr/>
          </p:nvSpPr>
          <p:spPr>
            <a:xfrm>
              <a:off x="358367" y="3482850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2024.12.24 ~ 2025.02.14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4307C1-2CAA-4EE3-8AD6-A2DBF1AB46AD}"/>
                </a:ext>
              </a:extLst>
            </p:cNvPr>
            <p:cNvSpPr txBox="1"/>
            <p:nvPr/>
          </p:nvSpPr>
          <p:spPr>
            <a:xfrm>
              <a:off x="358367" y="4236818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2025.03.10 ~ 2025.03.21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123828-A863-4C34-9F42-C4524042BADC}"/>
                </a:ext>
              </a:extLst>
            </p:cNvPr>
            <p:cNvSpPr txBox="1"/>
            <p:nvPr/>
          </p:nvSpPr>
          <p:spPr>
            <a:xfrm>
              <a:off x="358367" y="4975482"/>
              <a:ext cx="2869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프리젠테이션 1 Thin" pitchFamily="2" charset="-127"/>
                  <a:ea typeface="프리젠테이션 1 Thin" pitchFamily="2" charset="-127"/>
                </a:rPr>
                <a:t>2025.04.01 ~ 2025.04.08</a:t>
              </a:r>
              <a:endParaRPr lang="ko-KR" altLang="en-US" sz="2000">
                <a:latin typeface="프리젠테이션 1 Thin" pitchFamily="2" charset="-127"/>
                <a:ea typeface="프리젠테이션 1 Thin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5B86366-FE2E-4076-B30A-7BE0A7CA13EA}"/>
              </a:ext>
            </a:extLst>
          </p:cNvPr>
          <p:cNvGrpSpPr/>
          <p:nvPr/>
        </p:nvGrpSpPr>
        <p:grpSpPr>
          <a:xfrm>
            <a:off x="652130" y="379304"/>
            <a:ext cx="10887739" cy="1813614"/>
            <a:chOff x="758814" y="410474"/>
            <a:chExt cx="10887739" cy="18136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6A5E61-085A-41C3-90A9-0CDE06D43BC4}"/>
                </a:ext>
              </a:extLst>
            </p:cNvPr>
            <p:cNvSpPr txBox="1"/>
            <p:nvPr/>
          </p:nvSpPr>
          <p:spPr>
            <a:xfrm>
              <a:off x="3000352" y="813676"/>
              <a:ext cx="6643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독거노인 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인구 예측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및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 생성형 </a:t>
              </a:r>
              <a:r>
                <a:rPr lang="en-US" altLang="ko-KR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AI 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서비스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개발</a:t>
              </a:r>
              <a:r>
                <a:rPr lang="ko-KR" altLang="en-US" sz="3200">
                  <a:solidFill>
                    <a:srgbClr val="5A8E36"/>
                  </a:solidFill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  <a:r>
                <a:rPr lang="ko-KR" altLang="en-US" sz="3200"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621B38-86BB-4329-8722-7C18EE123927}"/>
                </a:ext>
              </a:extLst>
            </p:cNvPr>
            <p:cNvSpPr txBox="1"/>
            <p:nvPr/>
          </p:nvSpPr>
          <p:spPr>
            <a:xfrm>
              <a:off x="758814" y="1577757"/>
              <a:ext cx="10887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고령화 시대에 맞춰 독거노인의 인구 수와 우울증 환자 수를 머신러닝 기반으로 예측하고</a:t>
              </a:r>
              <a:r>
                <a:rPr lang="en-US" altLang="ko-KR">
                  <a:latin typeface="프리젠테이션 2 ExtraLight" pitchFamily="2" charset="-127"/>
                  <a:ea typeface="프리젠테이션 2 ExtraLight" pitchFamily="2" charset="-127"/>
                </a:rPr>
                <a:t>,</a:t>
              </a:r>
            </a:p>
            <a:p>
              <a:pPr algn="ctr"/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미래 사회 문제를 사전에 분석하여 정책 수립에 도움을 주는 예측 </a:t>
              </a:r>
              <a:r>
                <a:rPr lang="en-US" altLang="ko-KR">
                  <a:latin typeface="프리젠테이션 2 ExtraLight" pitchFamily="2" charset="-127"/>
                  <a:ea typeface="프리젠테이션 2 ExtraLight" pitchFamily="2" charset="-127"/>
                </a:rPr>
                <a:t>· </a:t>
              </a:r>
              <a:r>
                <a:rPr lang="ko-KR" altLang="en-US">
                  <a:latin typeface="프리젠테이션 2 ExtraLight" pitchFamily="2" charset="-127"/>
                  <a:ea typeface="프리젠테이션 2 ExtraLight" pitchFamily="2" charset="-127"/>
                </a:rPr>
                <a:t>분석 서비스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7F9A2D-750E-4960-9E6B-EF0BD7AB22FA}"/>
                </a:ext>
              </a:extLst>
            </p:cNvPr>
            <p:cNvSpPr txBox="1"/>
            <p:nvPr/>
          </p:nvSpPr>
          <p:spPr>
            <a:xfrm>
              <a:off x="2468123" y="410886"/>
              <a:ext cx="6792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>
                  <a:latin typeface="프리젠테이션 8 ExtraBold" pitchFamily="2" charset="-127"/>
                  <a:ea typeface="프리젠테이션 8 ExtraBold" pitchFamily="2" charset="-127"/>
                </a:rPr>
                <a:t>“</a:t>
              </a:r>
              <a:endParaRPr lang="ko-KR" altLang="en-US" sz="120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A14840-3E78-44FF-A533-F1D1E974CAF5}"/>
                </a:ext>
              </a:extLst>
            </p:cNvPr>
            <p:cNvSpPr txBox="1"/>
            <p:nvPr/>
          </p:nvSpPr>
          <p:spPr>
            <a:xfrm>
              <a:off x="9290504" y="410474"/>
              <a:ext cx="67924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400">
                  <a:latin typeface="프리젠테이션 8 ExtraBold" pitchFamily="2" charset="-127"/>
                  <a:ea typeface="프리젠테이션 8 ExtraBold" pitchFamily="2" charset="-127"/>
                </a:rPr>
                <a:t>”</a:t>
              </a:r>
              <a:endParaRPr lang="ko-KR" altLang="en-US" sz="6400"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903444" y="2599214"/>
            <a:ext cx="6908188" cy="3712421"/>
            <a:chOff x="5171440" y="2650014"/>
            <a:chExt cx="6908188" cy="3712421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1440" y="2650014"/>
              <a:ext cx="6319519" cy="3360270"/>
            </a:xfrm>
            <a:prstGeom prst="rect">
              <a:avLst/>
            </a:prstGeom>
            <a:effectLst>
              <a:outerShdw blurRad="426400" dist="569452" dir="2700000">
                <a:srgbClr val="1D1D1D">
                  <a:alpha val="39000"/>
                </a:srgbClr>
              </a:outerShdw>
            </a:effectLst>
          </p:spPr>
        </p:pic>
        <p:sp>
          <p:nvSpPr>
            <p:cNvPr id="14" name="모서리가 둥근 직사각형 13"/>
            <p:cNvSpPr/>
            <p:nvPr/>
          </p:nvSpPr>
          <p:spPr>
            <a:xfrm>
              <a:off x="5262880" y="2740532"/>
              <a:ext cx="6136640" cy="3172588"/>
            </a:xfrm>
            <a:prstGeom prst="roundRect">
              <a:avLst>
                <a:gd name="adj" fmla="val 528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300000">
              <a:off x="10697668" y="4980474"/>
              <a:ext cx="1301614" cy="1462307"/>
            </a:xfrm>
            <a:prstGeom prst="rect">
              <a:avLst/>
            </a:prstGeom>
            <a:effectLst>
              <a:outerShdw blurRad="230151" dist="592977" dir="16440000">
                <a:srgbClr val="1D1D1D">
                  <a:alpha val="4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07266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F0840-57D8-AA88-468A-069085775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61CE73-A8BB-4A7A-FF8D-733823388698}"/>
              </a:ext>
            </a:extLst>
          </p:cNvPr>
          <p:cNvSpPr txBox="1"/>
          <p:nvPr/>
        </p:nvSpPr>
        <p:spPr>
          <a:xfrm>
            <a:off x="358367" y="1135856"/>
            <a:ext cx="101933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활용 데이터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  [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통계청 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]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에서 진행한 총 인구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노령화 지수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인구 성장률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노인 인구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600" dirty="0">
                <a:latin typeface="프리젠테이션 6 SemiBold" pitchFamily="2" charset="-127"/>
                <a:ea typeface="프리젠테이션 6 SemiBold" pitchFamily="2" charset="-127"/>
              </a:rPr>
              <a:t>독거노인 수 데이터를 처리</a:t>
            </a:r>
            <a:r>
              <a:rPr lang="en-US" altLang="ko-KR" sz="1600" dirty="0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endParaRPr lang="ko-KR" altLang="en-US" sz="16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98465" y="5080207"/>
            <a:ext cx="11485290" cy="1690915"/>
            <a:chOff x="438011" y="2663370"/>
            <a:chExt cx="11405646" cy="1690915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438011" y="2663370"/>
              <a:ext cx="11405646" cy="1690915"/>
            </a:xfrm>
            <a:prstGeom prst="roundRect">
              <a:avLst>
                <a:gd name="adj" fmla="val 6314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588098" y="2875090"/>
              <a:ext cx="10193328" cy="1267473"/>
              <a:chOff x="551812" y="2767854"/>
              <a:chExt cx="10193328" cy="1267473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7D1B21-8B29-FB26-2343-781E48E269BC}"/>
                  </a:ext>
                </a:extLst>
              </p:cNvPr>
              <p:cNvSpPr txBox="1"/>
              <p:nvPr/>
            </p:nvSpPr>
            <p:spPr>
              <a:xfrm>
                <a:off x="551812" y="2948969"/>
                <a:ext cx="10193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dsn_tns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 =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cx_Oracle.makedsn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('localhost', '1521',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service_name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='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xe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')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802D9-52D3-93BD-0A83-DCAE0E4C9571}"/>
                  </a:ext>
                </a:extLst>
              </p:cNvPr>
              <p:cNvSpPr txBox="1"/>
              <p:nvPr/>
            </p:nvSpPr>
            <p:spPr>
              <a:xfrm>
                <a:off x="551812" y="3665995"/>
                <a:ext cx="10193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df.fillna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df.mean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(), </a:t>
                </a:r>
                <a:r>
                  <a:rPr lang="en-US" altLang="ko-KR" dirty="0" err="1">
                    <a:latin typeface="프리젠테이션 6 SemiBold" pitchFamily="2" charset="-127"/>
                    <a:ea typeface="프리젠테이션 6 SemiBold" pitchFamily="2" charset="-127"/>
                  </a:rPr>
                  <a:t>inplace</a:t>
                </a:r>
                <a:r>
                  <a:rPr lang="en-US" altLang="ko-KR" dirty="0">
                    <a:latin typeface="프리젠테이션 6 SemiBold" pitchFamily="2" charset="-127"/>
                    <a:ea typeface="프리젠테이션 6 SemiBold" pitchFamily="2" charset="-127"/>
                  </a:rPr>
                  <a:t>=True)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CFA72-EF63-D0E3-8D51-DB6F1CEF8F08}"/>
                  </a:ext>
                </a:extLst>
              </p:cNvPr>
              <p:cNvSpPr txBox="1"/>
              <p:nvPr/>
            </p:nvSpPr>
            <p:spPr>
              <a:xfrm>
                <a:off x="551812" y="2767854"/>
                <a:ext cx="1019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Oracle DB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연결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환경에 맞게 사용자명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비밀번호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호스트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, SID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설정</a:t>
                </a:r>
                <a:r>
                  <a:rPr lang="en-US" altLang="ko-KR" sz="1400" dirty="0">
                    <a:latin typeface="프리젠테이션 6 SemiBold" pitchFamily="2" charset="-127"/>
                    <a:ea typeface="프리젠테이션 6 SemiBold" pitchFamily="2" charset="-127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AEEDB-EA64-460B-2127-B9652FA61137}"/>
                  </a:ext>
                </a:extLst>
              </p:cNvPr>
              <p:cNvSpPr txBox="1"/>
              <p:nvPr/>
            </p:nvSpPr>
            <p:spPr>
              <a:xfrm>
                <a:off x="551812" y="3471820"/>
                <a:ext cx="101933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결측값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 처리 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(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평균값으로 채우기</a:t>
                </a:r>
                <a:r>
                  <a:rPr lang="en-US" altLang="ko-KR" sz="1400" dirty="0">
                    <a:solidFill>
                      <a:schemeClr val="bg1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)</a:t>
                </a:r>
                <a:endParaRPr lang="en-US" altLang="ko-KR" sz="1400" dirty="0">
                  <a:latin typeface="프리젠테이션 6 SemiBold" pitchFamily="2" charset="-127"/>
                  <a:ea typeface="프리젠테이션 6 SemiBold" pitchFamily="2" charset="-127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3CE96E-24F1-C205-7991-E8858058A9DC}"/>
              </a:ext>
            </a:extLst>
          </p:cNvPr>
          <p:cNvSpPr txBox="1"/>
          <p:nvPr/>
        </p:nvSpPr>
        <p:spPr>
          <a:xfrm>
            <a:off x="298465" y="4652577"/>
            <a:ext cx="101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머신 러닝 전처리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dirty="0" err="1">
                <a:latin typeface="프리젠테이션 6 SemiBold" pitchFamily="2" charset="-127"/>
                <a:ea typeface="프리젠테이션 6 SemiBold" pitchFamily="2" charset="-127"/>
              </a:rPr>
              <a:t>결측값</a:t>
            </a:r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(Na)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 제거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4651" y="2387726"/>
            <a:ext cx="11485290" cy="2126051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25786" y="2387726"/>
            <a:ext cx="10193328" cy="1987683"/>
            <a:chOff x="283298" y="4710368"/>
            <a:chExt cx="10193328" cy="19876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DA3EC4-8935-63C9-3641-3301006B057B}"/>
                </a:ext>
              </a:extLst>
            </p:cNvPr>
            <p:cNvSpPr txBox="1"/>
            <p:nvPr/>
          </p:nvSpPr>
          <p:spPr>
            <a:xfrm>
              <a:off x="283298" y="4952045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features = ['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총인구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인구성장률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노인인구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', '</a:t>
              </a:r>
              <a:r>
                <a:rPr lang="ko-KR" altLang="en-US" sz="1600" dirty="0">
                  <a:latin typeface="프리젠테이션 6 SemiBold" pitchFamily="2" charset="-127"/>
                  <a:ea typeface="프리젠테이션 6 SemiBold" pitchFamily="2" charset="-127"/>
                </a:rPr>
                <a:t>노령화지수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’] target = '</a:t>
              </a:r>
              <a:r>
                <a:rPr lang="ko-KR" altLang="en-US" sz="1600" dirty="0" err="1">
                  <a:latin typeface="프리젠테이션 6 SemiBold" pitchFamily="2" charset="-127"/>
                  <a:ea typeface="프리젠테이션 6 SemiBold" pitchFamily="2" charset="-127"/>
                </a:rPr>
                <a:t>독거노인수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'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6BCF57-5578-5C5E-91B4-44B941EF6A8B}"/>
                </a:ext>
              </a:extLst>
            </p:cNvPr>
            <p:cNvSpPr txBox="1"/>
            <p:nvPr/>
          </p:nvSpPr>
          <p:spPr>
            <a:xfrm>
              <a:off x="283298" y="5626580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model = LinearRegression() model.fit(X_train, y_train)</a:t>
              </a:r>
              <a:endParaRPr lang="en-US" altLang="ko-KR" sz="16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51CFAA-8828-AF29-597D-5987C097DC5F}"/>
                </a:ext>
              </a:extLst>
            </p:cNvPr>
            <p:cNvSpPr txBox="1"/>
            <p:nvPr/>
          </p:nvSpPr>
          <p:spPr>
            <a:xfrm>
              <a:off x="283298" y="6359497"/>
              <a:ext cx="101933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y_pred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 = </a:t>
              </a:r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model.predict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600" dirty="0" err="1">
                  <a:latin typeface="프리젠테이션 6 SemiBold" pitchFamily="2" charset="-127"/>
                  <a:ea typeface="프리젠테이션 6 SemiBold" pitchFamily="2" charset="-127"/>
                </a:rPr>
                <a:t>X_test</a:t>
              </a:r>
              <a:r>
                <a:rPr lang="en-US" altLang="ko-KR" sz="16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845083-EE8D-8E84-CBF1-F189BCF6E54C}"/>
                </a:ext>
              </a:extLst>
            </p:cNvPr>
            <p:cNvSpPr txBox="1"/>
            <p:nvPr/>
          </p:nvSpPr>
          <p:spPr>
            <a:xfrm>
              <a:off x="283298" y="4710368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X 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입력 변수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y 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타겟 변수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)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정의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ACA765C-3F54-9D4D-D850-20DF9813EF64}"/>
                </a:ext>
              </a:extLst>
            </p:cNvPr>
            <p:cNvSpPr txBox="1"/>
            <p:nvPr/>
          </p:nvSpPr>
          <p:spPr>
            <a:xfrm>
              <a:off x="283298" y="5429399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다중 선형 회귀 모델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84F8EC-A446-0C92-A25A-32733AB1A04C}"/>
                </a:ext>
              </a:extLst>
            </p:cNvPr>
            <p:cNvSpPr txBox="1"/>
            <p:nvPr/>
          </p:nvSpPr>
          <p:spPr>
            <a:xfrm>
              <a:off x="283298" y="6193093"/>
              <a:ext cx="101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독거노인 인구 예측 수행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7E2B1EB-661F-086A-4BA1-FF3415E57046}"/>
              </a:ext>
            </a:extLst>
          </p:cNvPr>
          <p:cNvSpPr txBox="1"/>
          <p:nvPr/>
        </p:nvSpPr>
        <p:spPr>
          <a:xfrm>
            <a:off x="374651" y="1976815"/>
            <a:ext cx="1019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- </a:t>
            </a:r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다중선형회귀 분석</a:t>
            </a:r>
            <a:endParaRPr lang="en-US" altLang="ko-KR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316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Machine Learning ]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데이터 처리 및 예측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71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8AD12-0890-D285-AE15-5DB14148D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411D881-1F1F-E490-CF26-582052088C48}"/>
              </a:ext>
            </a:extLst>
          </p:cNvPr>
          <p:cNvSpPr txBox="1">
            <a:spLocks/>
          </p:cNvSpPr>
          <p:nvPr/>
        </p:nvSpPr>
        <p:spPr>
          <a:xfrm>
            <a:off x="600115" y="963689"/>
            <a:ext cx="10515600" cy="6046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function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fetchPopulationData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 {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$("#start-year").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();    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$("#end-year").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();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var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= [];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$(".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region-checkbox:checked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").each(function() 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selectedRegions.push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($(this).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val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());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});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console.log("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선택된 지역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);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$.ajax({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url: "${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pageContext.request.contextPath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}/forecast/population/data",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type: "GET",                        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dataType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"json",                                                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traditional: true,  </a:t>
            </a: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    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data: {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startYear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endYear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regions: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selectedRegions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_: new Date().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getTime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()                           </a:t>
            </a:r>
            <a:endParaRPr lang="en-US" altLang="ko-KR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         },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success: function(data) {         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console.log("AJAX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응답 데이터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data);    </a:t>
            </a:r>
            <a:endParaRPr lang="ko-KR" altLang="en-US" sz="5600" dirty="0">
              <a:latin typeface="Arial Nova" panose="020B0504020202020204" pitchFamily="34" charset="0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renderChart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(data);                              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error: function(</a:t>
            </a:r>
            <a:r>
              <a:rPr lang="en-US" altLang="ko-KR" sz="5600" dirty="0" err="1">
                <a:latin typeface="Arial Nova" panose="020B0504020202020204" pitchFamily="34" charset="0"/>
                <a:ea typeface="프리젠테이션 5 Medium" pitchFamily="2" charset="-127"/>
              </a:rPr>
              <a:t>xhr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, status, error) {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프리젠테이션 5 Medium" pitchFamily="2" charset="-127"/>
                <a:ea typeface="프리젠테이션 5 Medium" pitchFamily="2" charset="-127"/>
              </a:rPr>
              <a:t>    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console.log("AJAX </a:t>
            </a: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에러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:", error);         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5600" dirty="0">
                <a:latin typeface="Arial Nova" panose="020B0504020202020204" pitchFamily="34" charset="0"/>
                <a:ea typeface="프리젠테이션 5 Medium" pitchFamily="2" charset="-127"/>
              </a:rPr>
              <a:t>   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5600" dirty="0">
                <a:latin typeface="프리젠테이션 5 Medium" pitchFamily="2" charset="-127"/>
                <a:ea typeface="프리젠테이션 5 Medium" pitchFamily="2" charset="-127"/>
              </a:rPr>
              <a:t>      </a:t>
            </a:r>
            <a:r>
              <a:rPr lang="en-US" altLang="ko-KR" sz="5600" dirty="0">
                <a:latin typeface="Arial Nova" panose="020B0504020202020204" pitchFamily="34" charset="0"/>
                <a:ea typeface="프리젠테이션 5 Medium" pitchFamily="2" charset="-127"/>
              </a:rPr>
              <a:t>});</a:t>
            </a:r>
          </a:p>
          <a:p>
            <a:pPr>
              <a:lnSpc>
                <a:spcPct val="100000"/>
              </a:lnSpc>
            </a:pPr>
            <a:r>
              <a:rPr lang="en-US" altLang="ko-KR" sz="6400" dirty="0">
                <a:latin typeface="Arial Nova" panose="020B0504020202020204" pitchFamily="34" charset="0"/>
                <a:ea typeface="프리젠테이션 5 Medium" pitchFamily="2" charset="-127"/>
              </a:rPr>
              <a:t> }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프리젠테이션 5 Medium" pitchFamily="2" charset="-127"/>
                <a:ea typeface="프리젠테이션 5 Medium" pitchFamily="2" charset="-127"/>
              </a:rPr>
              <a:t>    }</a:t>
            </a:r>
            <a:endParaRPr lang="ko-KR" altLang="en-US" sz="2700" b="1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4001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Java ]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Java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프로그램에서 </a:t>
            </a:r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AJAX </a:t>
            </a: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호출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229D0A-D00B-40A1-A61D-C3AFD8B29233}"/>
              </a:ext>
            </a:extLst>
          </p:cNvPr>
          <p:cNvCxnSpPr>
            <a:cxnSpLocks/>
          </p:cNvCxnSpPr>
          <p:nvPr/>
        </p:nvCxnSpPr>
        <p:spPr>
          <a:xfrm flipH="1">
            <a:off x="4621427" y="1664910"/>
            <a:ext cx="32366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AECF2A-41F6-43E0-B654-FDE3962E70E2}"/>
              </a:ext>
            </a:extLst>
          </p:cNvPr>
          <p:cNvSpPr txBox="1"/>
          <p:nvPr/>
        </p:nvSpPr>
        <p:spPr>
          <a:xfrm>
            <a:off x="7947703" y="151102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>
                <a:latin typeface="프리젠테이션 6 SemiBold" pitchFamily="2" charset="-127"/>
                <a:ea typeface="프리젠테이션 6 SemiBold" pitchFamily="2" charset="-127"/>
              </a:rPr>
              <a:t>시작년도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 가져오기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4E22883-B8ED-42D0-B701-502E1C043529}"/>
              </a:ext>
            </a:extLst>
          </p:cNvPr>
          <p:cNvCxnSpPr>
            <a:cxnSpLocks/>
          </p:cNvCxnSpPr>
          <p:nvPr/>
        </p:nvCxnSpPr>
        <p:spPr>
          <a:xfrm flipH="1">
            <a:off x="3991232" y="2141160"/>
            <a:ext cx="29143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572C86-2075-411F-9274-DD34DCAD6F26}"/>
              </a:ext>
            </a:extLst>
          </p:cNvPr>
          <p:cNvSpPr txBox="1"/>
          <p:nvPr/>
        </p:nvSpPr>
        <p:spPr>
          <a:xfrm>
            <a:off x="7147373" y="198727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선택된 지역 담을 배열 생성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F83481D-4985-4D93-BF5F-D717A468D039}"/>
              </a:ext>
            </a:extLst>
          </p:cNvPr>
          <p:cNvCxnSpPr>
            <a:cxnSpLocks/>
          </p:cNvCxnSpPr>
          <p:nvPr/>
        </p:nvCxnSpPr>
        <p:spPr>
          <a:xfrm flipH="1">
            <a:off x="4979773" y="2512635"/>
            <a:ext cx="28783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D44FEF-609F-4993-B547-1E59706F8D09}"/>
              </a:ext>
            </a:extLst>
          </p:cNvPr>
          <p:cNvSpPr txBox="1"/>
          <p:nvPr/>
        </p:nvSpPr>
        <p:spPr>
          <a:xfrm>
            <a:off x="8195123" y="2358746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체크된 지역들을 배열에 추가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9518F74-900B-4507-B250-D2CB80679F26}"/>
              </a:ext>
            </a:extLst>
          </p:cNvPr>
          <p:cNvCxnSpPr>
            <a:cxnSpLocks/>
          </p:cNvCxnSpPr>
          <p:nvPr/>
        </p:nvCxnSpPr>
        <p:spPr>
          <a:xfrm flipH="1">
            <a:off x="6395390" y="3429000"/>
            <a:ext cx="146273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BB74DB-D8A1-4672-8AC7-EFB5989208C6}"/>
              </a:ext>
            </a:extLst>
          </p:cNvPr>
          <p:cNvSpPr txBox="1"/>
          <p:nvPr/>
        </p:nvSpPr>
        <p:spPr>
          <a:xfrm>
            <a:off x="7903567" y="3249511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요청 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URL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1DBE5E0-1DE7-48B0-A34C-491C77BA8286}"/>
              </a:ext>
            </a:extLst>
          </p:cNvPr>
          <p:cNvCxnSpPr>
            <a:cxnSpLocks/>
          </p:cNvCxnSpPr>
          <p:nvPr/>
        </p:nvCxnSpPr>
        <p:spPr>
          <a:xfrm flipH="1">
            <a:off x="4880919" y="3620988"/>
            <a:ext cx="226645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CB02E1-D117-4B96-9833-E82A24377B31}"/>
              </a:ext>
            </a:extLst>
          </p:cNvPr>
          <p:cNvSpPr txBox="1"/>
          <p:nvPr/>
        </p:nvSpPr>
        <p:spPr>
          <a:xfrm>
            <a:off x="7334705" y="3467099"/>
            <a:ext cx="232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HTTP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메서드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:GET 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방식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209253-B79E-4697-BA03-28516943AC32}"/>
              </a:ext>
            </a:extLst>
          </p:cNvPr>
          <p:cNvCxnSpPr>
            <a:cxnSpLocks/>
          </p:cNvCxnSpPr>
          <p:nvPr/>
        </p:nvCxnSpPr>
        <p:spPr>
          <a:xfrm flipH="1">
            <a:off x="4880919" y="3933370"/>
            <a:ext cx="2815281" cy="87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002865-A11F-46F8-83AD-765F002B868E}"/>
              </a:ext>
            </a:extLst>
          </p:cNvPr>
          <p:cNvSpPr txBox="1"/>
          <p:nvPr/>
        </p:nvSpPr>
        <p:spPr>
          <a:xfrm>
            <a:off x="7932035" y="3789463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배열 </a:t>
            </a:r>
            <a:r>
              <a:rPr lang="ko-KR" altLang="en-US" sz="1400" b="1" dirty="0" err="1">
                <a:latin typeface="프리젠테이션 6 SemiBold" pitchFamily="2" charset="-127"/>
                <a:ea typeface="프리젠테이션 6 SemiBold" pitchFamily="2" charset="-127"/>
              </a:rPr>
              <a:t>파리미터를</a:t>
            </a:r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 전통적인 방식으로 전송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624A43F-00E3-4437-AEEC-D27ED3C827C5}"/>
              </a:ext>
            </a:extLst>
          </p:cNvPr>
          <p:cNvCxnSpPr>
            <a:cxnSpLocks/>
          </p:cNvCxnSpPr>
          <p:nvPr/>
        </p:nvCxnSpPr>
        <p:spPr>
          <a:xfrm flipH="1">
            <a:off x="5529510" y="4800209"/>
            <a:ext cx="2914903" cy="90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BD4B08-984E-4A75-A122-8FD28E5BEF81}"/>
              </a:ext>
            </a:extLst>
          </p:cNvPr>
          <p:cNvSpPr txBox="1"/>
          <p:nvPr/>
        </p:nvSpPr>
        <p:spPr>
          <a:xfrm>
            <a:off x="8646597" y="4663274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캐시 방지용 </a:t>
            </a:r>
            <a:r>
              <a:rPr lang="en-US" altLang="ko-KR" sz="1400" b="1" dirty="0">
                <a:latin typeface="프리젠테이션 6 SemiBold" pitchFamily="2" charset="-127"/>
                <a:ea typeface="프리젠테이션 6 SemiBold" pitchFamily="2" charset="-127"/>
              </a:rPr>
              <a:t>timestamp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0703B86-AFE2-46C4-8E26-B51AF85C50FD}"/>
              </a:ext>
            </a:extLst>
          </p:cNvPr>
          <p:cNvCxnSpPr>
            <a:cxnSpLocks/>
          </p:cNvCxnSpPr>
          <p:nvPr/>
        </p:nvCxnSpPr>
        <p:spPr>
          <a:xfrm flipH="1">
            <a:off x="4512740" y="5483289"/>
            <a:ext cx="3434963" cy="107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E62DB6-9CF4-42E5-866F-F3FD1F80E5B6}"/>
              </a:ext>
            </a:extLst>
          </p:cNvPr>
          <p:cNvSpPr txBox="1"/>
          <p:nvPr/>
        </p:nvSpPr>
        <p:spPr>
          <a:xfrm>
            <a:off x="8158963" y="5329400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차트 렌더링 함수 호출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BAEE643-8038-48C1-ADC7-009FC88B9EED}"/>
              </a:ext>
            </a:extLst>
          </p:cNvPr>
          <p:cNvCxnSpPr>
            <a:cxnSpLocks/>
          </p:cNvCxnSpPr>
          <p:nvPr/>
        </p:nvCxnSpPr>
        <p:spPr>
          <a:xfrm flipH="1">
            <a:off x="5223496" y="5834019"/>
            <a:ext cx="3926690" cy="1224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70BD8F-06E4-4748-8D0F-590F20F58A44}"/>
              </a:ext>
            </a:extLst>
          </p:cNvPr>
          <p:cNvSpPr txBox="1"/>
          <p:nvPr/>
        </p:nvSpPr>
        <p:spPr>
          <a:xfrm>
            <a:off x="9369215" y="5680130"/>
            <a:ext cx="2669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프리젠테이션 6 SemiBold" pitchFamily="2" charset="-127"/>
                <a:ea typeface="프리젠테이션 6 SemiBold" pitchFamily="2" charset="-127"/>
              </a:rPr>
              <a:t>에러 발생시 에러 메시지 출력</a:t>
            </a:r>
          </a:p>
        </p:txBody>
      </p:sp>
    </p:spTree>
    <p:extLst>
      <p:ext uri="{BB962C8B-B14F-4D97-AF65-F5344CB8AC3E}">
        <p14:creationId xmlns:p14="http://schemas.microsoft.com/office/powerpoint/2010/main" val="129379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FA28A5-E7CB-4764-AA02-28B13BD763BF}"/>
              </a:ext>
            </a:extLst>
          </p:cNvPr>
          <p:cNvSpPr txBox="1"/>
          <p:nvPr/>
        </p:nvSpPr>
        <p:spPr>
          <a:xfrm>
            <a:off x="444973" y="235390"/>
            <a:ext cx="4452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Flask ] Flask Blueprint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기반 라우팅 처리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사각형: 둥근 모서리 3">
            <a:extLst>
              <a:ext uri="{FF2B5EF4-FFF2-40B4-BE49-F238E27FC236}">
                <a16:creationId xmlns:a16="http://schemas.microsoft.com/office/drawing/2014/main" id="{75860790-6541-4985-B5F4-86E808428485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모서리가 둥근 직사각형 4">
            <a:extLst>
              <a:ext uri="{FF2B5EF4-FFF2-40B4-BE49-F238E27FC236}">
                <a16:creationId xmlns:a16="http://schemas.microsoft.com/office/drawing/2014/main" id="{5D16040F-FF5F-438D-BAC3-357D9DF804D7}"/>
              </a:ext>
            </a:extLst>
          </p:cNvPr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>
              <a:solidFill>
                <a:schemeClr val="tx1"/>
              </a:solidFill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bp = Blueprint('question', __name__, url_prefix='/question’)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@bp.route('/list/’)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_list():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page = request.args.get('page', type=int, default=1)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ova" panose="020B0504020202020204" pitchFamily="34" charset="0"/>
                <a:ea typeface="프리젠테이션 5 Medium" pitchFamily="2" charset="-127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question_list = Question.query.order_by(Question.create_date.desc())</a:t>
            </a: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  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question_list = question_list.paginate(page=page, per_page=10)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return render_template('question/question_list.html', question_list=question_list)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@bp.route('/detail/&lt;int:question_id&gt;/’)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detail(question_id):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form = AnswerForm()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question = Question.query.get_or_404(question_id)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render_template('question/question_detail.html', question = question, form=form)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@bp.route('/create/', methods=('GET','POST’))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Nova" panose="020B0504020202020204" pitchFamily="34" charset="0"/>
                <a:ea typeface="프리젠테이션 5 Medium" pitchFamily="2" charset="-127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@login_required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def create():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form = QuestionForm()</a:t>
            </a: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if request.method == 'POST' and form.validate_on_submit():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question = Question(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subject=form.subject.data,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content=form.content.data,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create_date=datetime.now(),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    user=g.user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ova" panose="020B0504020202020204" pitchFamily="34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db.session.add(question)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        db.session.commit()</a:t>
            </a: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redirect(url_for('question._list'))</a:t>
            </a:r>
            <a:b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</a:br>
            <a:br>
              <a:rPr kumimoji="0" lang="ko-KR" altLang="ko-KR" sz="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</a:b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Courier New" panose="02070309020205020404" pitchFamily="49" charset="0"/>
              </a:rPr>
              <a:t>    </a:t>
            </a:r>
            <a:r>
              <a:rPr kumimoji="0" lang="ko-KR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ova" panose="020B0504020202020204" pitchFamily="34" charset="0"/>
                <a:cs typeface="JetBrains Mono" panose="02000009000000000000" pitchFamily="49" charset="0"/>
              </a:rPr>
              <a:t>return render_template('/question/question_form.html', form=form</a:t>
            </a:r>
            <a:endParaRPr kumimoji="0" lang="ko-KR" altLang="ko-KR" sz="11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 Nova" panose="020B0504020202020204" pitchFamily="34" charset="0"/>
              <a:ea typeface="프리젠테이션 5 Medium" pitchFamily="2" charset="-127"/>
            </a:endParaRPr>
          </a:p>
          <a:p>
            <a:pPr algn="ctr"/>
            <a:endParaRPr lang="ko-KR" altLang="en-US" sz="2000" dirty="0">
              <a:latin typeface="Arial Nova" panose="020B0504020202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A7BF219-C976-4A80-803F-219BA4894A14}"/>
              </a:ext>
            </a:extLst>
          </p:cNvPr>
          <p:cNvCxnSpPr>
            <a:cxnSpLocks/>
          </p:cNvCxnSpPr>
          <p:nvPr/>
        </p:nvCxnSpPr>
        <p:spPr>
          <a:xfrm flipH="1">
            <a:off x="5484809" y="145229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7DFF79-EAE6-4D8A-8DF6-A9CE2D57B886}"/>
              </a:ext>
            </a:extLst>
          </p:cNvPr>
          <p:cNvSpPr txBox="1"/>
          <p:nvPr/>
        </p:nvSpPr>
        <p:spPr>
          <a:xfrm>
            <a:off x="8140650" y="129840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question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브루프린트 생성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, URL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접두어 설정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D82634-2F51-4B48-9F0A-75C10AEAD377}"/>
              </a:ext>
            </a:extLst>
          </p:cNvPr>
          <p:cNvCxnSpPr>
            <a:cxnSpLocks/>
          </p:cNvCxnSpPr>
          <p:nvPr/>
        </p:nvCxnSpPr>
        <p:spPr>
          <a:xfrm flipH="1">
            <a:off x="4697642" y="2015759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D97A63-3451-4CEC-A56C-1860B34ACB34}"/>
              </a:ext>
            </a:extLst>
          </p:cNvPr>
          <p:cNvSpPr txBox="1"/>
          <p:nvPr/>
        </p:nvSpPr>
        <p:spPr>
          <a:xfrm>
            <a:off x="7311538" y="1823284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요청된 페이지 번호 가져오기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(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기본값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1 )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364D51-7E36-4D1C-B94C-691168B8B054}"/>
              </a:ext>
            </a:extLst>
          </p:cNvPr>
          <p:cNvCxnSpPr>
            <a:cxnSpLocks/>
          </p:cNvCxnSpPr>
          <p:nvPr/>
        </p:nvCxnSpPr>
        <p:spPr>
          <a:xfrm flipH="1">
            <a:off x="6192281" y="2528885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0C40B0-C7AB-463A-B253-ECAF59517BDA}"/>
              </a:ext>
            </a:extLst>
          </p:cNvPr>
          <p:cNvSpPr txBox="1"/>
          <p:nvPr/>
        </p:nvSpPr>
        <p:spPr>
          <a:xfrm>
            <a:off x="8839733" y="234815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list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템플릿 렌더링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199DBD-61AC-45D2-AA68-0E04F4FE36CA}"/>
              </a:ext>
            </a:extLst>
          </p:cNvPr>
          <p:cNvCxnSpPr>
            <a:cxnSpLocks/>
          </p:cNvCxnSpPr>
          <p:nvPr/>
        </p:nvCxnSpPr>
        <p:spPr>
          <a:xfrm flipH="1">
            <a:off x="3559536" y="2924566"/>
            <a:ext cx="3156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333C4D-F5E6-46AF-BDCC-EA483DF5B5E5}"/>
              </a:ext>
            </a:extLst>
          </p:cNvPr>
          <p:cNvSpPr txBox="1"/>
          <p:nvPr/>
        </p:nvSpPr>
        <p:spPr>
          <a:xfrm>
            <a:off x="6844551" y="2770677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에서 질문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ID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를 정수로 받는 동적 라우팅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D75777-48E8-418C-AAFA-F246CBF69998}"/>
              </a:ext>
            </a:extLst>
          </p:cNvPr>
          <p:cNvCxnSpPr>
            <a:cxnSpLocks/>
          </p:cNvCxnSpPr>
          <p:nvPr/>
        </p:nvCxnSpPr>
        <p:spPr>
          <a:xfrm flipH="1">
            <a:off x="5137896" y="3933370"/>
            <a:ext cx="315672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57427D-ABE1-4778-98C6-E6C2DB2C4BE2}"/>
              </a:ext>
            </a:extLst>
          </p:cNvPr>
          <p:cNvSpPr txBox="1"/>
          <p:nvPr/>
        </p:nvSpPr>
        <p:spPr>
          <a:xfrm>
            <a:off x="8655175" y="3779547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 등록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URL ( GET, POST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방식 허용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A5E2F01-698D-4FCB-97E6-7DEAD85F1891}"/>
              </a:ext>
            </a:extLst>
          </p:cNvPr>
          <p:cNvCxnSpPr>
            <a:cxnSpLocks/>
          </p:cNvCxnSpPr>
          <p:nvPr/>
        </p:nvCxnSpPr>
        <p:spPr>
          <a:xfrm flipH="1">
            <a:off x="3989180" y="4152881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D7C4D1-048F-4618-A611-F69D849C3879}"/>
              </a:ext>
            </a:extLst>
          </p:cNvPr>
          <p:cNvSpPr txBox="1"/>
          <p:nvPr/>
        </p:nvSpPr>
        <p:spPr>
          <a:xfrm>
            <a:off x="7160536" y="3998992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로그인한 사용자만 접근 가능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2822E9-842B-4F2F-B4D3-B16B140ECF93}"/>
              </a:ext>
            </a:extLst>
          </p:cNvPr>
          <p:cNvCxnSpPr>
            <a:cxnSpLocks/>
          </p:cNvCxnSpPr>
          <p:nvPr/>
        </p:nvCxnSpPr>
        <p:spPr>
          <a:xfrm flipH="1">
            <a:off x="4458435" y="4456283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6663453-1211-40C0-9014-BBA9CB411115}"/>
              </a:ext>
            </a:extLst>
          </p:cNvPr>
          <p:cNvSpPr txBox="1"/>
          <p:nvPr/>
        </p:nvSpPr>
        <p:spPr>
          <a:xfrm>
            <a:off x="7547827" y="432904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질문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폼 객체 생성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4B8C644-CF83-4CB9-A559-B37CADA0B5E6}"/>
              </a:ext>
            </a:extLst>
          </p:cNvPr>
          <p:cNvCxnSpPr>
            <a:cxnSpLocks/>
          </p:cNvCxnSpPr>
          <p:nvPr/>
        </p:nvCxnSpPr>
        <p:spPr>
          <a:xfrm flipH="1">
            <a:off x="5723426" y="5791531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6D48F3-6193-4A35-B787-C3621DE8F042}"/>
              </a:ext>
            </a:extLst>
          </p:cNvPr>
          <p:cNvCxnSpPr>
            <a:cxnSpLocks/>
          </p:cNvCxnSpPr>
          <p:nvPr/>
        </p:nvCxnSpPr>
        <p:spPr>
          <a:xfrm flipH="1">
            <a:off x="5723426" y="6052988"/>
            <a:ext cx="296529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BA9015-F864-42F5-BEBF-0E636FD59DA8}"/>
              </a:ext>
            </a:extLst>
          </p:cNvPr>
          <p:cNvSpPr txBox="1"/>
          <p:nvPr/>
        </p:nvSpPr>
        <p:spPr>
          <a:xfrm>
            <a:off x="8987672" y="5637642"/>
            <a:ext cx="275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세션에 추가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DBEF58-C57C-4B71-894D-4AAC9DDF7F48}"/>
              </a:ext>
            </a:extLst>
          </p:cNvPr>
          <p:cNvSpPr txBox="1"/>
          <p:nvPr/>
        </p:nvSpPr>
        <p:spPr>
          <a:xfrm>
            <a:off x="8987672" y="5906172"/>
            <a:ext cx="275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커밋하여 실제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DB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에 저장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1BDAE88-6C69-4266-850B-5EC0C2B2865F}"/>
              </a:ext>
            </a:extLst>
          </p:cNvPr>
          <p:cNvCxnSpPr>
            <a:cxnSpLocks/>
          </p:cNvCxnSpPr>
          <p:nvPr/>
        </p:nvCxnSpPr>
        <p:spPr>
          <a:xfrm flipH="1">
            <a:off x="6022379" y="6490614"/>
            <a:ext cx="160321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4946CDE-75DE-4F9C-9A9D-8E3D3D4632D6}"/>
              </a:ext>
            </a:extLst>
          </p:cNvPr>
          <p:cNvSpPr txBox="1"/>
          <p:nvPr/>
        </p:nvSpPr>
        <p:spPr>
          <a:xfrm>
            <a:off x="7845502" y="6336725"/>
            <a:ext cx="3127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GET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요청 또는 폼 오류 시 폼 템플릿 렌더링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82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0E231-A62A-4887-955D-0A0C6F6D5A69}"/>
              </a:ext>
            </a:extLst>
          </p:cNvPr>
          <p:cNvSpPr txBox="1"/>
          <p:nvPr/>
        </p:nvSpPr>
        <p:spPr>
          <a:xfrm>
            <a:off x="444973" y="235390"/>
            <a:ext cx="4042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08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소스 코드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[ Flask ]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예측 데이터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URL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로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fetch 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요청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D414D2F-8F23-4567-BB30-C5B713C4A384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13" name="모서리가 둥근 직사각형 4">
            <a:extLst>
              <a:ext uri="{FF2B5EF4-FFF2-40B4-BE49-F238E27FC236}">
                <a16:creationId xmlns:a16="http://schemas.microsoft.com/office/drawing/2014/main" id="{E1A4AA55-6B12-44CF-BC11-28F325EDDAF8}"/>
              </a:ext>
            </a:extLst>
          </p:cNvPr>
          <p:cNvSpPr/>
          <p:nvPr/>
        </p:nvSpPr>
        <p:spPr>
          <a:xfrm>
            <a:off x="358367" y="1081313"/>
            <a:ext cx="6156734" cy="5704115"/>
          </a:xfrm>
          <a:prstGeom prst="roundRect">
            <a:avLst>
              <a:gd name="adj" fmla="val 63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fetch(forecastDataUrl)                </a:t>
            </a:r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.then(response =&gt; response.json()) 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.then(data =&gt; {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console.log("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불러온 데이터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data.length);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mainContent.style.display = "block";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selectedRegions.forEach(region =&gt; { </a:t>
            </a:r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let filteredData = data.filter(entry =&gt; entry.region === region &amp;&amp; entry.year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	&gt;= startYear &amp;&amp; entry.year &lt;= endYear);    </a:t>
            </a:r>
          </a:p>
          <a:p>
            <a:r>
              <a:rPr lang="en-US" altLang="ko-KR" sz="100">
                <a:solidFill>
                  <a:schemeClr val="tx1"/>
                </a:solidFill>
                <a:latin typeface="Arial Nova" panose="020B0504020202020204" pitchFamily="34" charset="0"/>
              </a:rPr>
              <a:t> </a:t>
            </a:r>
            <a:r>
              <a:rPr lang="en-US" altLang="ko-KR" sz="4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endParaRPr lang="ko-KR" altLang="en-US" sz="4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console.log(`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선택된 지역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 ${region}, 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데이터 개수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 ${filteredData.length}`); </a:t>
            </a:r>
          </a:p>
          <a:p>
            <a:r>
              <a:rPr lang="en-US" altLang="ko-KR" sz="1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endParaRPr lang="ko-KR" altLang="en-US" sz="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if (filteredData.length === 0) {           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alert(`${region}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의 해당 연도 데이터가 없습니다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.`);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    return;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}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let labels = filteredData.map(entry =&gt; entry.year);           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let values = filteredData.map(entry =&gt; entry.population);      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endParaRPr lang="ko-KR" altLang="en-US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// DOM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요소 생성 및 추가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(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차트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+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테이블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...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// regionContainer, chartContainer, table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생성 및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append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Arial Nova" panose="020B0504020202020204" pitchFamily="34" charset="0"/>
                <a:ea typeface="프리젠테이션 5 Medium" pitchFamily="2" charset="-127"/>
              </a:rPr>
              <a:t>처리</a:t>
            </a: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...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    updateChart(region, labels, values); // 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차트 업데이트 함수 호출</a:t>
            </a: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});</a:t>
            </a:r>
          </a:p>
          <a:p>
            <a:endParaRPr lang="en-US" altLang="ko-KR" sz="1200">
              <a:solidFill>
                <a:schemeClr val="tx1"/>
              </a:solidFill>
              <a:latin typeface="Arial Nova" panose="020B0504020202020204" pitchFamily="34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    console.log("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생성된 테이블 개수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document.querySelectorAll(".stats-table").length);                            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Arial Nova" panose="020B0504020202020204" pitchFamily="34" charset="0"/>
              <a:ea typeface="프리젠테이션 5 Medium" pitchFamily="2" charset="-127"/>
            </a:endParaRPr>
          </a:p>
          <a:p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    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})</a:t>
            </a:r>
          </a:p>
          <a:p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    .catch(error =&gt; console.error("</a:t>
            </a:r>
            <a:r>
              <a:rPr lang="ko-KR" altLang="en-US" sz="1200">
                <a:solidFill>
                  <a:schemeClr val="tx1"/>
                </a:solidFill>
                <a:latin typeface="Arial Nova" panose="020B0504020202020204" pitchFamily="34" charset="0"/>
              </a:rPr>
              <a:t>데이터 로드 오류</a:t>
            </a:r>
            <a:r>
              <a:rPr lang="en-US" altLang="ko-KR" sz="1200">
                <a:solidFill>
                  <a:schemeClr val="tx1"/>
                </a:solidFill>
                <a:latin typeface="Arial Nova" panose="020B0504020202020204" pitchFamily="34" charset="0"/>
              </a:rPr>
              <a:t>:", error));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F374D94-C037-428C-8847-0FD1D1475323}"/>
              </a:ext>
            </a:extLst>
          </p:cNvPr>
          <p:cNvCxnSpPr>
            <a:cxnSpLocks/>
          </p:cNvCxnSpPr>
          <p:nvPr/>
        </p:nvCxnSpPr>
        <p:spPr>
          <a:xfrm flipH="1">
            <a:off x="5104160" y="1533817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0392AFB-2336-4DFA-AF7B-9B38FC3AE666}"/>
              </a:ext>
            </a:extLst>
          </p:cNvPr>
          <p:cNvSpPr txBox="1"/>
          <p:nvPr/>
        </p:nvSpPr>
        <p:spPr>
          <a:xfrm>
            <a:off x="8400708" y="1397391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응답을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JSON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으로 파싱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F17DEB9-726C-4103-B87F-A68EEDEA7DC6}"/>
              </a:ext>
            </a:extLst>
          </p:cNvPr>
          <p:cNvCxnSpPr>
            <a:cxnSpLocks/>
          </p:cNvCxnSpPr>
          <p:nvPr/>
        </p:nvCxnSpPr>
        <p:spPr>
          <a:xfrm flipH="1">
            <a:off x="6096000" y="185636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82BCC5A-855D-44F9-AD81-0023D5F3C1EA}"/>
              </a:ext>
            </a:extLst>
          </p:cNvPr>
          <p:cNvCxnSpPr>
            <a:cxnSpLocks/>
          </p:cNvCxnSpPr>
          <p:nvPr/>
        </p:nvCxnSpPr>
        <p:spPr>
          <a:xfrm flipH="1">
            <a:off x="5701889" y="2050713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6D72A4F6-7BAB-4555-90D3-7D139FA866B1}"/>
              </a:ext>
            </a:extLst>
          </p:cNvPr>
          <p:cNvSpPr txBox="1"/>
          <p:nvPr/>
        </p:nvSpPr>
        <p:spPr>
          <a:xfrm>
            <a:off x="8768367" y="1702479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데이터 개수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F909E9-6713-4AA0-851B-CE58B1C67173}"/>
              </a:ext>
            </a:extLst>
          </p:cNvPr>
          <p:cNvSpPr txBox="1"/>
          <p:nvPr/>
        </p:nvSpPr>
        <p:spPr>
          <a:xfrm>
            <a:off x="8374256" y="1907098"/>
            <a:ext cx="335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메인 콘텐츠 영역 보이기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F5538438-B4C7-4F70-BDAD-E65CD16807AA}"/>
              </a:ext>
            </a:extLst>
          </p:cNvPr>
          <p:cNvCxnSpPr>
            <a:cxnSpLocks/>
          </p:cNvCxnSpPr>
          <p:nvPr/>
        </p:nvCxnSpPr>
        <p:spPr>
          <a:xfrm flipH="1">
            <a:off x="6335607" y="2572228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BCED9F7-8071-402A-BF65-F41FCB1B4641}"/>
              </a:ext>
            </a:extLst>
          </p:cNvPr>
          <p:cNvSpPr txBox="1"/>
          <p:nvPr/>
        </p:nvSpPr>
        <p:spPr>
          <a:xfrm>
            <a:off x="9140075" y="2406198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해당지역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+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연도 조건에 맞는 데이터 필터링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9FC4E715-4280-42A6-B605-64198593CD08}"/>
              </a:ext>
            </a:extLst>
          </p:cNvPr>
          <p:cNvCxnSpPr>
            <a:cxnSpLocks/>
          </p:cNvCxnSpPr>
          <p:nvPr/>
        </p:nvCxnSpPr>
        <p:spPr>
          <a:xfrm flipH="1">
            <a:off x="6096000" y="2959520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23BB1-04A6-460C-8EA5-88921734C7FD}"/>
              </a:ext>
            </a:extLst>
          </p:cNvPr>
          <p:cNvSpPr txBox="1"/>
          <p:nvPr/>
        </p:nvSpPr>
        <p:spPr>
          <a:xfrm>
            <a:off x="8764025" y="2805631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필터링 결과 확인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812B1208-7206-41D3-A07D-E69C94AFEA68}"/>
              </a:ext>
            </a:extLst>
          </p:cNvPr>
          <p:cNvCxnSpPr>
            <a:cxnSpLocks/>
          </p:cNvCxnSpPr>
          <p:nvPr/>
        </p:nvCxnSpPr>
        <p:spPr>
          <a:xfrm flipH="1">
            <a:off x="5023607" y="3212587"/>
            <a:ext cx="246289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73798A8-1D4D-46CF-A98D-64E00D216B89}"/>
              </a:ext>
            </a:extLst>
          </p:cNvPr>
          <p:cNvSpPr txBox="1"/>
          <p:nvPr/>
        </p:nvSpPr>
        <p:spPr>
          <a:xfrm>
            <a:off x="7750356" y="3065916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데이터 없으면 경고 후 리턴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2796FCD8-6A60-4A9A-8B39-A77BF30A1ECD}"/>
              </a:ext>
            </a:extLst>
          </p:cNvPr>
          <p:cNvCxnSpPr>
            <a:cxnSpLocks/>
          </p:cNvCxnSpPr>
          <p:nvPr/>
        </p:nvCxnSpPr>
        <p:spPr>
          <a:xfrm flipH="1">
            <a:off x="5612234" y="4086441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EF5D3F0-060F-490E-903D-A94689A507E3}"/>
              </a:ext>
            </a:extLst>
          </p:cNvPr>
          <p:cNvSpPr txBox="1"/>
          <p:nvPr/>
        </p:nvSpPr>
        <p:spPr>
          <a:xfrm>
            <a:off x="8164783" y="3915023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X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축 라벨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연도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38072E5-2513-436B-8905-A3FEDF4FAD5E}"/>
              </a:ext>
            </a:extLst>
          </p:cNvPr>
          <p:cNvCxnSpPr>
            <a:cxnSpLocks/>
          </p:cNvCxnSpPr>
          <p:nvPr/>
        </p:nvCxnSpPr>
        <p:spPr>
          <a:xfrm flipH="1">
            <a:off x="5612233" y="4289912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20A0B69-41BB-4C57-B6D8-9E60F2009C0E}"/>
              </a:ext>
            </a:extLst>
          </p:cNvPr>
          <p:cNvSpPr txBox="1"/>
          <p:nvPr/>
        </p:nvSpPr>
        <p:spPr>
          <a:xfrm>
            <a:off x="8164783" y="4166919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Y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 축 라벨 </a:t>
            </a:r>
            <a:r>
              <a:rPr lang="en-US" altLang="ko-KR" sz="1400" b="1">
                <a:latin typeface="프리젠테이션 6 SemiBold" pitchFamily="2" charset="-127"/>
                <a:ea typeface="프리젠테이션 6 SemiBold" pitchFamily="2" charset="-127"/>
              </a:rPr>
              <a:t>: </a:t>
            </a:r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인구 수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9062E8F-868D-4349-8112-40202C47BFD9}"/>
              </a:ext>
            </a:extLst>
          </p:cNvPr>
          <p:cNvCxnSpPr>
            <a:cxnSpLocks/>
          </p:cNvCxnSpPr>
          <p:nvPr/>
        </p:nvCxnSpPr>
        <p:spPr>
          <a:xfrm flipH="1">
            <a:off x="5992032" y="6103332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9D7956D-F40A-4E89-AD4C-CA0466C294F0}"/>
              </a:ext>
            </a:extLst>
          </p:cNvPr>
          <p:cNvSpPr txBox="1"/>
          <p:nvPr/>
        </p:nvSpPr>
        <p:spPr>
          <a:xfrm>
            <a:off x="8586561" y="5949443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전체 테이블 개수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8DB1B9F-CE65-4D54-88E2-8E706480DC00}"/>
              </a:ext>
            </a:extLst>
          </p:cNvPr>
          <p:cNvCxnSpPr>
            <a:cxnSpLocks/>
          </p:cNvCxnSpPr>
          <p:nvPr/>
        </p:nvCxnSpPr>
        <p:spPr>
          <a:xfrm flipH="1">
            <a:off x="5173731" y="6658404"/>
            <a:ext cx="23237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33383B9-8198-4B08-9C27-580BA1DDF0D8}"/>
              </a:ext>
            </a:extLst>
          </p:cNvPr>
          <p:cNvSpPr txBox="1"/>
          <p:nvPr/>
        </p:nvSpPr>
        <p:spPr>
          <a:xfrm>
            <a:off x="7750356" y="6477651"/>
            <a:ext cx="29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latin typeface="프리젠테이션 6 SemiBold" pitchFamily="2" charset="-127"/>
                <a:ea typeface="프리젠테이션 6 SemiBold" pitchFamily="2" charset="-127"/>
              </a:rPr>
              <a:t>오류 발생 시 로그 출력</a:t>
            </a:r>
            <a:endParaRPr lang="ko-KR" altLang="en-US" sz="1400" b="1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940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3">
            <a:extLst>
              <a:ext uri="{FF2B5EF4-FFF2-40B4-BE49-F238E27FC236}">
                <a16:creationId xmlns:a16="http://schemas.microsoft.com/office/drawing/2014/main" id="{9D414D2F-8F23-4567-BB30-C5B713C4A384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8F31-3348-40F3-ACC4-8EB1E8E6B8B1}"/>
              </a:ext>
            </a:extLst>
          </p:cNvPr>
          <p:cNvSpPr txBox="1"/>
          <p:nvPr/>
        </p:nvSpPr>
        <p:spPr>
          <a:xfrm>
            <a:off x="458723" y="315992"/>
            <a:ext cx="2693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Software</a:t>
            </a:r>
            <a:r>
              <a:rPr lang="ko-KR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Architecture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F8B557-3C4B-2877-C84B-029A67A89702}"/>
              </a:ext>
            </a:extLst>
          </p:cNvPr>
          <p:cNvGrpSpPr/>
          <p:nvPr/>
        </p:nvGrpSpPr>
        <p:grpSpPr>
          <a:xfrm>
            <a:off x="747833" y="1563747"/>
            <a:ext cx="1514192" cy="338554"/>
            <a:chOff x="3380763" y="365266"/>
            <a:chExt cx="3020038" cy="37907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E59BDC7-CC8F-7548-A869-C0A48BB50A31}"/>
                </a:ext>
              </a:extLst>
            </p:cNvPr>
            <p:cNvSpPr/>
            <p:nvPr/>
          </p:nvSpPr>
          <p:spPr>
            <a:xfrm>
              <a:off x="3380763" y="385894"/>
              <a:ext cx="3020037" cy="330208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2A74B-D799-2CC7-83ED-2FCBDF843BEF}"/>
                </a:ext>
              </a:extLst>
            </p:cNvPr>
            <p:cNvSpPr txBox="1"/>
            <p:nvPr/>
          </p:nvSpPr>
          <p:spPr>
            <a:xfrm>
              <a:off x="3380763" y="365266"/>
              <a:ext cx="3020038" cy="37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프리젠테이션 2 ExtraLight" pitchFamily="2" charset="-127"/>
                  <a:ea typeface="프리젠테이션 2 ExtraLight" pitchFamily="2" charset="-127"/>
                </a:rPr>
                <a:t>BluePrint</a:t>
              </a:r>
              <a:endParaRPr lang="ko-KR" altLang="en-US" sz="16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AC3D1A7-6BB3-1FE6-6D66-3B2F846476BB}"/>
              </a:ext>
            </a:extLst>
          </p:cNvPr>
          <p:cNvGrpSpPr/>
          <p:nvPr/>
        </p:nvGrpSpPr>
        <p:grpSpPr>
          <a:xfrm>
            <a:off x="723398" y="978441"/>
            <a:ext cx="1514193" cy="338554"/>
            <a:chOff x="3380762" y="365266"/>
            <a:chExt cx="3020038" cy="379077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96889C7-C171-F5BA-917E-3C4C172FAFD8}"/>
                </a:ext>
              </a:extLst>
            </p:cNvPr>
            <p:cNvSpPr/>
            <p:nvPr/>
          </p:nvSpPr>
          <p:spPr>
            <a:xfrm>
              <a:off x="3380763" y="385894"/>
              <a:ext cx="3020037" cy="330208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415368-DBB8-AE5F-543E-E2B24B254D42}"/>
                </a:ext>
              </a:extLst>
            </p:cNvPr>
            <p:cNvSpPr txBox="1"/>
            <p:nvPr/>
          </p:nvSpPr>
          <p:spPr>
            <a:xfrm>
              <a:off x="3380762" y="365266"/>
              <a:ext cx="3020037" cy="379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프리젠테이션 2 ExtraLight" pitchFamily="2" charset="-127"/>
                  <a:ea typeface="프리젠테이션 2 ExtraLight" pitchFamily="2" charset="-127"/>
                </a:rPr>
                <a:t>Flask</a:t>
              </a:r>
              <a:endParaRPr lang="ko-KR" altLang="en-US" sz="16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DB9B96A-594B-B9ED-B9E3-D0BBAFA0625D}"/>
              </a:ext>
            </a:extLst>
          </p:cNvPr>
          <p:cNvCxnSpPr>
            <a:cxnSpLocks/>
          </p:cNvCxnSpPr>
          <p:nvPr/>
        </p:nvCxnSpPr>
        <p:spPr>
          <a:xfrm>
            <a:off x="1416192" y="1880665"/>
            <a:ext cx="0" cy="343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02EBB378-D18D-2A16-F01E-4457CA336BB0}"/>
              </a:ext>
            </a:extLst>
          </p:cNvPr>
          <p:cNvSpPr txBox="1"/>
          <p:nvPr/>
        </p:nvSpPr>
        <p:spPr>
          <a:xfrm>
            <a:off x="2837930" y="2361392"/>
            <a:ext cx="126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프리젠테이션 7 Bold" pitchFamily="2" charset="-127"/>
                <a:ea typeface="프리젠테이션 7 Bold" pitchFamily="2" charset="-127"/>
              </a:rPr>
              <a:t>RESTful API</a:t>
            </a:r>
            <a:endParaRPr lang="ko-KR" altLang="en-US" sz="16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50BCA948-3D96-7D21-751B-96819810EA9B}"/>
              </a:ext>
            </a:extLst>
          </p:cNvPr>
          <p:cNvGrpSpPr/>
          <p:nvPr/>
        </p:nvGrpSpPr>
        <p:grpSpPr>
          <a:xfrm>
            <a:off x="842434" y="3190310"/>
            <a:ext cx="1110892" cy="561312"/>
            <a:chOff x="3716323" y="2519193"/>
            <a:chExt cx="1325460" cy="662731"/>
          </a:xfrm>
        </p:grpSpPr>
        <p:sp>
          <p:nvSpPr>
            <p:cNvPr id="247" name="사각형: 둥근 모서리 246">
              <a:extLst>
                <a:ext uri="{FF2B5EF4-FFF2-40B4-BE49-F238E27FC236}">
                  <a16:creationId xmlns:a16="http://schemas.microsoft.com/office/drawing/2014/main" id="{EC762DFC-AB3A-632F-423E-9905F45A7ADC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3F57929-080B-755E-A732-D8AE9A1C7DEC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/generate</a:t>
              </a:r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F3DF3460-888A-517F-C101-0442A91693E2}"/>
              </a:ext>
            </a:extLst>
          </p:cNvPr>
          <p:cNvGrpSpPr/>
          <p:nvPr/>
        </p:nvGrpSpPr>
        <p:grpSpPr>
          <a:xfrm>
            <a:off x="852357" y="3778708"/>
            <a:ext cx="1110892" cy="561312"/>
            <a:chOff x="3716323" y="2519193"/>
            <a:chExt cx="1325460" cy="662731"/>
          </a:xfrm>
        </p:grpSpPr>
        <p:sp>
          <p:nvSpPr>
            <p:cNvPr id="261" name="사각형: 둥근 모서리 260">
              <a:extLst>
                <a:ext uri="{FF2B5EF4-FFF2-40B4-BE49-F238E27FC236}">
                  <a16:creationId xmlns:a16="http://schemas.microsoft.com/office/drawing/2014/main" id="{9ACD05CB-D915-5761-8FFF-25FC5A4AAFF8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17DD991-5D98-89A3-F881-3CD388D011A3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/sentiment</a:t>
              </a: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E4ACC00F-CA0B-9D54-204C-CCB34ECFAF3C}"/>
              </a:ext>
            </a:extLst>
          </p:cNvPr>
          <p:cNvGrpSpPr/>
          <p:nvPr/>
        </p:nvGrpSpPr>
        <p:grpSpPr>
          <a:xfrm>
            <a:off x="860746" y="4956391"/>
            <a:ext cx="1110892" cy="561312"/>
            <a:chOff x="3716323" y="2519193"/>
            <a:chExt cx="1325460" cy="662731"/>
          </a:xfrm>
        </p:grpSpPr>
        <p:sp>
          <p:nvSpPr>
            <p:cNvPr id="264" name="사각형: 둥근 모서리 263">
              <a:extLst>
                <a:ext uri="{FF2B5EF4-FFF2-40B4-BE49-F238E27FC236}">
                  <a16:creationId xmlns:a16="http://schemas.microsoft.com/office/drawing/2014/main" id="{18E34DB9-0D04-F1E3-C0B7-8670E6B06E9B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EDFBD830-CBFB-7316-C652-0C1C6093F870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latin typeface="프리젠테이션 2 ExtraLight" pitchFamily="2" charset="-127"/>
                  <a:ea typeface="프리젠테이션 2 ExtraLight" pitchFamily="2" charset="-127"/>
                </a:rPr>
                <a:t>ner</a:t>
              </a:r>
              <a:endParaRPr lang="en-US" altLang="ko-KR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05B12522-8FC8-3B5E-765C-21D77AD5E3A7}"/>
              </a:ext>
            </a:extLst>
          </p:cNvPr>
          <p:cNvGrpSpPr/>
          <p:nvPr/>
        </p:nvGrpSpPr>
        <p:grpSpPr>
          <a:xfrm>
            <a:off x="850361" y="4363607"/>
            <a:ext cx="1110892" cy="561312"/>
            <a:chOff x="3716323" y="2519193"/>
            <a:chExt cx="1325460" cy="662731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2C486F0-CA93-2739-D60B-34DD74BCC43B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2E395BA0-A6E2-4913-89A2-8A03BFA87FFE}"/>
                </a:ext>
              </a:extLst>
            </p:cNvPr>
            <p:cNvSpPr txBox="1"/>
            <p:nvPr/>
          </p:nvSpPr>
          <p:spPr>
            <a:xfrm>
              <a:off x="3716324" y="2566660"/>
              <a:ext cx="1325459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/translate</a:t>
              </a: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8A040061-DDF7-0157-B47B-524810BA93A2}"/>
              </a:ext>
            </a:extLst>
          </p:cNvPr>
          <p:cNvGrpSpPr/>
          <p:nvPr/>
        </p:nvGrpSpPr>
        <p:grpSpPr>
          <a:xfrm>
            <a:off x="720627" y="2214899"/>
            <a:ext cx="1315556" cy="561312"/>
            <a:chOff x="3632706" y="2519193"/>
            <a:chExt cx="1445172" cy="662731"/>
          </a:xfrm>
        </p:grpSpPr>
        <p:sp>
          <p:nvSpPr>
            <p:cNvPr id="270" name="사각형: 둥근 모서리 269">
              <a:extLst>
                <a:ext uri="{FF2B5EF4-FFF2-40B4-BE49-F238E27FC236}">
                  <a16:creationId xmlns:a16="http://schemas.microsoft.com/office/drawing/2014/main" id="{A1FFDE2E-50F4-628F-0867-79E119B2ED92}"/>
                </a:ext>
              </a:extLst>
            </p:cNvPr>
            <p:cNvSpPr/>
            <p:nvPr/>
          </p:nvSpPr>
          <p:spPr>
            <a:xfrm>
              <a:off x="3716323" y="2519193"/>
              <a:ext cx="1325459" cy="662731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D1F4FDD2-D10E-A934-8D14-591BB50F0F69}"/>
                </a:ext>
              </a:extLst>
            </p:cNvPr>
            <p:cNvSpPr txBox="1"/>
            <p:nvPr/>
          </p:nvSpPr>
          <p:spPr>
            <a:xfrm>
              <a:off x="3632706" y="2575847"/>
              <a:ext cx="1445172" cy="446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@Route(‘/ai’)</a:t>
              </a:r>
            </a:p>
          </p:txBody>
        </p:sp>
      </p:grp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A50DB76B-8753-EFFC-9368-EBEB39DFCAB4}"/>
              </a:ext>
            </a:extLst>
          </p:cNvPr>
          <p:cNvCxnSpPr>
            <a:cxnSpLocks/>
          </p:cNvCxnSpPr>
          <p:nvPr/>
        </p:nvCxnSpPr>
        <p:spPr>
          <a:xfrm>
            <a:off x="1406442" y="2787694"/>
            <a:ext cx="0" cy="377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53891D9-09F0-4EDF-B1FC-2622AF96445E}"/>
              </a:ext>
            </a:extLst>
          </p:cNvPr>
          <p:cNvGrpSpPr/>
          <p:nvPr/>
        </p:nvGrpSpPr>
        <p:grpSpPr>
          <a:xfrm>
            <a:off x="5006458" y="938121"/>
            <a:ext cx="6753307" cy="5761580"/>
            <a:chOff x="5058110" y="146715"/>
            <a:chExt cx="6753307" cy="57574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3AA0853-2A05-4C12-94E5-9C7F2F92D08C}"/>
                </a:ext>
              </a:extLst>
            </p:cNvPr>
            <p:cNvGrpSpPr/>
            <p:nvPr/>
          </p:nvGrpSpPr>
          <p:grpSpPr>
            <a:xfrm>
              <a:off x="5068882" y="554798"/>
              <a:ext cx="2268999" cy="338554"/>
              <a:chOff x="3380762" y="365266"/>
              <a:chExt cx="3020038" cy="379077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750A8D56-A039-4186-B15F-074DED71F545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75B518-6CCC-48E7-AB0E-C9F65E90C3AF}"/>
                  </a:ext>
                </a:extLst>
              </p:cNvPr>
              <p:cNvSpPr txBox="1"/>
              <p:nvPr/>
            </p:nvSpPr>
            <p:spPr>
              <a:xfrm>
                <a:off x="3380762" y="365266"/>
                <a:ext cx="3020037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프리젠테이션 2 ExtraLight" pitchFamily="2" charset="-127"/>
                    <a:ea typeface="프리젠테이션 2 ExtraLight" pitchFamily="2" charset="-127"/>
                  </a:rPr>
                  <a:t>Client</a:t>
                </a:r>
                <a:endParaRPr lang="ko-KR" altLang="en-US" sz="160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662FFED-A6FD-4794-85C2-5A6FE1744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2084" y="788865"/>
              <a:ext cx="19111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8D99FFF-DD89-4F9F-BF38-E272F5D218B8}"/>
                </a:ext>
              </a:extLst>
            </p:cNvPr>
            <p:cNvSpPr/>
            <p:nvPr/>
          </p:nvSpPr>
          <p:spPr>
            <a:xfrm>
              <a:off x="5100055" y="1210215"/>
              <a:ext cx="6275368" cy="338553"/>
            </a:xfrm>
            <a:prstGeom prst="round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E0ACB0-5D7E-4B3A-85B3-E087A77FB71D}"/>
                </a:ext>
              </a:extLst>
            </p:cNvPr>
            <p:cNvSpPr txBox="1"/>
            <p:nvPr/>
          </p:nvSpPr>
          <p:spPr>
            <a:xfrm>
              <a:off x="7825781" y="492565"/>
              <a:ext cx="1042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Response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87D2CD-310D-4650-9E5B-90BC321C9CDD}"/>
                </a:ext>
              </a:extLst>
            </p:cNvPr>
            <p:cNvSpPr txBox="1"/>
            <p:nvPr/>
          </p:nvSpPr>
          <p:spPr>
            <a:xfrm>
              <a:off x="5345501" y="887279"/>
              <a:ext cx="837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Request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129B7A-189D-4122-BBCB-0CCB9D9AC3DE}"/>
                </a:ext>
              </a:extLst>
            </p:cNvPr>
            <p:cNvSpPr txBox="1"/>
            <p:nvPr/>
          </p:nvSpPr>
          <p:spPr>
            <a:xfrm>
              <a:off x="10369310" y="886613"/>
              <a:ext cx="6637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프리젠테이션 4 Regular" pitchFamily="2" charset="-127"/>
                  <a:ea typeface="프리젠테이션 4 Regular" pitchFamily="2" charset="-127"/>
                </a:rPr>
                <a:t>Model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B1283F-5CBC-42CF-91E3-33C31850337D}"/>
                </a:ext>
              </a:extLst>
            </p:cNvPr>
            <p:cNvSpPr txBox="1"/>
            <p:nvPr/>
          </p:nvSpPr>
          <p:spPr>
            <a:xfrm>
              <a:off x="5100055" y="1206887"/>
              <a:ext cx="62753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프리젠테이션 2 ExtraLight" pitchFamily="2" charset="-127"/>
                  <a:ea typeface="프리젠테이션 2 ExtraLight" pitchFamily="2" charset="-127"/>
                </a:rPr>
                <a:t>Dispatcher Servlet</a:t>
              </a:r>
              <a:endParaRPr lang="ko-KR" altLang="en-US" sz="160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C6B46D-B975-4215-9633-4A1F60B215B0}"/>
                </a:ext>
              </a:extLst>
            </p:cNvPr>
            <p:cNvGrpSpPr/>
            <p:nvPr/>
          </p:nvGrpSpPr>
          <p:grpSpPr>
            <a:xfrm>
              <a:off x="5117367" y="1785669"/>
              <a:ext cx="1284691" cy="480921"/>
              <a:chOff x="3523375" y="1742162"/>
              <a:chExt cx="1709924" cy="480921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261F9FF3-2D16-4FD1-A0E0-6594439FB350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76CF36-4A99-4CDE-BE79-667245DEB76A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42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B309095-8900-4BA9-9F86-D433E2536DFA}"/>
                </a:ext>
              </a:extLst>
            </p:cNvPr>
            <p:cNvCxnSpPr>
              <a:cxnSpLocks/>
            </p:cNvCxnSpPr>
            <p:nvPr/>
          </p:nvCxnSpPr>
          <p:spPr>
            <a:xfrm>
              <a:off x="5753072" y="155797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8DE4067-885B-437D-A092-70812E3E87D5}"/>
                </a:ext>
              </a:extLst>
            </p:cNvPr>
            <p:cNvGrpSpPr/>
            <p:nvPr/>
          </p:nvGrpSpPr>
          <p:grpSpPr>
            <a:xfrm>
              <a:off x="5203421" y="2690635"/>
              <a:ext cx="1110891" cy="576289"/>
              <a:chOff x="3716323" y="2519193"/>
              <a:chExt cx="1325459" cy="662731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169559E6-556F-41CB-89D7-B7F56EAECB47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386AD8-CF8E-4AF9-ACEB-CCA027FB45E4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02AEE49-8166-409A-B337-4BD14C8E65EF}"/>
                </a:ext>
              </a:extLst>
            </p:cNvPr>
            <p:cNvCxnSpPr>
              <a:cxnSpLocks/>
            </p:cNvCxnSpPr>
            <p:nvPr/>
          </p:nvCxnSpPr>
          <p:spPr>
            <a:xfrm>
              <a:off x="5767170" y="227416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14E111D-08BE-4D4D-AE53-5F3ED54B79E3}"/>
                </a:ext>
              </a:extLst>
            </p:cNvPr>
            <p:cNvGrpSpPr/>
            <p:nvPr/>
          </p:nvGrpSpPr>
          <p:grpSpPr>
            <a:xfrm>
              <a:off x="5380930" y="3493650"/>
              <a:ext cx="731121" cy="581872"/>
              <a:chOff x="3926048" y="3551575"/>
              <a:chExt cx="973121" cy="668336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88B87152-F4F4-4D43-AADB-8C0EAA1F597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0E4327-61B5-4298-9F8A-CBC9E72D220A}"/>
                  </a:ext>
                </a:extLst>
              </p:cNvPr>
              <p:cNvSpPr txBox="1"/>
              <p:nvPr/>
            </p:nvSpPr>
            <p:spPr>
              <a:xfrm>
                <a:off x="3934436" y="3551575"/>
                <a:ext cx="96473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822FF0F-F72F-439A-973A-26B1027C1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3072" y="3279433"/>
              <a:ext cx="0" cy="235554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C445837-97DB-4271-AD62-3190F378AE80}"/>
                </a:ext>
              </a:extLst>
            </p:cNvPr>
            <p:cNvGrpSpPr/>
            <p:nvPr/>
          </p:nvGrpSpPr>
          <p:grpSpPr>
            <a:xfrm>
              <a:off x="9273190" y="548334"/>
              <a:ext cx="2268999" cy="338554"/>
              <a:chOff x="3380762" y="365266"/>
              <a:chExt cx="3020038" cy="37907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7D741A28-5C12-4D9E-9C80-7C8873ABAEC4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3AE3292-CF11-4FF9-9B7F-4CFADABF94FC}"/>
                  </a:ext>
                </a:extLst>
              </p:cNvPr>
              <p:cNvSpPr txBox="1"/>
              <p:nvPr/>
            </p:nvSpPr>
            <p:spPr>
              <a:xfrm>
                <a:off x="3380762" y="365266"/>
                <a:ext cx="3020037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프리젠테이션 2 ExtraLight" pitchFamily="2" charset="-127"/>
                    <a:ea typeface="프리젠테이션 2 ExtraLight" pitchFamily="2" charset="-127"/>
                  </a:rPr>
                  <a:t>View</a:t>
                </a:r>
                <a:endParaRPr lang="ko-KR" altLang="en-US" sz="160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8F839B3-1487-4287-A5EC-205BBF4057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0654" y="872342"/>
              <a:ext cx="1" cy="325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C850A47F-2BCC-47CE-9667-8924FB9E6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9921" y="865862"/>
              <a:ext cx="1" cy="3253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19B5EA46-8278-4975-BABE-B9EAE02A69BD}"/>
                </a:ext>
              </a:extLst>
            </p:cNvPr>
            <p:cNvGrpSpPr/>
            <p:nvPr/>
          </p:nvGrpSpPr>
          <p:grpSpPr>
            <a:xfrm>
              <a:off x="5211724" y="4098135"/>
              <a:ext cx="1110891" cy="576289"/>
              <a:chOff x="3716323" y="2519193"/>
              <a:chExt cx="1325459" cy="662731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2699C4F8-0EBA-49A3-97EC-51DE02998155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3D47B8-0316-492D-8C8A-83732086A0BB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F1E8EC0-BCF8-4242-978A-A93AA7AB5606}"/>
                </a:ext>
              </a:extLst>
            </p:cNvPr>
            <p:cNvGrpSpPr/>
            <p:nvPr/>
          </p:nvGrpSpPr>
          <p:grpSpPr>
            <a:xfrm>
              <a:off x="5402876" y="4856227"/>
              <a:ext cx="731121" cy="600164"/>
              <a:chOff x="3926048" y="3551575"/>
              <a:chExt cx="973121" cy="689346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4C295DE1-CB1D-45BE-AEC9-28070492A7B2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00773FD-C0BF-4BF6-A5D3-D7B5E2C3F925}"/>
                  </a:ext>
                </a:extLst>
              </p:cNvPr>
              <p:cNvSpPr txBox="1"/>
              <p:nvPr/>
            </p:nvSpPr>
            <p:spPr>
              <a:xfrm>
                <a:off x="3934436" y="3551575"/>
                <a:ext cx="964733" cy="6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Board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A21B9EB-7187-4F64-9696-CCD9E20F2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7170" y="4685436"/>
              <a:ext cx="0" cy="17179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1C6A8BDA-361E-45DA-A1B5-FC4D37A23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808" y="3271421"/>
              <a:ext cx="0" cy="778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8092D02-F275-4923-93E4-875C01D6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075" y="3279432"/>
              <a:ext cx="0" cy="796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7E4409C-A50C-4949-8CE1-F66B0E7CD504}"/>
                </a:ext>
              </a:extLst>
            </p:cNvPr>
            <p:cNvGrpSpPr/>
            <p:nvPr/>
          </p:nvGrpSpPr>
          <p:grpSpPr>
            <a:xfrm>
              <a:off x="10072303" y="1792381"/>
              <a:ext cx="1284691" cy="523220"/>
              <a:chOff x="3523375" y="1742162"/>
              <a:chExt cx="1709924" cy="523220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95976F4-6E42-490C-BE3F-F04277B3B8B5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E5857B8-4899-444A-B9A9-81AE4DE7EE80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E60399D-8512-412F-9D31-240007DF85D8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204" y="1587777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7DF0E0F2-DA04-4771-B139-17460F6E3A04}"/>
                </a:ext>
              </a:extLst>
            </p:cNvPr>
            <p:cNvGrpSpPr/>
            <p:nvPr/>
          </p:nvGrpSpPr>
          <p:grpSpPr>
            <a:xfrm>
              <a:off x="10145758" y="2687372"/>
              <a:ext cx="1110891" cy="576289"/>
              <a:chOff x="3716323" y="2519193"/>
              <a:chExt cx="1325459" cy="662731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D7B2FD1-53F6-4B16-B76E-EA97729E1E63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336F2C9-39E8-4A43-82AF-72DCDB8155DA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8044B54-FDB2-4A82-9161-AEDD1EC2DB41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991" y="227416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22313F-E397-45D8-BE0A-C0D6642197D2}"/>
                </a:ext>
              </a:extLst>
            </p:cNvPr>
            <p:cNvGrpSpPr/>
            <p:nvPr/>
          </p:nvGrpSpPr>
          <p:grpSpPr>
            <a:xfrm>
              <a:off x="10196135" y="4067103"/>
              <a:ext cx="1110891" cy="576289"/>
              <a:chOff x="3716323" y="2519193"/>
              <a:chExt cx="1325459" cy="662731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86D0B95-97A0-4CB1-8A06-AE7EF089A7C2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10D420F-132E-4F2F-AB2D-D7C7B645E9B5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F4F035EF-D04A-4A4F-A3FC-6A9254B94681}"/>
                </a:ext>
              </a:extLst>
            </p:cNvPr>
            <p:cNvGrpSpPr/>
            <p:nvPr/>
          </p:nvGrpSpPr>
          <p:grpSpPr>
            <a:xfrm>
              <a:off x="10381252" y="4818494"/>
              <a:ext cx="820442" cy="600164"/>
              <a:chOff x="3926048" y="3551575"/>
              <a:chExt cx="973123" cy="689346"/>
            </a:xfrm>
          </p:grpSpPr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A8796413-FBA2-48BF-BD6B-547A951B7F3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3DEB4FC-0981-45E8-A217-B0A53B3B5530}"/>
                  </a:ext>
                </a:extLst>
              </p:cNvPr>
              <p:cNvSpPr txBox="1"/>
              <p:nvPr/>
            </p:nvSpPr>
            <p:spPr>
              <a:xfrm>
                <a:off x="3934438" y="3551575"/>
                <a:ext cx="964733" cy="68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C3A9B8C-6A05-43E7-A7B8-F8B2A5BAFCE1}"/>
                </a:ext>
              </a:extLst>
            </p:cNvPr>
            <p:cNvSpPr txBox="1"/>
            <p:nvPr/>
          </p:nvSpPr>
          <p:spPr>
            <a:xfrm>
              <a:off x="10751581" y="2333278"/>
              <a:ext cx="4999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88A3BC-6307-4C8B-9B46-8F0F3D35386C}"/>
                </a:ext>
              </a:extLst>
            </p:cNvPr>
            <p:cNvSpPr txBox="1"/>
            <p:nvPr/>
          </p:nvSpPr>
          <p:spPr>
            <a:xfrm>
              <a:off x="5332753" y="2333022"/>
              <a:ext cx="479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804758-F9B2-44B2-81E9-4C9E46F1A746}"/>
                </a:ext>
              </a:extLst>
            </p:cNvPr>
            <p:cNvSpPr txBox="1"/>
            <p:nvPr/>
          </p:nvSpPr>
          <p:spPr>
            <a:xfrm>
              <a:off x="5763448" y="1537119"/>
              <a:ext cx="478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/list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FACEF13-9042-400B-A65B-F79951995309}"/>
                </a:ext>
              </a:extLst>
            </p:cNvPr>
            <p:cNvSpPr txBox="1"/>
            <p:nvPr/>
          </p:nvSpPr>
          <p:spPr>
            <a:xfrm>
              <a:off x="10522321" y="1539658"/>
              <a:ext cx="128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</a:t>
              </a:r>
              <a:r>
                <a:rPr lang="en-US" altLang="ko-KR" sz="1400" dirty="0" err="1">
                  <a:latin typeface="프리젠테이션 2 ExtraLight" pitchFamily="2" charset="-127"/>
                  <a:ea typeface="프리젠테이션 2 ExtraLight" pitchFamily="2" charset="-127"/>
                </a:rPr>
                <a:t>userMgmt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E65B39F1-DC07-46AA-88D4-4309E7DB27B2}"/>
                </a:ext>
              </a:extLst>
            </p:cNvPr>
            <p:cNvGrpSpPr/>
            <p:nvPr/>
          </p:nvGrpSpPr>
          <p:grpSpPr>
            <a:xfrm>
              <a:off x="6869314" y="1801636"/>
              <a:ext cx="1284691" cy="523220"/>
              <a:chOff x="3523375" y="1742162"/>
              <a:chExt cx="1709924" cy="523220"/>
            </a:xfrm>
          </p:grpSpPr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7792C4A7-29C4-4F59-B711-A29FB576A1BD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ECB38A6-D52A-4915-A235-E275FBDF2546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A0F16480-CC79-4907-A442-6035FFBF28FF}"/>
                </a:ext>
              </a:extLst>
            </p:cNvPr>
            <p:cNvCxnSpPr>
              <a:cxnSpLocks/>
            </p:cNvCxnSpPr>
            <p:nvPr/>
          </p:nvCxnSpPr>
          <p:spPr>
            <a:xfrm>
              <a:off x="7517330" y="160416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B488413-A5D9-4FAB-8B53-8E7A83918253}"/>
                </a:ext>
              </a:extLst>
            </p:cNvPr>
            <p:cNvSpPr txBox="1"/>
            <p:nvPr/>
          </p:nvSpPr>
          <p:spPr>
            <a:xfrm>
              <a:off x="7499327" y="1550461"/>
              <a:ext cx="882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/forecast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8EE978B9-F0F6-4E6F-8096-7A3C190D430F}"/>
                </a:ext>
              </a:extLst>
            </p:cNvPr>
            <p:cNvGrpSpPr/>
            <p:nvPr/>
          </p:nvGrpSpPr>
          <p:grpSpPr>
            <a:xfrm>
              <a:off x="6958887" y="2687880"/>
              <a:ext cx="1110891" cy="576289"/>
              <a:chOff x="3716323" y="2519193"/>
              <a:chExt cx="1325459" cy="662731"/>
            </a:xfrm>
          </p:grpSpPr>
          <p:sp>
            <p:nvSpPr>
              <p:cNvPr id="176" name="사각형: 둥근 모서리 175">
                <a:extLst>
                  <a:ext uri="{FF2B5EF4-FFF2-40B4-BE49-F238E27FC236}">
                    <a16:creationId xmlns:a16="http://schemas.microsoft.com/office/drawing/2014/main" id="{F95526CE-9913-4518-8D34-09714BE493ED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D793B26A-F44D-4AED-8566-27EB7735240F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2CA4B1A3-A3DB-4294-A7D2-72666382F4BF}"/>
                </a:ext>
              </a:extLst>
            </p:cNvPr>
            <p:cNvCxnSpPr>
              <a:cxnSpLocks/>
            </p:cNvCxnSpPr>
            <p:nvPr/>
          </p:nvCxnSpPr>
          <p:spPr>
            <a:xfrm>
              <a:off x="7517330" y="2282557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7AB30650-0023-4AF6-BE0B-002FE83FACE3}"/>
                </a:ext>
              </a:extLst>
            </p:cNvPr>
            <p:cNvGrpSpPr/>
            <p:nvPr/>
          </p:nvGrpSpPr>
          <p:grpSpPr>
            <a:xfrm>
              <a:off x="6931953" y="4080427"/>
              <a:ext cx="1110891" cy="576289"/>
              <a:chOff x="3716323" y="2519193"/>
              <a:chExt cx="1325459" cy="662731"/>
            </a:xfrm>
          </p:grpSpPr>
          <p:sp>
            <p:nvSpPr>
              <p:cNvPr id="180" name="사각형: 둥근 모서리 179">
                <a:extLst>
                  <a:ext uri="{FF2B5EF4-FFF2-40B4-BE49-F238E27FC236}">
                    <a16:creationId xmlns:a16="http://schemas.microsoft.com/office/drawing/2014/main" id="{48FD8257-5230-41C7-AC28-B5170C6B4164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6029677-E84E-46C9-9E56-A3AB9F43003F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Forecast</a:t>
                </a:r>
                <a:b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45AB112A-9192-4E6D-AFBC-62BF782AA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6490" y="3262111"/>
              <a:ext cx="0" cy="813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CF491D5E-A125-428A-A7F4-BA9AAFEED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0426" y="3272050"/>
              <a:ext cx="0" cy="80347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7F3E6A8-1140-4B07-9C5A-A6C8E5DFB1F2}"/>
                </a:ext>
              </a:extLst>
            </p:cNvPr>
            <p:cNvSpPr txBox="1"/>
            <p:nvPr/>
          </p:nvSpPr>
          <p:spPr>
            <a:xfrm>
              <a:off x="7110233" y="2341802"/>
              <a:ext cx="455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15CD1F48-46B6-45BF-B42B-2FD444C6D833}"/>
                </a:ext>
              </a:extLst>
            </p:cNvPr>
            <p:cNvGrpSpPr/>
            <p:nvPr/>
          </p:nvGrpSpPr>
          <p:grpSpPr>
            <a:xfrm>
              <a:off x="8454239" y="1802485"/>
              <a:ext cx="1383558" cy="523220"/>
              <a:chOff x="3523375" y="1742162"/>
              <a:chExt cx="1709924" cy="523220"/>
            </a:xfrm>
          </p:grpSpPr>
          <p:sp>
            <p:nvSpPr>
              <p:cNvPr id="190" name="사각형: 둥근 모서리 189">
                <a:extLst>
                  <a:ext uri="{FF2B5EF4-FFF2-40B4-BE49-F238E27FC236}">
                    <a16:creationId xmlns:a16="http://schemas.microsoft.com/office/drawing/2014/main" id="{0F6E2476-52C8-4282-8B61-5F7A9516FA6C}"/>
                  </a:ext>
                </a:extLst>
              </p:cNvPr>
              <p:cNvSpPr/>
              <p:nvPr/>
            </p:nvSpPr>
            <p:spPr>
              <a:xfrm>
                <a:off x="3523375" y="1770077"/>
                <a:ext cx="1702956" cy="453006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0B5331C-DB4B-4B49-BD91-A16364C340A8}"/>
                  </a:ext>
                </a:extLst>
              </p:cNvPr>
              <p:cNvSpPr txBox="1"/>
              <p:nvPr/>
            </p:nvSpPr>
            <p:spPr>
              <a:xfrm>
                <a:off x="3530343" y="1742162"/>
                <a:ext cx="17029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Controller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508A2796-24AC-4C4D-9C83-DD83080D7F72}"/>
                </a:ext>
              </a:extLst>
            </p:cNvPr>
            <p:cNvCxnSpPr>
              <a:cxnSpLocks/>
            </p:cNvCxnSpPr>
            <p:nvPr/>
          </p:nvCxnSpPr>
          <p:spPr>
            <a:xfrm>
              <a:off x="9160761" y="1604164"/>
              <a:ext cx="0" cy="233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1966E70-50C6-40CE-8547-5FD060E80838}"/>
                </a:ext>
              </a:extLst>
            </p:cNvPr>
            <p:cNvSpPr txBox="1"/>
            <p:nvPr/>
          </p:nvSpPr>
          <p:spPr>
            <a:xfrm>
              <a:off x="9150386" y="1557974"/>
              <a:ext cx="882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프리젠테이션 2 ExtraLight" pitchFamily="2" charset="-127"/>
                  <a:ea typeface="프리젠테이션 2 ExtraLight" pitchFamily="2" charset="-127"/>
                </a:rPr>
                <a:t>/forecast</a:t>
              </a:r>
              <a:endParaRPr lang="ko-KR" altLang="en-US" sz="1400" dirty="0">
                <a:latin typeface="프리젠테이션 2 ExtraLight" pitchFamily="2" charset="-127"/>
                <a:ea typeface="프리젠테이션 2 ExtraLight" pitchFamily="2" charset="-127"/>
              </a:endParaRPr>
            </a:p>
          </p:txBody>
        </p: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C8944A0F-0B6C-4A7A-AB7C-2E85697DF3E2}"/>
                </a:ext>
              </a:extLst>
            </p:cNvPr>
            <p:cNvGrpSpPr/>
            <p:nvPr/>
          </p:nvGrpSpPr>
          <p:grpSpPr>
            <a:xfrm>
              <a:off x="8457366" y="2690635"/>
              <a:ext cx="1322451" cy="576289"/>
              <a:chOff x="3716323" y="2519193"/>
              <a:chExt cx="1325459" cy="662731"/>
            </a:xfrm>
          </p:grpSpPr>
          <p:sp>
            <p:nvSpPr>
              <p:cNvPr id="195" name="사각형: 둥근 모서리 194">
                <a:extLst>
                  <a:ext uri="{FF2B5EF4-FFF2-40B4-BE49-F238E27FC236}">
                    <a16:creationId xmlns:a16="http://schemas.microsoft.com/office/drawing/2014/main" id="{2D2A7B56-C5FD-439B-8836-6545F2C0967E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1FD669C-D887-4236-93EE-BB64595A2ADC}"/>
                  </a:ext>
                </a:extLst>
              </p:cNvPr>
              <p:cNvSpPr txBox="1"/>
              <p:nvPr/>
            </p:nvSpPr>
            <p:spPr>
              <a:xfrm>
                <a:off x="3716323" y="2548675"/>
                <a:ext cx="1325459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A008D98D-CD7C-4473-8EA0-1030213146F4}"/>
                </a:ext>
              </a:extLst>
            </p:cNvPr>
            <p:cNvCxnSpPr>
              <a:cxnSpLocks/>
            </p:cNvCxnSpPr>
            <p:nvPr/>
          </p:nvCxnSpPr>
          <p:spPr>
            <a:xfrm>
              <a:off x="9153207" y="2282556"/>
              <a:ext cx="0" cy="40870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C3395C6E-7EBD-40F5-B9F3-EA44C0FAFB47}"/>
                </a:ext>
              </a:extLst>
            </p:cNvPr>
            <p:cNvGrpSpPr/>
            <p:nvPr/>
          </p:nvGrpSpPr>
          <p:grpSpPr>
            <a:xfrm>
              <a:off x="8474524" y="4075772"/>
              <a:ext cx="1318880" cy="576289"/>
              <a:chOff x="3687157" y="2519193"/>
              <a:chExt cx="1413413" cy="662731"/>
            </a:xfrm>
          </p:grpSpPr>
          <p:sp>
            <p:nvSpPr>
              <p:cNvPr id="199" name="사각형: 둥근 모서리 198">
                <a:extLst>
                  <a:ext uri="{FF2B5EF4-FFF2-40B4-BE49-F238E27FC236}">
                    <a16:creationId xmlns:a16="http://schemas.microsoft.com/office/drawing/2014/main" id="{B5FAEE58-A32B-4079-B95A-ECA11DF916F9}"/>
                  </a:ext>
                </a:extLst>
              </p:cNvPr>
              <p:cNvSpPr/>
              <p:nvPr/>
            </p:nvSpPr>
            <p:spPr>
              <a:xfrm>
                <a:off x="3716323" y="2519193"/>
                <a:ext cx="1325459" cy="662731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129A959-D871-4D02-83B2-06CC78FDEE55}"/>
                  </a:ext>
                </a:extLst>
              </p:cNvPr>
              <p:cNvSpPr txBox="1"/>
              <p:nvPr/>
            </p:nvSpPr>
            <p:spPr>
              <a:xfrm>
                <a:off x="3687157" y="2544613"/>
                <a:ext cx="1413413" cy="601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err="1">
                    <a:latin typeface="프리젠테이션 3 Light" pitchFamily="2" charset="-127"/>
                    <a:ea typeface="프리젠테이션 3 Light" pitchFamily="2" charset="-127"/>
                  </a:rPr>
                  <a:t>DataDownload</a:t>
                </a:r>
                <a:b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400" dirty="0">
                    <a:latin typeface="프리젠테이션 3 Light" pitchFamily="2" charset="-127"/>
                    <a:ea typeface="프리젠테이션 3 Light" pitchFamily="2" charset="-127"/>
                  </a:rPr>
                  <a:t>Dao</a:t>
                </a:r>
                <a:endParaRPr lang="ko-KR" altLang="en-US" sz="14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777E7BE6-3AF0-4AEA-BB7F-5B65D210C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864" y="3271420"/>
              <a:ext cx="0" cy="804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804D74A7-7AED-4563-A864-6BE63B84A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6504" y="3271420"/>
              <a:ext cx="0" cy="80410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A213824-4CFF-4B2F-A1CF-AD371A40B944}"/>
                </a:ext>
              </a:extLst>
            </p:cNvPr>
            <p:cNvSpPr txBox="1"/>
            <p:nvPr/>
          </p:nvSpPr>
          <p:spPr>
            <a:xfrm>
              <a:off x="8678017" y="2341667"/>
              <a:ext cx="4559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latin typeface="프리젠테이션 4 Regular" pitchFamily="2" charset="-127"/>
                  <a:ea typeface="프리젠테이션 4 Regular" pitchFamily="2" charset="-127"/>
                </a:rPr>
                <a:t>Dto</a:t>
              </a:r>
              <a:endParaRPr lang="ko-KR" altLang="en-US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CBE7968-9DAB-4D55-B5B5-468A5034D4D1}"/>
                </a:ext>
              </a:extLst>
            </p:cNvPr>
            <p:cNvGrpSpPr/>
            <p:nvPr/>
          </p:nvGrpSpPr>
          <p:grpSpPr>
            <a:xfrm>
              <a:off x="6203381" y="4668613"/>
              <a:ext cx="4043234" cy="1235591"/>
              <a:chOff x="6253578" y="5349089"/>
              <a:chExt cx="4043234" cy="1235591"/>
            </a:xfrm>
          </p:grpSpPr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51899D2-883D-4474-B8D7-611AE383CCD4}"/>
                  </a:ext>
                </a:extLst>
              </p:cNvPr>
              <p:cNvGrpSpPr/>
              <p:nvPr/>
            </p:nvGrpSpPr>
            <p:grpSpPr>
              <a:xfrm>
                <a:off x="6513224" y="6061459"/>
                <a:ext cx="3447617" cy="523221"/>
                <a:chOff x="5519198" y="6168064"/>
                <a:chExt cx="4588779" cy="523221"/>
              </a:xfrm>
            </p:grpSpPr>
            <p:sp>
              <p:nvSpPr>
                <p:cNvPr id="3" name="순서도: 자기 디스크 2">
                  <a:extLst>
                    <a:ext uri="{FF2B5EF4-FFF2-40B4-BE49-F238E27FC236}">
                      <a16:creationId xmlns:a16="http://schemas.microsoft.com/office/drawing/2014/main" id="{1E9C51BF-FB6E-41A6-A6A7-6778245D72A9}"/>
                    </a:ext>
                  </a:extLst>
                </p:cNvPr>
                <p:cNvSpPr/>
                <p:nvPr/>
              </p:nvSpPr>
              <p:spPr>
                <a:xfrm>
                  <a:off x="5519198" y="6168064"/>
                  <a:ext cx="4588779" cy="523221"/>
                </a:xfrm>
                <a:prstGeom prst="flowChartMagneticDisk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2772B53-0EFC-4C41-80E7-827B970DD078}"/>
                    </a:ext>
                  </a:extLst>
                </p:cNvPr>
                <p:cNvSpPr txBox="1"/>
                <p:nvPr/>
              </p:nvSpPr>
              <p:spPr>
                <a:xfrm>
                  <a:off x="5519198" y="6368316"/>
                  <a:ext cx="45887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>
                      <a:latin typeface="프리젠테이션 3 Light" pitchFamily="2" charset="-127"/>
                      <a:ea typeface="프리젠테이션 3 Light" pitchFamily="2" charset="-127"/>
                    </a:rPr>
                    <a:t>Oracle DB</a:t>
                  </a:r>
                  <a:endParaRPr lang="ko-KR" altLang="en-US" sz="140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3A03066C-C2C8-435F-BBBD-CB4198FB1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3578" y="5825116"/>
                <a:ext cx="4033520" cy="71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CC9D796-DA42-4D97-8A5D-710CB6A123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7735" y="5832658"/>
                <a:ext cx="1" cy="2369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>
                <a:extLst>
                  <a:ext uri="{FF2B5EF4-FFF2-40B4-BE49-F238E27FC236}">
                    <a16:creationId xmlns:a16="http://schemas.microsoft.com/office/drawing/2014/main" id="{65013153-567F-452F-93E7-A42B19EFF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1967" y="5349089"/>
                <a:ext cx="0" cy="484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238D5EAB-ED27-4503-A38F-AC6E7088D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91468" y="5349089"/>
                <a:ext cx="5344" cy="4831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A99F68B-C062-4D18-A95E-C0E6C4586C03}"/>
                  </a:ext>
                </a:extLst>
              </p:cNvPr>
              <p:cNvSpPr txBox="1"/>
              <p:nvPr/>
            </p:nvSpPr>
            <p:spPr>
              <a:xfrm>
                <a:off x="7876343" y="5349089"/>
                <a:ext cx="7963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  <a:t>JDBC</a:t>
                </a:r>
                <a:b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</a:br>
                <a:r>
                  <a:rPr lang="en-US" altLang="ko-KR" sz="1050" dirty="0">
                    <a:latin typeface="프리젠테이션 4 Regular" pitchFamily="2" charset="-127"/>
                    <a:ea typeface="프리젠테이션 4 Regular" pitchFamily="2" charset="-127"/>
                  </a:rPr>
                  <a:t>Template</a:t>
                </a:r>
                <a:endParaRPr lang="ko-KR" altLang="en-US" sz="12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CDDF82F7-8AC7-4FB9-8F76-16AEE02D1E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7399" y="5349089"/>
                <a:ext cx="0" cy="4831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91AB2AE4-31B1-4F13-8F76-D6403984DF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54042" y="5349089"/>
                <a:ext cx="0" cy="476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096E26C-3B68-12C7-075E-6D7ED0E14FC3}"/>
                </a:ext>
              </a:extLst>
            </p:cNvPr>
            <p:cNvGrpSpPr/>
            <p:nvPr/>
          </p:nvGrpSpPr>
          <p:grpSpPr>
            <a:xfrm>
              <a:off x="5058110" y="146715"/>
              <a:ext cx="6492131" cy="338554"/>
              <a:chOff x="3380763" y="365266"/>
              <a:chExt cx="3020038" cy="379077"/>
            </a:xfrm>
          </p:grpSpPr>
          <p:sp>
            <p:nvSpPr>
              <p:cNvPr id="240" name="사각형: 둥근 모서리 239">
                <a:extLst>
                  <a:ext uri="{FF2B5EF4-FFF2-40B4-BE49-F238E27FC236}">
                    <a16:creationId xmlns:a16="http://schemas.microsoft.com/office/drawing/2014/main" id="{00B82182-8D7B-9269-D3EB-B3ECBDF8E94D}"/>
                  </a:ext>
                </a:extLst>
              </p:cNvPr>
              <p:cNvSpPr/>
              <p:nvPr/>
            </p:nvSpPr>
            <p:spPr>
              <a:xfrm>
                <a:off x="3380763" y="385894"/>
                <a:ext cx="3020037" cy="330208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13194CE-E67D-48A0-20B6-1F3A01E474E1}"/>
                  </a:ext>
                </a:extLst>
              </p:cNvPr>
              <p:cNvSpPr txBox="1"/>
              <p:nvPr/>
            </p:nvSpPr>
            <p:spPr>
              <a:xfrm>
                <a:off x="3380763" y="365266"/>
                <a:ext cx="3020038" cy="37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프리젠테이션 2 ExtraLight" pitchFamily="2" charset="-127"/>
                    <a:ea typeface="프리젠테이션 2 ExtraLight" pitchFamily="2" charset="-127"/>
                  </a:rPr>
                  <a:t>Spring</a:t>
                </a:r>
                <a:endParaRPr lang="ko-KR" altLang="en-US" sz="16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73DC010D-2C98-4720-B605-9C9C7E517160}"/>
                </a:ext>
              </a:extLst>
            </p:cNvPr>
            <p:cNvGrpSpPr/>
            <p:nvPr/>
          </p:nvGrpSpPr>
          <p:grpSpPr>
            <a:xfrm>
              <a:off x="10250969" y="3503282"/>
              <a:ext cx="877512" cy="600164"/>
              <a:chOff x="3837385" y="3570707"/>
              <a:chExt cx="1167967" cy="689345"/>
            </a:xfrm>
          </p:grpSpPr>
          <p:sp>
            <p:nvSpPr>
              <p:cNvPr id="144" name="사각형: 둥근 모서리 143">
                <a:extLst>
                  <a:ext uri="{FF2B5EF4-FFF2-40B4-BE49-F238E27FC236}">
                    <a16:creationId xmlns:a16="http://schemas.microsoft.com/office/drawing/2014/main" id="{12C1B10E-A98E-4A34-906A-5D123FAD0E85}"/>
                  </a:ext>
                </a:extLst>
              </p:cNvPr>
              <p:cNvSpPr/>
              <p:nvPr/>
            </p:nvSpPr>
            <p:spPr>
              <a:xfrm>
                <a:off x="3926048" y="3573581"/>
                <a:ext cx="964733" cy="646330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BE753CB-E829-4D45-85FB-A39F9987836B}"/>
                  </a:ext>
                </a:extLst>
              </p:cNvPr>
              <p:cNvSpPr txBox="1"/>
              <p:nvPr/>
            </p:nvSpPr>
            <p:spPr>
              <a:xfrm>
                <a:off x="3837385" y="3570707"/>
                <a:ext cx="1167967" cy="68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>
                    <a:latin typeface="프리젠테이션 3 Light" pitchFamily="2" charset="-127"/>
                    <a:ea typeface="프리젠테이션 3 Light" pitchFamily="2" charset="-127"/>
                  </a:rPr>
                  <a:t>UserMgmt</a:t>
                </a:r>
                <a:b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</a:br>
                <a:r>
                  <a:rPr lang="en-US" altLang="ko-KR" sz="1100" dirty="0">
                    <a:latin typeface="프리젠테이션 3 Light" pitchFamily="2" charset="-127"/>
                    <a:ea typeface="프리젠테이션 3 Light" pitchFamily="2" charset="-127"/>
                  </a:rPr>
                  <a:t>Service</a:t>
                </a:r>
              </a:p>
              <a:p>
                <a:pPr algn="ctr"/>
                <a:r>
                  <a:rPr lang="en-US" altLang="ko-KR" sz="1100" dirty="0" err="1">
                    <a:latin typeface="프리젠테이션 3 Light" pitchFamily="2" charset="-127"/>
                    <a:ea typeface="프리젠테이션 3 Light" pitchFamily="2" charset="-127"/>
                  </a:rPr>
                  <a:t>Impl</a:t>
                </a:r>
                <a:endParaRPr lang="ko-KR" altLang="en-US" sz="1100" dirty="0">
                  <a:latin typeface="프리젠테이션 3 Light" pitchFamily="2" charset="-127"/>
                  <a:ea typeface="프리젠테이션 3 Light" pitchFamily="2" charset="-127"/>
                </a:endParaRPr>
              </a:p>
            </p:txBody>
          </p:sp>
        </p:grp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092D436F-431B-4322-A239-995540058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89725" y="3272402"/>
              <a:ext cx="0" cy="235554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19DFA575-6E1D-4C1C-BB50-BCC330B5A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7461" y="3264390"/>
              <a:ext cx="0" cy="778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F122302F-F310-430A-BEAD-17E21A4D7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93728" y="3272401"/>
              <a:ext cx="0" cy="79609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FFA92F0A-21F6-401B-8B4C-8D081F072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679" y="4652061"/>
              <a:ext cx="0" cy="17179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sysDot"/>
              <a:round/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76BB041-A32D-4AFC-ABE4-C2AA2BBFD732}"/>
              </a:ext>
            </a:extLst>
          </p:cNvPr>
          <p:cNvSpPr/>
          <p:nvPr/>
        </p:nvSpPr>
        <p:spPr>
          <a:xfrm>
            <a:off x="4986881" y="796704"/>
            <a:ext cx="6605306" cy="59983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6A247041-AC04-432E-8123-0B299CC2532B}"/>
              </a:ext>
            </a:extLst>
          </p:cNvPr>
          <p:cNvSpPr/>
          <p:nvPr/>
        </p:nvSpPr>
        <p:spPr>
          <a:xfrm>
            <a:off x="433372" y="796703"/>
            <a:ext cx="2162016" cy="523498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4" name="그림 243">
            <a:extLst>
              <a:ext uri="{FF2B5EF4-FFF2-40B4-BE49-F238E27FC236}">
                <a16:creationId xmlns:a16="http://schemas.microsoft.com/office/drawing/2014/main" id="{09E50E73-F683-E079-695E-DC3DDF82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918" y="2428627"/>
            <a:ext cx="1620805" cy="162080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DD4A102C-EDF7-76E8-57C8-FE93D1EAD2FE}"/>
              </a:ext>
            </a:extLst>
          </p:cNvPr>
          <p:cNvCxnSpPr>
            <a:cxnSpLocks/>
          </p:cNvCxnSpPr>
          <p:nvPr/>
        </p:nvCxnSpPr>
        <p:spPr>
          <a:xfrm flipH="1">
            <a:off x="1953325" y="3407921"/>
            <a:ext cx="7575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206C706F-A0ED-AA65-7DCE-6482FE098ECB}"/>
              </a:ext>
            </a:extLst>
          </p:cNvPr>
          <p:cNvCxnSpPr>
            <a:cxnSpLocks/>
          </p:cNvCxnSpPr>
          <p:nvPr/>
        </p:nvCxnSpPr>
        <p:spPr>
          <a:xfrm>
            <a:off x="4321069" y="3372671"/>
            <a:ext cx="6658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6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469">
              <a:srgbClr val="FFFFFF"/>
            </a:gs>
            <a:gs pos="80728">
              <a:schemeClr val="bg1"/>
            </a:gs>
            <a:gs pos="29000">
              <a:schemeClr val="bg1"/>
            </a:gs>
            <a:gs pos="56000">
              <a:srgbClr val="FFFFFF"/>
            </a:gs>
            <a:gs pos="0">
              <a:srgbClr val="F2F8EE"/>
            </a:gs>
            <a:gs pos="0">
              <a:srgbClr val="F2F8EE"/>
            </a:gs>
            <a:gs pos="100000">
              <a:srgbClr val="F2F8EE"/>
            </a:gs>
            <a:gs pos="1000">
              <a:srgbClr val="F2F8EE"/>
            </a:gs>
            <a:gs pos="100000">
              <a:srgbClr val="FFFFFF"/>
            </a:gs>
            <a:gs pos="0">
              <a:srgbClr val="FFFFFF">
                <a:alpha val="17255"/>
              </a:srgb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D816E2-052F-C555-CCD2-4CF69AEF3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370"/>
            <a:ext cx="9144000" cy="2408488"/>
          </a:xfrm>
          <a:noFill/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10.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  <a:t>시연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9 Black" pitchFamily="2" charset="-127"/>
                <a:ea typeface="프리젠테이션 9 Black" pitchFamily="2" charset="-127"/>
              </a:rPr>
            </a:br>
            <a:br>
              <a:rPr lang="en-US" altLang="ko-KR" sz="3200">
                <a:latin typeface="프리젠테이션 9 Black" pitchFamily="2" charset="-127"/>
                <a:ea typeface="프리젠테이션 9 Black" pitchFamily="2" charset="-127"/>
              </a:rPr>
            </a:br>
            <a:r>
              <a:rPr lang="ko-KR" altLang="en-US" sz="6600">
                <a:latin typeface="프리젠테이션 9 Black" pitchFamily="2" charset="-127"/>
                <a:ea typeface="프리젠테이션 9 Black" pitchFamily="2" charset="-127"/>
              </a:rPr>
              <a:t>프로젝트 시연</a:t>
            </a:r>
            <a:endParaRPr lang="ko-KR" altLang="en-US" sz="5400" b="1" dirty="0">
              <a:solidFill>
                <a:schemeClr val="bg2">
                  <a:lumMod val="25000"/>
                </a:schemeClr>
              </a:solidFill>
              <a:latin typeface="프리젠테이션 9 Black" pitchFamily="2" charset="-127"/>
              <a:ea typeface="프리젠테이션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062798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2765F68-7495-866C-8FAE-5BFF40CE69FB}"/>
              </a:ext>
            </a:extLst>
          </p:cNvPr>
          <p:cNvSpPr/>
          <p:nvPr/>
        </p:nvSpPr>
        <p:spPr>
          <a:xfrm>
            <a:off x="1114301" y="1330037"/>
            <a:ext cx="9963397" cy="2434442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F82AE7-A5D3-9B28-4D98-A799F88F8308}"/>
              </a:ext>
            </a:extLst>
          </p:cNvPr>
          <p:cNvSpPr/>
          <p:nvPr/>
        </p:nvSpPr>
        <p:spPr>
          <a:xfrm>
            <a:off x="1114301" y="4142753"/>
            <a:ext cx="9963397" cy="2434442"/>
          </a:xfrm>
          <a:prstGeom prst="round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036126-A0E2-F0E4-6348-19BF752E78F2}"/>
              </a:ext>
            </a:extLst>
          </p:cNvPr>
          <p:cNvCxnSpPr/>
          <p:nvPr/>
        </p:nvCxnSpPr>
        <p:spPr>
          <a:xfrm>
            <a:off x="4025736" y="1650670"/>
            <a:ext cx="0" cy="17783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7EF641-222F-7BB2-1C9C-FED846EF19DF}"/>
              </a:ext>
            </a:extLst>
          </p:cNvPr>
          <p:cNvCxnSpPr/>
          <p:nvPr/>
        </p:nvCxnSpPr>
        <p:spPr>
          <a:xfrm>
            <a:off x="4025736" y="4470809"/>
            <a:ext cx="0" cy="17783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3838" y="5160633"/>
            <a:ext cx="2422562" cy="36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프리젠테이션 6 SemiBold"/>
                <a:ea typeface="프리젠테이션 6 SemiBold"/>
              </a:rPr>
              <a:t>머신러닝 모델 보완</a:t>
            </a:r>
            <a:endParaRPr lang="ko-KR" altLang="en-US" b="1">
              <a:latin typeface="프리젠테이션 6 SemiBold"/>
              <a:ea typeface="프리젠테이션 6 SemiBol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20506" y="5098363"/>
            <a:ext cx="6862423" cy="5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프리젠테이션 6 SemiBold"/>
                <a:ea typeface="프리젠테이션 6 SemiBold"/>
              </a:rPr>
              <a:t>현재 적용한 머신러닝 모델의 예측 정확도에 아쉬움이 있다고 생각합니다 향후 데이터 전처리 개선 및 다양한 알고리즘을 통해 정확도를 높혀보고 싶습니다</a:t>
            </a:r>
            <a:r>
              <a:rPr lang="en-US" altLang="ko-KR" sz="1400">
                <a:latin typeface="프리젠테이션 6 SemiBold"/>
                <a:ea typeface="프리젠테이션 6 SemiBold"/>
              </a:rPr>
              <a:t>.</a:t>
            </a:r>
            <a:endParaRPr lang="en-US" altLang="ko-KR" sz="1400">
              <a:latin typeface="프리젠테이션 6 SemiBold"/>
              <a:ea typeface="프리젠테이션 6 SemiBold"/>
            </a:endParaRPr>
          </a:p>
        </p:txBody>
      </p:sp>
      <p:sp>
        <p:nvSpPr>
          <p:cNvPr id="19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09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향후 계획 및 프로젝트 소감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향후 계획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8738" y="2369069"/>
            <a:ext cx="2422562" cy="362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>
                <a:latin typeface="프리젠테이션 6 SemiBold"/>
                <a:ea typeface="프리젠테이션 6 SemiBold"/>
              </a:rPr>
              <a:t>AWS</a:t>
            </a:r>
            <a:endParaRPr lang="en-US" altLang="ko-KR" b="1">
              <a:latin typeface="프리젠테이션 6 SemiBold"/>
              <a:ea typeface="프리젠테이션 6 Semi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20505" y="2308635"/>
            <a:ext cx="6862423" cy="51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프리젠테이션 6 SemiBold"/>
                <a:ea typeface="프리젠테이션 6 SemiBold"/>
              </a:rPr>
              <a:t> 향후 </a:t>
            </a:r>
            <a:r>
              <a:rPr lang="en-US" altLang="ko-KR" sz="1400">
                <a:latin typeface="프리젠테이션 6 SemiBold"/>
                <a:ea typeface="프리젠테이션 6 SemiBold"/>
              </a:rPr>
              <a:t>AWS EC2</a:t>
            </a:r>
            <a:r>
              <a:rPr lang="ko-KR" altLang="en-US" sz="1400">
                <a:latin typeface="프리젠테이션 6 SemiBold"/>
                <a:ea typeface="프리젠테이션 6 SemiBold"/>
              </a:rPr>
              <a:t>를 활용하여 프로젝트를 클라우드 환경에 배포하고 실사용 환경에서의 테스트 경험을 쌓아보고 싶습니다</a:t>
            </a:r>
            <a:endParaRPr lang="ko-KR" altLang="en-US" sz="1400">
              <a:latin typeface="프리젠테이션 6 SemiBold"/>
              <a:ea typeface="프리젠테이션 6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574845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7F1D0-0A73-9CF1-F184-F4E9A2D5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2A5A5C1-26E9-1873-18E6-0707840CA5A2}"/>
              </a:ext>
            </a:extLst>
          </p:cNvPr>
          <p:cNvSpPr/>
          <p:nvPr/>
        </p:nvSpPr>
        <p:spPr>
          <a:xfrm>
            <a:off x="1698171" y="1187532"/>
            <a:ext cx="4108862" cy="53896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3A6849-E5ED-2C6F-9EFC-DF5CA99CEE69}"/>
              </a:ext>
            </a:extLst>
          </p:cNvPr>
          <p:cNvSpPr/>
          <p:nvPr/>
        </p:nvSpPr>
        <p:spPr>
          <a:xfrm>
            <a:off x="6384969" y="1187531"/>
            <a:ext cx="4108862" cy="538966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F2C4091-BBEB-A09A-9A9E-EAF90E609B21}"/>
              </a:ext>
            </a:extLst>
          </p:cNvPr>
          <p:cNvCxnSpPr/>
          <p:nvPr/>
        </p:nvCxnSpPr>
        <p:spPr>
          <a:xfrm>
            <a:off x="1995054" y="2325809"/>
            <a:ext cx="3479470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8884A6-BB90-4A5D-6911-D55A362E6622}"/>
              </a:ext>
            </a:extLst>
          </p:cNvPr>
          <p:cNvCxnSpPr/>
          <p:nvPr/>
        </p:nvCxnSpPr>
        <p:spPr>
          <a:xfrm>
            <a:off x="6695703" y="2325809"/>
            <a:ext cx="3479470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4E9AD38-60CB-EFCD-6B3B-F515387F1DA8}"/>
              </a:ext>
            </a:extLst>
          </p:cNvPr>
          <p:cNvSpPr txBox="1"/>
          <p:nvPr/>
        </p:nvSpPr>
        <p:spPr>
          <a:xfrm>
            <a:off x="2380228" y="1728596"/>
            <a:ext cx="3182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프로젝트 기획의 중요성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1B7E0-1F2F-110F-DBA7-6DC56236AEBE}"/>
              </a:ext>
            </a:extLst>
          </p:cNvPr>
          <p:cNvSpPr txBox="1"/>
          <p:nvPr/>
        </p:nvSpPr>
        <p:spPr>
          <a:xfrm>
            <a:off x="1846612" y="2731325"/>
            <a:ext cx="38119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웹 서비스를 개발하는 데 있어 단순한 아이디어에서 그치는 것이 아니라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구현 가능한 구조와 흐름으로 기획하는 것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가장 큰 도전이었습니다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특히 사용자 기능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회원가입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로그인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아이디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비밀번호 찾기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)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과 게시판 기능을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JSP, Spring MVC, Controller/Service/DAO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구조로 나누어 체계적으로 설계하는 과정에서 많은 고민이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기획 단계에서 요구사항 </a:t>
            </a:r>
            <a:r>
              <a:rPr lang="ko-KR" altLang="en-US" sz="1400" dirty="0" err="1">
                <a:latin typeface="프리젠테이션 6 SemiBold" pitchFamily="2" charset="-127"/>
                <a:ea typeface="프리젠테이션 6 SemiBold" pitchFamily="2" charset="-127"/>
              </a:rPr>
              <a:t>분석서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 작성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JSP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구조 설계 및 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URL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매핑 설계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Controller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분기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구조 설계 등을 문서화하여 개발 방향성을 명확히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했고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통해 실제 구현 시 개발 속도와 정확성을 높일 수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과정을 통해 단순한 아이디어가 아닌 현실 가능한 설계와 흐름이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기획 단계에서 얼마나 중요한지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를 체감할 수 있었습니다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2DE13-520A-AD67-074E-DEFFF37590EF}"/>
              </a:ext>
            </a:extLst>
          </p:cNvPr>
          <p:cNvSpPr txBox="1"/>
          <p:nvPr/>
        </p:nvSpPr>
        <p:spPr>
          <a:xfrm>
            <a:off x="6844144" y="2538886"/>
            <a:ext cx="3182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프로젝트 중 독거노인 인구 추이 및 우울증 환자 예측 시각화 기능을 구현하면서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 err="1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공공데이터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 수집 및 처리의 복잡함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을 직접 체감했습니다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원하는 데이터를 찾는 것도 쉽지 않았고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수집한 데이터를 분석해 시각화하는 과정에서 결과가 기대와 다르게 나오는 경우가 많았습니다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이를 극복하기 위해 충분한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데이터 정제 및 전처리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유의미한 시각화를 위한 데이터 분리 및 구조화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,</a:t>
            </a:r>
          </a:p>
          <a:p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JSP </a:t>
            </a:r>
            <a:r>
              <a:rPr lang="ko-KR" altLang="en-US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내 좌우 분할 </a:t>
            </a:r>
            <a:r>
              <a:rPr lang="en-US" altLang="ko-KR" sz="1400" dirty="0">
                <a:solidFill>
                  <a:srgbClr val="456E2A"/>
                </a:solidFill>
                <a:latin typeface="프리젠테이션 6 SemiBold" pitchFamily="2" charset="-127"/>
                <a:ea typeface="프리젠테이션 6 SemiBold" pitchFamily="2" charset="-127"/>
              </a:rPr>
              <a:t>UI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를 통해 예측 결과를 직관적으로 표현하는 등 다양한 시도를 하며 결과물의 완성도를 높였습니다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  <a:p>
            <a:endParaRPr lang="en-US" altLang="ko-KR" sz="1400" dirty="0">
              <a:latin typeface="프리젠테이션 6 SemiBold" pitchFamily="2" charset="-127"/>
              <a:ea typeface="프리젠테이션 6 SemiBold" pitchFamily="2" charset="-127"/>
            </a:endParaRPr>
          </a:p>
          <a:p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과정을 통해 데이터 수집과 분석은 단순한 기술 구현을 넘어선 반복적 사고와 탐색의 과정임을 알게 되었고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, </a:t>
            </a:r>
            <a:r>
              <a:rPr lang="ko-KR" altLang="en-US" sz="1400" dirty="0">
                <a:latin typeface="프리젠테이션 6 SemiBold" pitchFamily="2" charset="-127"/>
                <a:ea typeface="프리젠테이션 6 SemiBold" pitchFamily="2" charset="-127"/>
              </a:rPr>
              <a:t>이 경험이 추후 데이터 기반 서비스 구현에도 큰 자산이 될 것이라 확신했습니다</a:t>
            </a:r>
            <a:r>
              <a:rPr lang="en-US" altLang="ko-KR" sz="1400" dirty="0">
                <a:latin typeface="프리젠테이션 6 SemiBold" pitchFamily="2" charset="-127"/>
                <a:ea typeface="프리젠테이션 6 SemiBold" pitchFamily="2" charset="-127"/>
              </a:rPr>
              <a:t>.</a:t>
            </a:r>
          </a:p>
        </p:txBody>
      </p:sp>
      <p:sp>
        <p:nvSpPr>
          <p:cNvPr id="13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09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향후 계획 및 프로젝트 소감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프로젝트 수행 소감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9AD38-60CB-EFCD-6B3B-F515387F1DA8}"/>
              </a:ext>
            </a:extLst>
          </p:cNvPr>
          <p:cNvSpPr txBox="1"/>
          <p:nvPr/>
        </p:nvSpPr>
        <p:spPr>
          <a:xfrm>
            <a:off x="6695703" y="1728595"/>
            <a:ext cx="35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빅데이터 수집 및 처리의 어려움</a:t>
            </a:r>
          </a:p>
        </p:txBody>
      </p:sp>
    </p:spTree>
    <p:extLst>
      <p:ext uri="{BB962C8B-B14F-4D97-AF65-F5344CB8AC3E}">
        <p14:creationId xmlns:p14="http://schemas.microsoft.com/office/powerpoint/2010/main" val="2937742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3C839-6DDF-8135-7A04-1B5216B51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9B4D3-D0B5-A19A-7E7C-E3F32605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1050"/>
            <a:ext cx="10515600" cy="51589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800" b="1" dirty="0">
                <a:latin typeface="프리젠테이션 7 Bold" pitchFamily="2" charset="-127"/>
                <a:ea typeface="프리젠테이션 7 Bold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7751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BF8EA5E1-DDE5-4611-812F-684256FE1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8"/>
          <a:stretch/>
        </p:blipFill>
        <p:spPr>
          <a:xfrm>
            <a:off x="2805757" y="4087192"/>
            <a:ext cx="4076086" cy="261727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262DDD-80CC-4914-910B-4699C450B66E}"/>
              </a:ext>
            </a:extLst>
          </p:cNvPr>
          <p:cNvSpPr txBox="1"/>
          <p:nvPr/>
        </p:nvSpPr>
        <p:spPr>
          <a:xfrm>
            <a:off x="7903596" y="518695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67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문제 발생 후 대응이 아닌 </a:t>
            </a:r>
            <a:endParaRPr lang="en-US" altLang="ko-KR" sz="1867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201642" y="1651000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고령화 가속화 및 가족 해체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712000-65DA-4A52-8986-13797F0F677D}"/>
              </a:ext>
            </a:extLst>
          </p:cNvPr>
          <p:cNvSpPr txBox="1"/>
          <p:nvPr/>
        </p:nvSpPr>
        <p:spPr>
          <a:xfrm>
            <a:off x="7970810" y="1958777"/>
            <a:ext cx="2510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경제적 부담 증가로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인 가구 급증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6E9B25E2-2839-46DF-BBFE-C8E88F30C805}"/>
              </a:ext>
            </a:extLst>
          </p:cNvPr>
          <p:cNvSpPr txBox="1"/>
          <p:nvPr/>
        </p:nvSpPr>
        <p:spPr>
          <a:xfrm>
            <a:off x="9398000" y="3790638"/>
            <a:ext cx="1524000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사회적 고립 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CADEB964-BF3A-4CD3-B9AC-1E817A58C7DB}"/>
              </a:ext>
            </a:extLst>
          </p:cNvPr>
          <p:cNvSpPr txBox="1"/>
          <p:nvPr/>
        </p:nvSpPr>
        <p:spPr>
          <a:xfrm>
            <a:off x="7150603" y="3790638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경제적 어려움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86F2D-B846-4C9B-926B-A9CDEA84FA9B}"/>
              </a:ext>
            </a:extLst>
          </p:cNvPr>
          <p:cNvSpPr txBox="1"/>
          <p:nvPr/>
        </p:nvSpPr>
        <p:spPr>
          <a:xfrm>
            <a:off x="9034267" y="4002858"/>
            <a:ext cx="13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및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C50FD56-74AB-4487-B9E6-9AFFFE786D27}"/>
              </a:ext>
            </a:extLst>
          </p:cNvPr>
          <p:cNvSpPr/>
          <p:nvPr/>
        </p:nvSpPr>
        <p:spPr>
          <a:xfrm>
            <a:off x="8811057" y="2998516"/>
            <a:ext cx="781411" cy="660400"/>
          </a:xfrm>
          <a:prstGeom prst="downArrow">
            <a:avLst/>
          </a:prstGeom>
          <a:solidFill>
            <a:srgbClr val="456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456E2A"/>
              </a:solidFill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6612A62E-9855-47BE-AE09-0A110E80F56C}"/>
              </a:ext>
            </a:extLst>
          </p:cNvPr>
          <p:cNvSpPr txBox="1"/>
          <p:nvPr/>
        </p:nvSpPr>
        <p:spPr>
          <a:xfrm>
            <a:off x="8250573" y="2240436"/>
            <a:ext cx="1883664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독거노인 증가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46051D5C-9775-4AF5-92D6-2E05D2D0C59A}"/>
              </a:ext>
            </a:extLst>
          </p:cNvPr>
          <p:cNvSpPr txBox="1"/>
          <p:nvPr/>
        </p:nvSpPr>
        <p:spPr>
          <a:xfrm>
            <a:off x="8555967" y="5454855"/>
            <a:ext cx="2377722" cy="7027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예측과 대비 필요</a:t>
            </a:r>
            <a:endParaRPr lang="en-US" sz="2933" dirty="0">
              <a:solidFill>
                <a:srgbClr val="456E2A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AB0A2-DD2F-468F-BF86-B4F9F16783AB}"/>
              </a:ext>
            </a:extLst>
          </p:cNvPr>
          <p:cNvSpPr txBox="1"/>
          <p:nvPr/>
        </p:nvSpPr>
        <p:spPr>
          <a:xfrm>
            <a:off x="7169556" y="4682264"/>
            <a:ext cx="6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>
                <a:latin typeface="프리젠테이션 8 ExtraBold" pitchFamily="2" charset="-127"/>
                <a:ea typeface="프리젠테이션 8 ExtraBold" pitchFamily="2" charset="-127"/>
              </a:rPr>
              <a:t>“</a:t>
            </a:r>
            <a:endParaRPr lang="ko-KR" altLang="en-US" sz="120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57DFEA-2E9F-4247-AFF5-7B23F67C8D93}"/>
              </a:ext>
            </a:extLst>
          </p:cNvPr>
          <p:cNvSpPr txBox="1"/>
          <p:nvPr/>
        </p:nvSpPr>
        <p:spPr>
          <a:xfrm>
            <a:off x="10913979" y="5185526"/>
            <a:ext cx="679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>
                <a:latin typeface="프리젠테이션 8 ExtraBold" pitchFamily="2" charset="-127"/>
                <a:ea typeface="프리젠테이션 8 ExtraBold" pitchFamily="2" charset="-127"/>
              </a:rPr>
              <a:t>”</a:t>
            </a:r>
            <a:endParaRPr lang="ko-KR" altLang="en-US" sz="6400"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EE4B21-E610-494E-8301-17696BD9F150}"/>
              </a:ext>
            </a:extLst>
          </p:cNvPr>
          <p:cNvSpPr txBox="1"/>
          <p:nvPr/>
        </p:nvSpPr>
        <p:spPr>
          <a:xfrm>
            <a:off x="11017495" y="4031578"/>
            <a:ext cx="536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악화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10CE02E-7330-4A1C-8A28-769CBBA0C133}"/>
              </a:ext>
            </a:extLst>
          </p:cNvPr>
          <p:cNvCxnSpPr>
            <a:cxnSpLocks/>
          </p:cNvCxnSpPr>
          <p:nvPr/>
        </p:nvCxnSpPr>
        <p:spPr>
          <a:xfrm>
            <a:off x="563364" y="1113398"/>
            <a:ext cx="0" cy="53760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기획 의도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0C8157C-80D5-4E7C-8142-9CE42CC505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325"/>
          <a:stretch/>
        </p:blipFill>
        <p:spPr>
          <a:xfrm>
            <a:off x="649335" y="1605099"/>
            <a:ext cx="4239674" cy="2824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339843-9B2C-42A6-8D82-E1A41458DF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3536" y="1113398"/>
            <a:ext cx="4663150" cy="64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1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404265" y="2624668"/>
            <a:ext cx="4286992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정서적</a:t>
            </a:r>
            <a:r>
              <a:rPr lang="en-US" altLang="ko-KR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, </a:t>
            </a:r>
            <a:r>
              <a:rPr lang="ko-KR" altLang="en-US" sz="293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사회적 고립</a:t>
            </a:r>
            <a:r>
              <a:rPr lang="ko-KR" altLang="en-US" sz="1667" dirty="0">
                <a:latin typeface="프리젠테이션 5 Medium" pitchFamily="2" charset="-127"/>
                <a:ea typeface="프리젠테이션 5 Medium" pitchFamily="2" charset="-127"/>
              </a:rPr>
              <a:t>으로 </a:t>
            </a:r>
            <a:r>
              <a:rPr lang="ko-KR" altLang="en-US" sz="2930" b="1" dirty="0" err="1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우울감</a:t>
            </a:r>
            <a:r>
              <a:rPr lang="ko-KR" altLang="en-US" sz="1667" dirty="0">
                <a:latin typeface="프리젠테이션 5 Medium" pitchFamily="2" charset="-127"/>
                <a:ea typeface="프리젠테이션 5 Medium" pitchFamily="2" charset="-127"/>
              </a:rPr>
              <a:t> 상승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0067" y="152400"/>
            <a:ext cx="838200" cy="6519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667" spc="-67">
                <a:solidFill>
                  <a:srgbClr val="FFFFFF"/>
                </a:solidFill>
                <a:latin typeface="SpoqaHanSans-Bold"/>
              </a:rPr>
              <a:t>1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5122334" y="1397000"/>
            <a:ext cx="397933" cy="397933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165600" y="1401234"/>
            <a:ext cx="397933" cy="397933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8509000" y="1401234"/>
            <a:ext cx="397933" cy="39793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9000067" y="1401234"/>
            <a:ext cx="397933" cy="397933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>
            <a:off x="1431655765" y="1431655765"/>
            <a:ext cx="1431655765" cy="1431655765"/>
            <a:chOff x="1431655765" y="1431655765"/>
            <a:chExt cx="1431655765" cy="1431655765"/>
          </a:xfrm>
        </p:grpSpPr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571F96-6736-4D10-A970-B092030B9707}"/>
              </a:ext>
            </a:extLst>
          </p:cNvPr>
          <p:cNvGrpSpPr/>
          <p:nvPr/>
        </p:nvGrpSpPr>
        <p:grpSpPr>
          <a:xfrm>
            <a:off x="365465" y="1020602"/>
            <a:ext cx="6635071" cy="5503468"/>
            <a:chOff x="529167" y="932738"/>
            <a:chExt cx="6316216" cy="5238993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5A47FFE-D890-0A32-499E-537771B1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7" y="932738"/>
              <a:ext cx="5757333" cy="496503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36DB54C-AE46-FF36-A505-1B3BA216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8739" y="1397000"/>
              <a:ext cx="5636644" cy="47747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617122" y="2267426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열악한 환경과 건강상태와 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1" name="화살표: 아래쪽 8">
            <a:extLst>
              <a:ext uri="{FF2B5EF4-FFF2-40B4-BE49-F238E27FC236}">
                <a16:creationId xmlns:a16="http://schemas.microsoft.com/office/drawing/2014/main" id="{0C50FD56-74AB-4487-B9E6-9AFFFE786D27}"/>
              </a:ext>
            </a:extLst>
          </p:cNvPr>
          <p:cNvSpPr/>
          <p:nvPr/>
        </p:nvSpPr>
        <p:spPr>
          <a:xfrm>
            <a:off x="9231659" y="3530600"/>
            <a:ext cx="781411" cy="660400"/>
          </a:xfrm>
          <a:prstGeom prst="downArrow">
            <a:avLst/>
          </a:prstGeom>
          <a:solidFill>
            <a:srgbClr val="456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456E2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8006376" y="4444999"/>
            <a:ext cx="3231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지속적인 우울증 비율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,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고독사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 증가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기획 의도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473-5EA1-1900-D526-FBCCCFC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599232" y="1953561"/>
            <a:ext cx="5310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독거노인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인구 수를 타깃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으로 채택하여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feature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간의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선형 관계를 분석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(2020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년 이전까지는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테스트세트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2021-2024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년을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훈련세트로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</a:p>
          <a:p>
            <a:pPr algn="ctr"/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Training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총인구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노인인구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b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인구성장률</a:t>
            </a:r>
            <a:r>
              <a:rPr lang="en-US" altLang="ko-KR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노령화지수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사용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Test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데이터는 </a:t>
            </a:r>
            <a:r>
              <a:rPr lang="ko-KR" altLang="en-US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수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를 사용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84480" y="1528782"/>
            <a:ext cx="5423308" cy="3661421"/>
          </a:xfrm>
          <a:prstGeom prst="rect">
            <a:avLst/>
          </a:prstGeom>
          <a:noFill/>
          <a:ln>
            <a:solidFill>
              <a:srgbClr val="456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6837" y="1540465"/>
            <a:ext cx="5423308" cy="3661421"/>
          </a:xfrm>
          <a:prstGeom prst="rect">
            <a:avLst/>
          </a:prstGeom>
          <a:noFill/>
          <a:ln>
            <a:solidFill>
              <a:srgbClr val="456E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12491" y="1137628"/>
            <a:ext cx="4572000" cy="856150"/>
            <a:chOff x="990600" y="1610825"/>
            <a:chExt cx="4572000" cy="856150"/>
          </a:xfrm>
        </p:grpSpPr>
        <p:sp>
          <p:nvSpPr>
            <p:cNvPr id="11" name="직사각형 10"/>
            <p:cNvSpPr/>
            <p:nvPr/>
          </p:nvSpPr>
          <p:spPr>
            <a:xfrm>
              <a:off x="990600" y="1724025"/>
              <a:ext cx="4572000" cy="742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6612A62E-9855-47BE-AE09-0A110E80F56C}"/>
                </a:ext>
              </a:extLst>
            </p:cNvPr>
            <p:cNvSpPr txBox="1"/>
            <p:nvPr/>
          </p:nvSpPr>
          <p:spPr>
            <a:xfrm>
              <a:off x="1148848" y="1610825"/>
              <a:ext cx="4255504" cy="70273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01 </a:t>
              </a:r>
              <a:r>
                <a:rPr lang="ko-KR" altLang="en-US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지역별 독거노인 인구 수 예측</a:t>
              </a:r>
              <a:endParaRPr 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710134" y="1137628"/>
            <a:ext cx="4572000" cy="856150"/>
            <a:chOff x="990600" y="1610825"/>
            <a:chExt cx="4572000" cy="856150"/>
          </a:xfrm>
        </p:grpSpPr>
        <p:sp>
          <p:nvSpPr>
            <p:cNvPr id="21" name="직사각형 20"/>
            <p:cNvSpPr/>
            <p:nvPr/>
          </p:nvSpPr>
          <p:spPr>
            <a:xfrm>
              <a:off x="990600" y="1724025"/>
              <a:ext cx="4572000" cy="7429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6612A62E-9855-47BE-AE09-0A110E80F56C}"/>
                </a:ext>
              </a:extLst>
            </p:cNvPr>
            <p:cNvSpPr txBox="1"/>
            <p:nvPr/>
          </p:nvSpPr>
          <p:spPr>
            <a:xfrm>
              <a:off x="1075618" y="1610825"/>
              <a:ext cx="4255504" cy="70273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altLang="ko-KR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02</a:t>
              </a:r>
              <a:r>
                <a:rPr lang="ko-KR" altLang="en-US" sz="2933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rPr>
                <a:t> 독거노인 우울증 환자 수 예측</a:t>
              </a:r>
              <a:endParaRPr lang="en-US" sz="2933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sp>
        <p:nvSpPr>
          <p:cNvPr id="29" name="TextBox 9">
            <a:extLst>
              <a:ext uri="{FF2B5EF4-FFF2-40B4-BE49-F238E27FC236}">
                <a16:creationId xmlns:a16="http://schemas.microsoft.com/office/drawing/2014/main" id="{49BD45DA-8965-4071-9DA0-8855F1BB3B84}"/>
              </a:ext>
            </a:extLst>
          </p:cNvPr>
          <p:cNvSpPr txBox="1"/>
          <p:nvPr/>
        </p:nvSpPr>
        <p:spPr>
          <a:xfrm>
            <a:off x="1070739" y="5630476"/>
            <a:ext cx="10368786" cy="10274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2200" dirty="0">
                <a:solidFill>
                  <a:srgbClr val="456E2A"/>
                </a:solidFill>
                <a:latin typeface="프리젠테이션 9 Black" pitchFamily="2" charset="-127"/>
                <a:ea typeface="프리젠테이션 9 Black" pitchFamily="2" charset="-127"/>
              </a:rPr>
              <a:t>다중선형회귀</a:t>
            </a:r>
            <a:r>
              <a:rPr lang="en-US" altLang="ko-KR" sz="2200" dirty="0">
                <a:solidFill>
                  <a:srgbClr val="456E2A"/>
                </a:solidFill>
                <a:latin typeface="프리젠테이션 9 Black" pitchFamily="2" charset="-127"/>
                <a:ea typeface="프리젠테이션 9 Black" pitchFamily="2" charset="-127"/>
              </a:rPr>
              <a:t>(Multiple Linear Regression)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을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활용하여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미래의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독거노인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인구 수</a:t>
            </a:r>
            <a:br>
              <a:rPr lang="en-US" altLang="ko-K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</a:b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및 우울증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환자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 가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몇명인지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 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예측할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수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있는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서비스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개발</a:t>
            </a:r>
          </a:p>
        </p:txBody>
      </p:sp>
      <p:sp>
        <p:nvSpPr>
          <p:cNvPr id="16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목표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6335799" y="1978423"/>
            <a:ext cx="531091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독립 변수에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인구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우울증 환자 수 비율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을 사용하여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종속 변수인 </a:t>
            </a:r>
            <a:r>
              <a:rPr lang="ko-KR" altLang="en-US" sz="2000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독거노인 우울증 환자 수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예측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연간 독거노인 인구 성장률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0.7 %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연간 우울증 환자 수 비율 성장률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0.1 %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현재 우울증 환자 수와 노인 인구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비율이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지속적으로 증가함에 따라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ko-KR" altLang="en-US" dirty="0" err="1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선형회귀</a:t>
            </a:r>
            <a:r>
              <a:rPr lang="ko-KR" altLang="en-US" dirty="0">
                <a:solidFill>
                  <a:srgbClr val="456E2A"/>
                </a:solidFill>
                <a:latin typeface="프리젠테이션 5 Medium" pitchFamily="2" charset="-127"/>
                <a:ea typeface="프리젠테이션 5 Medium" pitchFamily="2" charset="-127"/>
              </a:rPr>
              <a:t> 모델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을 선택</a:t>
            </a:r>
            <a:b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6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473-5EA1-1900-D526-FBCCCFC7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06B86-B743-FD9A-9D0A-6290FD942B40}"/>
              </a:ext>
            </a:extLst>
          </p:cNvPr>
          <p:cNvSpPr txBox="1"/>
          <p:nvPr/>
        </p:nvSpPr>
        <p:spPr>
          <a:xfrm>
            <a:off x="1676400" y="861065"/>
            <a:ext cx="8261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en-US" altLang="ko-KR" sz="2800" b="1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Hugging Face I/F</a:t>
            </a:r>
            <a:r>
              <a:rPr lang="ko-KR" altLang="en-US" sz="28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 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을 </a:t>
            </a:r>
            <a:r>
              <a:rPr lang="ko-KR" altLang="en-US" sz="2400" dirty="0">
                <a:solidFill>
                  <a:srgbClr val="456E2A"/>
                </a:solidFill>
                <a:latin typeface="프리젠테이션 7 Bold" pitchFamily="2" charset="-127"/>
                <a:ea typeface="프리젠테이션 7 Bold" pitchFamily="2" charset="-127"/>
              </a:rPr>
              <a:t>활용하여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 텍스트 기반 </a:t>
            </a:r>
            <a:r>
              <a:rPr lang="ko-KR" altLang="en-US" sz="2400" b="1" dirty="0">
                <a:latin typeface="프리젠테이션 7 Bold" pitchFamily="2" charset="-127"/>
                <a:ea typeface="프리젠테이션 7 Bold" pitchFamily="2" charset="-127"/>
              </a:rPr>
              <a:t>생성형 </a:t>
            </a:r>
            <a:r>
              <a:rPr lang="en-US" altLang="ko-KR" sz="2400" b="1" dirty="0">
                <a:latin typeface="프리젠테이션 7 Bold" pitchFamily="2" charset="-127"/>
                <a:ea typeface="프리젠테이션 7 Bold" pitchFamily="2" charset="-127"/>
              </a:rPr>
              <a:t>AI </a:t>
            </a:r>
            <a:r>
              <a:rPr lang="ko-KR" altLang="en-US" sz="2400" b="1" dirty="0">
                <a:latin typeface="프리젠테이션 7 Bold" pitchFamily="2" charset="-127"/>
                <a:ea typeface="프리젠테이션 7 Bold" pitchFamily="2" charset="-127"/>
              </a:rPr>
              <a:t>기능</a:t>
            </a:r>
            <a:r>
              <a:rPr lang="ko-KR" altLang="en-US" sz="2400" dirty="0">
                <a:latin typeface="프리젠테이션 7 Bold" pitchFamily="2" charset="-127"/>
                <a:ea typeface="프리젠테이션 7 Bold" pitchFamily="2" charset="-127"/>
              </a:rPr>
              <a:t>을 개발</a:t>
            </a:r>
          </a:p>
        </p:txBody>
      </p:sp>
      <p:sp>
        <p:nvSpPr>
          <p:cNvPr id="34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01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프로젝트 기획서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개발 목표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06C96E2-5BEB-4EC6-92E1-0BF149AE740E}"/>
              </a:ext>
            </a:extLst>
          </p:cNvPr>
          <p:cNvGrpSpPr/>
          <p:nvPr/>
        </p:nvGrpSpPr>
        <p:grpSpPr>
          <a:xfrm>
            <a:off x="82310" y="1732132"/>
            <a:ext cx="4374621" cy="4603428"/>
            <a:chOff x="206115" y="1757556"/>
            <a:chExt cx="4374621" cy="460342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D1B69CB-CA6F-4A83-8678-144AB7B9293B}"/>
                </a:ext>
              </a:extLst>
            </p:cNvPr>
            <p:cNvGrpSpPr/>
            <p:nvPr/>
          </p:nvGrpSpPr>
          <p:grpSpPr>
            <a:xfrm>
              <a:off x="206115" y="1757556"/>
              <a:ext cx="1905535" cy="1930103"/>
              <a:chOff x="286162" y="1875541"/>
              <a:chExt cx="2382211" cy="2396701"/>
            </a:xfrm>
          </p:grpSpPr>
          <p:grpSp>
            <p:nvGrpSpPr>
              <p:cNvPr id="9" name="그룹 8"/>
              <p:cNvGrpSpPr/>
              <p:nvPr/>
            </p:nvGrpSpPr>
            <p:grpSpPr>
              <a:xfrm>
                <a:off x="641676" y="1875541"/>
                <a:ext cx="1661160" cy="2109748"/>
                <a:chOff x="641676" y="1875541"/>
                <a:chExt cx="1661160" cy="2109748"/>
              </a:xfrm>
            </p:grpSpPr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3518A00-E415-879C-019F-BA0C918DEAE4}"/>
                    </a:ext>
                  </a:extLst>
                </p:cNvPr>
                <p:cNvSpPr txBox="1"/>
                <p:nvPr/>
              </p:nvSpPr>
              <p:spPr>
                <a:xfrm>
                  <a:off x="767719" y="3615957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텍스트 생성</a:t>
                  </a:r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641676" y="1875541"/>
                  <a:ext cx="1661160" cy="1661160"/>
                </a:xfrm>
                <a:prstGeom prst="ellipse">
                  <a:avLst/>
                </a:prstGeom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D9D2E-B604-4EE9-BC3D-C861BF113DBF}"/>
                  </a:ext>
                </a:extLst>
              </p:cNvPr>
              <p:cNvSpPr txBox="1"/>
              <p:nvPr/>
            </p:nvSpPr>
            <p:spPr>
              <a:xfrm>
                <a:off x="286162" y="3964465"/>
                <a:ext cx="2382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 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skt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/kogpt2-base-v2 ]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F8962B5-DCA1-4815-B5B9-C2479EC20E69}"/>
                </a:ext>
              </a:extLst>
            </p:cNvPr>
            <p:cNvGrpSpPr/>
            <p:nvPr/>
          </p:nvGrpSpPr>
          <p:grpSpPr>
            <a:xfrm>
              <a:off x="2304334" y="1773810"/>
              <a:ext cx="2276402" cy="1908212"/>
              <a:chOff x="2313017" y="1897087"/>
              <a:chExt cx="2845851" cy="236951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2795738" y="1897087"/>
                <a:ext cx="1661160" cy="2088202"/>
                <a:chOff x="2795738" y="1897087"/>
                <a:chExt cx="1661160" cy="2088202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15ACAE-393A-0145-2DCD-A4BB421E6155}"/>
                    </a:ext>
                  </a:extLst>
                </p:cNvPr>
                <p:cNvSpPr txBox="1"/>
                <p:nvPr/>
              </p:nvSpPr>
              <p:spPr>
                <a:xfrm>
                  <a:off x="2908656" y="3615957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번역</a:t>
                  </a:r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2795738" y="1897087"/>
                  <a:ext cx="1661160" cy="1661160"/>
                </a:xfrm>
                <a:prstGeom prst="ellipse">
                  <a:avLst/>
                </a:prstGeom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C3DA8E-7278-4F18-A023-BD6A52C34E7B}"/>
                  </a:ext>
                </a:extLst>
              </p:cNvPr>
              <p:cNvSpPr txBox="1"/>
              <p:nvPr/>
            </p:nvSpPr>
            <p:spPr>
              <a:xfrm>
                <a:off x="2313017" y="3958828"/>
                <a:ext cx="2845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facebook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/m2m100_418M]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CF75C6F-E296-4F7E-A338-378E65555FBB}"/>
                </a:ext>
              </a:extLst>
            </p:cNvPr>
            <p:cNvGrpSpPr/>
            <p:nvPr/>
          </p:nvGrpSpPr>
          <p:grpSpPr>
            <a:xfrm>
              <a:off x="2540427" y="4242743"/>
              <a:ext cx="1905535" cy="1886020"/>
              <a:chOff x="2514777" y="4433878"/>
              <a:chExt cx="2382211" cy="2341961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2795738" y="4433878"/>
                <a:ext cx="1661160" cy="2071392"/>
                <a:chOff x="2795738" y="4319645"/>
                <a:chExt cx="1661160" cy="2071392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3BBB1C-8FBE-F7A0-41C4-CAAB18067DFD}"/>
                    </a:ext>
                  </a:extLst>
                </p:cNvPr>
                <p:cNvSpPr txBox="1"/>
                <p:nvPr/>
              </p:nvSpPr>
              <p:spPr>
                <a:xfrm>
                  <a:off x="2931480" y="6021705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 err="1">
                      <a:latin typeface="프리젠테이션 7 Bold" pitchFamily="2" charset="-127"/>
                      <a:ea typeface="프리젠테이션 7 Bold" pitchFamily="2" charset="-127"/>
                    </a:rPr>
                    <a:t>개체명</a:t>
                  </a:r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 인식</a:t>
                  </a:r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795738" y="4319645"/>
                  <a:ext cx="1661160" cy="1661159"/>
                </a:xfrm>
                <a:prstGeom prst="ellipse">
                  <a:avLst/>
                </a:prstGeom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0F966D-5A01-4383-A960-A6BE171A0BEB}"/>
                  </a:ext>
                </a:extLst>
              </p:cNvPr>
              <p:cNvSpPr txBox="1"/>
              <p:nvPr/>
            </p:nvSpPr>
            <p:spPr>
              <a:xfrm>
                <a:off x="2514777" y="6468062"/>
                <a:ext cx="2382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taeminlee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gliner_ko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430BC61-E2E5-4513-A6F6-73C066D15437}"/>
                </a:ext>
              </a:extLst>
            </p:cNvPr>
            <p:cNvGrpSpPr/>
            <p:nvPr/>
          </p:nvGrpSpPr>
          <p:grpSpPr>
            <a:xfrm>
              <a:off x="219086" y="4284686"/>
              <a:ext cx="1905535" cy="2076298"/>
              <a:chOff x="264799" y="4433878"/>
              <a:chExt cx="2382211" cy="2578238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636762" y="4433878"/>
                <a:ext cx="1661160" cy="2109749"/>
                <a:chOff x="636762" y="4433878"/>
                <a:chExt cx="1661160" cy="2109749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056165-DE90-4B2A-BD07-E631458C3EFF}"/>
                    </a:ext>
                  </a:extLst>
                </p:cNvPr>
                <p:cNvSpPr txBox="1"/>
                <p:nvPr/>
              </p:nvSpPr>
              <p:spPr>
                <a:xfrm>
                  <a:off x="749644" y="6174295"/>
                  <a:ext cx="14353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b="1" dirty="0">
                      <a:latin typeface="프리젠테이션 7 Bold" pitchFamily="2" charset="-127"/>
                      <a:ea typeface="프리젠테이션 7 Bold" pitchFamily="2" charset="-127"/>
                    </a:rPr>
                    <a:t>감정 분석</a:t>
                  </a:r>
                </a:p>
              </p:txBody>
            </p:sp>
            <p:sp>
              <p:nvSpPr>
                <p:cNvPr id="32" name="타원 31"/>
                <p:cNvSpPr/>
                <p:nvPr/>
              </p:nvSpPr>
              <p:spPr>
                <a:xfrm>
                  <a:off x="636762" y="4433878"/>
                  <a:ext cx="1661160" cy="1661160"/>
                </a:xfrm>
                <a:prstGeom prst="ellipse">
                  <a:avLst/>
                </a:prstGeom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15AC0F-21B7-48B4-B0E6-A2EDA059BA74}"/>
                  </a:ext>
                </a:extLst>
              </p:cNvPr>
              <p:cNvSpPr txBox="1"/>
              <p:nvPr/>
            </p:nvSpPr>
            <p:spPr>
              <a:xfrm>
                <a:off x="264799" y="6488896"/>
                <a:ext cx="23822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[</a:t>
                </a:r>
                <a:r>
                  <a:rPr lang="en-US" altLang="ko-KR" sz="1400" dirty="0" err="1">
                    <a:latin typeface="프리젠테이션 2 ExtraLight" pitchFamily="2" charset="-127"/>
                    <a:ea typeface="프리젠테이션 2 ExtraLight" pitchFamily="2" charset="-127"/>
                  </a:rPr>
                  <a:t>beomi</a:t>
                </a:r>
                <a:r>
                  <a:rPr lang="en-US" altLang="ko-KR" sz="1400" dirty="0">
                    <a:latin typeface="프리젠테이션 2 ExtraLight" pitchFamily="2" charset="-127"/>
                    <a:ea typeface="프리젠테이션 2 ExtraLight" pitchFamily="2" charset="-127"/>
                  </a:rPr>
                  <a:t>/KcELECTRA-base-v2022 ]</a:t>
                </a:r>
                <a:endParaRPr lang="ko-KR" altLang="en-US" sz="14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</p:grp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8BBEB79-2C98-450B-AB66-091B655DDC71}"/>
              </a:ext>
            </a:extLst>
          </p:cNvPr>
          <p:cNvGrpSpPr/>
          <p:nvPr/>
        </p:nvGrpSpPr>
        <p:grpSpPr>
          <a:xfrm>
            <a:off x="4561162" y="1655685"/>
            <a:ext cx="7548527" cy="4629541"/>
            <a:chOff x="4561162" y="1655685"/>
            <a:chExt cx="7548527" cy="430259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C8B4F6B-F819-4345-8498-5EFA42F89F6D}"/>
                </a:ext>
              </a:extLst>
            </p:cNvPr>
            <p:cNvGrpSpPr/>
            <p:nvPr/>
          </p:nvGrpSpPr>
          <p:grpSpPr>
            <a:xfrm>
              <a:off x="4616323" y="1882359"/>
              <a:ext cx="7415012" cy="3778491"/>
              <a:chOff x="4875307" y="2585184"/>
              <a:chExt cx="7156027" cy="2614821"/>
            </a:xfrm>
          </p:grpSpPr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2CA1F92B-9803-4F6D-9722-6CFD219B88AE}"/>
                  </a:ext>
                </a:extLst>
              </p:cNvPr>
              <p:cNvGrpSpPr/>
              <p:nvPr/>
            </p:nvGrpSpPr>
            <p:grpSpPr>
              <a:xfrm>
                <a:off x="8918322" y="3005472"/>
                <a:ext cx="1183535" cy="221570"/>
                <a:chOff x="3380762" y="385894"/>
                <a:chExt cx="3020038" cy="330208"/>
              </a:xfrm>
            </p:grpSpPr>
            <p:sp>
              <p:nvSpPr>
                <p:cNvPr id="277" name="사각형: 둥근 모서리 276">
                  <a:extLst>
                    <a:ext uri="{FF2B5EF4-FFF2-40B4-BE49-F238E27FC236}">
                      <a16:creationId xmlns:a16="http://schemas.microsoft.com/office/drawing/2014/main" id="{FE0C4BED-C6DD-490F-9CF5-AAFB2FCE551B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17E35A4A-DF38-4425-8DE9-97E46588AA5D}"/>
                    </a:ext>
                  </a:extLst>
                </p:cNvPr>
                <p:cNvSpPr txBox="1"/>
                <p:nvPr/>
              </p:nvSpPr>
              <p:spPr>
                <a:xfrm>
                  <a:off x="3380762" y="425216"/>
                  <a:ext cx="3020036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Client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79" name="직선 화살표 연결선 278">
                <a:extLst>
                  <a:ext uri="{FF2B5EF4-FFF2-40B4-BE49-F238E27FC236}">
                    <a16:creationId xmlns:a16="http://schemas.microsoft.com/office/drawing/2014/main" id="{704D5A87-57EA-4CCB-B899-7C651EC036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12948" y="3123815"/>
                <a:ext cx="7368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사각형: 둥근 모서리 279">
                <a:extLst>
                  <a:ext uri="{FF2B5EF4-FFF2-40B4-BE49-F238E27FC236}">
                    <a16:creationId xmlns:a16="http://schemas.microsoft.com/office/drawing/2014/main" id="{C081206C-F20E-414E-9377-3EDDE5D53EE8}"/>
                  </a:ext>
                </a:extLst>
              </p:cNvPr>
              <p:cNvSpPr/>
              <p:nvPr/>
            </p:nvSpPr>
            <p:spPr>
              <a:xfrm>
                <a:off x="8926900" y="3460259"/>
                <a:ext cx="3090349" cy="254359"/>
              </a:xfrm>
              <a:prstGeom prst="roundRect">
                <a:avLst/>
              </a:prstGeom>
              <a:noFill/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913D77C-8AA7-4027-A4B8-7915BE99860A}"/>
                  </a:ext>
                </a:extLst>
              </p:cNvPr>
              <p:cNvSpPr txBox="1"/>
              <p:nvPr/>
            </p:nvSpPr>
            <p:spPr>
              <a:xfrm>
                <a:off x="10166284" y="3115283"/>
                <a:ext cx="783316" cy="18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Response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7EDB3F3B-8445-4B44-BF2A-6BDEA1DCC5AC}"/>
                  </a:ext>
                </a:extLst>
              </p:cNvPr>
              <p:cNvSpPr txBox="1"/>
              <p:nvPr/>
            </p:nvSpPr>
            <p:spPr>
              <a:xfrm>
                <a:off x="8877513" y="3235220"/>
                <a:ext cx="6635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Request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60D5D104-9575-4514-90F8-974CF6B29965}"/>
                  </a:ext>
                </a:extLst>
              </p:cNvPr>
              <p:cNvSpPr txBox="1"/>
              <p:nvPr/>
            </p:nvSpPr>
            <p:spPr>
              <a:xfrm>
                <a:off x="11458944" y="3235220"/>
                <a:ext cx="55830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프리젠테이션 4 Regular" pitchFamily="2" charset="-127"/>
                    <a:ea typeface="프리젠테이션 4 Regular" pitchFamily="2" charset="-127"/>
                  </a:rPr>
                  <a:t>Model</a:t>
                </a:r>
                <a:endParaRPr lang="ko-KR" altLang="en-US" sz="1000" dirty="0">
                  <a:latin typeface="프리젠테이션 4 Regular" pitchFamily="2" charset="-127"/>
                  <a:ea typeface="프리젠테이션 4 Regular" pitchFamily="2" charset="-127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82E166C-A5D0-48E8-958E-2C598B5BA0B0}"/>
                  </a:ext>
                </a:extLst>
              </p:cNvPr>
              <p:cNvSpPr txBox="1"/>
              <p:nvPr/>
            </p:nvSpPr>
            <p:spPr>
              <a:xfrm>
                <a:off x="8926900" y="3498311"/>
                <a:ext cx="3090377" cy="184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프리젠테이션 2 ExtraLight" pitchFamily="2" charset="-127"/>
                    <a:ea typeface="프리젠테이션 2 ExtraLight" pitchFamily="2" charset="-127"/>
                  </a:rPr>
                  <a:t>Dispatcher Servlet</a:t>
                </a:r>
                <a:endParaRPr lang="ko-KR" altLang="en-US" sz="1000" dirty="0">
                  <a:latin typeface="프리젠테이션 2 ExtraLight" pitchFamily="2" charset="-127"/>
                  <a:ea typeface="프리젠테이션 2 ExtraLight" pitchFamily="2" charset="-127"/>
                </a:endParaRPr>
              </a:p>
            </p:txBody>
          </p: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7960C816-79FA-49F9-B5D0-65F97F4CF67A}"/>
                  </a:ext>
                </a:extLst>
              </p:cNvPr>
              <p:cNvGrpSpPr/>
              <p:nvPr/>
            </p:nvGrpSpPr>
            <p:grpSpPr>
              <a:xfrm>
                <a:off x="8935081" y="4859655"/>
                <a:ext cx="3096253" cy="340350"/>
                <a:chOff x="3523375" y="1770077"/>
                <a:chExt cx="1708144" cy="453006"/>
              </a:xfrm>
            </p:grpSpPr>
            <p:sp>
              <p:nvSpPr>
                <p:cNvPr id="286" name="사각형: 둥근 모서리 285">
                  <a:extLst>
                    <a:ext uri="{FF2B5EF4-FFF2-40B4-BE49-F238E27FC236}">
                      <a16:creationId xmlns:a16="http://schemas.microsoft.com/office/drawing/2014/main" id="{17FA482C-39D5-43DA-B634-D9CDF9AC7B00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3BAE10C9-285C-4923-9298-42EABDBBCD09}"/>
                    </a:ext>
                  </a:extLst>
                </p:cNvPr>
                <p:cNvSpPr txBox="1"/>
                <p:nvPr/>
              </p:nvSpPr>
              <p:spPr>
                <a:xfrm>
                  <a:off x="3528563" y="1887393"/>
                  <a:ext cx="1702956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프리젠테이션 3 Light" pitchFamily="2" charset="-127"/>
                      <a:ea typeface="프리젠테이션 3 Light" pitchFamily="2" charset="-127"/>
                    </a:rPr>
                    <a:t>AIController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288" name="직선 화살표 연결선 287">
                <a:extLst>
                  <a:ext uri="{FF2B5EF4-FFF2-40B4-BE49-F238E27FC236}">
                    <a16:creationId xmlns:a16="http://schemas.microsoft.com/office/drawing/2014/main" id="{65A329F2-09C5-4AD4-99A9-71470503D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547" y="3715716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5DF84EF8-3B4E-4662-A1B4-FD54CA502357}"/>
                  </a:ext>
                </a:extLst>
              </p:cNvPr>
              <p:cNvGrpSpPr/>
              <p:nvPr/>
            </p:nvGrpSpPr>
            <p:grpSpPr>
              <a:xfrm>
                <a:off x="10846969" y="3003739"/>
                <a:ext cx="1164356" cy="221570"/>
                <a:chOff x="3380762" y="385894"/>
                <a:chExt cx="3020038" cy="330208"/>
              </a:xfrm>
            </p:grpSpPr>
            <p:sp>
              <p:nvSpPr>
                <p:cNvPr id="290" name="사각형: 둥근 모서리 289">
                  <a:extLst>
                    <a:ext uri="{FF2B5EF4-FFF2-40B4-BE49-F238E27FC236}">
                      <a16:creationId xmlns:a16="http://schemas.microsoft.com/office/drawing/2014/main" id="{788AF62C-2CED-4C9E-B495-01A2F946BBD0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FC481E61-9BDC-4EF0-93FD-74829AC9794B}"/>
                    </a:ext>
                  </a:extLst>
                </p:cNvPr>
                <p:cNvSpPr txBox="1"/>
                <p:nvPr/>
              </p:nvSpPr>
              <p:spPr>
                <a:xfrm>
                  <a:off x="3380762" y="425216"/>
                  <a:ext cx="3020035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View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92" name="직선 화살표 연결선 291">
                <a:extLst>
                  <a:ext uri="{FF2B5EF4-FFF2-40B4-BE49-F238E27FC236}">
                    <a16:creationId xmlns:a16="http://schemas.microsoft.com/office/drawing/2014/main" id="{7070CE7D-8D50-4D06-B5DF-069A43F7FA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29146" y="3227838"/>
                <a:ext cx="1" cy="222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3" name="그룹 292">
                <a:extLst>
                  <a:ext uri="{FF2B5EF4-FFF2-40B4-BE49-F238E27FC236}">
                    <a16:creationId xmlns:a16="http://schemas.microsoft.com/office/drawing/2014/main" id="{44408BE7-AA10-4241-8FBB-889CE981482A}"/>
                  </a:ext>
                </a:extLst>
              </p:cNvPr>
              <p:cNvGrpSpPr/>
              <p:nvPr/>
            </p:nvGrpSpPr>
            <p:grpSpPr>
              <a:xfrm>
                <a:off x="4886748" y="3076458"/>
                <a:ext cx="3090377" cy="221570"/>
                <a:chOff x="3380763" y="385894"/>
                <a:chExt cx="3020038" cy="330208"/>
              </a:xfrm>
            </p:grpSpPr>
            <p:sp>
              <p:nvSpPr>
                <p:cNvPr id="294" name="사각형: 둥근 모서리 293">
                  <a:extLst>
                    <a:ext uri="{FF2B5EF4-FFF2-40B4-BE49-F238E27FC236}">
                      <a16:creationId xmlns:a16="http://schemas.microsoft.com/office/drawing/2014/main" id="{42991C59-6F34-4378-B1D6-F62C26DAEF07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C50C3D0A-C773-43C8-9CBA-AF903FE26DDB}"/>
                    </a:ext>
                  </a:extLst>
                </p:cNvPr>
                <p:cNvSpPr txBox="1"/>
                <p:nvPr/>
              </p:nvSpPr>
              <p:spPr>
                <a:xfrm>
                  <a:off x="3380763" y="417178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 err="1">
                      <a:latin typeface="프리젠테이션 2 ExtraLight" pitchFamily="2" charset="-127"/>
                      <a:ea typeface="프리젠테이션 2 ExtraLight" pitchFamily="2" charset="-127"/>
                    </a:rPr>
                    <a:t>BluePrint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296" name="직선 화살표 연결선 295">
                <a:extLst>
                  <a:ext uri="{FF2B5EF4-FFF2-40B4-BE49-F238E27FC236}">
                    <a16:creationId xmlns:a16="http://schemas.microsoft.com/office/drawing/2014/main" id="{B92E1BD9-3315-45EF-B988-8A52B7172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1935" y="3297200"/>
                <a:ext cx="0" cy="66873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7" name="그룹 296">
                <a:extLst>
                  <a:ext uri="{FF2B5EF4-FFF2-40B4-BE49-F238E27FC236}">
                    <a16:creationId xmlns:a16="http://schemas.microsoft.com/office/drawing/2014/main" id="{3A714C25-5EED-4077-A020-5A5BC3ADF86D}"/>
                  </a:ext>
                </a:extLst>
              </p:cNvPr>
              <p:cNvGrpSpPr/>
              <p:nvPr/>
            </p:nvGrpSpPr>
            <p:grpSpPr>
              <a:xfrm>
                <a:off x="8922290" y="2585184"/>
                <a:ext cx="3090377" cy="221570"/>
                <a:chOff x="3380763" y="385894"/>
                <a:chExt cx="3020038" cy="330208"/>
              </a:xfrm>
            </p:grpSpPr>
            <p:sp>
              <p:nvSpPr>
                <p:cNvPr id="298" name="사각형: 둥근 모서리 297">
                  <a:extLst>
                    <a:ext uri="{FF2B5EF4-FFF2-40B4-BE49-F238E27FC236}">
                      <a16:creationId xmlns:a16="http://schemas.microsoft.com/office/drawing/2014/main" id="{34419B5B-A9EA-42B9-9E3C-AC70B7B0D92E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40E795C2-E386-4BBC-8EC6-F3FD2DC0DAD8}"/>
                    </a:ext>
                  </a:extLst>
                </p:cNvPr>
                <p:cNvSpPr txBox="1"/>
                <p:nvPr/>
              </p:nvSpPr>
              <p:spPr>
                <a:xfrm>
                  <a:off x="3380763" y="425219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Spring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pic>
            <p:nvPicPr>
              <p:cNvPr id="300" name="그림 299">
                <a:extLst>
                  <a:ext uri="{FF2B5EF4-FFF2-40B4-BE49-F238E27FC236}">
                    <a16:creationId xmlns:a16="http://schemas.microsoft.com/office/drawing/2014/main" id="{7FB4DF5E-AE5A-4813-8E7B-F60538F8B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3749" y="3816599"/>
                <a:ext cx="628470" cy="56733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</p:pic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8932B0AD-2CE9-4721-9AB0-024A735F5E3B}"/>
                  </a:ext>
                </a:extLst>
              </p:cNvPr>
              <p:cNvSpPr txBox="1"/>
              <p:nvPr/>
            </p:nvSpPr>
            <p:spPr>
              <a:xfrm>
                <a:off x="7989857" y="3739945"/>
                <a:ext cx="976737" cy="17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rgbClr val="456E2A"/>
                    </a:solidFill>
                    <a:latin typeface="프리젠테이션 7 Bold" pitchFamily="2" charset="-127"/>
                    <a:ea typeface="프리젠테이션 7 Bold" pitchFamily="2" charset="-127"/>
                  </a:rPr>
                  <a:t>RESTful API</a:t>
                </a:r>
                <a:endParaRPr lang="ko-KR" altLang="en-US" sz="1000" dirty="0">
                  <a:solidFill>
                    <a:srgbClr val="456E2A"/>
                  </a:solidFill>
                  <a:latin typeface="프리젠테이션 7 Bold" pitchFamily="2" charset="-127"/>
                  <a:ea typeface="프리젠테이션 7 Bold" pitchFamily="2" charset="-127"/>
                </a:endParaRPr>
              </a:p>
            </p:txBody>
          </p: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C1E68431-76B5-43A6-8033-E6D425605666}"/>
                  </a:ext>
                </a:extLst>
              </p:cNvPr>
              <p:cNvGrpSpPr/>
              <p:nvPr/>
            </p:nvGrpSpPr>
            <p:grpSpPr>
              <a:xfrm>
                <a:off x="4875307" y="4881402"/>
                <a:ext cx="754275" cy="316847"/>
                <a:chOff x="3716323" y="2519193"/>
                <a:chExt cx="1325459" cy="662731"/>
              </a:xfrm>
            </p:grpSpPr>
            <p:sp>
              <p:nvSpPr>
                <p:cNvPr id="303" name="사각형: 둥근 모서리 302">
                  <a:extLst>
                    <a:ext uri="{FF2B5EF4-FFF2-40B4-BE49-F238E27FC236}">
                      <a16:creationId xmlns:a16="http://schemas.microsoft.com/office/drawing/2014/main" id="{4278237E-E4E1-4A65-BF56-30A9CA161E1B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52370E61-15AA-45FD-853D-62FC156E9408}"/>
                    </a:ext>
                  </a:extLst>
                </p:cNvPr>
                <p:cNvSpPr txBox="1"/>
                <p:nvPr/>
              </p:nvSpPr>
              <p:spPr>
                <a:xfrm>
                  <a:off x="3716323" y="2620354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/generate</a:t>
                  </a:r>
                </a:p>
              </p:txBody>
            </p:sp>
          </p:grpSp>
          <p:cxnSp>
            <p:nvCxnSpPr>
              <p:cNvPr id="305" name="직선 화살표 연결선 304">
                <a:extLst>
                  <a:ext uri="{FF2B5EF4-FFF2-40B4-BE49-F238E27FC236}">
                    <a16:creationId xmlns:a16="http://schemas.microsoft.com/office/drawing/2014/main" id="{57CB2B60-3619-4018-BFCE-479E6F670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71998" y="4135283"/>
                <a:ext cx="24139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화살표 연결선 305">
                <a:extLst>
                  <a:ext uri="{FF2B5EF4-FFF2-40B4-BE49-F238E27FC236}">
                    <a16:creationId xmlns:a16="http://schemas.microsoft.com/office/drawing/2014/main" id="{506E079D-15F5-47E7-89BB-420027199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2337" y="4135283"/>
                <a:ext cx="21214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CC3604DB-90F2-4EE3-802C-8477F64B75E1}"/>
                  </a:ext>
                </a:extLst>
              </p:cNvPr>
              <p:cNvGrpSpPr/>
              <p:nvPr/>
            </p:nvGrpSpPr>
            <p:grpSpPr>
              <a:xfrm>
                <a:off x="5625630" y="4881401"/>
                <a:ext cx="814693" cy="316847"/>
                <a:chOff x="3663238" y="2519193"/>
                <a:chExt cx="1431628" cy="662731"/>
              </a:xfrm>
            </p:grpSpPr>
            <p:sp>
              <p:nvSpPr>
                <p:cNvPr id="308" name="사각형: 둥근 모서리 307">
                  <a:extLst>
                    <a:ext uri="{FF2B5EF4-FFF2-40B4-BE49-F238E27FC236}">
                      <a16:creationId xmlns:a16="http://schemas.microsoft.com/office/drawing/2014/main" id="{7B6B9AED-2D5D-469D-9808-4E25ACC25033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63338613-A6B8-41A9-928C-621B0685A4D8}"/>
                    </a:ext>
                  </a:extLst>
                </p:cNvPr>
                <p:cNvSpPr txBox="1"/>
                <p:nvPr/>
              </p:nvSpPr>
              <p:spPr>
                <a:xfrm>
                  <a:off x="3663238" y="2620356"/>
                  <a:ext cx="1431628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/sentiment</a:t>
                  </a:r>
                </a:p>
              </p:txBody>
            </p: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9AF83D93-EE39-41AA-A49B-3EE367B7D6A9}"/>
                  </a:ext>
                </a:extLst>
              </p:cNvPr>
              <p:cNvGrpSpPr/>
              <p:nvPr/>
            </p:nvGrpSpPr>
            <p:grpSpPr>
              <a:xfrm>
                <a:off x="7214458" y="4880003"/>
                <a:ext cx="762666" cy="316847"/>
                <a:chOff x="3701579" y="2519193"/>
                <a:chExt cx="1340203" cy="662731"/>
              </a:xfrm>
            </p:grpSpPr>
            <p:sp>
              <p:nvSpPr>
                <p:cNvPr id="311" name="사각형: 둥근 모서리 310">
                  <a:extLst>
                    <a:ext uri="{FF2B5EF4-FFF2-40B4-BE49-F238E27FC236}">
                      <a16:creationId xmlns:a16="http://schemas.microsoft.com/office/drawing/2014/main" id="{FB4D352A-2AE2-4812-9716-87CEE4AE7558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49B1F8FE-B8BB-4A55-A7A8-8BDAE11F5E38}"/>
                    </a:ext>
                  </a:extLst>
                </p:cNvPr>
                <p:cNvSpPr txBox="1"/>
                <p:nvPr/>
              </p:nvSpPr>
              <p:spPr>
                <a:xfrm>
                  <a:off x="3701579" y="2622077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</a:t>
                  </a:r>
                  <a:r>
                    <a:rPr lang="en-US" altLang="ko-KR" sz="1000" dirty="0" err="1">
                      <a:latin typeface="프리젠테이션 2 ExtraLight" pitchFamily="2" charset="-127"/>
                      <a:ea typeface="프리젠테이션 2 ExtraLight" pitchFamily="2" charset="-127"/>
                    </a:rPr>
                    <a:t>ner</a:t>
                  </a:r>
                  <a:endParaRPr lang="en-US" altLang="ko-KR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grpSp>
            <p:nvGrpSpPr>
              <p:cNvPr id="313" name="그룹 312">
                <a:extLst>
                  <a:ext uri="{FF2B5EF4-FFF2-40B4-BE49-F238E27FC236}">
                    <a16:creationId xmlns:a16="http://schemas.microsoft.com/office/drawing/2014/main" id="{662F2D6B-8109-4493-97CA-52E3894DF4CE}"/>
                  </a:ext>
                </a:extLst>
              </p:cNvPr>
              <p:cNvGrpSpPr/>
              <p:nvPr/>
            </p:nvGrpSpPr>
            <p:grpSpPr>
              <a:xfrm>
                <a:off x="6440324" y="4880581"/>
                <a:ext cx="754275" cy="316847"/>
                <a:chOff x="3716323" y="2519193"/>
                <a:chExt cx="1325459" cy="662731"/>
              </a:xfrm>
            </p:grpSpPr>
            <p:sp>
              <p:nvSpPr>
                <p:cNvPr id="314" name="사각형: 둥근 모서리 313">
                  <a:extLst>
                    <a:ext uri="{FF2B5EF4-FFF2-40B4-BE49-F238E27FC236}">
                      <a16:creationId xmlns:a16="http://schemas.microsoft.com/office/drawing/2014/main" id="{EDEC5C14-2FE0-4F4B-A457-40587F8AD8C5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32545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2C9A33C5-0820-40F1-9533-C98335C7DCA4}"/>
                    </a:ext>
                  </a:extLst>
                </p:cNvPr>
                <p:cNvSpPr txBox="1"/>
                <p:nvPr/>
              </p:nvSpPr>
              <p:spPr>
                <a:xfrm>
                  <a:off x="3716323" y="2622071"/>
                  <a:ext cx="1325457" cy="349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/translate</a:t>
                  </a:r>
                </a:p>
              </p:txBody>
            </p: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CE517393-458A-4FC1-91DA-5435B897D2FD}"/>
                  </a:ext>
                </a:extLst>
              </p:cNvPr>
              <p:cNvGrpSpPr/>
              <p:nvPr/>
            </p:nvGrpSpPr>
            <p:grpSpPr>
              <a:xfrm>
                <a:off x="4878362" y="3966824"/>
                <a:ext cx="2997706" cy="348527"/>
                <a:chOff x="3716323" y="2519193"/>
                <a:chExt cx="1285712" cy="662731"/>
              </a:xfrm>
            </p:grpSpPr>
            <p:sp>
              <p:nvSpPr>
                <p:cNvPr id="317" name="사각형: 둥근 모서리 316">
                  <a:extLst>
                    <a:ext uri="{FF2B5EF4-FFF2-40B4-BE49-F238E27FC236}">
                      <a16:creationId xmlns:a16="http://schemas.microsoft.com/office/drawing/2014/main" id="{CB9F3C43-CE86-457F-9416-5898ABAC3E45}"/>
                    </a:ext>
                  </a:extLst>
                </p:cNvPr>
                <p:cNvSpPr/>
                <p:nvPr/>
              </p:nvSpPr>
              <p:spPr>
                <a:xfrm>
                  <a:off x="3716323" y="2519193"/>
                  <a:ext cx="1283969" cy="662731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D554DA24-6735-42F0-9A1B-D490849BACDC}"/>
                    </a:ext>
                  </a:extLst>
                </p:cNvPr>
                <p:cNvSpPr txBox="1"/>
                <p:nvPr/>
              </p:nvSpPr>
              <p:spPr>
                <a:xfrm>
                  <a:off x="3721497" y="2646782"/>
                  <a:ext cx="1280538" cy="423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@Route(‘/ai’)</a:t>
                  </a:r>
                </a:p>
              </p:txBody>
            </p:sp>
          </p:grpSp>
          <p:grpSp>
            <p:nvGrpSpPr>
              <p:cNvPr id="319" name="그룹 318">
                <a:extLst>
                  <a:ext uri="{FF2B5EF4-FFF2-40B4-BE49-F238E27FC236}">
                    <a16:creationId xmlns:a16="http://schemas.microsoft.com/office/drawing/2014/main" id="{0F2AA916-11DC-41BF-B0C5-91D298580A05}"/>
                  </a:ext>
                </a:extLst>
              </p:cNvPr>
              <p:cNvGrpSpPr/>
              <p:nvPr/>
            </p:nvGrpSpPr>
            <p:grpSpPr>
              <a:xfrm>
                <a:off x="8932881" y="3966932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0" name="사각형: 둥근 모서리 319">
                  <a:extLst>
                    <a:ext uri="{FF2B5EF4-FFF2-40B4-BE49-F238E27FC236}">
                      <a16:creationId xmlns:a16="http://schemas.microsoft.com/office/drawing/2014/main" id="{8CEF9F41-8DF4-431F-9353-46F7919EEF04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973ED99E-5C74-4D6A-AAE1-0FBDCDDD4D65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/generate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3FD0B552-454E-48A2-8414-42DC82BBE02B}"/>
                  </a:ext>
                </a:extLst>
              </p:cNvPr>
              <p:cNvGrpSpPr/>
              <p:nvPr/>
            </p:nvGrpSpPr>
            <p:grpSpPr>
              <a:xfrm>
                <a:off x="9680269" y="3966932"/>
                <a:ext cx="823975" cy="340350"/>
                <a:chOff x="3523375" y="1770077"/>
                <a:chExt cx="1708144" cy="453006"/>
              </a:xfrm>
            </p:grpSpPr>
            <p:sp>
              <p:nvSpPr>
                <p:cNvPr id="323" name="사각형: 둥근 모서리 322">
                  <a:extLst>
                    <a:ext uri="{FF2B5EF4-FFF2-40B4-BE49-F238E27FC236}">
                      <a16:creationId xmlns:a16="http://schemas.microsoft.com/office/drawing/2014/main" id="{8D0172BB-FEA6-4294-99D9-8D1892D4C8C3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2AF743DF-2E1A-4F96-BF8D-FF7E9B05CE3A}"/>
                    </a:ext>
                  </a:extLst>
                </p:cNvPr>
                <p:cNvSpPr txBox="1"/>
                <p:nvPr/>
              </p:nvSpPr>
              <p:spPr>
                <a:xfrm>
                  <a:off x="3528565" y="1879666"/>
                  <a:ext cx="1702954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/sentiment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5" name="그룹 324">
                <a:extLst>
                  <a:ext uri="{FF2B5EF4-FFF2-40B4-BE49-F238E27FC236}">
                    <a16:creationId xmlns:a16="http://schemas.microsoft.com/office/drawing/2014/main" id="{FE82BC4A-417A-4AA5-9CE1-C9609A1235DE}"/>
                  </a:ext>
                </a:extLst>
              </p:cNvPr>
              <p:cNvGrpSpPr/>
              <p:nvPr/>
            </p:nvGrpSpPr>
            <p:grpSpPr>
              <a:xfrm>
                <a:off x="10533942" y="3965108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6" name="사각형: 둥근 모서리 325">
                  <a:extLst>
                    <a:ext uri="{FF2B5EF4-FFF2-40B4-BE49-F238E27FC236}">
                      <a16:creationId xmlns:a16="http://schemas.microsoft.com/office/drawing/2014/main" id="{BD9BF3B0-1F10-4CC8-B2B6-4FF1D498E353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67488CB2-21D4-45A0-BAC9-2F4E89A045C3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/translate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grpSp>
            <p:nvGrpSpPr>
              <p:cNvPr id="328" name="그룹 327">
                <a:extLst>
                  <a:ext uri="{FF2B5EF4-FFF2-40B4-BE49-F238E27FC236}">
                    <a16:creationId xmlns:a16="http://schemas.microsoft.com/office/drawing/2014/main" id="{43ACDED3-36A3-44F4-965D-FE08EF31CD3E}"/>
                  </a:ext>
                </a:extLst>
              </p:cNvPr>
              <p:cNvGrpSpPr/>
              <p:nvPr/>
            </p:nvGrpSpPr>
            <p:grpSpPr>
              <a:xfrm>
                <a:off x="11284326" y="3961176"/>
                <a:ext cx="724422" cy="340350"/>
                <a:chOff x="3523375" y="1770077"/>
                <a:chExt cx="1708144" cy="453006"/>
              </a:xfrm>
            </p:grpSpPr>
            <p:sp>
              <p:nvSpPr>
                <p:cNvPr id="329" name="사각형: 둥근 모서리 328">
                  <a:extLst>
                    <a:ext uri="{FF2B5EF4-FFF2-40B4-BE49-F238E27FC236}">
                      <a16:creationId xmlns:a16="http://schemas.microsoft.com/office/drawing/2014/main" id="{91ED6C01-52D8-42CC-9AA6-FF9BC519104D}"/>
                    </a:ext>
                  </a:extLst>
                </p:cNvPr>
                <p:cNvSpPr/>
                <p:nvPr/>
              </p:nvSpPr>
              <p:spPr>
                <a:xfrm>
                  <a:off x="3523375" y="1770077"/>
                  <a:ext cx="1702956" cy="453006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B15C53CD-3631-4B19-8867-A44436BEE2DE}"/>
                    </a:ext>
                  </a:extLst>
                </p:cNvPr>
                <p:cNvSpPr txBox="1"/>
                <p:nvPr/>
              </p:nvSpPr>
              <p:spPr>
                <a:xfrm>
                  <a:off x="3528561" y="1879666"/>
                  <a:ext cx="1702958" cy="246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3 Light" pitchFamily="2" charset="-127"/>
                      <a:ea typeface="프리젠테이션 3 Light" pitchFamily="2" charset="-127"/>
                    </a:rPr>
                    <a:t>/</a:t>
                  </a:r>
                  <a:r>
                    <a:rPr lang="en-US" altLang="ko-KR" sz="1000" dirty="0" err="1">
                      <a:latin typeface="프리젠테이션 3 Light" pitchFamily="2" charset="-127"/>
                      <a:ea typeface="프리젠테이션 3 Light" pitchFamily="2" charset="-127"/>
                    </a:rPr>
                    <a:t>ner</a:t>
                  </a:r>
                  <a:endParaRPr lang="ko-KR" altLang="en-US" sz="1000" dirty="0">
                    <a:latin typeface="프리젠테이션 3 Light" pitchFamily="2" charset="-127"/>
                    <a:ea typeface="프리젠테이션 3 Light" pitchFamily="2" charset="-127"/>
                  </a:endParaRPr>
                </a:p>
              </p:txBody>
            </p:sp>
          </p:grpSp>
          <p:cxnSp>
            <p:nvCxnSpPr>
              <p:cNvPr id="331" name="직선 화살표 연결선 330">
                <a:extLst>
                  <a:ext uri="{FF2B5EF4-FFF2-40B4-BE49-F238E27FC236}">
                    <a16:creationId xmlns:a16="http://schemas.microsoft.com/office/drawing/2014/main" id="{0AFFDA16-E25A-44CC-9E6A-5C505AF8F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9170" y="3715716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직선 화살표 연결선 331">
                <a:extLst>
                  <a:ext uri="{FF2B5EF4-FFF2-40B4-BE49-F238E27FC236}">
                    <a16:creationId xmlns:a16="http://schemas.microsoft.com/office/drawing/2014/main" id="{BAEA389B-4042-4B5B-8340-7A3BDD2BD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053" y="3724105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2AB90BF9-1870-437D-952C-E851E99FA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8177" y="3717162"/>
                <a:ext cx="0" cy="25645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화살표 연결선 333">
                <a:extLst>
                  <a:ext uri="{FF2B5EF4-FFF2-40B4-BE49-F238E27FC236}">
                    <a16:creationId xmlns:a16="http://schemas.microsoft.com/office/drawing/2014/main" id="{518FBFB6-2255-48A6-B8E0-14A12813F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1833" y="4301526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직선 화살표 연결선 334">
                <a:extLst>
                  <a:ext uri="{FF2B5EF4-FFF2-40B4-BE49-F238E27FC236}">
                    <a16:creationId xmlns:a16="http://schemas.microsoft.com/office/drawing/2014/main" id="{05B61D6E-1FB3-4E32-83DC-D74C1B39D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948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직선 화살표 연결선 335">
                <a:extLst>
                  <a:ext uri="{FF2B5EF4-FFF2-40B4-BE49-F238E27FC236}">
                    <a16:creationId xmlns:a16="http://schemas.microsoft.com/office/drawing/2014/main" id="{3C6401B6-C8C5-4FFF-A665-DFD964767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053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직선 화살표 연결선 336">
                <a:extLst>
                  <a:ext uri="{FF2B5EF4-FFF2-40B4-BE49-F238E27FC236}">
                    <a16:creationId xmlns:a16="http://schemas.microsoft.com/office/drawing/2014/main" id="{2EBC76ED-FE4C-4851-82F6-29A3FCF72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30917" y="4309915"/>
                <a:ext cx="0" cy="5497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8" name="그룹 337">
                <a:extLst>
                  <a:ext uri="{FF2B5EF4-FFF2-40B4-BE49-F238E27FC236}">
                    <a16:creationId xmlns:a16="http://schemas.microsoft.com/office/drawing/2014/main" id="{86578349-ECF4-4CBD-88CD-5C9BAE8BFFE9}"/>
                  </a:ext>
                </a:extLst>
              </p:cNvPr>
              <p:cNvGrpSpPr/>
              <p:nvPr/>
            </p:nvGrpSpPr>
            <p:grpSpPr>
              <a:xfrm>
                <a:off x="4886748" y="2599025"/>
                <a:ext cx="3090377" cy="221570"/>
                <a:chOff x="3380763" y="385894"/>
                <a:chExt cx="3020038" cy="330208"/>
              </a:xfrm>
            </p:grpSpPr>
            <p:sp>
              <p:nvSpPr>
                <p:cNvPr id="339" name="사각형: 둥근 모서리 338">
                  <a:extLst>
                    <a:ext uri="{FF2B5EF4-FFF2-40B4-BE49-F238E27FC236}">
                      <a16:creationId xmlns:a16="http://schemas.microsoft.com/office/drawing/2014/main" id="{ED37DFFE-8527-4C64-BD01-FF59F0F8D85A}"/>
                    </a:ext>
                  </a:extLst>
                </p:cNvPr>
                <p:cNvSpPr/>
                <p:nvPr/>
              </p:nvSpPr>
              <p:spPr>
                <a:xfrm>
                  <a:off x="3380763" y="385894"/>
                  <a:ext cx="3020037" cy="330208"/>
                </a:xfrm>
                <a:prstGeom prst="roundRect">
                  <a:avLst/>
                </a:prstGeom>
                <a:noFill/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/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58F44CBD-B10A-407B-912C-984D1AC661CD}"/>
                    </a:ext>
                  </a:extLst>
                </p:cNvPr>
                <p:cNvSpPr txBox="1"/>
                <p:nvPr/>
              </p:nvSpPr>
              <p:spPr>
                <a:xfrm>
                  <a:off x="3380763" y="417178"/>
                  <a:ext cx="3020038" cy="275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프리젠테이션 2 ExtraLight" pitchFamily="2" charset="-127"/>
                      <a:ea typeface="프리젠테이션 2 ExtraLight" pitchFamily="2" charset="-127"/>
                    </a:rPr>
                    <a:t>Flask</a:t>
                  </a:r>
                  <a:endParaRPr lang="ko-KR" altLang="en-US" sz="1000" dirty="0">
                    <a:latin typeface="프리젠테이션 2 ExtraLight" pitchFamily="2" charset="-127"/>
                    <a:ea typeface="프리젠테이션 2 ExtraLight" pitchFamily="2" charset="-127"/>
                  </a:endParaRPr>
                </a:p>
              </p:txBody>
            </p:sp>
          </p:grpSp>
          <p:cxnSp>
            <p:nvCxnSpPr>
              <p:cNvPr id="341" name="직선 화살표 연결선 340">
                <a:extLst>
                  <a:ext uri="{FF2B5EF4-FFF2-40B4-BE49-F238E27FC236}">
                    <a16:creationId xmlns:a16="http://schemas.microsoft.com/office/drawing/2014/main" id="{73F7ECF2-1EA8-428C-9647-3321EA0CB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0605" y="3237796"/>
                <a:ext cx="1" cy="2222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화살표 연결선 341">
                <a:extLst>
                  <a:ext uri="{FF2B5EF4-FFF2-40B4-BE49-F238E27FC236}">
                    <a16:creationId xmlns:a16="http://schemas.microsoft.com/office/drawing/2014/main" id="{02ACCB18-92C2-486F-8AE4-D612F6914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1595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화살표 연결선 342">
                <a:extLst>
                  <a:ext uri="{FF2B5EF4-FFF2-40B4-BE49-F238E27FC236}">
                    <a16:creationId xmlns:a16="http://schemas.microsoft.com/office/drawing/2014/main" id="{AB4FF540-0F80-46E2-ADAA-DD09CE71D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7461" y="4315351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화살표 연결선 343">
                <a:extLst>
                  <a:ext uri="{FF2B5EF4-FFF2-40B4-BE49-F238E27FC236}">
                    <a16:creationId xmlns:a16="http://schemas.microsoft.com/office/drawing/2014/main" id="{140CDD54-9127-4409-A422-665A85E8E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641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화살표 연결선 344">
                <a:extLst>
                  <a:ext uri="{FF2B5EF4-FFF2-40B4-BE49-F238E27FC236}">
                    <a16:creationId xmlns:a16="http://schemas.microsoft.com/office/drawing/2014/main" id="{03E3A11C-FCD8-4E82-8904-7C7176EC6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69243" y="4314942"/>
                <a:ext cx="0" cy="5673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47BF433-FD7A-4A23-BF1E-57F83B57DD18}"/>
                </a:ext>
              </a:extLst>
            </p:cNvPr>
            <p:cNvSpPr/>
            <p:nvPr/>
          </p:nvSpPr>
          <p:spPr>
            <a:xfrm>
              <a:off x="4561162" y="1655685"/>
              <a:ext cx="7548527" cy="4302593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76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40C09-6FC9-FAD0-4C09-916EFFA7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9E55826-4C85-67A6-0F42-59C561DD0708}"/>
              </a:ext>
            </a:extLst>
          </p:cNvPr>
          <p:cNvSpPr/>
          <p:nvPr/>
        </p:nvSpPr>
        <p:spPr>
          <a:xfrm>
            <a:off x="8097835" y="2139692"/>
            <a:ext cx="3391359" cy="2545165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1414DB5-CFB1-C020-6864-A417C338E94F}"/>
              </a:ext>
            </a:extLst>
          </p:cNvPr>
          <p:cNvSpPr/>
          <p:nvPr/>
        </p:nvSpPr>
        <p:spPr>
          <a:xfrm>
            <a:off x="746158" y="1013761"/>
            <a:ext cx="10743037" cy="1851408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E0A204-2B68-211F-65A7-EA1FFBE611E1}"/>
              </a:ext>
            </a:extLst>
          </p:cNvPr>
          <p:cNvSpPr/>
          <p:nvPr/>
        </p:nvSpPr>
        <p:spPr>
          <a:xfrm>
            <a:off x="774701" y="4915102"/>
            <a:ext cx="6389783" cy="1699033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BCE5A46-F6B3-9DB7-90E2-8292FB8F2849}"/>
              </a:ext>
            </a:extLst>
          </p:cNvPr>
          <p:cNvSpPr/>
          <p:nvPr/>
        </p:nvSpPr>
        <p:spPr>
          <a:xfrm>
            <a:off x="746159" y="3001667"/>
            <a:ext cx="7231168" cy="1699033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7D34D-B2CA-54B1-19A0-D190DD566504}"/>
              </a:ext>
            </a:extLst>
          </p:cNvPr>
          <p:cNvSpPr txBox="1"/>
          <p:nvPr/>
        </p:nvSpPr>
        <p:spPr>
          <a:xfrm>
            <a:off x="1179102" y="5544741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서버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E0836D-8D96-A4AD-E3A9-831B700441ED}"/>
              </a:ext>
            </a:extLst>
          </p:cNvPr>
          <p:cNvSpPr txBox="1"/>
          <p:nvPr/>
        </p:nvSpPr>
        <p:spPr>
          <a:xfrm>
            <a:off x="1168826" y="3666517"/>
            <a:ext cx="124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개발 환경</a:t>
            </a:r>
          </a:p>
        </p:txBody>
      </p:sp>
      <p:pic>
        <p:nvPicPr>
          <p:cNvPr id="21" name="그림 20" descr="고양이, 만화 영화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2C95EF-75A8-6AAF-FEEC-B710A3271BC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85" y="5218833"/>
            <a:ext cx="1035438" cy="1035438"/>
          </a:xfrm>
          <a:prstGeom prst="rect">
            <a:avLst/>
          </a:prstGeom>
        </p:spPr>
      </p:pic>
      <p:pic>
        <p:nvPicPr>
          <p:cNvPr id="23" name="그림 2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4397E3-2344-6C0C-DC4D-7C65A3A4361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42" y="5274473"/>
            <a:ext cx="1035227" cy="909868"/>
          </a:xfrm>
          <a:prstGeom prst="rect">
            <a:avLst/>
          </a:prstGeom>
        </p:spPr>
      </p:pic>
      <p:pic>
        <p:nvPicPr>
          <p:cNvPr id="25" name="그림 24" descr="로고, 그래픽, 만화 영화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4663DC1-A54C-230D-F2F2-8FB05D5476E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161" y="5315653"/>
            <a:ext cx="1717955" cy="841798"/>
          </a:xfrm>
          <a:prstGeom prst="rect">
            <a:avLst/>
          </a:prstGeom>
        </p:spPr>
      </p:pic>
      <p:pic>
        <p:nvPicPr>
          <p:cNvPr id="29" name="그림 28" descr="그래픽, 그래픽 디자인, 로고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E788FFA-89E5-2B9B-8FFA-33400EF4186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596" y="3051754"/>
            <a:ext cx="1457694" cy="126333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12112" y="6213581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9.0.102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8494" y="6201447"/>
            <a:ext cx="1076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AWS EC2 ]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11335" y="619654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docker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67D338B-9152-CBF3-276F-68E181C0455B}"/>
              </a:ext>
            </a:extLst>
          </p:cNvPr>
          <p:cNvSpPr/>
          <p:nvPr/>
        </p:nvSpPr>
        <p:spPr>
          <a:xfrm>
            <a:off x="7271690" y="4897344"/>
            <a:ext cx="4217506" cy="1706200"/>
          </a:xfrm>
          <a:prstGeom prst="roundRect">
            <a:avLst/>
          </a:prstGeom>
          <a:ln w="12700">
            <a:solidFill>
              <a:srgbClr val="456E2A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5054F-E62C-D28D-F35F-C23326FE8BAD}"/>
              </a:ext>
            </a:extLst>
          </p:cNvPr>
          <p:cNvSpPr txBox="1"/>
          <p:nvPr/>
        </p:nvSpPr>
        <p:spPr>
          <a:xfrm>
            <a:off x="7470278" y="5521572"/>
            <a:ext cx="171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데이터 베이스</a:t>
            </a:r>
          </a:p>
        </p:txBody>
      </p:sp>
      <p:pic>
        <p:nvPicPr>
          <p:cNvPr id="27" name="그림 26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A8C3DC-16BC-4E1C-4883-1CADE95EDDF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416" y="5446245"/>
            <a:ext cx="2176134" cy="49688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432292" y="5900344"/>
            <a:ext cx="1624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Oracle Database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48083" y="6230834"/>
            <a:ext cx="992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Oracle 11g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16835" y="4199174"/>
            <a:ext cx="1767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Spring Framework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8954" y="441079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5.0.7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599D525D-6B4C-4D8B-B47B-710DB03C229D}"/>
              </a:ext>
            </a:extLst>
          </p:cNvPr>
          <p:cNvGrpSpPr/>
          <p:nvPr/>
        </p:nvGrpSpPr>
        <p:grpSpPr>
          <a:xfrm>
            <a:off x="4508334" y="3034505"/>
            <a:ext cx="1171575" cy="1635563"/>
            <a:chOff x="6930206" y="5130509"/>
            <a:chExt cx="1171575" cy="163556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206" y="5130509"/>
              <a:ext cx="1171575" cy="117157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7177032" y="6246674"/>
              <a:ext cx="7913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Flask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97541" y="6458295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3.0.3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sp>
        <p:nvSpPr>
          <p:cNvPr id="49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개발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</a:t>
            </a:r>
            <a:r>
              <a:rPr lang="ko-KR" alt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목록표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7E25D-96CE-AF9F-32D9-3EF4E78EE402}"/>
              </a:ext>
            </a:extLst>
          </p:cNvPr>
          <p:cNvSpPr txBox="1"/>
          <p:nvPr/>
        </p:nvSpPr>
        <p:spPr>
          <a:xfrm>
            <a:off x="1113440" y="1700251"/>
            <a:ext cx="8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프리젠테이션 8 ExtraBold" pitchFamily="2" charset="-127"/>
                <a:ea typeface="프리젠테이션 8 ExtraBold" pitchFamily="2" charset="-127"/>
              </a:rPr>
              <a:t>기술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252987-05F4-42BA-AB70-5D888103A1C3}"/>
              </a:ext>
            </a:extLst>
          </p:cNvPr>
          <p:cNvGrpSpPr/>
          <p:nvPr/>
        </p:nvGrpSpPr>
        <p:grpSpPr>
          <a:xfrm>
            <a:off x="3676389" y="1207748"/>
            <a:ext cx="931944" cy="1632495"/>
            <a:chOff x="7187781" y="1156075"/>
            <a:chExt cx="931944" cy="1632495"/>
          </a:xfrm>
        </p:grpSpPr>
        <p:pic>
          <p:nvPicPr>
            <p:cNvPr id="17" name="그림 1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ED5CCC1-9087-9B29-D767-FFF32F435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781" y="1156075"/>
              <a:ext cx="931944" cy="931944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7437519" y="2205400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[JSP]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42430" y="2480793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2.3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AD50A2AE-6BAD-484E-B16D-00E064F23A87}"/>
              </a:ext>
            </a:extLst>
          </p:cNvPr>
          <p:cNvGrpSpPr/>
          <p:nvPr/>
        </p:nvGrpSpPr>
        <p:grpSpPr>
          <a:xfrm>
            <a:off x="9212917" y="1252798"/>
            <a:ext cx="2307427" cy="1513506"/>
            <a:chOff x="9320659" y="1107418"/>
            <a:chExt cx="2307427" cy="1513506"/>
          </a:xfrm>
        </p:grpSpPr>
        <p:pic>
          <p:nvPicPr>
            <p:cNvPr id="19" name="그림 18" descr="스크린샷, 그래픽, 노랑, 직사각형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4F7945E-6789-45F4-9CB1-D57172EA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3584" y="1107418"/>
              <a:ext cx="1005204" cy="1124906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320659" y="2313147"/>
              <a:ext cx="23074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HTML5, CSS3,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Javascript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F759DE5-3DFB-4079-BB94-43541B4AAB3F}"/>
              </a:ext>
            </a:extLst>
          </p:cNvPr>
          <p:cNvGrpSpPr/>
          <p:nvPr/>
        </p:nvGrpSpPr>
        <p:grpSpPr>
          <a:xfrm>
            <a:off x="2256901" y="1205056"/>
            <a:ext cx="1263335" cy="1571112"/>
            <a:chOff x="2391807" y="1156075"/>
            <a:chExt cx="1263335" cy="1571112"/>
          </a:xfrm>
        </p:grpSpPr>
        <p:pic>
          <p:nvPicPr>
            <p:cNvPr id="15" name="그림 14" descr="그래픽, 폰트, 그래픽 디자인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614C853-75EA-2FBE-B786-D2657E24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1807" y="1156075"/>
              <a:ext cx="1263335" cy="1263335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652932" y="2419410"/>
              <a:ext cx="8258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JDK - 11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1AA05F1-347D-46BB-B979-31CACBB5D227}"/>
              </a:ext>
            </a:extLst>
          </p:cNvPr>
          <p:cNvGrpSpPr/>
          <p:nvPr/>
        </p:nvGrpSpPr>
        <p:grpSpPr>
          <a:xfrm>
            <a:off x="5003161" y="1153372"/>
            <a:ext cx="1067191" cy="1671054"/>
            <a:chOff x="4712362" y="1078010"/>
            <a:chExt cx="1067191" cy="16710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76633F3-42CC-4414-8BEB-7C72A006B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362" y="1078010"/>
              <a:ext cx="1067191" cy="106719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9C7DD2-3182-4B6B-B84F-7BB1A7EB1A93}"/>
                </a:ext>
              </a:extLst>
            </p:cNvPr>
            <p:cNvSpPr txBox="1"/>
            <p:nvPr/>
          </p:nvSpPr>
          <p:spPr>
            <a:xfrm>
              <a:off x="4802395" y="2165428"/>
              <a:ext cx="93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Python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DEB123-6DD2-4F06-B4C7-E91E5B7D02B7}"/>
                </a:ext>
              </a:extLst>
            </p:cNvPr>
            <p:cNvSpPr txBox="1"/>
            <p:nvPr/>
          </p:nvSpPr>
          <p:spPr>
            <a:xfrm>
              <a:off x="4927462" y="2441287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3.10.0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1383C04C-23DC-4709-8EBC-234F7ABEFF21}"/>
              </a:ext>
            </a:extLst>
          </p:cNvPr>
          <p:cNvGrpSpPr/>
          <p:nvPr/>
        </p:nvGrpSpPr>
        <p:grpSpPr>
          <a:xfrm>
            <a:off x="6430791" y="1268554"/>
            <a:ext cx="904415" cy="1550621"/>
            <a:chOff x="6063776" y="1205693"/>
            <a:chExt cx="904415" cy="1550621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8B74FC2-EEF1-4A2D-90EE-F7998620C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372" y="1205693"/>
              <a:ext cx="827303" cy="927131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DB10D2-75F5-4EDC-AAC8-F10BA3C2EBF9}"/>
                </a:ext>
              </a:extLst>
            </p:cNvPr>
            <p:cNvSpPr txBox="1"/>
            <p:nvPr/>
          </p:nvSpPr>
          <p:spPr>
            <a:xfrm>
              <a:off x="6063776" y="2170843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numpy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281CEB-16C7-4380-BDB1-07F28FE3AE04}"/>
                </a:ext>
              </a:extLst>
            </p:cNvPr>
            <p:cNvSpPr txBox="1"/>
            <p:nvPr/>
          </p:nvSpPr>
          <p:spPr>
            <a:xfrm>
              <a:off x="6234495" y="2448537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2.2.4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ED29F1D3-E6B2-4BD0-AF50-BCA908CD3583}"/>
              </a:ext>
            </a:extLst>
          </p:cNvPr>
          <p:cNvGrpSpPr/>
          <p:nvPr/>
        </p:nvGrpSpPr>
        <p:grpSpPr>
          <a:xfrm>
            <a:off x="7779536" y="1231232"/>
            <a:ext cx="1240752" cy="1574885"/>
            <a:chOff x="7616064" y="1206683"/>
            <a:chExt cx="1240752" cy="1574885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8B6C063D-2F34-47C9-8461-C03D5E33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064" y="1206683"/>
              <a:ext cx="1240752" cy="103396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F86FDD-7F3E-4DFE-9DD5-AA756D28E328}"/>
                </a:ext>
              </a:extLst>
            </p:cNvPr>
            <p:cNvSpPr txBox="1"/>
            <p:nvPr/>
          </p:nvSpPr>
          <p:spPr>
            <a:xfrm>
              <a:off x="7657898" y="2239591"/>
              <a:ext cx="1198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tensorflow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5789BC-9E76-4FD8-909B-1DBC6A46FC07}"/>
                </a:ext>
              </a:extLst>
            </p:cNvPr>
            <p:cNvSpPr txBox="1"/>
            <p:nvPr/>
          </p:nvSpPr>
          <p:spPr>
            <a:xfrm>
              <a:off x="7927779" y="2473791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2.19.0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0C052680-4057-4F41-85B3-F5FF30E36D94}"/>
              </a:ext>
            </a:extLst>
          </p:cNvPr>
          <p:cNvGrpSpPr/>
          <p:nvPr/>
        </p:nvGrpSpPr>
        <p:grpSpPr>
          <a:xfrm>
            <a:off x="9993509" y="2985823"/>
            <a:ext cx="1564233" cy="1573169"/>
            <a:chOff x="10006901" y="2835144"/>
            <a:chExt cx="1564233" cy="1573169"/>
          </a:xfrm>
        </p:grpSpPr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50D5C85E-9F3F-4B01-A54E-2259687B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06901" y="2835144"/>
              <a:ext cx="1564233" cy="1564233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D7F39B4-F533-4ED4-9F30-1EA1F80F4707}"/>
                </a:ext>
              </a:extLst>
            </p:cNvPr>
            <p:cNvSpPr txBox="1"/>
            <p:nvPr/>
          </p:nvSpPr>
          <p:spPr>
            <a:xfrm>
              <a:off x="10254669" y="4100536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Bootstrap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2285E932-83ED-4394-ADAF-1FD7221605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16" y="3172946"/>
            <a:ext cx="1843067" cy="969096"/>
          </a:xfrm>
          <a:prstGeom prst="rect">
            <a:avLst/>
          </a:prstGeom>
        </p:spPr>
      </p:pic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F7C155D7-2D5F-4496-8416-BF70DF44A7D4}"/>
              </a:ext>
            </a:extLst>
          </p:cNvPr>
          <p:cNvGrpSpPr/>
          <p:nvPr/>
        </p:nvGrpSpPr>
        <p:grpSpPr>
          <a:xfrm>
            <a:off x="6196714" y="4093961"/>
            <a:ext cx="1262653" cy="529502"/>
            <a:chOff x="9559915" y="6170429"/>
            <a:chExt cx="1262653" cy="529502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980AF70-7618-415C-A5BF-1E530F74EF2C}"/>
                </a:ext>
              </a:extLst>
            </p:cNvPr>
            <p:cNvSpPr txBox="1"/>
            <p:nvPr/>
          </p:nvSpPr>
          <p:spPr>
            <a:xfrm>
              <a:off x="9559915" y="6170429"/>
              <a:ext cx="1262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[ Spring Boot ]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C6B379CD-A889-407F-9E69-ADFE643304C4}"/>
                </a:ext>
              </a:extLst>
            </p:cNvPr>
            <p:cNvSpPr txBox="1"/>
            <p:nvPr/>
          </p:nvSpPr>
          <p:spPr>
            <a:xfrm>
              <a:off x="9893584" y="6392154"/>
              <a:ext cx="659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3.3.10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9281AE9-EC88-E739-AC82-9A8FCE57F43B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936" y="3381727"/>
            <a:ext cx="2079105" cy="415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E96EAB-3F3E-8C1B-CCE6-FF66EBEE1518}"/>
              </a:ext>
            </a:extLst>
          </p:cNvPr>
          <p:cNvSpPr txBox="1"/>
          <p:nvPr/>
        </p:nvSpPr>
        <p:spPr>
          <a:xfrm>
            <a:off x="8423894" y="3940072"/>
            <a:ext cx="1150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[ matplotlib ]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898E83-506D-25A9-A5C1-7EF410B7DFA7}"/>
              </a:ext>
            </a:extLst>
          </p:cNvPr>
          <p:cNvSpPr txBox="1"/>
          <p:nvPr/>
        </p:nvSpPr>
        <p:spPr>
          <a:xfrm>
            <a:off x="8750406" y="424784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3.7.1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A190CF14-E83B-329E-DD33-459E7BC97036}"/>
              </a:ext>
            </a:extLst>
          </p:cNvPr>
          <p:cNvSpPr/>
          <p:nvPr/>
        </p:nvSpPr>
        <p:spPr>
          <a:xfrm>
            <a:off x="8109492" y="2757667"/>
            <a:ext cx="3277181" cy="181676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8640F1-0777-ECEB-5AD8-948DEE0949C6}"/>
              </a:ext>
            </a:extLst>
          </p:cNvPr>
          <p:cNvSpPr/>
          <p:nvPr/>
        </p:nvSpPr>
        <p:spPr>
          <a:xfrm>
            <a:off x="11415211" y="2495157"/>
            <a:ext cx="61261" cy="36773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8246BA4-E8A6-54F9-7ED2-9AB49F6134F9}"/>
              </a:ext>
            </a:extLst>
          </p:cNvPr>
          <p:cNvSpPr/>
          <p:nvPr/>
        </p:nvSpPr>
        <p:spPr>
          <a:xfrm>
            <a:off x="11302550" y="2720831"/>
            <a:ext cx="134902" cy="45211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9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4FE47-B5AB-5423-CAB2-85E90B51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58367" y="920317"/>
            <a:ext cx="3514725" cy="3710123"/>
            <a:chOff x="466725" y="901181"/>
            <a:chExt cx="3514725" cy="5766318"/>
          </a:xfrm>
        </p:grpSpPr>
        <p:sp>
          <p:nvSpPr>
            <p:cNvPr id="5" name="TextBox 4"/>
            <p:cNvSpPr txBox="1"/>
            <p:nvPr/>
          </p:nvSpPr>
          <p:spPr>
            <a:xfrm>
              <a:off x="571500" y="1455178"/>
              <a:ext cx="3409950" cy="5166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Java 11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기반으로 미니 프로젝트 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주소록 관리 프로그램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연락처 저장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검색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수정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삭제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출력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File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클래스를 이용하여 파일로 저장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lvl="1"/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Single Linked List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노드 삽입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노드 삭제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저장되어 있는 노드 역순으로 바꾸기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선택 정렬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(Selection Sort)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알고리즘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은행 계좌 관리 프로그램 넣기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466725" y="901181"/>
              <a:ext cx="3409950" cy="5766318"/>
              <a:chOff x="466725" y="901181"/>
              <a:chExt cx="3409950" cy="5766318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466725" y="1114424"/>
                <a:ext cx="3409950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1414461" y="901181"/>
                <a:ext cx="1476376" cy="501210"/>
                <a:chOff x="1414461" y="901181"/>
                <a:chExt cx="1476376" cy="501210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414461" y="901181"/>
                  <a:ext cx="14382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Java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17" name="그룹 16"/>
          <p:cNvGrpSpPr/>
          <p:nvPr/>
        </p:nvGrpSpPr>
        <p:grpSpPr>
          <a:xfrm>
            <a:off x="4190988" y="699561"/>
            <a:ext cx="3590925" cy="5970865"/>
            <a:chOff x="466724" y="747293"/>
            <a:chExt cx="3590925" cy="5970865"/>
          </a:xfrm>
        </p:grpSpPr>
        <p:sp>
          <p:nvSpPr>
            <p:cNvPr id="18" name="TextBox 17"/>
            <p:cNvSpPr txBox="1"/>
            <p:nvPr/>
          </p:nvSpPr>
          <p:spPr>
            <a:xfrm>
              <a:off x="523716" y="1455179"/>
              <a:ext cx="3409950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SLF4J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를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Logging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IoC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DI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DI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Annotation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DI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AOP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POJO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클래스 이용한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AOP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AspectJ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@Aspect annotation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기반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AOP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구현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JDBC</a:t>
              </a: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JDBC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설정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트랜잭션 처리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연결 정보 암호화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(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Jasypt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742950" lvl="1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Spring MVC Pattern</a:t>
              </a: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회원 관리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게시판 프로그램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MyBatis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Mapper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XML</a:t>
              </a: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364454" y="747293"/>
                <a:ext cx="1614489" cy="707886"/>
                <a:chOff x="1364454" y="747293"/>
                <a:chExt cx="1614489" cy="707886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364454" y="747293"/>
                  <a:ext cx="161448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Spring Framework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24" name="그룹 23"/>
          <p:cNvGrpSpPr/>
          <p:nvPr/>
        </p:nvGrpSpPr>
        <p:grpSpPr>
          <a:xfrm>
            <a:off x="8222127" y="825279"/>
            <a:ext cx="3590925" cy="3747551"/>
            <a:chOff x="466724" y="747293"/>
            <a:chExt cx="3590925" cy="5920206"/>
          </a:xfrm>
        </p:grpSpPr>
        <p:sp>
          <p:nvSpPr>
            <p:cNvPr id="25" name="TextBox 24"/>
            <p:cNvSpPr txBox="1"/>
            <p:nvPr/>
          </p:nvSpPr>
          <p:spPr>
            <a:xfrm>
              <a:off x="571499" y="1652987"/>
              <a:ext cx="3409950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SQL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과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DBMS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에 대한 이해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관계 데이터 모델에 대한 이해 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무결성 제약 조건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관계대수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부속질의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중첩질의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스칼라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부속질의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인라인 뷰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인덱스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오라클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B-tree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인덱스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PL/SQL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ER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모델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정규화 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Nomalization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데이터 백업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1364454" y="747293"/>
                <a:ext cx="1614489" cy="655098"/>
                <a:chOff x="1364454" y="747293"/>
                <a:chExt cx="1614489" cy="655098"/>
              </a:xfrm>
            </p:grpSpPr>
            <p:sp>
              <p:nvSpPr>
                <p:cNvPr id="29" name="직사각형 28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364454" y="747293"/>
                  <a:ext cx="1614489" cy="632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 err="1">
                      <a:latin typeface="프리젠테이션 8 ExtraBold" pitchFamily="2" charset="-127"/>
                      <a:ea typeface="프리젠테이션 8 ExtraBold" pitchFamily="2" charset="-127"/>
                    </a:rPr>
                    <a:t>DataBase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grpSp>
        <p:nvGrpSpPr>
          <p:cNvPr id="31" name="그룹 30"/>
          <p:cNvGrpSpPr/>
          <p:nvPr/>
        </p:nvGrpSpPr>
        <p:grpSpPr>
          <a:xfrm>
            <a:off x="8222127" y="4563572"/>
            <a:ext cx="3590925" cy="2056196"/>
            <a:chOff x="466724" y="747293"/>
            <a:chExt cx="3590925" cy="5920206"/>
          </a:xfrm>
        </p:grpSpPr>
        <p:sp>
          <p:nvSpPr>
            <p:cNvPr id="32" name="TextBox 31"/>
            <p:cNvSpPr txBox="1"/>
            <p:nvPr/>
          </p:nvSpPr>
          <p:spPr>
            <a:xfrm>
              <a:off x="590707" y="1742867"/>
              <a:ext cx="3409950" cy="4607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람다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(Lambda)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함수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파이썬으로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텍스트 파일 처리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표준 모듈과 외부 모듈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예외 처리 및 내장 함수 활용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Matplotlib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시각화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사이킷런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</a:t>
              </a:r>
              <a:r>
                <a:rPr lang="ko-KR" altLang="en-US" sz="1400" dirty="0" err="1">
                  <a:latin typeface="프리젠테이션 6 SemiBold" pitchFamily="2" charset="-127"/>
                  <a:ea typeface="프리젠테이션 6 SemiBold" pitchFamily="2" charset="-127"/>
                </a:rPr>
                <a:t>머신러닝을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 이용한 회귀분석 실습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주소록 관리 프로그램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6724" y="747293"/>
              <a:ext cx="3590925" cy="5920206"/>
              <a:chOff x="466724" y="747293"/>
              <a:chExt cx="3590925" cy="5920206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그룹 34"/>
              <p:cNvGrpSpPr/>
              <p:nvPr/>
            </p:nvGrpSpPr>
            <p:grpSpPr>
              <a:xfrm>
                <a:off x="1364454" y="747293"/>
                <a:ext cx="1614489" cy="655098"/>
                <a:chOff x="1364454" y="747293"/>
                <a:chExt cx="1614489" cy="655098"/>
              </a:xfrm>
            </p:grpSpPr>
            <p:sp>
              <p:nvSpPr>
                <p:cNvPr id="36" name="직사각형 35"/>
                <p:cNvSpPr/>
                <p:nvPr/>
              </p:nvSpPr>
              <p:spPr>
                <a:xfrm>
                  <a:off x="1452562" y="916616"/>
                  <a:ext cx="1438275" cy="4857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1364454" y="747293"/>
                  <a:ext cx="1614489" cy="6320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Python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  <p:sp>
        <p:nvSpPr>
          <p:cNvPr id="38" name="사각형: 둥근 모서리 3">
            <a:extLst>
              <a:ext uri="{FF2B5EF4-FFF2-40B4-BE49-F238E27FC236}">
                <a16:creationId xmlns:a16="http://schemas.microsoft.com/office/drawing/2014/main" id="{99BDADF3-BA32-1270-1032-4F3EECB10EA2}"/>
              </a:ext>
            </a:extLst>
          </p:cNvPr>
          <p:cNvSpPr/>
          <p:nvPr/>
        </p:nvSpPr>
        <p:spPr>
          <a:xfrm>
            <a:off x="298465" y="235390"/>
            <a:ext cx="59902" cy="561314"/>
          </a:xfrm>
          <a:prstGeom prst="roundRect">
            <a:avLst/>
          </a:prstGeom>
          <a:solidFill>
            <a:srgbClr val="456E2A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56E2A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559229-CB2B-4C7F-A7D3-DC3A8393F191}"/>
              </a:ext>
            </a:extLst>
          </p:cNvPr>
          <p:cNvSpPr txBox="1"/>
          <p:nvPr/>
        </p:nvSpPr>
        <p:spPr>
          <a:xfrm>
            <a:off x="444973" y="235390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02 </a:t>
            </a:r>
            <a:r>
              <a:rPr lang="ko-KR" altLang="en-US" sz="1200" dirty="0">
                <a:latin typeface="프리젠테이션 5 Medium" pitchFamily="2" charset="-127"/>
                <a:ea typeface="프리젠테이션 5 Medium" pitchFamily="2" charset="-127"/>
              </a:rPr>
              <a:t>개발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  <a:t> 환경 및 사용 기술 경험</a:t>
            </a:r>
            <a:b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기술 경험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28416" y="4658500"/>
            <a:ext cx="3439901" cy="1958747"/>
            <a:chOff x="466724" y="647147"/>
            <a:chExt cx="3590925" cy="6020352"/>
          </a:xfrm>
        </p:grpSpPr>
        <p:sp>
          <p:nvSpPr>
            <p:cNvPr id="44" name="TextBox 43"/>
            <p:cNvSpPr txBox="1"/>
            <p:nvPr/>
          </p:nvSpPr>
          <p:spPr>
            <a:xfrm>
              <a:off x="606461" y="2001388"/>
              <a:ext cx="3409950" cy="4256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Lombok </a:t>
              </a: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을 이용한 데이터 모델 핸들링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>
                  <a:latin typeface="프리젠테이션 6 SemiBold" pitchFamily="2" charset="-127"/>
                  <a:ea typeface="프리젠테이션 6 SemiBold" pitchFamily="2" charset="-127"/>
                </a:rPr>
                <a:t>폼 데이터 유효성 검증</a:t>
              </a:r>
              <a:endParaRPr lang="en-US" altLang="ko-KR" sz="1400" dirty="0">
                <a:latin typeface="프리젠테이션 6 SemiBold" pitchFamily="2" charset="-127"/>
                <a:ea typeface="프리젠테이션 6 SemiBold" pitchFamily="2" charset="-127"/>
              </a:endParaRPr>
            </a:p>
            <a:p>
              <a:pPr marL="742950" lvl="1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Validator, </a:t>
              </a: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ValidationUtils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</a:t>
              </a:r>
              <a:b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</a:br>
              <a:r>
                <a:rPr lang="en-US" altLang="ko-KR" sz="1400" dirty="0" err="1">
                  <a:latin typeface="프리젠테이션 6 SemiBold" pitchFamily="2" charset="-127"/>
                  <a:ea typeface="프리젠테이션 6 SemiBold" pitchFamily="2" charset="-127"/>
                </a:rPr>
                <a:t>initBinder</a:t>
              </a: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, Valid annotation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프리젠테이션 6 SemiBold" pitchFamily="2" charset="-127"/>
                  <a:ea typeface="프리젠테이션 6 SemiBold" pitchFamily="2" charset="-127"/>
                </a:rPr>
                <a:t>JDBC Template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466724" y="647147"/>
              <a:ext cx="3590925" cy="6020352"/>
              <a:chOff x="466724" y="647147"/>
              <a:chExt cx="3590925" cy="6020352"/>
            </a:xfrm>
          </p:grpSpPr>
          <p:sp>
            <p:nvSpPr>
              <p:cNvPr id="46" name="직사각형 45"/>
              <p:cNvSpPr/>
              <p:nvPr/>
            </p:nvSpPr>
            <p:spPr>
              <a:xfrm>
                <a:off x="466724" y="1114424"/>
                <a:ext cx="3590925" cy="55530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1109046" y="647147"/>
                <a:ext cx="2404782" cy="1229767"/>
                <a:chOff x="1109046" y="647147"/>
                <a:chExt cx="2404782" cy="1229767"/>
              </a:xfrm>
            </p:grpSpPr>
            <p:sp>
              <p:nvSpPr>
                <p:cNvPr id="48" name="직사각형 47"/>
                <p:cNvSpPr/>
                <p:nvPr/>
              </p:nvSpPr>
              <p:spPr>
                <a:xfrm>
                  <a:off x="1109047" y="685376"/>
                  <a:ext cx="2404781" cy="8580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109046" y="647147"/>
                  <a:ext cx="2404781" cy="1229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dirty="0">
                      <a:latin typeface="프리젠테이션 8 ExtraBold" pitchFamily="2" charset="-127"/>
                      <a:ea typeface="프리젠테이션 8 ExtraBold" pitchFamily="2" charset="-127"/>
                    </a:rPr>
                    <a:t>Spring Boot</a:t>
                  </a:r>
                  <a:endParaRPr lang="ko-KR" altLang="en-US" sz="2000" dirty="0">
                    <a:latin typeface="프리젠테이션 8 ExtraBold" pitchFamily="2" charset="-127"/>
                    <a:ea typeface="프리젠테이션 8 ExtraBold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6281008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2339</ep:Words>
  <ep:PresentationFormat>와이드스크린</ep:PresentationFormat>
  <ep:Paragraphs>514</ep:Paragraphs>
  <ep:Slides>38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ep:HeadingPairs>
  <ep:TitlesOfParts>
    <vt:vector size="39" baseType="lpstr">
      <vt:lpstr>Office 테마</vt:lpstr>
      <vt:lpstr>독거노인 인구예측 및 생성형 AI 서비스 개발  프로젝트 수행 결과서</vt:lpstr>
      <vt:lpstr>목차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10. 시연  프로젝트 시연</vt:lpstr>
      <vt:lpstr>슬라이드 36</vt:lpstr>
      <vt:lpstr>슬라이드 37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2025-04-04T05:19:25.000</dcterms:created>
  <dc:creator>남정한</dc:creator>
  <cp:lastModifiedBy>chlgn</cp:lastModifiedBy>
  <dcterms:modified xsi:type="dcterms:W3CDTF">2025-05-30T04:38:17.919</dcterms:modified>
  <cp:revision>158</cp:revision>
  <dc:title>독거노인 인구예측 프로젝트  프로젝트 수행 결과서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