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  <p:sldMasterId id="2147483690" r:id="rId2"/>
    <p:sldMasterId id="2147483694" r:id="rId3"/>
  </p:sldMasterIdLst>
  <p:notesMasterIdLst>
    <p:notesMasterId r:id="rId37"/>
  </p:notesMasterIdLst>
  <p:handoutMasterIdLst>
    <p:handoutMasterId r:id="rId38"/>
  </p:handoutMasterIdLst>
  <p:sldIdLst>
    <p:sldId id="257" r:id="rId4"/>
    <p:sldId id="522" r:id="rId5"/>
    <p:sldId id="523" r:id="rId6"/>
    <p:sldId id="569" r:id="rId7"/>
    <p:sldId id="568" r:id="rId8"/>
    <p:sldId id="570" r:id="rId9"/>
    <p:sldId id="577" r:id="rId10"/>
    <p:sldId id="579" r:id="rId11"/>
    <p:sldId id="529" r:id="rId12"/>
    <p:sldId id="580" r:id="rId13"/>
    <p:sldId id="581" r:id="rId14"/>
    <p:sldId id="582" r:id="rId15"/>
    <p:sldId id="583" r:id="rId16"/>
    <p:sldId id="587" r:id="rId17"/>
    <p:sldId id="588" r:id="rId18"/>
    <p:sldId id="584" r:id="rId19"/>
    <p:sldId id="585" r:id="rId20"/>
    <p:sldId id="586" r:id="rId21"/>
    <p:sldId id="589" r:id="rId22"/>
    <p:sldId id="526" r:id="rId23"/>
    <p:sldId id="538" r:id="rId24"/>
    <p:sldId id="528" r:id="rId25"/>
    <p:sldId id="554" r:id="rId26"/>
    <p:sldId id="534" r:id="rId27"/>
    <p:sldId id="540" r:id="rId28"/>
    <p:sldId id="541" r:id="rId29"/>
    <p:sldId id="531" r:id="rId30"/>
    <p:sldId id="558" r:id="rId31"/>
    <p:sldId id="592" r:id="rId32"/>
    <p:sldId id="593" r:id="rId33"/>
    <p:sldId id="596" r:id="rId34"/>
    <p:sldId id="598" r:id="rId35"/>
    <p:sldId id="599" r:id="rId36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1914">
          <p15:clr>
            <a:srgbClr val="A4A3A4"/>
          </p15:clr>
        </p15:guide>
        <p15:guide id="6" pos="3228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pos="4494">
          <p15:clr>
            <a:srgbClr val="A4A3A4"/>
          </p15:clr>
        </p15:guide>
        <p15:guide id="9" pos="3307">
          <p15:clr>
            <a:srgbClr val="A4A3A4"/>
          </p15:clr>
        </p15:guide>
        <p15:guide id="10" pos="4794">
          <p15:clr>
            <a:srgbClr val="A4A3A4"/>
          </p15:clr>
        </p15:guide>
        <p15:guide id="11" pos="1032">
          <p15:clr>
            <a:srgbClr val="A4A3A4"/>
          </p15:clr>
        </p15:guide>
        <p15:guide id="12" pos="1098">
          <p15:clr>
            <a:srgbClr val="A4A3A4"/>
          </p15:clr>
        </p15:guide>
        <p15:guide id="13" pos="3120" userDrawn="1">
          <p15:clr>
            <a:srgbClr val="A4A3A4"/>
          </p15:clr>
        </p15:guide>
        <p15:guide id="14" pos="6023" userDrawn="1">
          <p15:clr>
            <a:srgbClr val="A4A3A4"/>
          </p15:clr>
        </p15:guide>
        <p15:guide id="15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898989"/>
    <a:srgbClr val="E8E8ED"/>
    <a:srgbClr val="FF9900"/>
    <a:srgbClr val="C0C0C0"/>
    <a:srgbClr val="ECECEC"/>
    <a:srgbClr val="0066CC"/>
    <a:srgbClr val="777777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6358" autoAdjust="0"/>
  </p:normalViewPr>
  <p:slideViewPr>
    <p:cSldViewPr snapToGrid="0">
      <p:cViewPr varScale="1">
        <p:scale>
          <a:sx n="114" d="100"/>
          <a:sy n="114" d="100"/>
        </p:scale>
        <p:origin x="1356" y="96"/>
      </p:cViewPr>
      <p:guideLst>
        <p:guide orient="horz" pos="3084"/>
        <p:guide orient="horz" pos="720"/>
        <p:guide orient="horz" pos="210"/>
        <p:guide orient="horz" pos="845"/>
        <p:guide orient="horz" pos="1914"/>
        <p:guide pos="3228"/>
        <p:guide pos="217"/>
        <p:guide pos="4494"/>
        <p:guide pos="3307"/>
        <p:guide pos="4794"/>
        <p:guide pos="1032"/>
        <p:guide pos="1098"/>
        <p:guide pos="3120"/>
        <p:guide pos="6023"/>
        <p:guide orient="horz" pos="48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77" d="100"/>
          <a:sy n="77" d="100"/>
        </p:scale>
        <p:origin x="-2220" y="-108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53039E5-A076-40B5-BD13-6758EDFA5E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103B80C-8455-4A26-B9A4-6ECF13BAF49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3E5A6760-00FB-4653-9740-1C952B1551E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321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3910"/>
            <a:ext cx="953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5212"/>
            <a:ext cx="939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28600" y="741363"/>
            <a:ext cx="9393238" cy="55927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538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14935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8232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6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C03E64FB-A618-47F8-8CBA-C5E4C6F9ADAC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7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 userDrawn="1"/>
        </p:nvSpPr>
        <p:spPr bwMode="auto">
          <a:xfrm>
            <a:off x="7665173" y="333375"/>
            <a:ext cx="618392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 userDrawn="1"/>
        </p:nvSpPr>
        <p:spPr bwMode="auto">
          <a:xfrm>
            <a:off x="7676896" y="331789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Project</a:t>
            </a:r>
          </a:p>
        </p:txBody>
      </p:sp>
      <p:sp>
        <p:nvSpPr>
          <p:cNvPr id="89" name="Line 16"/>
          <p:cNvSpPr>
            <a:spLocks noChangeShapeType="1"/>
          </p:cNvSpPr>
          <p:nvPr userDrawn="1"/>
        </p:nvSpPr>
        <p:spPr bwMode="auto">
          <a:xfrm>
            <a:off x="8274773" y="333376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 userDrawn="1"/>
        </p:nvSpPr>
        <p:spPr bwMode="auto">
          <a:xfrm>
            <a:off x="7676896" y="550864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화면명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 userDrawn="1"/>
        </p:nvSpPr>
        <p:spPr bwMode="auto">
          <a:xfrm>
            <a:off x="7676896" y="76358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사용주체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 userDrawn="1"/>
        </p:nvSpPr>
        <p:spPr bwMode="auto">
          <a:xfrm>
            <a:off x="7676896" y="96703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Location</a:t>
            </a:r>
          </a:p>
        </p:txBody>
      </p:sp>
      <p:sp>
        <p:nvSpPr>
          <p:cNvPr id="93" name="Rectangle 13"/>
          <p:cNvSpPr>
            <a:spLocks noChangeArrowheads="1"/>
          </p:cNvSpPr>
          <p:nvPr userDrawn="1"/>
        </p:nvSpPr>
        <p:spPr bwMode="auto">
          <a:xfrm>
            <a:off x="7676896" y="1185193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ID</a:t>
            </a:r>
          </a:p>
        </p:txBody>
      </p:sp>
      <p:sp>
        <p:nvSpPr>
          <p:cNvPr id="94" name="Rectangle 13"/>
          <p:cNvSpPr>
            <a:spLocks noChangeArrowheads="1"/>
          </p:cNvSpPr>
          <p:nvPr userDrawn="1"/>
        </p:nvSpPr>
        <p:spPr bwMode="auto">
          <a:xfrm>
            <a:off x="7676896" y="1396870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Description (</a:t>
            </a: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화면설명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95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60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1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2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3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8106E65E-A931-4D3D-924C-A47D27B55E28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1380364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5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>
                <a:solidFill>
                  <a:srgbClr val="000000"/>
                </a:solidFill>
              </a:rPr>
              <a:t>참여하는 </a:t>
            </a:r>
            <a:r>
              <a:rPr lang="ko-KR" altLang="en-US" dirty="0" err="1">
                <a:solidFill>
                  <a:srgbClr val="000000"/>
                </a:solidFill>
              </a:rPr>
              <a:t>사이트명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1380366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8" name="Text Box 26"/>
          <p:cNvSpPr txBox="1">
            <a:spLocks noChangeArrowheads="1"/>
          </p:cNvSpPr>
          <p:nvPr userDrawn="1"/>
        </p:nvSpPr>
        <p:spPr bwMode="auto">
          <a:xfrm>
            <a:off x="3200400" y="6524625"/>
            <a:ext cx="21701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Copyright ⓒ </a:t>
            </a:r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사이트명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All right reserved.</a:t>
            </a:r>
          </a:p>
        </p:txBody>
      </p:sp>
      <p:sp>
        <p:nvSpPr>
          <p:cNvPr id="1380379" name="Text Box 27"/>
          <p:cNvSpPr txBox="1">
            <a:spLocks noChangeArrowheads="1"/>
          </p:cNvSpPr>
          <p:nvPr userDrawn="1"/>
        </p:nvSpPr>
        <p:spPr bwMode="auto">
          <a:xfrm>
            <a:off x="385763" y="152400"/>
            <a:ext cx="1176337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b="1" dirty="0" err="1">
                <a:latin typeface="굴림" pitchFamily="50" charset="-127"/>
                <a:ea typeface="굴림" pitchFamily="50" charset="-127"/>
              </a:rPr>
              <a:t>사이트명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900" b="1" dirty="0">
                <a:latin typeface="굴림" pitchFamily="50" charset="-127"/>
                <a:ea typeface="굴림" pitchFamily="50" charset="-127"/>
              </a:rPr>
              <a:t>The Hope </a:t>
            </a:r>
            <a:r>
              <a:rPr lang="en-US" altLang="ko-KR" sz="900" b="1" dirty="0" err="1">
                <a:latin typeface="굴림" pitchFamily="50" charset="-127"/>
                <a:ea typeface="굴림" pitchFamily="50" charset="-127"/>
              </a:rPr>
              <a:t>Insuitute</a:t>
            </a:r>
            <a:endParaRPr lang="en-US" altLang="ko-KR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0380" name="Text Box 28"/>
          <p:cNvSpPr txBox="1">
            <a:spLocks noChangeArrowheads="1"/>
          </p:cNvSpPr>
          <p:nvPr userDrawn="1"/>
        </p:nvSpPr>
        <p:spPr bwMode="auto">
          <a:xfrm>
            <a:off x="5848350" y="307975"/>
            <a:ext cx="1727200" cy="21590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/>
                </a:solidFill>
              </a:rPr>
              <a:t>로그인     사이트맵     </a:t>
            </a:r>
            <a:r>
              <a:rPr lang="en-US" altLang="ko-KR" dirty="0">
                <a:solidFill>
                  <a:schemeClr val="bg2"/>
                </a:solidFill>
              </a:rPr>
              <a:t>ENGLISH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3131191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507304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캠핑장 소개 </a:t>
            </a:r>
            <a:r>
              <a:rPr kumimoji="0" lang="en-US" altLang="ko-KR" sz="32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CampUs</a:t>
            </a:r>
            <a:endParaRPr kumimoji="0" lang="ko-KR" altLang="en-US" sz="3200" dirty="0">
              <a:solidFill>
                <a:schemeClr val="tx1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110443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80781"/>
              </p:ext>
            </p:extLst>
          </p:nvPr>
        </p:nvGraphicFramePr>
        <p:xfrm>
          <a:off x="533400" y="1127766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2022-12-12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 화면설계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AF2F5A-F54E-A842-3C7E-9A9F51BFC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8887340" cy="50287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1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7F4CA-0F7C-5C77-EC54-8F09D78AB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2" y="1283860"/>
            <a:ext cx="8652401" cy="50256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6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campsite.html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03B9E-4E30-AE3B-90F5-A30A20564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8887340" cy="4443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925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rsv-reservation.html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1F59BB-B64B-0C61-54A4-949786694F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1"/>
            <a:ext cx="8244924" cy="50362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95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rsv-purchase.html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850DA7-7943-DAAA-FBAA-F84D59DAEA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8588872" cy="50173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735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rsv-completion.html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5E74EC-02D3-C6B5-10D5-1511DF7CD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1"/>
            <a:ext cx="8614039" cy="50176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46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9E3D85-32A5-4BEC-8785-A8E183F96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8588872" cy="50173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3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my-campsite.html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56DB6-F13C-9F88-7E22-5088479CA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9234825" cy="46174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0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my-info.html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C54AF-D324-BE3C-A22B-809167555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9414828" cy="47074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96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my-reservation.html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ADDC9-3BA3-1E5D-12D1-F0975066D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9414828" cy="47074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88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62327"/>
              </p:ext>
            </p:extLst>
          </p:nvPr>
        </p:nvGraphicFramePr>
        <p:xfrm>
          <a:off x="227957" y="815807"/>
          <a:ext cx="8278094" cy="377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09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2472170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유스케이스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37848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시스템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사이트맵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사이트맵 상세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디자인 시스템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2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5" y="2769815"/>
            <a:ext cx="852055" cy="852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72" y="2371013"/>
            <a:ext cx="852055" cy="85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574" y="3621870"/>
            <a:ext cx="85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372" y="3223068"/>
            <a:ext cx="85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3839428" y="1304542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39428" y="2112994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9427" y="2932943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839426" y="3741395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5179" y="3858990"/>
            <a:ext cx="189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288" y="2230589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4287" y="3050537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4287" y="141993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375" y="142664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6938" y="222651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6937" y="3041955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왼쪽 중괄호 28"/>
          <p:cNvSpPr/>
          <p:nvPr/>
        </p:nvSpPr>
        <p:spPr bwMode="auto">
          <a:xfrm>
            <a:off x="1732069" y="1419932"/>
            <a:ext cx="390698" cy="3563448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왼쪽 중괄호 29"/>
          <p:cNvSpPr/>
          <p:nvPr/>
        </p:nvSpPr>
        <p:spPr bwMode="auto">
          <a:xfrm rot="10800000">
            <a:off x="6975244" y="1419929"/>
            <a:ext cx="390698" cy="2746837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39426" y="4558007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9375" y="4675602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1847" y="3867696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88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사이트맵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535985" y="814695"/>
            <a:ext cx="6871112" cy="54531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  <a:endParaRPr kumimoji="1" lang="en-US" altLang="ko-KR" sz="18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  서울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   그 외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   글램핑   카라반   차박   반려동물   키즈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게시판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  예약 정보   관심 캠핑장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2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사이트맵 상세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46175"/>
              </p:ext>
            </p:extLst>
          </p:nvPr>
        </p:nvGraphicFramePr>
        <p:xfrm>
          <a:off x="227957" y="703968"/>
          <a:ext cx="9281801" cy="5050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2122">
                  <a:extLst>
                    <a:ext uri="{9D8B030D-6E8A-4147-A177-3AD203B41FA5}">
                      <a16:colId xmlns:a16="http://schemas.microsoft.com/office/drawing/2014/main" val="625933715"/>
                    </a:ext>
                  </a:extLst>
                </a:gridCol>
                <a:gridCol w="1411012">
                  <a:extLst>
                    <a:ext uri="{9D8B030D-6E8A-4147-A177-3AD203B41FA5}">
                      <a16:colId xmlns:a16="http://schemas.microsoft.com/office/drawing/2014/main" val="826723518"/>
                    </a:ext>
                  </a:extLst>
                </a:gridCol>
                <a:gridCol w="1118573">
                  <a:extLst>
                    <a:ext uri="{9D8B030D-6E8A-4147-A177-3AD203B41FA5}">
                      <a16:colId xmlns:a16="http://schemas.microsoft.com/office/drawing/2014/main" val="2012879108"/>
                    </a:ext>
                  </a:extLst>
                </a:gridCol>
                <a:gridCol w="1520960">
                  <a:extLst>
                    <a:ext uri="{9D8B030D-6E8A-4147-A177-3AD203B41FA5}">
                      <a16:colId xmlns:a16="http://schemas.microsoft.com/office/drawing/2014/main" val="856375999"/>
                    </a:ext>
                  </a:extLst>
                </a:gridCol>
                <a:gridCol w="3889134">
                  <a:extLst>
                    <a:ext uri="{9D8B030D-6E8A-4147-A177-3AD203B41FA5}">
                      <a16:colId xmlns:a16="http://schemas.microsoft.com/office/drawing/2014/main" val="3743041634"/>
                    </a:ext>
                  </a:extLst>
                </a:gridCol>
              </a:tblGrid>
              <a:tr h="315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Folder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51475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/main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초기화면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88227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/join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양식 입력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1687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/login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2079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/campsite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전체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91669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1563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59535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80863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지역에서 테마 별로 분류된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717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rsv-reservation.html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장비대여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예약에 필요한 정보 입력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82468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rsv-purchase.html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 입력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결제 단계의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47961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완료 확인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rsv-completion.html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결제까지 완료 후 예약완료 확인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2027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게시판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/review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review-list.html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리뷰들을 확인할 수 있는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43787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조회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review-read.html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리뷰를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볼 수 있는 페이지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44718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작성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review-write.html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리뷰를 작성하기 위한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9882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수정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review-modify.html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작성된 리뷰를 수정하기 위한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06259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캠핑장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/mypage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my-campsite.html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등록한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캠핑장을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확인할 수 있는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9657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my-reservation.html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확인할 수 있는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29640"/>
                  </a:ext>
                </a:extLst>
              </a:tr>
              <a:tr h="263066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my-info.html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정보를 확인할 수 있는 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프로세스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5064" y="1063149"/>
            <a:ext cx="852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52362" y="1066715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1953" y="1912535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하기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51954" y="2800130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게시판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51957" y="3679181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68E24-8FE6-ECC1-52D1-AA082CBC2125}"/>
              </a:ext>
            </a:extLst>
          </p:cNvPr>
          <p:cNvSpPr txBox="1"/>
          <p:nvPr/>
        </p:nvSpPr>
        <p:spPr>
          <a:xfrm>
            <a:off x="5156447" y="3680173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AAF2D-0B1D-E5B0-97E0-AF8194834E2A}"/>
              </a:ext>
            </a:extLst>
          </p:cNvPr>
          <p:cNvSpPr txBox="1"/>
          <p:nvPr/>
        </p:nvSpPr>
        <p:spPr>
          <a:xfrm>
            <a:off x="5156046" y="4147220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0FC1-1E63-AA97-D1C7-BE8429F677F9}"/>
              </a:ext>
            </a:extLst>
          </p:cNvPr>
          <p:cNvSpPr txBox="1"/>
          <p:nvPr/>
        </p:nvSpPr>
        <p:spPr>
          <a:xfrm>
            <a:off x="6990366" y="390784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8BF2C-601B-FF69-B28D-EE07281EB84E}"/>
              </a:ext>
            </a:extLst>
          </p:cNvPr>
          <p:cNvSpPr txBox="1"/>
          <p:nvPr/>
        </p:nvSpPr>
        <p:spPr>
          <a:xfrm>
            <a:off x="7819686" y="390784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9" name="꺾인 연결선 74">
            <a:extLst>
              <a:ext uri="{FF2B5EF4-FFF2-40B4-BE49-F238E27FC236}">
                <a16:creationId xmlns:a16="http://schemas.microsoft.com/office/drawing/2014/main" id="{B2496B34-F143-9393-785E-5483136620C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 flipV="1">
            <a:off x="6608653" y="4061737"/>
            <a:ext cx="381713" cy="2393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꺾인 연결선 74">
            <a:extLst>
              <a:ext uri="{FF2B5EF4-FFF2-40B4-BE49-F238E27FC236}">
                <a16:creationId xmlns:a16="http://schemas.microsoft.com/office/drawing/2014/main" id="{7D7E1214-9644-2872-A168-C90108CAECA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6609054" y="3834062"/>
            <a:ext cx="381312" cy="2276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DC7FC-B1E1-4E57-EFA8-A00F96A5D9D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>
            <a:off x="7613252" y="4061737"/>
            <a:ext cx="2064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꺾인 연결선 74">
            <a:extLst>
              <a:ext uri="{FF2B5EF4-FFF2-40B4-BE49-F238E27FC236}">
                <a16:creationId xmlns:a16="http://schemas.microsoft.com/office/drawing/2014/main" id="{C31EE7E5-F4F0-FD7C-951C-8346F0DDDFD7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 bwMode="auto">
          <a:xfrm>
            <a:off x="4774734" y="3833070"/>
            <a:ext cx="381312" cy="4680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3E9282-E610-9EA2-019E-9D8DE2B4C998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 bwMode="auto">
          <a:xfrm>
            <a:off x="4774734" y="3833070"/>
            <a:ext cx="381713" cy="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1513AB-7B0F-5D83-70AC-6C0458B723CA}"/>
              </a:ext>
            </a:extLst>
          </p:cNvPr>
          <p:cNvSpPr txBox="1"/>
          <p:nvPr/>
        </p:nvSpPr>
        <p:spPr>
          <a:xfrm>
            <a:off x="5156046" y="260350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64C0F4-A5C1-BE9F-639E-8FBDF74FFFE3}"/>
              </a:ext>
            </a:extLst>
          </p:cNvPr>
          <p:cNvSpPr txBox="1"/>
          <p:nvPr/>
        </p:nvSpPr>
        <p:spPr>
          <a:xfrm>
            <a:off x="6052031" y="2393651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57" name="꺾인 연결선 74">
            <a:extLst>
              <a:ext uri="{FF2B5EF4-FFF2-40B4-BE49-F238E27FC236}">
                <a16:creationId xmlns:a16="http://schemas.microsoft.com/office/drawing/2014/main" id="{FCA440E9-953A-2207-FED6-7A261C477E38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 bwMode="auto">
          <a:xfrm>
            <a:off x="4774731" y="2954019"/>
            <a:ext cx="381315" cy="2073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꺾인 연결선 74">
            <a:extLst>
              <a:ext uri="{FF2B5EF4-FFF2-40B4-BE49-F238E27FC236}">
                <a16:creationId xmlns:a16="http://schemas.microsoft.com/office/drawing/2014/main" id="{F76B67A7-80D4-2E1C-5770-69E0AF6A3593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 bwMode="auto">
          <a:xfrm flipV="1">
            <a:off x="4774731" y="2757389"/>
            <a:ext cx="381315" cy="196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32466DA-893B-5209-DE82-76EAC36C2E93}"/>
              </a:ext>
            </a:extLst>
          </p:cNvPr>
          <p:cNvSpPr txBox="1"/>
          <p:nvPr/>
        </p:nvSpPr>
        <p:spPr>
          <a:xfrm>
            <a:off x="5156046" y="3007515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1F1262-85C2-0A6C-61BA-95EE6D5BCBEE}"/>
              </a:ext>
            </a:extLst>
          </p:cNvPr>
          <p:cNvSpPr txBox="1"/>
          <p:nvPr/>
        </p:nvSpPr>
        <p:spPr>
          <a:xfrm>
            <a:off x="5155639" y="105790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211C676-C0EA-33CF-4DE6-8830C0DBDF93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 bwMode="auto">
          <a:xfrm flipV="1">
            <a:off x="4775139" y="1211789"/>
            <a:ext cx="380500" cy="88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A2AA5B-FC6B-9A8A-BA93-FB1DF9E60840}"/>
              </a:ext>
            </a:extLst>
          </p:cNvPr>
          <p:cNvSpPr txBox="1"/>
          <p:nvPr/>
        </p:nvSpPr>
        <p:spPr>
          <a:xfrm>
            <a:off x="5175582" y="1916804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7A9E9F-2D56-A78A-EB33-FCAA2769BEFF}"/>
              </a:ext>
            </a:extLst>
          </p:cNvPr>
          <p:cNvCxnSpPr>
            <a:cxnSpLocks/>
            <a:stCxn id="68" idx="3"/>
            <a:endCxn id="104" idx="1"/>
          </p:cNvCxnSpPr>
          <p:nvPr/>
        </p:nvCxnSpPr>
        <p:spPr bwMode="auto">
          <a:xfrm>
            <a:off x="4774730" y="2066424"/>
            <a:ext cx="400852" cy="42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74">
            <a:extLst>
              <a:ext uri="{FF2B5EF4-FFF2-40B4-BE49-F238E27FC236}">
                <a16:creationId xmlns:a16="http://schemas.microsoft.com/office/drawing/2014/main" id="{045EDD59-47A2-D636-1895-6E275380B6BB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 bwMode="auto">
          <a:xfrm>
            <a:off x="5778932" y="2757389"/>
            <a:ext cx="273099" cy="1929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E863E66-BA49-C89F-928C-25C24A0E4179}"/>
              </a:ext>
            </a:extLst>
          </p:cNvPr>
          <p:cNvSpPr txBox="1"/>
          <p:nvPr/>
        </p:nvSpPr>
        <p:spPr>
          <a:xfrm>
            <a:off x="6052031" y="2796469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122" name="꺾인 연결선 74">
            <a:extLst>
              <a:ext uri="{FF2B5EF4-FFF2-40B4-BE49-F238E27FC236}">
                <a16:creationId xmlns:a16="http://schemas.microsoft.com/office/drawing/2014/main" id="{7411D9D7-465A-E377-8A4A-C68CF139ACD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 bwMode="auto">
          <a:xfrm flipV="1">
            <a:off x="5778932" y="2547540"/>
            <a:ext cx="273099" cy="209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928620" y="1913939"/>
            <a:ext cx="10066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DA14B79-1BAB-C711-F8F3-E0E70FC703D7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 bwMode="auto">
          <a:xfrm>
            <a:off x="1397120" y="1217038"/>
            <a:ext cx="2155242" cy="35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A14B79-1BAB-C711-F8F3-E0E70FC703D7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 bwMode="auto">
          <a:xfrm flipV="1">
            <a:off x="2935265" y="2066424"/>
            <a:ext cx="616688" cy="14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꺾인 연결선 81">
            <a:extLst>
              <a:ext uri="{FF2B5EF4-FFF2-40B4-BE49-F238E27FC236}">
                <a16:creationId xmlns:a16="http://schemas.microsoft.com/office/drawing/2014/main" id="{C03F3E69-1D6E-22B6-C9E1-3AAC3E132881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 bwMode="auto">
          <a:xfrm>
            <a:off x="2935265" y="2067828"/>
            <a:ext cx="616689" cy="8861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꺾인 연결선 81">
            <a:extLst>
              <a:ext uri="{FF2B5EF4-FFF2-40B4-BE49-F238E27FC236}">
                <a16:creationId xmlns:a16="http://schemas.microsoft.com/office/drawing/2014/main" id="{C03F3E69-1D6E-22B6-C9E1-3AAC3E132881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 bwMode="auto">
          <a:xfrm>
            <a:off x="2935265" y="2067828"/>
            <a:ext cx="616692" cy="17652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꺾인 연결선 81">
            <a:extLst>
              <a:ext uri="{FF2B5EF4-FFF2-40B4-BE49-F238E27FC236}">
                <a16:creationId xmlns:a16="http://schemas.microsoft.com/office/drawing/2014/main" id="{C03F3E69-1D6E-22B6-C9E1-3AAC3E132881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 bwMode="auto">
          <a:xfrm>
            <a:off x="1397120" y="1217038"/>
            <a:ext cx="531500" cy="8507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꺾인 연결선 74">
            <a:extLst>
              <a:ext uri="{FF2B5EF4-FFF2-40B4-BE49-F238E27FC236}">
                <a16:creationId xmlns:a16="http://schemas.microsoft.com/office/drawing/2014/main" id="{A6191F89-EB99-754F-0C46-E4DCA0782EA3}"/>
              </a:ext>
            </a:extLst>
          </p:cNvPr>
          <p:cNvCxnSpPr>
            <a:cxnSpLocks/>
            <a:stCxn id="71" idx="3"/>
            <a:endCxn id="9" idx="1"/>
          </p:cNvCxnSpPr>
          <p:nvPr/>
        </p:nvCxnSpPr>
        <p:spPr bwMode="auto">
          <a:xfrm>
            <a:off x="4774734" y="3833070"/>
            <a:ext cx="380905" cy="9406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F4B757-B904-7DAD-088F-91C29BB18F3D}"/>
              </a:ext>
            </a:extLst>
          </p:cNvPr>
          <p:cNvSpPr txBox="1"/>
          <p:nvPr/>
        </p:nvSpPr>
        <p:spPr>
          <a:xfrm>
            <a:off x="5155639" y="4619860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캠핑장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8CBD7-5350-1C53-9A21-27B92DD7B783}"/>
              </a:ext>
            </a:extLst>
          </p:cNvPr>
          <p:cNvSpPr txBox="1"/>
          <p:nvPr/>
        </p:nvSpPr>
        <p:spPr>
          <a:xfrm>
            <a:off x="6986358" y="4619859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6F9E7-A043-D263-AF07-45B80F37F1C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 bwMode="auto">
          <a:xfrm flipV="1">
            <a:off x="6608246" y="4773748"/>
            <a:ext cx="37811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230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디자인 시스템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로고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86FC9A-FE0F-E560-1735-619033BC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437133"/>
            <a:ext cx="31722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디자인 시스템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Noto Serif Korean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46170" y="1790966"/>
            <a:ext cx="5089375" cy="4206389"/>
            <a:chOff x="546170" y="1790966"/>
            <a:chExt cx="5089375" cy="42063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B7CBD9-D84B-5680-B51C-0156FB80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508" y="1790966"/>
              <a:ext cx="4216037" cy="42063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F27686-6F1E-DB17-4263-AC5404AFAAB2}"/>
                </a:ext>
              </a:extLst>
            </p:cNvPr>
            <p:cNvSpPr txBox="1"/>
            <p:nvPr/>
          </p:nvSpPr>
          <p:spPr>
            <a:xfrm>
              <a:off x="573105" y="1832911"/>
              <a:ext cx="10297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10px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01A73-370B-D280-BA45-4EB6EF4C1006}"/>
                </a:ext>
              </a:extLst>
            </p:cNvPr>
            <p:cNvSpPr txBox="1"/>
            <p:nvPr/>
          </p:nvSpPr>
          <p:spPr>
            <a:xfrm>
              <a:off x="578841" y="2387502"/>
              <a:ext cx="102970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12px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D42A5F-9712-7FBF-E38B-D50258F143D5}"/>
                </a:ext>
              </a:extLst>
            </p:cNvPr>
            <p:cNvSpPr txBox="1"/>
            <p:nvPr/>
          </p:nvSpPr>
          <p:spPr>
            <a:xfrm>
              <a:off x="546170" y="2968537"/>
              <a:ext cx="1029704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14px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F48B15-C872-5C29-F10C-8DF228921816}"/>
                </a:ext>
              </a:extLst>
            </p:cNvPr>
            <p:cNvSpPr txBox="1"/>
            <p:nvPr/>
          </p:nvSpPr>
          <p:spPr>
            <a:xfrm>
              <a:off x="578841" y="3557678"/>
              <a:ext cx="1029704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16px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5175C9-85D9-4DF0-7A98-09643AC4F39F}"/>
                </a:ext>
              </a:extLst>
            </p:cNvPr>
            <p:cNvSpPr txBox="1"/>
            <p:nvPr/>
          </p:nvSpPr>
          <p:spPr>
            <a:xfrm>
              <a:off x="578841" y="4181522"/>
              <a:ext cx="102970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18px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476A12-90E4-B980-0A90-E9D32E2F49B0}"/>
                </a:ext>
              </a:extLst>
            </p:cNvPr>
            <p:cNvSpPr txBox="1"/>
            <p:nvPr/>
          </p:nvSpPr>
          <p:spPr>
            <a:xfrm>
              <a:off x="578841" y="4827755"/>
              <a:ext cx="102970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20px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B95F-8B58-A985-D492-923667C70001}"/>
                </a:ext>
              </a:extLst>
            </p:cNvPr>
            <p:cNvSpPr txBox="1"/>
            <p:nvPr/>
          </p:nvSpPr>
          <p:spPr>
            <a:xfrm>
              <a:off x="578841" y="5496690"/>
              <a:ext cx="1029704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24px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59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디자인 시스템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컬러</a:t>
            </a:r>
            <a:endParaRPr lang="en-US" altLang="ko-KR" dirty="0"/>
          </a:p>
          <a:p>
            <a:pPr lvl="1"/>
            <a:r>
              <a:rPr lang="ko-KR" altLang="en-US" dirty="0"/>
              <a:t>초록색 </a:t>
            </a:r>
            <a:r>
              <a:rPr lang="en-US" altLang="ko-KR" dirty="0"/>
              <a:t>: </a:t>
            </a:r>
            <a:r>
              <a:rPr lang="ko-KR" altLang="en-US" dirty="0"/>
              <a:t>자연의 대표적인 색으로 차분하고 평화로운 느낌을 준다</a:t>
            </a:r>
            <a:r>
              <a:rPr lang="en-US" altLang="ko-KR" dirty="0"/>
              <a:t>.                                      	          </a:t>
            </a:r>
            <a:r>
              <a:rPr lang="ko-KR" altLang="en-US" dirty="0"/>
              <a:t>자연에서 즐기는 캠핑에 맞게 초록색 선택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" y="2010023"/>
            <a:ext cx="9548245" cy="1286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3" y="3787462"/>
            <a:ext cx="9548245" cy="1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5586"/>
              </p:ext>
            </p:extLst>
          </p:nvPr>
        </p:nvGraphicFramePr>
        <p:xfrm>
          <a:off x="227957" y="890776"/>
          <a:ext cx="7621385" cy="301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170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50209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캠핑장 소개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예약하기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457895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리뷰 게시판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81270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관심 캠핑장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115562"/>
                  </a:ext>
                </a:extLst>
              </a:tr>
              <a:tr h="50209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예약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4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3EDF74-B070-BBC5-3AD7-1F670D685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2" y="86027"/>
            <a:ext cx="5525576" cy="66859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25321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19611"/>
              </p:ext>
            </p:extLst>
          </p:nvPr>
        </p:nvGraphicFramePr>
        <p:xfrm>
          <a:off x="7668837" y="1912685"/>
          <a:ext cx="2173428" cy="359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campsite.html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rsv-reservation.html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review-list.html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my-campsite.html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조회 항목을 입력 후 검색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일치하는 캠핑장만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계절별 추천 캠핑장을 슬라이드 나열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클릭 시 해당 유튜브로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5857048" y="1194286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8E827A-24EA-74B1-0CD3-B9B27EACB5EE}"/>
              </a:ext>
            </a:extLst>
          </p:cNvPr>
          <p:cNvSpPr/>
          <p:nvPr/>
        </p:nvSpPr>
        <p:spPr bwMode="auto">
          <a:xfrm>
            <a:off x="1689118" y="3804661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F466F6-F1D6-EC35-65AC-F67A83A470EB}"/>
              </a:ext>
            </a:extLst>
          </p:cNvPr>
          <p:cNvSpPr/>
          <p:nvPr/>
        </p:nvSpPr>
        <p:spPr bwMode="auto">
          <a:xfrm>
            <a:off x="1689118" y="5308488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E1F193-68E8-AF11-6D98-1B466C902435}"/>
              </a:ext>
            </a:extLst>
          </p:cNvPr>
          <p:cNvSpPr/>
          <p:nvPr/>
        </p:nvSpPr>
        <p:spPr bwMode="auto">
          <a:xfrm>
            <a:off x="2731143" y="205604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FE234-A94B-1FD6-1EA4-4D9310C17992}"/>
              </a:ext>
            </a:extLst>
          </p:cNvPr>
          <p:cNvSpPr/>
          <p:nvPr/>
        </p:nvSpPr>
        <p:spPr bwMode="auto">
          <a:xfrm>
            <a:off x="3469374" y="205603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A112EA-4FA2-26AF-5D31-B6631A00ABCF}"/>
              </a:ext>
            </a:extLst>
          </p:cNvPr>
          <p:cNvSpPr/>
          <p:nvPr/>
        </p:nvSpPr>
        <p:spPr bwMode="auto">
          <a:xfrm>
            <a:off x="4229104" y="203541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0A448-BAEF-E8E5-4F9F-3CD0484FB535}"/>
              </a:ext>
            </a:extLst>
          </p:cNvPr>
          <p:cNvSpPr/>
          <p:nvPr/>
        </p:nvSpPr>
        <p:spPr bwMode="auto">
          <a:xfrm>
            <a:off x="4988834" y="205604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85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40BF362-D0DC-531F-07E3-14B3D9C39A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9" y="349293"/>
            <a:ext cx="7155176" cy="61594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campsite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campsite.html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62254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좌측에서 지역 선택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테마를 선택하여 테마 별로 조회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16018"/>
              </p:ext>
            </p:extLst>
          </p:nvPr>
        </p:nvGraphicFramePr>
        <p:xfrm>
          <a:off x="7668911" y="2326170"/>
          <a:ext cx="2173428" cy="367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별로 선택 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메뉴는 빨간색으로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테마는 초록색으로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옆에 캠핑장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446149" y="1443050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CF1B7-5D14-727D-D1C3-6DFFB13099A4}"/>
              </a:ext>
            </a:extLst>
          </p:cNvPr>
          <p:cNvSpPr/>
          <p:nvPr/>
        </p:nvSpPr>
        <p:spPr bwMode="auto">
          <a:xfrm>
            <a:off x="1823342" y="1755500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3DE8D-371B-4744-005E-D3AF4EAD904E}"/>
              </a:ext>
            </a:extLst>
          </p:cNvPr>
          <p:cNvSpPr/>
          <p:nvPr/>
        </p:nvSpPr>
        <p:spPr bwMode="auto">
          <a:xfrm>
            <a:off x="1823342" y="2677630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06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서비스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28355"/>
              </p:ext>
            </p:extLst>
          </p:nvPr>
        </p:nvGraphicFramePr>
        <p:xfrm>
          <a:off x="349007" y="785560"/>
          <a:ext cx="9203784" cy="2788770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많은 캠핑장을 한눈에 확인하고 예약할 수 있는 시스템 제공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캠핑장을 한눈에 비교하여 계획하는 시간절약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캠핑에 필요한 장비를 대여해주어 진입장벽을 낮춤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 고를 때의 부담 감소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 홍보 효과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캠핑장만 고르면 해당 캠핑장과 연동하여 간편하게 예약 가능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취향에 맞는 다양한 캠핑용품 대여 가능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rsv-reservation.html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4378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단계로 나뉨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83653"/>
              </p:ext>
            </p:extLst>
          </p:nvPr>
        </p:nvGraphicFramePr>
        <p:xfrm>
          <a:off x="7668837" y="2043592"/>
          <a:ext cx="2173428" cy="433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단계를 초록색으로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일자를 달력에서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드래그로 날짜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장비를 모두 선택하면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가능한 캠핑장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버튼을 누르면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단계로 넘어감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안한 항목이 있으면 알림 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B2A9E-E00C-00AB-9277-16F8CB5A5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7" y="1282979"/>
            <a:ext cx="7315979" cy="4292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C729F7-3188-76BE-3E7B-2CC7138A06EC}"/>
              </a:ext>
            </a:extLst>
          </p:cNvPr>
          <p:cNvSpPr/>
          <p:nvPr/>
        </p:nvSpPr>
        <p:spPr bwMode="auto">
          <a:xfrm>
            <a:off x="2121514" y="2685128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F8E39-D798-A259-9C99-E3F67B79CB70}"/>
              </a:ext>
            </a:extLst>
          </p:cNvPr>
          <p:cNvSpPr/>
          <p:nvPr/>
        </p:nvSpPr>
        <p:spPr bwMode="auto">
          <a:xfrm>
            <a:off x="1190612" y="3230880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802E9-917E-D94E-4804-5C3DD797490E}"/>
              </a:ext>
            </a:extLst>
          </p:cNvPr>
          <p:cNvSpPr/>
          <p:nvPr/>
        </p:nvSpPr>
        <p:spPr bwMode="auto">
          <a:xfrm>
            <a:off x="6064977" y="5194789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B7AA-289C-329A-E633-2145317F4B96}"/>
              </a:ext>
            </a:extLst>
          </p:cNvPr>
          <p:cNvSpPr/>
          <p:nvPr/>
        </p:nvSpPr>
        <p:spPr bwMode="auto">
          <a:xfrm>
            <a:off x="6312899" y="3380508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75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게시판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review-list.html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17013"/>
            <a:ext cx="2181742" cy="4378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후기를 남길 수 있는 리뷰 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내 이용 내역이 있는 회원만 작성가능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342"/>
              </p:ext>
            </p:extLst>
          </p:nvPr>
        </p:nvGraphicFramePr>
        <p:xfrm>
          <a:off x="7668837" y="2139188"/>
          <a:ext cx="2173428" cy="401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사용자들이 남긴 리뷰들을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리뷰의 제목을 누르면                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review-read.html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버튼을 눌러 리뷰 작성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review-write.html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97290F8-AB09-B9D7-52F6-5212847E5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1" y="1392693"/>
            <a:ext cx="7393550" cy="4072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12A50B-85A5-16B4-C2BD-01C5007186E8}"/>
              </a:ext>
            </a:extLst>
          </p:cNvPr>
          <p:cNvSpPr/>
          <p:nvPr/>
        </p:nvSpPr>
        <p:spPr bwMode="auto">
          <a:xfrm>
            <a:off x="6114183" y="4776883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09E29-8091-59E1-956D-313E6E8B7C9B}"/>
              </a:ext>
            </a:extLst>
          </p:cNvPr>
          <p:cNvSpPr/>
          <p:nvPr/>
        </p:nvSpPr>
        <p:spPr bwMode="auto">
          <a:xfrm>
            <a:off x="6114183" y="364333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41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캠핑장 목록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my-campsite.html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17013"/>
            <a:ext cx="2181742" cy="62254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마이페이지의 기본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 페이지에서 관심 등록한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캠핑장을 보여주는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98241"/>
              </p:ext>
            </p:extLst>
          </p:nvPr>
        </p:nvGraphicFramePr>
        <p:xfrm>
          <a:off x="7668837" y="2315357"/>
          <a:ext cx="2173428" cy="36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마이페이지의 메뉴 중 선택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등록해둔 캠핑장을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3x5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까지 보여줌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CEF06-EE8D-3F10-0664-AA0B0DC14E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5" y="609678"/>
            <a:ext cx="7275669" cy="5638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7ACEE2-FE2F-608B-8C21-88D38925B260}"/>
              </a:ext>
            </a:extLst>
          </p:cNvPr>
          <p:cNvSpPr/>
          <p:nvPr/>
        </p:nvSpPr>
        <p:spPr bwMode="auto">
          <a:xfrm>
            <a:off x="390247" y="1542199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468B59-897A-00C5-6526-AF360C532D86}"/>
              </a:ext>
            </a:extLst>
          </p:cNvPr>
          <p:cNvSpPr/>
          <p:nvPr/>
        </p:nvSpPr>
        <p:spPr bwMode="auto">
          <a:xfrm>
            <a:off x="1850872" y="1928284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4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 확인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my-reservation.html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25174"/>
            <a:ext cx="218174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예약된 정보를 자세히 볼 수 있는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70730"/>
              </p:ext>
            </p:extLst>
          </p:nvPr>
        </p:nvGraphicFramePr>
        <p:xfrm>
          <a:off x="7668837" y="1912685"/>
          <a:ext cx="2173428" cy="382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취소하기 버튼을 클릭하면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변경하기 버튼 클릭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 페이지로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68390" y="34498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CampUs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52622B9-9938-DAEE-F652-6E88F8CBE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2" y="1561782"/>
            <a:ext cx="7468872" cy="3734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D4C8E5-0DF4-1DF9-2D4A-960F8D0A1BD3}"/>
              </a:ext>
            </a:extLst>
          </p:cNvPr>
          <p:cNvSpPr/>
          <p:nvPr/>
        </p:nvSpPr>
        <p:spPr bwMode="auto">
          <a:xfrm>
            <a:off x="2920647" y="4779172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69F6C6-CAF7-927B-DF67-ACD1B6D3C0CF}"/>
              </a:ext>
            </a:extLst>
          </p:cNvPr>
          <p:cNvSpPr/>
          <p:nvPr/>
        </p:nvSpPr>
        <p:spPr bwMode="auto">
          <a:xfrm>
            <a:off x="5633367" y="3668037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32CAED-BEC1-4B67-FCAF-407907BDD96C}"/>
              </a:ext>
            </a:extLst>
          </p:cNvPr>
          <p:cNvSpPr/>
          <p:nvPr/>
        </p:nvSpPr>
        <p:spPr bwMode="auto">
          <a:xfrm>
            <a:off x="4921243" y="4779172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8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유스케이스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4" y="929615"/>
            <a:ext cx="8442325" cy="52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</a:t>
            </a:r>
            <a:r>
              <a:rPr lang="ko-KR" altLang="en-US" dirty="0"/>
              <a:t>유스케이스 기술서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ko-KR" dirty="0">
              <a:solidFill>
                <a:srgbClr val="808080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84189"/>
              </p:ext>
            </p:extLst>
          </p:nvPr>
        </p:nvGraphicFramePr>
        <p:xfrm>
          <a:off x="704528" y="767704"/>
          <a:ext cx="8496622" cy="3622120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 조회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lt"/>
                        </a:rPr>
                        <a:t>사용자가 이용 가능한 캠핑장을 조회한다</a:t>
                      </a:r>
                      <a:r>
                        <a:rPr lang="en-US" altLang="ko-KR" sz="1050" dirty="0">
                          <a:latin typeface="+mn-lt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+mn-lt"/>
                        </a:rPr>
                        <a:t>관리자는 캠핑장을 등록하거나 삭제한다</a:t>
                      </a:r>
                      <a:r>
                        <a:rPr lang="en-US" altLang="ko-KR" sz="1050" dirty="0">
                          <a:latin typeface="+mn-lt"/>
                        </a:rPr>
                        <a:t>.</a:t>
                      </a:r>
                      <a:r>
                        <a:rPr lang="ko-KR" altLang="en-US" sz="1050" dirty="0">
                          <a:latin typeface="+mn-lt"/>
                        </a:rPr>
                        <a:t> 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사용자가 이용할 지역을 알아야한다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관리자는 관리자 권한을 가진 계정으로 로그인 해야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새로 추가되거나 삭제된 캠핑장이 업데이트 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사용자가 홈페이지에 접속한다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상단의 내비게이션 바에서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 소개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페이지에 진입한다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이용할 지역을 우측 사이드 메뉴에서 선택한다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캠핑장의 원하는 테마가 있다면 선택한다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캠핑장목록을 조회하고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 선택 시 상세페이지로 넘어간다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상세페이지에서 마음에 들면 예약하기를 눌러 예약하기 페이지로 넘어간다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관리자가 홈페이지에 접속한다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상단의 내비게이션 바에서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 소개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페이지에 진입한다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 관리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메뉴에 진입한다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캠핑장을 등록하거나 삭제한다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</a:t>
            </a:r>
            <a:r>
              <a:rPr lang="ko-KR" altLang="en-US" dirty="0"/>
              <a:t>유스케이스 기술서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srgbClr val="808080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35904"/>
              </p:ext>
            </p:extLst>
          </p:nvPr>
        </p:nvGraphicFramePr>
        <p:xfrm>
          <a:off x="704528" y="767704"/>
          <a:ext cx="8496622" cy="3852117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예약하기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+mn-lt"/>
                        </a:rPr>
                        <a:t>사용자가 마음에 드는 캠핑장을 고르면 </a:t>
                      </a:r>
                      <a:r>
                        <a:rPr lang="en-US" altLang="ko-KR" sz="1050" dirty="0">
                          <a:latin typeface="+mn-lt"/>
                        </a:rPr>
                        <a:t>[</a:t>
                      </a:r>
                      <a:r>
                        <a:rPr lang="ko-KR" altLang="en-US" sz="1050" dirty="0">
                          <a:latin typeface="+mn-lt"/>
                        </a:rPr>
                        <a:t>예약하기</a:t>
                      </a:r>
                      <a:r>
                        <a:rPr lang="en-US" altLang="ko-KR" sz="1050" dirty="0">
                          <a:latin typeface="+mn-lt"/>
                        </a:rPr>
                        <a:t>] </a:t>
                      </a:r>
                      <a:r>
                        <a:rPr lang="ko-KR" altLang="en-US" sz="1050" baseline="0" dirty="0">
                          <a:latin typeface="+mn-lt"/>
                        </a:rPr>
                        <a:t>페이지에서</a:t>
                      </a:r>
                      <a:r>
                        <a:rPr lang="ko-KR" altLang="en-US" sz="1050" dirty="0">
                          <a:latin typeface="+mn-lt"/>
                        </a:rPr>
                        <a:t> 예약을 진행한다</a:t>
                      </a:r>
                      <a:r>
                        <a:rPr lang="en-US" altLang="ko-KR" sz="1050" dirty="0">
                          <a:latin typeface="+mn-lt"/>
                        </a:rPr>
                        <a:t>.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사용자는 로그인 되어있는 상태여야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이용하고자 하는 캠핑장이 해당 날짜에 이용가능해야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예약이 성공적으로 완료되면 예약 정보가 업데이트된다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홈페이지에서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예약하기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원하는 날짜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인원 수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지역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장비 대여여부를 선택한다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해당 날짜에 이용가능한 캠핑장 리스트 중 원하는 캠핑장을 선택한다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모두 선택 하면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예약하기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클릭하여 결제 단계로 넘어간다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결제 페이지로 이동된 후 원하는 결제 방식으로 결제를 진행한다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결제가 완료되면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예약된 정보를 확인하는 단계로 넘어간다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로그인이 되어있지 않은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2a.1.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로그인이 되어있지 않다고 알리고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페이지로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533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결제에 실패한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5a.1.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사용자에게 결제 실패 메시지를 보여준다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5a.2. 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예약하기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페이지의 초기 단계로 넘어가서 다시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번부터 실행한다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40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2.2.3 </a:t>
            </a:r>
            <a:r>
              <a:rPr lang="ko-KR" altLang="en-US" dirty="0"/>
              <a:t>유스케이스 기술서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 altLang="ko-KR" dirty="0">
              <a:solidFill>
                <a:srgbClr val="808080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33845"/>
              </p:ext>
            </p:extLst>
          </p:nvPr>
        </p:nvGraphicFramePr>
        <p:xfrm>
          <a:off x="704528" y="767704"/>
          <a:ext cx="8496622" cy="3660093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리뷰 작성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관리자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+mn-lt"/>
                        </a:rPr>
                        <a:t>사용자와 관리자는 게시판에서 게시글을 작성할 수 있다</a:t>
                      </a:r>
                      <a:r>
                        <a:rPr lang="en-US" altLang="ko-KR" sz="1050" dirty="0">
                          <a:latin typeface="+mn-lt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게시글을 작성하기 위해서는 로그인이 필요하다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리뷰 게시판의 경우 최근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 내의 캠핑장 예약 기록이 있어야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게시글을 작성하게 되면 게시판의 목록에 작성한 글이 업데이트된다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이용하고자 하는 게시판으로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글쓰기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버튼을 클릭하여 게시글 작성 페이지로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양식을 모두 입력한 후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작성 완료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눌러 글을 작성한다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글이 작성되면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다시 게시판으로 돌아온다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작성된 게시글이 글 목록에 추가 되었는지 확인한다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로그인이 되지 않은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2a.1. “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후 이용가능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메시지를 사용자에게 보여준다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2a.2. 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페이지로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533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리뷰 작성 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 내에 캠핑장 예약 기록이 없는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2a.1.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최근 캠핑장 예약 내역이 없습니다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메시지를 사용자에게 보여준다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6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2.2.4 </a:t>
            </a:r>
            <a:r>
              <a:rPr lang="ko-KR" altLang="en-US" dirty="0"/>
              <a:t>유스케이스 기술서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0816B4-989B-4E20-9427-56771386DE3E}" type="slidenum">
              <a:rPr lang="en-US" altLang="ko-KR" smtClean="0">
                <a:solidFill>
                  <a:srgbClr val="808080"/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srgbClr val="808080"/>
              </a:solidFill>
            </a:endParaRPr>
          </a:p>
        </p:txBody>
      </p:sp>
      <p:graphicFrame>
        <p:nvGraphicFramePr>
          <p:cNvPr id="5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279"/>
              </p:ext>
            </p:extLst>
          </p:nvPr>
        </p:nvGraphicFramePr>
        <p:xfrm>
          <a:off x="704528" y="767704"/>
          <a:ext cx="8496622" cy="3906176"/>
        </p:xfrm>
        <a:graphic>
          <a:graphicData uri="http://schemas.openxmlformats.org/drawingml/2006/table">
            <a:tbl>
              <a:tblPr/>
              <a:tblGrid>
                <a:gridCol w="213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유스케이스명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액터명</a:t>
                      </a:r>
                      <a:endParaRPr kumimoji="1" lang="en-US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latin typeface="+mn-lt"/>
                        </a:rPr>
                        <a:t>시스템의 일부 기능을 사용하기 위해 로그인을 해야 한다</a:t>
                      </a:r>
                      <a:r>
                        <a:rPr lang="en-US" altLang="ko-KR" sz="1050" dirty="0">
                          <a:latin typeface="+mn-lt"/>
                        </a:rPr>
                        <a:t>.</a:t>
                      </a:r>
                      <a:endParaRPr lang="ko-KR" altLang="en-US" sz="1050" dirty="0">
                        <a:latin typeface="+mn-lt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회원가입이 되어 있어야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아이디와 비밀번호를 입력해야 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조건</a:t>
                      </a: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로그인에 성공하면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메인 화면으로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흐름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사용자가 상단의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을 클릭하거나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로그인이 필요한 유스케이스를 실행한다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페이지에서 아이디와 비밀번호를 입력한다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버튼을 누르면 로그인 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후 메인 화면으로 이동한다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상단의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로그인  회원가입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이름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로그아웃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으로 변경된다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아이디와 비밀번호가 일치하지 않은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3a.1.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아이디와 비밀번호가 틀렸습니다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.“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메시지를 보여준다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3a.2. 5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 실패 시 추가 인증을 거친 후 로그인이 가능하다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533"/>
                  </a:ext>
                </a:extLst>
              </a:tr>
              <a:tr h="574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 흐름</a:t>
                      </a:r>
                      <a:r>
                        <a:rPr kumimoji="1" lang="en-US" altLang="ko-KR" sz="1100" b="1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1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회원가입이 되지 않은 경우</a:t>
                      </a:r>
                      <a:endParaRPr kumimoji="1" lang="en-US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3a.1. “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등록되지 않은 아이디 입니다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.”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메시지를 보여준다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3a.2.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회원가입 페이지로 이동할지 여부를 확인한다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3a.3.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회원가입 후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다시 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r>
                        <a:rPr kumimoji="1" lang="ko-KR" altLang="en-US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번부터 실행한다</a:t>
                      </a:r>
                      <a:r>
                        <a:rPr kumimoji="1" lang="en-US" altLang="ko-KR" sz="1050" b="0" i="0" u="none" strike="noStrike" kern="0" cap="none" spc="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kumimoji="1" lang="ko-KR" altLang="ko-KR" sz="1050" b="0" i="0" u="none" strike="noStrike" kern="0" cap="none" spc="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4406" marR="84406" marT="42206" marB="4220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54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와이어프레임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79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BCCA78-38B8-19F1-F2D2-030237567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" y="1283860"/>
            <a:ext cx="4848797" cy="5124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007494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27908</TotalTime>
  <Words>1656</Words>
  <Application>Microsoft Office PowerPoint</Application>
  <PresentationFormat>A4 용지(210x297mm)</PresentationFormat>
  <Paragraphs>540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HY각헤드라인M</vt:lpstr>
      <vt:lpstr>굴림</vt:lpstr>
      <vt:lpstr>돋움</vt:lpstr>
      <vt:lpstr>맑은 고딕</vt:lpstr>
      <vt:lpstr>Arial</vt:lpstr>
      <vt:lpstr>Tahoma</vt:lpstr>
      <vt:lpstr>메인</vt:lpstr>
      <vt:lpstr>빈페이지</vt:lpstr>
      <vt:lpstr>연구자료</vt:lpstr>
      <vt:lpstr>캠핑장 소개 CampUs</vt:lpstr>
      <vt:lpstr>목차</vt:lpstr>
      <vt:lpstr>1. 서비스 개요</vt:lpstr>
      <vt:lpstr>2.1 유스케이스 다이어그램</vt:lpstr>
      <vt:lpstr>2.2.1 유스케이스 기술서</vt:lpstr>
      <vt:lpstr>2.2.2 유스케이스 기술서</vt:lpstr>
      <vt:lpstr>2.2.3 유스케이스 기술서</vt:lpstr>
      <vt:lpstr>2.2.4 유스케이스 기술서</vt:lpstr>
      <vt:lpstr>3. 와이어프레임 (1)</vt:lpstr>
      <vt:lpstr>3. 와이어프레임 (2)</vt:lpstr>
      <vt:lpstr>3. 와이어프레임 (3)</vt:lpstr>
      <vt:lpstr>3. 와이어프레임 (4)</vt:lpstr>
      <vt:lpstr>3. 와이어프레임 (5)</vt:lpstr>
      <vt:lpstr>3. 와이어프레임 (6)</vt:lpstr>
      <vt:lpstr>3. 와이어프레임 (7)</vt:lpstr>
      <vt:lpstr>3. 와이어프레임 (8)</vt:lpstr>
      <vt:lpstr>3. 와이어프레임 (9)</vt:lpstr>
      <vt:lpstr>3. 와이어프레임 (10)</vt:lpstr>
      <vt:lpstr>3. 와이어프레임 (11)</vt:lpstr>
      <vt:lpstr>4. 시스템 구조</vt:lpstr>
      <vt:lpstr>5. 사이트맵 구조</vt:lpstr>
      <vt:lpstr>6. 사이트맵 상세</vt:lpstr>
      <vt:lpstr>7. 프로세스 정의</vt:lpstr>
      <vt:lpstr>8. 디자인 시스템 (1)</vt:lpstr>
      <vt:lpstr>8. 디자인 시스템 (2)</vt:lpstr>
      <vt:lpstr>8. 디자인 시스템 (3)</vt:lpstr>
      <vt:lpstr>9. 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박준현</cp:lastModifiedBy>
  <cp:revision>5903</cp:revision>
  <dcterms:created xsi:type="dcterms:W3CDTF">2002-12-23T07:37:47Z</dcterms:created>
  <dcterms:modified xsi:type="dcterms:W3CDTF">2022-12-13T13:58:07Z</dcterms:modified>
</cp:coreProperties>
</file>