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23" r:id="rId3"/>
    <p:sldId id="424" r:id="rId4"/>
    <p:sldId id="425" r:id="rId5"/>
    <p:sldId id="426" r:id="rId6"/>
    <p:sldId id="427" r:id="rId7"/>
    <p:sldId id="431" r:id="rId8"/>
    <p:sldId id="428" r:id="rId9"/>
    <p:sldId id="429" r:id="rId10"/>
    <p:sldId id="432" r:id="rId11"/>
    <p:sldId id="433" r:id="rId12"/>
    <p:sldId id="434" r:id="rId13"/>
    <p:sldId id="435" r:id="rId14"/>
    <p:sldId id="25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32" y="30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racle.com/database/technologies/xe-prior-release-downloads.html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racle.com/database/sqldeveloper/technologies/download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3053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913366" y="2490281"/>
            <a:ext cx="4365299" cy="1969770"/>
            <a:chOff x="3913366" y="1767838"/>
            <a:chExt cx="4365299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8" y="1767838"/>
              <a:ext cx="32960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220901_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913366" y="2537279"/>
              <a:ext cx="43652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Base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각종 명령어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4" y="1150463"/>
            <a:ext cx="5921992" cy="143571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별칭 부여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검색대상을 구분하기 위하여 칼럼에 별칭을 부여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검색대상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별칭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검색대상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“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별칭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테이블명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생략이 가능하고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 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별칭을 지정할 수도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1FC30-A0DD-7F44-57B9-1C8711076695}"/>
              </a:ext>
            </a:extLst>
          </p:cNvPr>
          <p:cNvSpPr txBox="1"/>
          <p:nvPr/>
        </p:nvSpPr>
        <p:spPr>
          <a:xfrm>
            <a:off x="698263" y="2787643"/>
            <a:ext cx="5126465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별칭을 지정해서 조회하기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SELECT deptno as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부서번호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dname 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FROM dept;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65FB38-C942-E764-04FA-06B2B4CDF8F7}"/>
              </a:ext>
            </a:extLst>
          </p:cNvPr>
          <p:cNvSpPr/>
          <p:nvPr/>
        </p:nvSpPr>
        <p:spPr>
          <a:xfrm>
            <a:off x="698263" y="2855088"/>
            <a:ext cx="5126465" cy="627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F8740A-B455-6C84-9365-36C399BB8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823" y="1810150"/>
            <a:ext cx="1733550" cy="14763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36435E-D261-0766-E345-CA9F398B411E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5824728" y="2548338"/>
            <a:ext cx="2272095" cy="6203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9CAB80-85C4-8E28-7CA9-93352AB12B50}"/>
              </a:ext>
            </a:extLst>
          </p:cNvPr>
          <p:cNvSpPr txBox="1"/>
          <p:nvPr/>
        </p:nvSpPr>
        <p:spPr>
          <a:xfrm>
            <a:off x="6352986" y="3261065"/>
            <a:ext cx="5221224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칼럼은 부서번호로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dname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칼럼은 부서명으로 별칭부여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D9FCE8-0CB2-9BE5-03FF-F70C0AB35EF9}"/>
              </a:ext>
            </a:extLst>
          </p:cNvPr>
          <p:cNvSpPr/>
          <p:nvPr/>
        </p:nvSpPr>
        <p:spPr>
          <a:xfrm>
            <a:off x="8500302" y="2271102"/>
            <a:ext cx="1238601" cy="199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206DD9-AABB-8C5E-56E2-FA6A432F0095}"/>
              </a:ext>
            </a:extLst>
          </p:cNvPr>
          <p:cNvSpPr txBox="1"/>
          <p:nvPr/>
        </p:nvSpPr>
        <p:spPr>
          <a:xfrm>
            <a:off x="332504" y="3650003"/>
            <a:ext cx="5921992" cy="143571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DISTINCT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중복되지 않는 칼럼 값을 검색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DISTINCT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칼럼명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테이블명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DISTINCT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뒤의 하나의 칼럼만 중복 값을 제외하고 검색한다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CD994E-E012-DF6E-E8AA-C169ED26F8C2}"/>
              </a:ext>
            </a:extLst>
          </p:cNvPr>
          <p:cNvSpPr txBox="1"/>
          <p:nvPr/>
        </p:nvSpPr>
        <p:spPr>
          <a:xfrm>
            <a:off x="698263" y="5287183"/>
            <a:ext cx="5126465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EMP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테이블에서 중복되는 부서번호를 제외하고 출력하기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DISTINCT DEPTNO FROM EMP;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49D805-8380-B2AC-ADAC-4FEBE6D186D8}"/>
              </a:ext>
            </a:extLst>
          </p:cNvPr>
          <p:cNvSpPr/>
          <p:nvPr/>
        </p:nvSpPr>
        <p:spPr>
          <a:xfrm>
            <a:off x="698263" y="5354628"/>
            <a:ext cx="4961873" cy="627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FCABEBC-C49C-4F65-0991-777999861F83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5660136" y="4714973"/>
            <a:ext cx="2436687" cy="9532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D557957-CDC7-9285-4912-072B7A96941B}"/>
              </a:ext>
            </a:extLst>
          </p:cNvPr>
          <p:cNvSpPr txBox="1"/>
          <p:nvPr/>
        </p:nvSpPr>
        <p:spPr>
          <a:xfrm>
            <a:off x="7056305" y="5415402"/>
            <a:ext cx="3814586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중복되는 부서번호는 제외되고 하나씩만 조회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9CF32E0-4C3C-E753-7BF7-6F7FC32C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823" y="3976785"/>
            <a:ext cx="1733550" cy="147637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BE4818C-5263-1DBE-4E5C-99EF4EB25F83}"/>
              </a:ext>
            </a:extLst>
          </p:cNvPr>
          <p:cNvSpPr/>
          <p:nvPr/>
        </p:nvSpPr>
        <p:spPr>
          <a:xfrm>
            <a:off x="8096823" y="4462125"/>
            <a:ext cx="1107567" cy="773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60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각종 명령어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5" y="1150463"/>
            <a:ext cx="4422378" cy="111254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테이블에서 조건이 참인 행만 검색하는 기능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검색대상 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테이블명</a:t>
            </a:r>
            <a:r>
              <a:rPr lang="en-US" altLang="ko-KR" sz="14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1FC30-A0DD-7F44-57B9-1C8711076695}"/>
              </a:ext>
            </a:extLst>
          </p:cNvPr>
          <p:cNvSpPr txBox="1"/>
          <p:nvPr/>
        </p:nvSpPr>
        <p:spPr>
          <a:xfrm>
            <a:off x="698264" y="2797142"/>
            <a:ext cx="4422377" cy="328237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EMP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테이블에서 급여가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이사인 사람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EMP WHERE SAL &gt;= 500;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급여가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아닌 사람 조회하기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* FROM EMP WHERE SAL &lt;&gt; 500;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* FROM EMP WHERE SAL ^= 500;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* FROM EMP WHERE SAL != 500;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이문세인 사람만 조회하기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EMP WHERE ename = '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이문세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65FB38-C942-E764-04FA-06B2B4CDF8F7}"/>
              </a:ext>
            </a:extLst>
          </p:cNvPr>
          <p:cNvSpPr/>
          <p:nvPr/>
        </p:nvSpPr>
        <p:spPr>
          <a:xfrm>
            <a:off x="698264" y="2855088"/>
            <a:ext cx="4330936" cy="627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572BE1-2CB6-2132-6E97-3EF0AD226FCB}"/>
              </a:ext>
            </a:extLst>
          </p:cNvPr>
          <p:cNvSpPr/>
          <p:nvPr/>
        </p:nvSpPr>
        <p:spPr>
          <a:xfrm>
            <a:off x="698264" y="3816827"/>
            <a:ext cx="3791440" cy="1212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C95185-9DC0-1DB5-A813-0602BDBE9853}"/>
              </a:ext>
            </a:extLst>
          </p:cNvPr>
          <p:cNvSpPr/>
          <p:nvPr/>
        </p:nvSpPr>
        <p:spPr>
          <a:xfrm>
            <a:off x="698263" y="5418566"/>
            <a:ext cx="4422377" cy="627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00FAD6-DEEA-89FD-EBE3-53277A00B7C6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5120640" y="5732199"/>
            <a:ext cx="173431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B853650-40E5-2901-4A29-BFF52878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904" y="1990436"/>
            <a:ext cx="3261359" cy="12015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A0C4FB-5969-0B68-F03C-9C04B6E55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904" y="3359712"/>
            <a:ext cx="3261359" cy="167645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52B893-3A32-22D8-5FE9-F2D41F22DA13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4489704" y="4197939"/>
            <a:ext cx="2362200" cy="2250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7969E52-ABC0-395B-BF3E-DFAC303B7F4D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 flipV="1">
            <a:off x="5029200" y="2591213"/>
            <a:ext cx="1822704" cy="577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BEAF79-59B0-71D8-C74E-04AFD09F249B}"/>
              </a:ext>
            </a:extLst>
          </p:cNvPr>
          <p:cNvSpPr/>
          <p:nvPr/>
        </p:nvSpPr>
        <p:spPr>
          <a:xfrm>
            <a:off x="9013833" y="3635540"/>
            <a:ext cx="313047" cy="1383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030E51-E7C5-F7B5-A138-41F58EFD7991}"/>
              </a:ext>
            </a:extLst>
          </p:cNvPr>
          <p:cNvSpPr/>
          <p:nvPr/>
        </p:nvSpPr>
        <p:spPr>
          <a:xfrm>
            <a:off x="9001641" y="2266264"/>
            <a:ext cx="313047" cy="925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827895-5555-5B04-CDE6-C84E2A247755}"/>
              </a:ext>
            </a:extLst>
          </p:cNvPr>
          <p:cNvSpPr txBox="1"/>
          <p:nvPr/>
        </p:nvSpPr>
        <p:spPr>
          <a:xfrm>
            <a:off x="332505" y="2260660"/>
            <a:ext cx="4861290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비교연산자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&lt;&gt;, !=, ^=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모두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같지 않다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의미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367E6A8-1FE5-4038-A61E-FED2064B5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952" y="5279761"/>
            <a:ext cx="3258311" cy="90487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0AE355-2EF3-D78C-798F-4222243B0CBC}"/>
              </a:ext>
            </a:extLst>
          </p:cNvPr>
          <p:cNvSpPr/>
          <p:nvPr/>
        </p:nvSpPr>
        <p:spPr>
          <a:xfrm>
            <a:off x="7479793" y="5760720"/>
            <a:ext cx="384048" cy="3599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4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각종 명령어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4" y="1150463"/>
            <a:ext cx="5108175" cy="143571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 연산자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논리연산자는 여러 개의 조건을 조합할 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AND, OR, NOT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연산자가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검색대상 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테이블명</a:t>
            </a:r>
            <a:r>
              <a:rPr lang="en-US" altLang="ko-KR" sz="14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lang="en-US" altLang="ko-KR" sz="1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조건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1FC30-A0DD-7F44-57B9-1C8711076695}"/>
              </a:ext>
            </a:extLst>
          </p:cNvPr>
          <p:cNvSpPr txBox="1"/>
          <p:nvPr/>
        </p:nvSpPr>
        <p:spPr>
          <a:xfrm>
            <a:off x="698264" y="2797142"/>
            <a:ext cx="5854936" cy="263604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부서이고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직급이 과장인 사람 조회하기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EMP WHERE DEPTNO = 10 AND job =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부서이거나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직급이 과장인 사람 조회하기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EMP WHERE DEPTNO = 10 OR job =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부서가 아니고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직급이 과장인 사람 조회하기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EMP WHERE NOT DEPTNO = 10 AND job =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65FB38-C942-E764-04FA-06B2B4CDF8F7}"/>
              </a:ext>
            </a:extLst>
          </p:cNvPr>
          <p:cNvSpPr/>
          <p:nvPr/>
        </p:nvSpPr>
        <p:spPr>
          <a:xfrm>
            <a:off x="698263" y="2855088"/>
            <a:ext cx="5397737" cy="627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572BE1-2CB6-2132-6E97-3EF0AD226FCB}"/>
              </a:ext>
            </a:extLst>
          </p:cNvPr>
          <p:cNvSpPr/>
          <p:nvPr/>
        </p:nvSpPr>
        <p:spPr>
          <a:xfrm>
            <a:off x="698264" y="3816827"/>
            <a:ext cx="5272768" cy="606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C95185-9DC0-1DB5-A813-0602BDBE9853}"/>
              </a:ext>
            </a:extLst>
          </p:cNvPr>
          <p:cNvSpPr/>
          <p:nvPr/>
        </p:nvSpPr>
        <p:spPr>
          <a:xfrm>
            <a:off x="698262" y="4787630"/>
            <a:ext cx="5854935" cy="627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00FAD6-DEEA-89FD-EBE3-53277A00B7C6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6553197" y="5101263"/>
            <a:ext cx="634884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52B893-3A32-22D8-5FE9-F2D41F22DA13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 flipV="1">
            <a:off x="5971032" y="3765454"/>
            <a:ext cx="1219200" cy="3544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7969E52-ABC0-395B-BF3E-DFAC303B7F4D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6096000" y="2509098"/>
            <a:ext cx="1092081" cy="6596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0E656DC-BA7B-0C42-45B8-8DC82812C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081" y="2166390"/>
            <a:ext cx="4303776" cy="6854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6516669-05D2-6356-E35D-FF3DA145A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232" y="3107932"/>
            <a:ext cx="4303776" cy="1315043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BEAF79-59B0-71D8-C74E-04AFD09F249B}"/>
              </a:ext>
            </a:extLst>
          </p:cNvPr>
          <p:cNvSpPr/>
          <p:nvPr/>
        </p:nvSpPr>
        <p:spPr>
          <a:xfrm>
            <a:off x="10947516" y="3941064"/>
            <a:ext cx="544341" cy="4835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030E51-E7C5-F7B5-A138-41F58EFD7991}"/>
              </a:ext>
            </a:extLst>
          </p:cNvPr>
          <p:cNvSpPr/>
          <p:nvPr/>
        </p:nvSpPr>
        <p:spPr>
          <a:xfrm>
            <a:off x="8578867" y="2514077"/>
            <a:ext cx="318245" cy="3157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D9D80B8-2DE0-EDEC-9ABD-5AE7E4D78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081" y="4682840"/>
            <a:ext cx="4303776" cy="83684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0AE355-2EF3-D78C-798F-4222243B0CBC}"/>
              </a:ext>
            </a:extLst>
          </p:cNvPr>
          <p:cNvSpPr/>
          <p:nvPr/>
        </p:nvSpPr>
        <p:spPr>
          <a:xfrm>
            <a:off x="8545965" y="5028871"/>
            <a:ext cx="384048" cy="490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E72668-637B-8A50-88EE-A61387E33E43}"/>
              </a:ext>
            </a:extLst>
          </p:cNvPr>
          <p:cNvSpPr/>
          <p:nvPr/>
        </p:nvSpPr>
        <p:spPr>
          <a:xfrm>
            <a:off x="10947516" y="2504447"/>
            <a:ext cx="544341" cy="3157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41361B-5E2E-AA22-8FE9-98F85709FEC3}"/>
              </a:ext>
            </a:extLst>
          </p:cNvPr>
          <p:cNvSpPr/>
          <p:nvPr/>
        </p:nvSpPr>
        <p:spPr>
          <a:xfrm>
            <a:off x="8549285" y="3461280"/>
            <a:ext cx="347828" cy="479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5A2201E-A08F-A4F4-562B-A209F7445569}"/>
              </a:ext>
            </a:extLst>
          </p:cNvPr>
          <p:cNvSpPr/>
          <p:nvPr/>
        </p:nvSpPr>
        <p:spPr>
          <a:xfrm>
            <a:off x="10835638" y="5019585"/>
            <a:ext cx="600184" cy="490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9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각종 명령어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4" y="1150463"/>
            <a:ext cx="5108175" cy="111254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 연산자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BETWEEN A AND B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값의 범위에 포함되는 값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 (A, B, C)            : 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이거나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이거나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값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1FC30-A0DD-7F44-57B9-1C8711076695}"/>
              </a:ext>
            </a:extLst>
          </p:cNvPr>
          <p:cNvSpPr txBox="1"/>
          <p:nvPr/>
        </p:nvSpPr>
        <p:spPr>
          <a:xfrm>
            <a:off x="698265" y="2402859"/>
            <a:ext cx="4838470" cy="328237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급여가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400~500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사원 출력하기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EMP where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between 400 and 500;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커미션이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이거나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이거나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사원 조회하기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EMP where comm in(80, 100, 200);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2003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년에 입사한 직원을 조회하기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emp where hiredate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between to_date('2003/01/01','yyyy/mm/dd’) and to_date('2003/12/31','yyyy/mm/dd');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65FB38-C942-E764-04FA-06B2B4CDF8F7}"/>
              </a:ext>
            </a:extLst>
          </p:cNvPr>
          <p:cNvSpPr/>
          <p:nvPr/>
        </p:nvSpPr>
        <p:spPr>
          <a:xfrm>
            <a:off x="698264" y="2460805"/>
            <a:ext cx="4742416" cy="627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572BE1-2CB6-2132-6E97-3EF0AD226FCB}"/>
              </a:ext>
            </a:extLst>
          </p:cNvPr>
          <p:cNvSpPr/>
          <p:nvPr/>
        </p:nvSpPr>
        <p:spPr>
          <a:xfrm>
            <a:off x="698264" y="3422544"/>
            <a:ext cx="4641833" cy="606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52B893-3A32-22D8-5FE9-F2D41F22DA13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5340097" y="3724809"/>
            <a:ext cx="1116703" cy="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7969E52-ABC0-395B-BF3E-DFAC303B7F4D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5440680" y="2144352"/>
            <a:ext cx="1016120" cy="6300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5ABC22B-ED5F-CC6D-7113-9C210274C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800" y="1353777"/>
            <a:ext cx="5143500" cy="15811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D9A6E0-085B-F1E4-978C-6E46CD8B9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800" y="3129496"/>
            <a:ext cx="5143500" cy="1190625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E72668-637B-8A50-88EE-A61387E33E43}"/>
              </a:ext>
            </a:extLst>
          </p:cNvPr>
          <p:cNvSpPr/>
          <p:nvPr/>
        </p:nvSpPr>
        <p:spPr>
          <a:xfrm>
            <a:off x="10240235" y="3558567"/>
            <a:ext cx="581563" cy="761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A0BE22-566C-5EE3-AC1E-BB23B7CF1DB6}"/>
              </a:ext>
            </a:extLst>
          </p:cNvPr>
          <p:cNvSpPr/>
          <p:nvPr/>
        </p:nvSpPr>
        <p:spPr>
          <a:xfrm>
            <a:off x="9841980" y="1759820"/>
            <a:ext cx="415033" cy="1175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67C7A82-155A-09B7-3767-6651000A2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800" y="4514690"/>
            <a:ext cx="5143500" cy="1000125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2520C668-A804-C631-FBE3-C798A57EBBAC}"/>
              </a:ext>
            </a:extLst>
          </p:cNvPr>
          <p:cNvSpPr/>
          <p:nvPr/>
        </p:nvSpPr>
        <p:spPr>
          <a:xfrm>
            <a:off x="698264" y="4405970"/>
            <a:ext cx="4641833" cy="1223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173AD7-D222-FC5B-D333-489A403C1A0C}"/>
              </a:ext>
            </a:extLst>
          </p:cNvPr>
          <p:cNvCxnSpPr>
            <a:cxnSpLocks/>
            <a:stCxn id="48" idx="3"/>
            <a:endCxn id="43" idx="1"/>
          </p:cNvCxnSpPr>
          <p:nvPr/>
        </p:nvCxnSpPr>
        <p:spPr>
          <a:xfrm flipV="1">
            <a:off x="5340097" y="5014753"/>
            <a:ext cx="1116703" cy="27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5528DDD-2059-C9F1-6638-4A9FE2156EA5}"/>
              </a:ext>
            </a:extLst>
          </p:cNvPr>
          <p:cNvSpPr/>
          <p:nvPr/>
        </p:nvSpPr>
        <p:spPr>
          <a:xfrm>
            <a:off x="8966507" y="4932068"/>
            <a:ext cx="875473" cy="5827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C2A7AA-93D8-D173-E44E-546F3B295869}"/>
              </a:ext>
            </a:extLst>
          </p:cNvPr>
          <p:cNvSpPr txBox="1"/>
          <p:nvPr/>
        </p:nvSpPr>
        <p:spPr>
          <a:xfrm>
            <a:off x="698263" y="5716533"/>
            <a:ext cx="4641834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to_date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문자열을 날짜 데이터로 변경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</a:p>
        </p:txBody>
      </p:sp>
    </p:spTree>
    <p:extLst>
      <p:ext uri="{BB962C8B-B14F-4D97-AF65-F5344CB8AC3E}">
        <p14:creationId xmlns:p14="http://schemas.microsoft.com/office/powerpoint/2010/main" val="140260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Oracle 11g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4" y="1041406"/>
            <a:ext cx="9079944" cy="128528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https://www.oracle.com/database/technologies/xe-prior-release-downloads.html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위의 링크에 들어가서 자신의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맞는 오라클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11g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다운받아 설치한다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계정에 사용할 패스워드를 입력한다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8CD15E-552B-F938-8A7E-1869E6248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74" y="2436794"/>
            <a:ext cx="4428600" cy="33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9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Oracle 11g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A76104-D83E-2AE7-BC78-675D0DA0F25E}"/>
              </a:ext>
            </a:extLst>
          </p:cNvPr>
          <p:cNvSpPr txBox="1"/>
          <p:nvPr/>
        </p:nvSpPr>
        <p:spPr>
          <a:xfrm>
            <a:off x="332504" y="957516"/>
            <a:ext cx="9079944" cy="454292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창에 들어가서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sqlplus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입력하여 제대로 설치되었는지 확인한다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9D4BB41-A827-4D62-78D9-6402335F2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87" y="1529254"/>
            <a:ext cx="5705475" cy="2438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97F008-DAF8-C055-AA3B-2C3382C606CF}"/>
              </a:ext>
            </a:extLst>
          </p:cNvPr>
          <p:cNvSpPr txBox="1"/>
          <p:nvPr/>
        </p:nvSpPr>
        <p:spPr>
          <a:xfrm>
            <a:off x="332504" y="4085100"/>
            <a:ext cx="6739416" cy="86979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4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기본으로 제공되는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해제하기 위해서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alter user HR identified by HR account unlock;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6CD4D6E-A28B-DB9F-3C2D-DC8929E95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26" y="5072336"/>
            <a:ext cx="41719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8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Oracle 11g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39E248-26AB-191A-6E18-5DD9C4D7484E}"/>
              </a:ext>
            </a:extLst>
          </p:cNvPr>
          <p:cNvSpPr txBox="1"/>
          <p:nvPr/>
        </p:nvSpPr>
        <p:spPr>
          <a:xfrm>
            <a:off x="332504" y="957516"/>
            <a:ext cx="9600061" cy="86979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5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사용자를 생성하기 위해서는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user [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유저명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identified by [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 startAt="5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권한을 부여하기 위해서는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grant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to [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 사용자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6D105A2-5AD5-2395-3BAF-0468F0824B39}"/>
              </a:ext>
            </a:extLst>
          </p:cNvPr>
          <p:cNvGrpSpPr/>
          <p:nvPr/>
        </p:nvGrpSpPr>
        <p:grpSpPr>
          <a:xfrm>
            <a:off x="802066" y="2033909"/>
            <a:ext cx="4743058" cy="3903719"/>
            <a:chOff x="802066" y="2033909"/>
            <a:chExt cx="4743058" cy="390371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AEBAAAB-330A-2719-E643-BB1A92BD3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066" y="2033909"/>
              <a:ext cx="4743058" cy="3903719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DF39D68-5A51-DD29-E25F-B6E5AC3E46B0}"/>
                </a:ext>
              </a:extLst>
            </p:cNvPr>
            <p:cNvSpPr/>
            <p:nvPr/>
          </p:nvSpPr>
          <p:spPr>
            <a:xfrm>
              <a:off x="802066" y="4714613"/>
              <a:ext cx="2243138" cy="302004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3F7522-561F-2E4F-9C9E-B2F9DC7A7299}"/>
              </a:ext>
            </a:extLst>
          </p:cNvPr>
          <p:cNvSpPr/>
          <p:nvPr/>
        </p:nvSpPr>
        <p:spPr>
          <a:xfrm>
            <a:off x="802066" y="4233320"/>
            <a:ext cx="2561920" cy="17043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D8441-6ACC-215D-FF43-5EF07F00B62C}"/>
              </a:ext>
            </a:extLst>
          </p:cNvPr>
          <p:cNvSpPr/>
          <p:nvPr/>
        </p:nvSpPr>
        <p:spPr>
          <a:xfrm>
            <a:off x="802066" y="3704813"/>
            <a:ext cx="2796811" cy="4477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F05BE4-39AF-C34C-7DB0-B1E6F14AA9BF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 flipV="1">
            <a:off x="3598877" y="3925702"/>
            <a:ext cx="2854202" cy="29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E47808A-660C-D88D-9443-F848610DD81D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 flipV="1">
            <a:off x="3363986" y="5051316"/>
            <a:ext cx="3089093" cy="341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330896-C403-F05E-DC51-70D02238651F}"/>
              </a:ext>
            </a:extLst>
          </p:cNvPr>
          <p:cNvSpPr/>
          <p:nvPr/>
        </p:nvSpPr>
        <p:spPr>
          <a:xfrm>
            <a:off x="6453079" y="3701833"/>
            <a:ext cx="2796811" cy="4477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tester1 / 1234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사용자를 생성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43A4A0-3359-03BD-7599-0EE460DEE141}"/>
              </a:ext>
            </a:extLst>
          </p:cNvPr>
          <p:cNvSpPr/>
          <p:nvPr/>
        </p:nvSpPr>
        <p:spPr>
          <a:xfrm>
            <a:off x="6453079" y="4827447"/>
            <a:ext cx="2796811" cy="4477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tester1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사용자에 권한을 부여</a:t>
            </a:r>
          </a:p>
        </p:txBody>
      </p:sp>
    </p:spTree>
    <p:extLst>
      <p:ext uri="{BB962C8B-B14F-4D97-AF65-F5344CB8AC3E}">
        <p14:creationId xmlns:p14="http://schemas.microsoft.com/office/powerpoint/2010/main" val="417134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Developer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041901-0B22-9E8A-FB71-7861205907AD}"/>
              </a:ext>
            </a:extLst>
          </p:cNvPr>
          <p:cNvSpPr txBox="1"/>
          <p:nvPr/>
        </p:nvSpPr>
        <p:spPr>
          <a:xfrm>
            <a:off x="332503" y="865237"/>
            <a:ext cx="11168803" cy="21162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https://www.oracle.com/database/sqldeveloper/technologies/download/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위의 주소에 들어가서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Developer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다운받아 설치해준다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좌측의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눌러 새 데이터베이스 접속을 누르면 우측 창이 나타난다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생성한 사용자명과 비밀번호를 입력한다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테스트버튼을 눌러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나온 걸 확인하고 접속 버튼을 누르면 데이터베이스 접속이 완료된다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B8F11D-ECFE-777A-2526-863C2F4DE076}"/>
              </a:ext>
            </a:extLst>
          </p:cNvPr>
          <p:cNvGrpSpPr/>
          <p:nvPr/>
        </p:nvGrpSpPr>
        <p:grpSpPr>
          <a:xfrm>
            <a:off x="1253016" y="3069837"/>
            <a:ext cx="7842309" cy="3149899"/>
            <a:chOff x="699344" y="2957189"/>
            <a:chExt cx="7842309" cy="314989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68D7310-EA90-546B-D91E-9B6C5C048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344" y="4072559"/>
              <a:ext cx="2152650" cy="126682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F457A23-8EBE-2501-DD10-230013C72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0347" y="2957189"/>
              <a:ext cx="4891306" cy="314989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576A851-1CB8-ED0A-9F20-03017B13FC87}"/>
                </a:ext>
              </a:extLst>
            </p:cNvPr>
            <p:cNvSpPr/>
            <p:nvPr/>
          </p:nvSpPr>
          <p:spPr>
            <a:xfrm>
              <a:off x="749415" y="4304289"/>
              <a:ext cx="1792449" cy="4477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AE72FA1-177C-87B4-A56B-FE075B0DE614}"/>
                </a:ext>
              </a:extLst>
            </p:cNvPr>
            <p:cNvCxnSpPr>
              <a:cxnSpLocks/>
              <a:stCxn id="12" idx="3"/>
              <a:endCxn id="11" idx="1"/>
            </p:cNvCxnSpPr>
            <p:nvPr/>
          </p:nvCxnSpPr>
          <p:spPr>
            <a:xfrm>
              <a:off x="2541864" y="4528158"/>
              <a:ext cx="1108483" cy="39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BA2586-7C08-864C-0466-0A01CDFDBD8D}"/>
                </a:ext>
              </a:extLst>
            </p:cNvPr>
            <p:cNvSpPr/>
            <p:nvPr/>
          </p:nvSpPr>
          <p:spPr>
            <a:xfrm>
              <a:off x="5031232" y="3195948"/>
              <a:ext cx="648115" cy="137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F69020-B9A0-3261-EB6B-1C42FF3D1B0D}"/>
                </a:ext>
              </a:extLst>
            </p:cNvPr>
            <p:cNvSpPr/>
            <p:nvPr/>
          </p:nvSpPr>
          <p:spPr>
            <a:xfrm>
              <a:off x="5106733" y="4055780"/>
              <a:ext cx="908173" cy="3092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6247BAD-F0B7-912C-E2B9-E744F02038E7}"/>
                </a:ext>
              </a:extLst>
            </p:cNvPr>
            <p:cNvSpPr/>
            <p:nvPr/>
          </p:nvSpPr>
          <p:spPr>
            <a:xfrm>
              <a:off x="6233652" y="5878575"/>
              <a:ext cx="737599" cy="1809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A1595A1-0B86-2318-0E4A-95C802C80F04}"/>
                </a:ext>
              </a:extLst>
            </p:cNvPr>
            <p:cNvSpPr/>
            <p:nvPr/>
          </p:nvSpPr>
          <p:spPr>
            <a:xfrm>
              <a:off x="3656705" y="5697898"/>
              <a:ext cx="479068" cy="1806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A62B3CA-999A-7CD3-C1B8-F4A6070991C9}"/>
                </a:ext>
              </a:extLst>
            </p:cNvPr>
            <p:cNvCxnSpPr>
              <a:cxnSpLocks/>
              <a:stCxn id="23" idx="1"/>
              <a:endCxn id="25" idx="3"/>
            </p:cNvCxnSpPr>
            <p:nvPr/>
          </p:nvCxnSpPr>
          <p:spPr>
            <a:xfrm flipH="1" flipV="1">
              <a:off x="4135773" y="5788237"/>
              <a:ext cx="2097879" cy="1808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05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생성하기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7" y="858492"/>
            <a:ext cx="4658944" cy="5375831"/>
          </a:xfrm>
          <a:prstGeom prst="rect">
            <a:avLst/>
          </a:prstGeom>
          <a:solidFill>
            <a:srgbClr val="0C0C0C"/>
          </a:solidFill>
          <a:ln w="28575">
            <a:noFill/>
          </a:ln>
        </p:spPr>
        <p:txBody>
          <a:bodyPr wrap="square" spcCol="432000" rtlCol="0">
            <a:spAutoFit/>
          </a:bodyPr>
          <a:lstStyle/>
          <a:p>
            <a:pPr algn="just" latinLnBrk="1">
              <a:spcAft>
                <a:spcPts val="800"/>
              </a:spcAft>
            </a:pPr>
            <a:r>
              <a:rPr lang="en-US" altLang="ko-KR" sz="1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DROP TABLE EMP;</a:t>
            </a:r>
            <a:endParaRPr lang="ko-KR" altLang="ko-KR" sz="10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DROP TABLE DEPT;</a:t>
            </a:r>
            <a:endParaRPr lang="ko-KR" altLang="ko-KR" sz="10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DROP TABLE SALGRADE;</a:t>
            </a:r>
          </a:p>
          <a:p>
            <a:pPr algn="just" latinLnBrk="1">
              <a:spcAft>
                <a:spcPts val="800"/>
              </a:spcAft>
            </a:pPr>
            <a:endParaRPr lang="en-US" altLang="ko-KR" sz="10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CREATE TABLE DEPT(</a:t>
            </a:r>
          </a:p>
          <a:p>
            <a:pPr algn="just" latinLnBrk="1">
              <a:spcAft>
                <a:spcPts val="800"/>
              </a:spcAft>
            </a:pPr>
            <a:r>
              <a:rPr lang="en-US" altLang="ko-KR" sz="1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DEPTNO NUMBER(2) CONSTRAINT PK_DEPT PRIMARY KEY,</a:t>
            </a:r>
          </a:p>
          <a:p>
            <a:pPr algn="just" latinLnBrk="1">
              <a:spcAft>
                <a:spcPts val="800"/>
              </a:spcAft>
            </a:pPr>
            <a:r>
              <a:rPr lang="en-US" altLang="ko-KR" sz="1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DNAME VARCHAR2(14),</a:t>
            </a:r>
          </a:p>
          <a:p>
            <a:pPr algn="just" latinLnBrk="1">
              <a:spcAft>
                <a:spcPts val="800"/>
              </a:spcAft>
            </a:pPr>
            <a:r>
              <a:rPr lang="en-US" altLang="ko-KR" sz="1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LOC VARCHAR2(13) ); </a:t>
            </a:r>
          </a:p>
          <a:p>
            <a:pPr algn="just" latinLnBrk="1">
              <a:spcAft>
                <a:spcPts val="800"/>
              </a:spcAft>
            </a:pPr>
            <a:r>
              <a:rPr lang="en-US" altLang="ko-KR" sz="1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CREATE TABLE EMP( </a:t>
            </a:r>
          </a:p>
          <a:p>
            <a:pPr algn="just" latinLnBrk="1">
              <a:spcAft>
                <a:spcPts val="800"/>
              </a:spcAft>
            </a:pPr>
            <a:r>
              <a:rPr lang="en-US" altLang="ko-KR" sz="1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EMPNO NUMBER(4) CONSTRAINT PK_EMP PRIMARY KEY,</a:t>
            </a:r>
          </a:p>
          <a:p>
            <a:pPr algn="just" latinLnBrk="1">
              <a:spcAft>
                <a:spcPts val="800"/>
              </a:spcAft>
            </a:pPr>
            <a:r>
              <a:rPr lang="en-US" altLang="ko-KR" sz="1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ENAME VARCHAR2(10),</a:t>
            </a:r>
          </a:p>
          <a:p>
            <a:pPr algn="just" latinLnBrk="1">
              <a:spcAft>
                <a:spcPts val="800"/>
              </a:spcAft>
            </a:pPr>
            <a:r>
              <a:rPr lang="en-US" altLang="ko-KR" sz="1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JOB   VARCHAR2(9),</a:t>
            </a:r>
          </a:p>
          <a:p>
            <a:pPr algn="just" latinLnBrk="1">
              <a:spcAft>
                <a:spcPts val="800"/>
              </a:spcAft>
            </a:pPr>
            <a:r>
              <a:rPr lang="en-US" altLang="ko-KR" sz="1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MGR  NUMBER(4),</a:t>
            </a:r>
          </a:p>
          <a:p>
            <a:pPr algn="just" latinLnBrk="1">
              <a:spcAft>
                <a:spcPts val="800"/>
              </a:spcAft>
            </a:pPr>
            <a:r>
              <a:rPr lang="en-US" altLang="ko-KR" sz="1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HIREDATE DATE,</a:t>
            </a:r>
          </a:p>
          <a:p>
            <a:pPr algn="just" latinLnBrk="1">
              <a:spcAft>
                <a:spcPts val="800"/>
              </a:spcAft>
            </a:pPr>
            <a:r>
              <a:rPr lang="en-US" altLang="ko-KR" sz="1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SAL NUMBER(7,2),</a:t>
            </a:r>
          </a:p>
          <a:p>
            <a:pPr algn="just" latinLnBrk="1">
              <a:spcAft>
                <a:spcPts val="800"/>
              </a:spcAft>
            </a:pPr>
            <a:r>
              <a:rPr lang="en-US" altLang="ko-KR" sz="1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COMM NUMBER(7,2),</a:t>
            </a:r>
          </a:p>
          <a:p>
            <a:pPr algn="just" latinLnBrk="1">
              <a:spcAft>
                <a:spcPts val="800"/>
              </a:spcAft>
            </a:pPr>
            <a:r>
              <a:rPr lang="en-US" altLang="ko-KR" sz="1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DEPTNO NUMBER(2) CONSTRAINT FK_DEPTNO REFERENCES DEPT );</a:t>
            </a:r>
          </a:p>
          <a:p>
            <a:pPr algn="just" latinLnBrk="1">
              <a:spcAft>
                <a:spcPts val="800"/>
              </a:spcAft>
            </a:pPr>
            <a:r>
              <a:rPr lang="en-US" altLang="ko-KR" sz="1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CREATE TABLE SALGRADE(</a:t>
            </a:r>
          </a:p>
          <a:p>
            <a:pPr algn="just" latinLnBrk="1">
              <a:spcAft>
                <a:spcPts val="800"/>
              </a:spcAft>
            </a:pPr>
            <a:r>
              <a:rPr lang="en-US" altLang="ko-KR" sz="1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GRADE NUMBER,</a:t>
            </a:r>
          </a:p>
          <a:p>
            <a:pPr algn="just" latinLnBrk="1">
              <a:spcAft>
                <a:spcPts val="800"/>
              </a:spcAft>
            </a:pPr>
            <a:r>
              <a:rPr lang="en-US" altLang="ko-KR" sz="1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LOSAL NUMBER,</a:t>
            </a:r>
          </a:p>
          <a:p>
            <a:pPr algn="just" latinLnBrk="1">
              <a:spcAft>
                <a:spcPts val="800"/>
              </a:spcAft>
            </a:pPr>
            <a:r>
              <a:rPr lang="en-US" altLang="ko-KR" sz="1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HISAL NUMBER );</a:t>
            </a:r>
            <a:endParaRPr lang="ko-KR" altLang="ko-KR" sz="10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FFB620-4EEE-60A6-B696-25F0FBC6C676}"/>
              </a:ext>
            </a:extLst>
          </p:cNvPr>
          <p:cNvSpPr/>
          <p:nvPr/>
        </p:nvSpPr>
        <p:spPr>
          <a:xfrm>
            <a:off x="388688" y="904105"/>
            <a:ext cx="1498836" cy="7149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04A7541-73B3-01CC-6F4E-FCADCB21797D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1887524" y="1260836"/>
            <a:ext cx="3576226" cy="7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57FA84-6640-9B60-793C-860ED909B61D}"/>
              </a:ext>
            </a:extLst>
          </p:cNvPr>
          <p:cNvSpPr/>
          <p:nvPr/>
        </p:nvSpPr>
        <p:spPr>
          <a:xfrm>
            <a:off x="388687" y="1892538"/>
            <a:ext cx="4225258" cy="1039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05B153-28C2-D38A-E744-6E1E16E63270}"/>
              </a:ext>
            </a:extLst>
          </p:cNvPr>
          <p:cNvSpPr/>
          <p:nvPr/>
        </p:nvSpPr>
        <p:spPr>
          <a:xfrm>
            <a:off x="388687" y="2932362"/>
            <a:ext cx="4225258" cy="2210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76EB8B-94BB-DE12-8B2E-010920057D10}"/>
              </a:ext>
            </a:extLst>
          </p:cNvPr>
          <p:cNvCxnSpPr>
            <a:cxnSpLocks/>
            <a:stCxn id="13" idx="3"/>
            <a:endCxn id="63" idx="1"/>
          </p:cNvCxnSpPr>
          <p:nvPr/>
        </p:nvCxnSpPr>
        <p:spPr>
          <a:xfrm flipV="1">
            <a:off x="4613945" y="4037406"/>
            <a:ext cx="84980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D09523-63A9-DC07-4CD3-783354322B01}"/>
              </a:ext>
            </a:extLst>
          </p:cNvPr>
          <p:cNvSpPr/>
          <p:nvPr/>
        </p:nvSpPr>
        <p:spPr>
          <a:xfrm>
            <a:off x="388687" y="5142452"/>
            <a:ext cx="4225258" cy="1013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5F995C-70A4-4A28-95A9-2AC644F07024}"/>
              </a:ext>
            </a:extLst>
          </p:cNvPr>
          <p:cNvSpPr/>
          <p:nvPr/>
        </p:nvSpPr>
        <p:spPr>
          <a:xfrm>
            <a:off x="5463750" y="903351"/>
            <a:ext cx="6039402" cy="71496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테이블을 생성하기 전에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drop table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각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테이블을 제거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SQL Developer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에서는 대소문자 구분을 하지 않는다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EEB8CC-0F8A-0380-D39E-018A72053436}"/>
              </a:ext>
            </a:extLst>
          </p:cNvPr>
          <p:cNvSpPr txBox="1"/>
          <p:nvPr/>
        </p:nvSpPr>
        <p:spPr>
          <a:xfrm>
            <a:off x="6521025" y="1824297"/>
            <a:ext cx="3924852" cy="166654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VARCHAR2 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타입</a:t>
            </a:r>
            <a:endParaRPr lang="en-US" altLang="ko-KR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 데이터를 저장하기 위한 데이터 타입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가변적인 길이의 문자열을 저장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NUMBER 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타입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수치 데이터를 저장하기 위한 데이터 타입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C9C68B-788B-0DEE-2BC7-C0094E49274A}"/>
              </a:ext>
            </a:extLst>
          </p:cNvPr>
          <p:cNvSpPr txBox="1"/>
          <p:nvPr/>
        </p:nvSpPr>
        <p:spPr>
          <a:xfrm>
            <a:off x="5463750" y="3688881"/>
            <a:ext cx="6039402" cy="6970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table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DEPT, EMP, SALGRADE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테이블을 생성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칼럼명과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타입들을 지정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54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188643"/>
            <a:ext cx="6658499" cy="4480714"/>
          </a:xfrm>
          <a:prstGeom prst="rect">
            <a:avLst/>
          </a:prstGeom>
          <a:solidFill>
            <a:srgbClr val="0C0C0C"/>
          </a:solidFill>
          <a:ln w="28575">
            <a:noFill/>
          </a:ln>
        </p:spPr>
        <p:txBody>
          <a:bodyPr wrap="square" spcCol="432000" rtlCol="0">
            <a:spAutoFit/>
          </a:bodyPr>
          <a:lstStyle/>
          <a:p>
            <a:pPr algn="just" latinLnBrk="1">
              <a:spcAft>
                <a:spcPts val="800"/>
              </a:spcAft>
            </a:pP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DEPT VALUES(10, '</a:t>
            </a:r>
            <a:r>
              <a:rPr lang="ko-KR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경리부</a:t>
            </a: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', '</a:t>
            </a:r>
            <a:r>
              <a:rPr lang="ko-KR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</a:t>
            </a: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');</a:t>
            </a:r>
            <a:endParaRPr lang="ko-KR" altLang="ko-KR" sz="105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DEPT VALUES(20, '</a:t>
            </a:r>
            <a:r>
              <a:rPr lang="ko-KR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인사부</a:t>
            </a: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', '</a:t>
            </a:r>
            <a:r>
              <a:rPr lang="ko-KR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인천</a:t>
            </a: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');</a:t>
            </a:r>
            <a:endParaRPr lang="ko-KR" altLang="ko-KR" sz="105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DEPT VALUES(30, '</a:t>
            </a:r>
            <a:r>
              <a:rPr lang="ko-KR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영업부</a:t>
            </a: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', '</a:t>
            </a:r>
            <a:r>
              <a:rPr lang="ko-KR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용인</a:t>
            </a: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'); </a:t>
            </a:r>
            <a:endParaRPr lang="ko-KR" altLang="ko-KR" sz="105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DEPT VALUES(40, '</a:t>
            </a:r>
            <a:r>
              <a:rPr lang="ko-KR" altLang="ko-KR" sz="105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전산부</a:t>
            </a: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', '</a:t>
            </a:r>
            <a:r>
              <a:rPr lang="ko-KR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수원</a:t>
            </a: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’);</a:t>
            </a:r>
            <a:endParaRPr lang="ko-KR" altLang="ko-KR" sz="105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endParaRPr lang="en-US" altLang="ko-KR" sz="105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EMP VALUES(1001, '</a:t>
            </a:r>
            <a:r>
              <a:rPr lang="ko-KR" altLang="ko-KR" sz="105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김사랑</a:t>
            </a: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', '</a:t>
            </a:r>
            <a:r>
              <a:rPr lang="ko-KR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사원</a:t>
            </a: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', 1013, </a:t>
            </a:r>
            <a:r>
              <a:rPr lang="en-US" altLang="ko-KR" sz="105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to_date</a:t>
            </a: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('2007-03-01','yyyy-mm-dd'), 300, NULL, 20);</a:t>
            </a:r>
            <a:endParaRPr lang="ko-KR" altLang="ko-KR" sz="105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EMP VALUES(1002, '</a:t>
            </a:r>
            <a:r>
              <a:rPr lang="ko-KR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한예슬</a:t>
            </a: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', '</a:t>
            </a:r>
            <a:r>
              <a:rPr lang="ko-KR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대리</a:t>
            </a: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', 1005, </a:t>
            </a:r>
            <a:r>
              <a:rPr lang="en-US" altLang="ko-KR" sz="105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to_date</a:t>
            </a: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('2007-04-02','yyyy-mm-dd'), 250,   80, 30);</a:t>
            </a:r>
          </a:p>
          <a:p>
            <a:pPr algn="just" latinLnBrk="1">
              <a:spcAft>
                <a:spcPts val="800"/>
              </a:spcAft>
            </a:pPr>
            <a:r>
              <a:rPr lang="en-US" altLang="ko-KR" sz="105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...</a:t>
            </a:r>
            <a:r>
              <a:rPr lang="ko-KR" altLang="en-US" sz="105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중략</a:t>
            </a:r>
            <a:r>
              <a:rPr lang="en-US" altLang="ko-KR" sz="105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...</a:t>
            </a:r>
            <a:endParaRPr lang="ko-KR" altLang="ko-KR" sz="105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EMP VALUES(1013, '</a:t>
            </a:r>
            <a:r>
              <a:rPr lang="ko-KR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박중훈</a:t>
            </a: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', '</a:t>
            </a:r>
            <a:r>
              <a:rPr lang="ko-KR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부장</a:t>
            </a: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', 1003, </a:t>
            </a:r>
            <a:r>
              <a:rPr lang="en-US" altLang="ko-KR" sz="105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to_date</a:t>
            </a: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('2002-10-09','yyyy-mm-dd'), 560, NULL, 20);</a:t>
            </a:r>
            <a:endParaRPr lang="ko-KR" altLang="ko-KR" sz="105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EMP VALUES(1014, '</a:t>
            </a:r>
            <a:r>
              <a:rPr lang="ko-KR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조인성</a:t>
            </a: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', '</a:t>
            </a:r>
            <a:r>
              <a:rPr lang="ko-KR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사원</a:t>
            </a: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', 1006, </a:t>
            </a:r>
            <a:r>
              <a:rPr lang="en-US" altLang="ko-KR" sz="105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to_date</a:t>
            </a: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('2007-11-09','yyyy-mm-dd'), 250, NULL, 10);</a:t>
            </a:r>
            <a:endParaRPr lang="ko-KR" altLang="ko-KR" sz="105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05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SALGRADE VALUES (1, 700,1200);</a:t>
            </a:r>
            <a:endParaRPr lang="ko-KR" altLang="ko-KR" sz="105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SALGRADE VALUES (2, 1201,1400);</a:t>
            </a:r>
            <a:endParaRPr lang="ko-KR" altLang="ko-KR" sz="105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SALGRADE VALUES (3, 1401,2000);</a:t>
            </a:r>
            <a:endParaRPr lang="ko-KR" altLang="ko-KR" sz="105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SALGRADE VALUES (4, 2001,3000);</a:t>
            </a:r>
            <a:endParaRPr lang="ko-KR" altLang="ko-KR" sz="105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SALGRADE VALUES (5, 3001,9999);</a:t>
            </a:r>
            <a:endParaRPr lang="ko-KR" altLang="ko-KR" sz="105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05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COMMIT;</a:t>
            </a:r>
            <a:endParaRPr lang="ko-KR" altLang="ko-KR" sz="105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생성하기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95AED6-2DC3-9736-4B7F-CF0FD7C18893}"/>
              </a:ext>
            </a:extLst>
          </p:cNvPr>
          <p:cNvSpPr/>
          <p:nvPr/>
        </p:nvSpPr>
        <p:spPr>
          <a:xfrm>
            <a:off x="397076" y="1183748"/>
            <a:ext cx="3000464" cy="1310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0241BB-0BB2-20E3-D9C7-940506E94DFC}"/>
              </a:ext>
            </a:extLst>
          </p:cNvPr>
          <p:cNvSpPr/>
          <p:nvPr/>
        </p:nvSpPr>
        <p:spPr>
          <a:xfrm>
            <a:off x="397075" y="2494313"/>
            <a:ext cx="6523841" cy="1289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5D1C6BC-992F-ACC3-0B2F-A271C1C17601}"/>
              </a:ext>
            </a:extLst>
          </p:cNvPr>
          <p:cNvCxnSpPr>
            <a:cxnSpLocks/>
            <a:stCxn id="14" idx="3"/>
            <a:endCxn id="48" idx="1"/>
          </p:cNvCxnSpPr>
          <p:nvPr/>
        </p:nvCxnSpPr>
        <p:spPr>
          <a:xfrm>
            <a:off x="6920916" y="3138874"/>
            <a:ext cx="7581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6B8987-3F79-43D2-F505-B505D2507F8C}"/>
              </a:ext>
            </a:extLst>
          </p:cNvPr>
          <p:cNvSpPr/>
          <p:nvPr/>
        </p:nvSpPr>
        <p:spPr>
          <a:xfrm>
            <a:off x="397075" y="3783435"/>
            <a:ext cx="3000465" cy="1526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8CC8F9-3AEA-E143-46B4-1BDEC58CEEEB}"/>
              </a:ext>
            </a:extLst>
          </p:cNvPr>
          <p:cNvSpPr/>
          <p:nvPr/>
        </p:nvSpPr>
        <p:spPr>
          <a:xfrm>
            <a:off x="397075" y="5401352"/>
            <a:ext cx="679514" cy="2155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2FCCBA-4DF9-A8EF-2882-83AA37B4BEC5}"/>
              </a:ext>
            </a:extLst>
          </p:cNvPr>
          <p:cNvCxnSpPr>
            <a:cxnSpLocks/>
            <a:stCxn id="22" idx="3"/>
            <a:endCxn id="52" idx="1"/>
          </p:cNvCxnSpPr>
          <p:nvPr/>
        </p:nvCxnSpPr>
        <p:spPr>
          <a:xfrm>
            <a:off x="1076589" y="5509110"/>
            <a:ext cx="66024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A43DEE3-B8AE-2827-5599-F523401EA544}"/>
              </a:ext>
            </a:extLst>
          </p:cNvPr>
          <p:cNvSpPr txBox="1"/>
          <p:nvPr/>
        </p:nvSpPr>
        <p:spPr>
          <a:xfrm>
            <a:off x="7679031" y="2628766"/>
            <a:ext cx="3933848" cy="102021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 INTO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테이블명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VALUES( 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테이블의 각 칼럼에 값을 입력한다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안에는 생성한 칼럼 순서대로 값을 입력한다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D2AB94-3D49-32E9-B78F-38EC27BE1C7F}"/>
              </a:ext>
            </a:extLst>
          </p:cNvPr>
          <p:cNvSpPr txBox="1"/>
          <p:nvPr/>
        </p:nvSpPr>
        <p:spPr>
          <a:xfrm>
            <a:off x="7679031" y="5322167"/>
            <a:ext cx="3933848" cy="37388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반드시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입력하여 작성을 완료한다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43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생성하기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9BAA305-DE16-CB86-C5A5-22CCCB52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425" y="1629845"/>
            <a:ext cx="4915150" cy="23068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4DBE70-91B8-226D-2B02-04B8A5B49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6" y="1629845"/>
            <a:ext cx="3174239" cy="10519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9236EA-2589-BF01-269F-FA0DF88D3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255" y="1629845"/>
            <a:ext cx="3211150" cy="12057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7122EC-69D3-B571-1406-81F71A9CC32D}"/>
              </a:ext>
            </a:extLst>
          </p:cNvPr>
          <p:cNvSpPr txBox="1"/>
          <p:nvPr/>
        </p:nvSpPr>
        <p:spPr>
          <a:xfrm>
            <a:off x="620212" y="1322068"/>
            <a:ext cx="259882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4717CC-DC99-176D-E263-F5EB957E39A3}"/>
              </a:ext>
            </a:extLst>
          </p:cNvPr>
          <p:cNvSpPr txBox="1"/>
          <p:nvPr/>
        </p:nvSpPr>
        <p:spPr>
          <a:xfrm>
            <a:off x="4879714" y="1322068"/>
            <a:ext cx="259882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CE5FF-E562-E2A9-4B25-9E17A7F491DC}"/>
              </a:ext>
            </a:extLst>
          </p:cNvPr>
          <p:cNvSpPr txBox="1"/>
          <p:nvPr/>
        </p:nvSpPr>
        <p:spPr>
          <a:xfrm>
            <a:off x="8991417" y="1322068"/>
            <a:ext cx="259882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SALGRADE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46257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각종 명령어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5" y="1150463"/>
            <a:ext cx="4221208" cy="111254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데이터베이스로부터 데이터를 검색하는 기능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검색대상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테이블명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1FC30-A0DD-7F44-57B9-1C8711076695}"/>
              </a:ext>
            </a:extLst>
          </p:cNvPr>
          <p:cNvSpPr txBox="1"/>
          <p:nvPr/>
        </p:nvSpPr>
        <p:spPr>
          <a:xfrm>
            <a:off x="698264" y="2797142"/>
            <a:ext cx="4422377" cy="263604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사원테이블 조회하기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emp;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사원테이블에서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empno, ename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empno, ename FROM emp;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사원테이블에서 연봉 구하기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ename,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*12 FROM emp;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DA26CC-13F0-87A6-6937-6A4899242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944" y="899158"/>
            <a:ext cx="4108704" cy="15390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4741FA-10DB-5456-793A-083A48C0D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944" y="2609825"/>
            <a:ext cx="4108704" cy="15390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4B551C-75B8-D67B-9505-075E36FB3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944" y="4322219"/>
            <a:ext cx="4108704" cy="15390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65FB38-C942-E764-04FA-06B2B4CDF8F7}"/>
              </a:ext>
            </a:extLst>
          </p:cNvPr>
          <p:cNvSpPr/>
          <p:nvPr/>
        </p:nvSpPr>
        <p:spPr>
          <a:xfrm>
            <a:off x="698264" y="2855088"/>
            <a:ext cx="2145520" cy="627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572BE1-2CB6-2132-6E97-3EF0AD226FCB}"/>
              </a:ext>
            </a:extLst>
          </p:cNvPr>
          <p:cNvSpPr/>
          <p:nvPr/>
        </p:nvSpPr>
        <p:spPr>
          <a:xfrm>
            <a:off x="698264" y="3807682"/>
            <a:ext cx="3709144" cy="627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C95185-9DC0-1DB5-A813-0602BDBE9853}"/>
              </a:ext>
            </a:extLst>
          </p:cNvPr>
          <p:cNvSpPr/>
          <p:nvPr/>
        </p:nvSpPr>
        <p:spPr>
          <a:xfrm>
            <a:off x="698264" y="4787630"/>
            <a:ext cx="3169648" cy="627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00FAD6-DEEA-89FD-EBE3-53277A00B7C6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3867912" y="5091765"/>
            <a:ext cx="1780032" cy="94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8C63F2C1-95D0-9A68-44E4-13178F0DB154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2843784" y="1668704"/>
            <a:ext cx="2804160" cy="1500018"/>
          </a:xfrm>
          <a:prstGeom prst="bentConnector3">
            <a:avLst>
              <a:gd name="adj1" fmla="val 6760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FC9FCEC-8F5E-5E21-ECF4-AED8ED1AE3FC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4407408" y="3379371"/>
            <a:ext cx="1240536" cy="74194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5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12453</TotalTime>
  <Words>1123</Words>
  <Application>Microsoft Office PowerPoint</Application>
  <PresentationFormat>와이드스크린</PresentationFormat>
  <Paragraphs>143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541</cp:revision>
  <dcterms:created xsi:type="dcterms:W3CDTF">2019-12-23T00:32:35Z</dcterms:created>
  <dcterms:modified xsi:type="dcterms:W3CDTF">2022-09-03T08:34:01Z</dcterms:modified>
</cp:coreProperties>
</file>