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3" r:id="rId3"/>
    <p:sldId id="430" r:id="rId4"/>
    <p:sldId id="431" r:id="rId5"/>
    <p:sldId id="432" r:id="rId6"/>
    <p:sldId id="433" r:id="rId7"/>
    <p:sldId id="459" r:id="rId8"/>
    <p:sldId id="441" r:id="rId9"/>
    <p:sldId id="440" r:id="rId10"/>
    <p:sldId id="454" r:id="rId11"/>
    <p:sldId id="455" r:id="rId12"/>
    <p:sldId id="439" r:id="rId13"/>
    <p:sldId id="456" r:id="rId14"/>
    <p:sldId id="438" r:id="rId15"/>
    <p:sldId id="451" r:id="rId16"/>
    <p:sldId id="452" r:id="rId17"/>
    <p:sldId id="453" r:id="rId18"/>
    <p:sldId id="437" r:id="rId19"/>
    <p:sldId id="457" r:id="rId20"/>
    <p:sldId id="458" r:id="rId21"/>
    <p:sldId id="463" r:id="rId22"/>
    <p:sldId id="465" r:id="rId23"/>
    <p:sldId id="460" r:id="rId24"/>
    <p:sldId id="461" r:id="rId25"/>
    <p:sldId id="462" r:id="rId26"/>
    <p:sldId id="25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38" y="3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3053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13366" y="2490281"/>
            <a:ext cx="4365299" cy="1969770"/>
            <a:chOff x="3913366" y="1767838"/>
            <a:chExt cx="436529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220902_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13366" y="2537279"/>
              <a:ext cx="43652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Base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숫자형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5271342" cy="489820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round(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자리 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소수점 자리 수까지 나타나도록 반올림 하는 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round(0.12345678, 6)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round(2.3423455, 4)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지정하지 않으면 소수점 첫 번째자리에서 반올림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round(0.123), round(0.543)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 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ceil(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이하를 무조건 올려 정수 값으로 반환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ceil(32.3)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ceil from dual;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ceil(-32.3)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ceil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floor(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이하를 무조건 버려 정수 값으로 반환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floor(32.3)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floor from dual;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floor(-32.3)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floor from dual;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E45163-2EDB-9824-88DF-421947F9AA0E}"/>
              </a:ext>
            </a:extLst>
          </p:cNvPr>
          <p:cNvCxnSpPr>
            <a:cxnSpLocks/>
          </p:cNvCxnSpPr>
          <p:nvPr/>
        </p:nvCxnSpPr>
        <p:spPr>
          <a:xfrm>
            <a:off x="3447875" y="5546526"/>
            <a:ext cx="2697542" cy="12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B5C745-DE46-FF48-8799-A90AE9A23ACF}"/>
              </a:ext>
            </a:extLst>
          </p:cNvPr>
          <p:cNvCxnSpPr>
            <a:cxnSpLocks/>
          </p:cNvCxnSpPr>
          <p:nvPr/>
        </p:nvCxnSpPr>
        <p:spPr>
          <a:xfrm>
            <a:off x="3447875" y="5858439"/>
            <a:ext cx="2715582" cy="1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C57C85-B4CB-45C3-9378-DD84A23B5D1D}"/>
              </a:ext>
            </a:extLst>
          </p:cNvPr>
          <p:cNvCxnSpPr>
            <a:cxnSpLocks/>
          </p:cNvCxnSpPr>
          <p:nvPr/>
        </p:nvCxnSpPr>
        <p:spPr>
          <a:xfrm>
            <a:off x="3212983" y="3938759"/>
            <a:ext cx="29426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165994-F8B8-49D9-2A94-3FF912DC3E4A}"/>
              </a:ext>
            </a:extLst>
          </p:cNvPr>
          <p:cNvCxnSpPr>
            <a:cxnSpLocks/>
          </p:cNvCxnSpPr>
          <p:nvPr/>
        </p:nvCxnSpPr>
        <p:spPr>
          <a:xfrm>
            <a:off x="3212983" y="4250671"/>
            <a:ext cx="29504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39C73DE-0A6F-B713-CA3B-5584E743B94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592991" y="2007503"/>
            <a:ext cx="552426" cy="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450F6DE9-3D72-3010-1A63-30022591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417" y="1583640"/>
            <a:ext cx="3076575" cy="8477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6FD7D22-7E5F-E813-27F1-EF8C09FF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500" y="2533711"/>
            <a:ext cx="2343150" cy="8477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50E4852-0BE9-2321-8847-52FE2803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46" y="3690963"/>
            <a:ext cx="2009775" cy="8477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7E50732-B4D2-AAED-018C-964AFA465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457" y="5259363"/>
            <a:ext cx="2009775" cy="847725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92D5E13C-312E-1DA2-B707-43F15ED7D8C0}"/>
              </a:ext>
            </a:extLst>
          </p:cNvPr>
          <p:cNvSpPr/>
          <p:nvPr/>
        </p:nvSpPr>
        <p:spPr>
          <a:xfrm>
            <a:off x="6581076" y="2007503"/>
            <a:ext cx="1304575" cy="401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593E59-C95E-700E-93D2-79E8F3E5C3C1}"/>
              </a:ext>
            </a:extLst>
          </p:cNvPr>
          <p:cNvSpPr/>
          <p:nvPr/>
        </p:nvSpPr>
        <p:spPr>
          <a:xfrm>
            <a:off x="7885651" y="2008883"/>
            <a:ext cx="1336340" cy="401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F850818-A0A6-0F42-64F3-8C775282D3F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261607" y="2647182"/>
            <a:ext cx="1904893" cy="3103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1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숫자형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4147217" cy="360553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power(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제곱 값을 반환하는 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power(4,2)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mod(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나머지 값을 반환하는 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mod(7,4)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sqrt(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값의 제곱근을 반환하는 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sqrt(2), sqrt(4)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B3F340F-DFD9-3154-41AF-CC4621BAEA5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531766" y="2012280"/>
            <a:ext cx="1403625" cy="5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FB6ED4-616E-04AE-FD86-01031546C4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46539" y="3291476"/>
            <a:ext cx="1688852" cy="3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20EE2C-018E-0D89-A86B-49C3DBAB298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246539" y="4566868"/>
            <a:ext cx="1688852" cy="56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F47D25E-D64F-6218-E39E-2706F478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91" y="1588417"/>
            <a:ext cx="1104900" cy="847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A40E604-28B1-B1FD-AE67-A034DCE8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391" y="2867613"/>
            <a:ext cx="1104900" cy="8477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38324DE-873F-5B45-47C5-8C60C33FC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391" y="4143005"/>
            <a:ext cx="5324475" cy="84772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4C7300-1577-6F82-10CE-7342C7E65AC2}"/>
              </a:ext>
            </a:extLst>
          </p:cNvPr>
          <p:cNvSpPr/>
          <p:nvPr/>
        </p:nvSpPr>
        <p:spPr>
          <a:xfrm>
            <a:off x="5361608" y="4584884"/>
            <a:ext cx="4235398" cy="401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651882-3165-162A-FBC2-CBB7F4C9EB21}"/>
              </a:ext>
            </a:extLst>
          </p:cNvPr>
          <p:cNvSpPr/>
          <p:nvPr/>
        </p:nvSpPr>
        <p:spPr>
          <a:xfrm>
            <a:off x="9597006" y="4589078"/>
            <a:ext cx="662860" cy="39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날짜형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885722"/>
            <a:ext cx="7007634" cy="466736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SYSDATE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현재 날짜와 시간정보를 제공하는 키워드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add_months(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값부터 숫자 값만큼의 개월 수를 더한 날짜를 반환하는 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sysdate,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add_months(sysdate, 7)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next_day(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값부터 다음 요일의 날짜를 반환하는 함수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sysdate,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next_day(sysdate, ‘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목요일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last_day(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값 월의 마지막 날짜를 반환하는 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sysdate,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last_day(sysdate)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A6E8A4-43D6-DB19-D41A-72340022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7" y="2051392"/>
            <a:ext cx="3019425" cy="84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1FF590-6C84-BBE6-44DB-46E20ACC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3336820"/>
            <a:ext cx="3200400" cy="847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D970F2-CAEA-DD0D-765B-942A6162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27" y="4622248"/>
            <a:ext cx="3200400" cy="8477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BEC4F2-96CB-697B-855F-86092DB53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39740" y="5046111"/>
            <a:ext cx="2039387" cy="4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B17FE4-B96F-6677-DD9C-FF261444DD3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49505" y="3760683"/>
            <a:ext cx="122962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B05C65-5AEE-C287-8613-67F140BF26C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714613" y="2475255"/>
            <a:ext cx="1464514" cy="52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C92324-F28A-71C5-CCDE-85D8207E6911}"/>
              </a:ext>
            </a:extLst>
          </p:cNvPr>
          <p:cNvSpPr/>
          <p:nvPr/>
        </p:nvSpPr>
        <p:spPr>
          <a:xfrm>
            <a:off x="7492589" y="3780961"/>
            <a:ext cx="1886938" cy="39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A364FB-3DA2-DB51-1C17-873AE15C8E53}"/>
              </a:ext>
            </a:extLst>
          </p:cNvPr>
          <p:cNvSpPr/>
          <p:nvPr/>
        </p:nvSpPr>
        <p:spPr>
          <a:xfrm>
            <a:off x="7492588" y="2502032"/>
            <a:ext cx="1705963" cy="39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9409F3-3D4A-5A8F-ECD7-8D3FC5851981}"/>
              </a:ext>
            </a:extLst>
          </p:cNvPr>
          <p:cNvSpPr/>
          <p:nvPr/>
        </p:nvSpPr>
        <p:spPr>
          <a:xfrm>
            <a:off x="7492589" y="5049697"/>
            <a:ext cx="1408130" cy="39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3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날짜형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3" y="1150463"/>
            <a:ext cx="5665625" cy="392870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months_between(date, date2)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날짜 사이의 개월 수를 반환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months_between(to_date('2022/11/10',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yyyy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/mm/dd’),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to_date('2022/01/10',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yyyy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/mm/dd'))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months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날짜형 데이터에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연산 하여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연산한 날짜를 계산한다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sysdate-1    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sysdate       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sysdate+1   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sysdate+30 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뒤의 날짜 반환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sysdate-30  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전의 날짜 반환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sysdate-hiredate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근무일자를 일 수로 표현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880B3B-E3E9-FCD0-CA9B-DDFA0FB0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250" y="2721466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2428AD-43E1-0CFF-A24D-7AF6BF619E0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712903" y="2186501"/>
            <a:ext cx="8748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73C0BD9-5E86-ED70-52B1-ABE42A43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62" y="1762638"/>
            <a:ext cx="1285875" cy="847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5EFA61-6384-EF98-16C0-8F358E2E3DF4}"/>
              </a:ext>
            </a:extLst>
          </p:cNvPr>
          <p:cNvSpPr txBox="1"/>
          <p:nvPr/>
        </p:nvSpPr>
        <p:spPr>
          <a:xfrm>
            <a:off x="4983651" y="1294597"/>
            <a:ext cx="4494095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사이의 개월 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09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6462580" cy="457503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concat(char1, char2)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문자열을 연결하여 하나로 만듦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concat('hello','bye')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concat('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좋은아침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','bad')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||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concat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기능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concat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문자열을 연결하지만 이건 여러 문자열 연결 가능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'good' || 'bad'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operators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intcap(char)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 단어의 첫 문자를 대문자로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공백이나 알파벳이 아닌 문자를 만난 후 다음 첫 알파벳도 대문자로 바꿈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initcap('good morning')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구분자라서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대문자로 바뀐다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initcap('good/bad morning')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CD1CA-A9CB-F2D2-74C2-897CF7B5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696" y="4137985"/>
            <a:ext cx="2152650" cy="838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6DBB75-DF4A-03A4-9EA5-4062B7778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96" y="5108534"/>
            <a:ext cx="2400300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B2421E-7EAB-7547-E396-8D04F557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696" y="2880460"/>
            <a:ext cx="1333500" cy="838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3276A3-422C-A3B9-7D9A-FC628658F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696" y="1581934"/>
            <a:ext cx="3667125" cy="8382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A634C5-EC51-2CFD-7E9C-7DCD4E23359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645790" y="2001034"/>
            <a:ext cx="118590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40AE346-49C0-44BF-6C0A-1FBD8109D99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10606" y="3299560"/>
            <a:ext cx="2721090" cy="1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1044E0-5A67-8C48-5B62-C8E7BC4B69E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462944" y="5527634"/>
            <a:ext cx="2368752" cy="10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0C09D36-A101-951B-87B2-565694B1355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110606" y="4557085"/>
            <a:ext cx="2721090" cy="34088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2CE4EC-200A-EC26-E0C8-3A34F9472C19}"/>
              </a:ext>
            </a:extLst>
          </p:cNvPr>
          <p:cNvSpPr/>
          <p:nvPr/>
        </p:nvSpPr>
        <p:spPr>
          <a:xfrm>
            <a:off x="7245161" y="2025780"/>
            <a:ext cx="1571668" cy="39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FBF3CCF-2FF3-41C7-1EBA-FE4031A14937}"/>
              </a:ext>
            </a:extLst>
          </p:cNvPr>
          <p:cNvSpPr/>
          <p:nvPr/>
        </p:nvSpPr>
        <p:spPr>
          <a:xfrm>
            <a:off x="8816829" y="2025625"/>
            <a:ext cx="1681992" cy="39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8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3" y="1150463"/>
            <a:ext cx="5204231" cy="489820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lower(char), upper(char)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intcap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달리 모든 문자를 소문자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대문자로 바꿈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lower('GOOD')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upper('good')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lpad('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문자길이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채울문자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길이 만큼 왼쪽부터 특정문자로 채워준다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특정문자를 지정하지 않으면 공백으로 채움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lpad('good', 6)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"lpad1",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lpad('good', 7, '#')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"lpad2",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lpad('good', 8, 'L')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"lpad3"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rpad('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문자길이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채울문자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길이 만큼 오른쪽부터 특정문자로 채워준다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차지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rpad('good', 6)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"rpad1",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rpad('good', 7, '#')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"rpad2",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rpad('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8, 'L')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"rpad3" from dual;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204E3FC-7E4F-47FF-6D4B-AD4E2F4721B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504888" y="2001034"/>
            <a:ext cx="165516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F46148-D11D-1EC4-F39A-62E6B9C9B09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88265" y="3789047"/>
            <a:ext cx="771786" cy="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683C683-64B9-32C4-72CC-D5242C96070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88265" y="5708812"/>
            <a:ext cx="77178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2BCE028-DF71-E7B7-E603-EB313CBF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1" y="5289712"/>
            <a:ext cx="2724150" cy="838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BCCAF9-1077-3945-86E9-5346E82A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51" y="3370275"/>
            <a:ext cx="2819400" cy="838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BB9800-D9F2-F31F-54E3-21026E768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051" y="1581934"/>
            <a:ext cx="2609850" cy="8382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CCCB08-0E3B-D064-38DD-6162542546A9}"/>
              </a:ext>
            </a:extLst>
          </p:cNvPr>
          <p:cNvSpPr/>
          <p:nvPr/>
        </p:nvSpPr>
        <p:spPr>
          <a:xfrm>
            <a:off x="6565652" y="2035543"/>
            <a:ext cx="1110275" cy="39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37CD9E-7646-4C98-73E4-D028FF4925EB}"/>
              </a:ext>
            </a:extLst>
          </p:cNvPr>
          <p:cNvSpPr/>
          <p:nvPr/>
        </p:nvSpPr>
        <p:spPr>
          <a:xfrm>
            <a:off x="7676644" y="2039827"/>
            <a:ext cx="1093258" cy="39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A3798-69EF-9C04-9AD2-8267A08254E8}"/>
              </a:ext>
            </a:extLst>
          </p:cNvPr>
          <p:cNvSpPr/>
          <p:nvPr/>
        </p:nvSpPr>
        <p:spPr>
          <a:xfrm>
            <a:off x="6565653" y="3816714"/>
            <a:ext cx="699214" cy="39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5F9BBB-A2AE-338C-62A9-75A07F6FDBBA}"/>
              </a:ext>
            </a:extLst>
          </p:cNvPr>
          <p:cNvSpPr/>
          <p:nvPr/>
        </p:nvSpPr>
        <p:spPr>
          <a:xfrm>
            <a:off x="7264867" y="3819780"/>
            <a:ext cx="771786" cy="388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B01441-DB62-4695-B7E6-A3D94D1FEAC4}"/>
              </a:ext>
            </a:extLst>
          </p:cNvPr>
          <p:cNvSpPr/>
          <p:nvPr/>
        </p:nvSpPr>
        <p:spPr>
          <a:xfrm>
            <a:off x="8036653" y="3819780"/>
            <a:ext cx="942798" cy="388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DCD8F1-A978-C591-1635-FEAC08975071}"/>
              </a:ext>
            </a:extLst>
          </p:cNvPr>
          <p:cNvSpPr/>
          <p:nvPr/>
        </p:nvSpPr>
        <p:spPr>
          <a:xfrm>
            <a:off x="6565653" y="5743032"/>
            <a:ext cx="699214" cy="388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162F42-34F0-AA60-4DCA-194C6EC4CD53}"/>
              </a:ext>
            </a:extLst>
          </p:cNvPr>
          <p:cNvSpPr/>
          <p:nvPr/>
        </p:nvSpPr>
        <p:spPr>
          <a:xfrm>
            <a:off x="7264867" y="5737045"/>
            <a:ext cx="771786" cy="388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432712-7256-D81E-79A0-D1CC94A70004}"/>
              </a:ext>
            </a:extLst>
          </p:cNvPr>
          <p:cNvSpPr/>
          <p:nvPr/>
        </p:nvSpPr>
        <p:spPr>
          <a:xfrm>
            <a:off x="8036653" y="5737045"/>
            <a:ext cx="771786" cy="388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8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7460868" cy="392870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substr('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시작위치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추출할 개수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시작 위치 인덱스는 왼쪽에서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jds = 1 2 3 )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SUBSTR('ABCDEFG’, 2, 3)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위치 값이 음수일 경우 인덱스는 오른쪽에서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jds = -3 -2 -1 )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SUBSTR('ABCDEFG', -5, 3)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추출할 개수를 생략하면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시작위치 인덱스부터 나머지 문자열의 끝까지 반환한다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SUBSTR('ABCDEFG', 2)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추출 할 개수를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아무것도 추출하지 않기 때문에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SUBSTR('ABCDEFG', -5, 0)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D05A1-DBF5-0083-741E-070D5F05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114" y="1576747"/>
            <a:ext cx="2000250" cy="838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A7D1F-54C0-74A0-2E80-42FD99D68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114" y="2555979"/>
            <a:ext cx="2000250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1DA206-BE32-54BB-D020-CFF432599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114" y="3510043"/>
            <a:ext cx="2000250" cy="838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8F1590-C3C7-D721-F4C7-5E9F5A8CB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114" y="4464108"/>
            <a:ext cx="2000250" cy="8382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2511DC-AFE4-9DFF-F532-BE7278705D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87442" y="1995847"/>
            <a:ext cx="3793672" cy="5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15CCA6-F304-5E7E-0DAB-0A7C8823234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13276" y="2975079"/>
            <a:ext cx="36678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78256C3-475E-D69F-8272-43298CD5CBD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77717" y="3929143"/>
            <a:ext cx="4003397" cy="2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6E2274-57ED-DD9C-E3D5-E95427C73F9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513276" y="4883208"/>
            <a:ext cx="36678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3" y="1150463"/>
            <a:ext cx="5153897" cy="263604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length(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값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문자의 길이를 반환하는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length('ABCDEFG')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instr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 값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 문자 값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시작위치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검색문자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시작위치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검색하여        지정한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문자의 위치를 반환하는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instr('ABCDEFGABCDEFG', 'B', 1, 2)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instr from dual;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204E3FC-7E4F-47FF-6D4B-AD4E2F4721B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649211" y="2001034"/>
            <a:ext cx="257305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4095AD9-01B2-6805-1DD4-F73AA708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70" y="1581934"/>
            <a:ext cx="1828800" cy="8382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F8BBC88-477E-8880-5142-22FB26644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270" y="3188418"/>
            <a:ext cx="1066800" cy="866775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F2809C0-5171-C36A-06D2-F74799379A4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343786" y="3620110"/>
            <a:ext cx="878484" cy="1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940057-5A66-7DCC-974B-3A47AD7897AE}"/>
              </a:ext>
            </a:extLst>
          </p:cNvPr>
          <p:cNvSpPr txBox="1"/>
          <p:nvPr/>
        </p:nvSpPr>
        <p:spPr>
          <a:xfrm>
            <a:off x="669477" y="4108601"/>
            <a:ext cx="6818662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ABCDEFGABCDEFG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부터 검색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위치를 반환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94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41482"/>
            <a:ext cx="9012833" cy="457503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nvl(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값으로 변환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명과 변경 값은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데이터 타입이 일치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nvl2(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아닌 경우 변경 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값인 경우 변경 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nullif(expr1, expr2)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경우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동일하지 않으면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expr1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coalesce(a1, a2, a3, ..., an)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순서대로 탐색해서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첫번째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가져오고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(null)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coalesce(null,null,'a',null,'d',null)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     -----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--&gt; 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coalesce(null,null,null,null,null,null)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 -----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--&gt; (null)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86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50463"/>
            <a:ext cx="7860880" cy="363176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함수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 변환시키고자 할 때 사용하는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to_number('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출력형식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문자형을 숫자형으로 변환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형식의 자리 수와 형식은 바꿀 문자열과 같거나 많아야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TO_NUMBER('100,000', '999,999')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TO_NUMBER('80,000', '999,999')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TO_NUMBER('100,000', '999,999’)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-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TO_NUMBER('80,000', '999,999')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9F099-806D-78DB-B77D-FE8F3472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06" y="4344076"/>
            <a:ext cx="2771821" cy="876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3DCEF6-4E38-58D9-7004-3A55FCE35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006" y="3306657"/>
            <a:ext cx="2324100" cy="876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88DF76-C148-500E-96BE-A654E3F0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006" y="2269239"/>
            <a:ext cx="2352675" cy="8763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D0EBE6-B854-28C9-055B-98584D8094F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69529" y="3744807"/>
            <a:ext cx="16054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EAD9787-71CB-337B-D3D7-F95C9A4E53E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260063" y="2707389"/>
            <a:ext cx="1514943" cy="51107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F0A287B-1610-FDCF-170C-42B9586C6F8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69529" y="4425655"/>
            <a:ext cx="1605477" cy="35657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5FCB18-9D25-0E6E-59A9-6954B80FE854}"/>
              </a:ext>
            </a:extLst>
          </p:cNvPr>
          <p:cNvSpPr txBox="1"/>
          <p:nvPr/>
        </p:nvSpPr>
        <p:spPr>
          <a:xfrm>
            <a:off x="754188" y="5409190"/>
            <a:ext cx="7860880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숫자처럼 보이지만 문자열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‘10,000’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’80,000’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to_number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숫자형으로 변환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00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315055"/>
            <a:ext cx="7140638" cy="282070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 들어가 있는 값들 중 특정 문자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포함되어 있는 값을 조회하는 연산자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 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패턴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패턴은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( % or _ 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찾고자 하는 문자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% 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 문자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문자가 없거나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 이상의 문자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어떤 값이 와도 상관없다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 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문자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어떤 값이 와도 상관없다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59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50463"/>
            <a:ext cx="5298749" cy="473661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to_date('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출력형식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문자형을 날짜형으로 변환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날짜 형식과 출력형식의 날짜 형식이 같아야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to_date('20070402',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yyyy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/mm/dd')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to_date('2007/04/02',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yy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-mm-dd')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to_date('0402', 'mm-dd')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to_date('04-02', 'mm/dd')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to_date('02',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yy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 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to_date('02', 'mm')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to_date('02', 'dd')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C3043-EBAD-A8B3-67CF-0446084A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18" y="1548292"/>
            <a:ext cx="1764577" cy="5839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E7B237-7218-FF48-387A-085D0E32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18" y="2193412"/>
            <a:ext cx="1764577" cy="583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112165-407D-0DDB-900D-ACCAC48F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96" y="2838532"/>
            <a:ext cx="1764577" cy="5839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9BCFD0-7BC1-12B5-0EB8-B278FDE7C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918" y="3483652"/>
            <a:ext cx="1764577" cy="5839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271E76-AB14-049B-8904-302323E19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918" y="4128772"/>
            <a:ext cx="1764577" cy="5839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09A646-A5C4-8F1F-E4C3-833789CFB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918" y="4773892"/>
            <a:ext cx="1764577" cy="5839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B9D531-E593-A537-217E-8E088A4795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6918" y="5419012"/>
            <a:ext cx="1764577" cy="58396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2AAEAFC-ACFC-84D0-2E49-879B3BFBA14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612333" y="5707537"/>
            <a:ext cx="2834585" cy="3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BAC854F-6DCB-833C-AE8F-F9DBD916C278}"/>
              </a:ext>
            </a:extLst>
          </p:cNvPr>
          <p:cNvCxnSpPr>
            <a:cxnSpLocks/>
          </p:cNvCxnSpPr>
          <p:nvPr/>
        </p:nvCxnSpPr>
        <p:spPr>
          <a:xfrm>
            <a:off x="3605611" y="5167248"/>
            <a:ext cx="28413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5A1DAC-C075-8312-3358-90A58B9EE0B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612333" y="4420752"/>
            <a:ext cx="2834585" cy="201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A72F60-ADF7-87F5-909E-1D8B4954A72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164594" y="3775632"/>
            <a:ext cx="2282324" cy="3207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C9E5C5B-80E5-2BCC-52F0-207526CCE72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71316" y="3130512"/>
            <a:ext cx="2268880" cy="433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3B477E5-E565-6F0F-6D60-85776C10503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888871" y="2485392"/>
            <a:ext cx="1558047" cy="5430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707B048-617E-CEB3-5774-49DEFC0A3D5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88871" y="1840272"/>
            <a:ext cx="1558047" cy="645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EE1EB3-3CF8-F63A-2A75-A2928F5BC912}"/>
              </a:ext>
            </a:extLst>
          </p:cNvPr>
          <p:cNvSpPr txBox="1"/>
          <p:nvPr/>
        </p:nvSpPr>
        <p:spPr>
          <a:xfrm>
            <a:off x="8451800" y="3745606"/>
            <a:ext cx="3530360" cy="13433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월을 생략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                  시스템의 년도와 월을 입력하여 표시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일을 생략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                             그냥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일을 표시한다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D403509F-76FC-260A-223D-F105B51EACDB}"/>
              </a:ext>
            </a:extLst>
          </p:cNvPr>
          <p:cNvSpPr/>
          <p:nvPr/>
        </p:nvSpPr>
        <p:spPr>
          <a:xfrm>
            <a:off x="8211496" y="2838532"/>
            <a:ext cx="240906" cy="3157531"/>
          </a:xfrm>
          <a:prstGeom prst="rightBrace">
            <a:avLst>
              <a:gd name="adj1" fmla="val 9533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8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68978"/>
            <a:ext cx="7007634" cy="435959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to_char(‘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출력형식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형을 문자 형으로 변환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to_char(sysdate, 'yyyy'),to_char(sysdate, 'mm')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to_char(sysdate, 'day'), to_char(sysdate, 'dy')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to_char(sysdate, 'mm'), to_char(sysdate, 'mon')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to_char(sysdate, 'mi'), to_char(sysdate, 'ss')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6D9D45-D848-019F-E320-03757DCD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36" y="2034103"/>
            <a:ext cx="2623435" cy="595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BE6F6E-8E89-FEA2-CB5B-1DCD0B72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72" y="2907602"/>
            <a:ext cx="2623435" cy="5959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7CD18D-C512-DA3F-C46E-57A571FD1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035" y="3741877"/>
            <a:ext cx="2623435" cy="5959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C441E7-BFD5-148B-DFCB-CB3B949B8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034" y="4596381"/>
            <a:ext cx="2623435" cy="59594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B9FCEE-3FE5-FE93-34A5-8BE32D15E3F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730844" y="4039846"/>
            <a:ext cx="236191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6BDDDA-4DB4-2B74-CD33-0B63E6C84CAC}"/>
              </a:ext>
            </a:extLst>
          </p:cNvPr>
          <p:cNvSpPr/>
          <p:nvPr/>
        </p:nvSpPr>
        <p:spPr>
          <a:xfrm>
            <a:off x="6210640" y="2346497"/>
            <a:ext cx="1231314" cy="27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8174DC-1B87-4EA1-197E-805C0385B9EF}"/>
              </a:ext>
            </a:extLst>
          </p:cNvPr>
          <p:cNvSpPr/>
          <p:nvPr/>
        </p:nvSpPr>
        <p:spPr>
          <a:xfrm>
            <a:off x="7441954" y="2345759"/>
            <a:ext cx="1148515" cy="27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E59DF7-9A46-F7C7-25BB-9E545EC52491}"/>
              </a:ext>
            </a:extLst>
          </p:cNvPr>
          <p:cNvSpPr/>
          <p:nvPr/>
        </p:nvSpPr>
        <p:spPr>
          <a:xfrm>
            <a:off x="6246881" y="3229232"/>
            <a:ext cx="1104570" cy="27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852F102-33FD-27AB-E18B-C8593684C5BD}"/>
              </a:ext>
            </a:extLst>
          </p:cNvPr>
          <p:cNvSpPr/>
          <p:nvPr/>
        </p:nvSpPr>
        <p:spPr>
          <a:xfrm>
            <a:off x="7351452" y="3228494"/>
            <a:ext cx="1239018" cy="27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998D6D-C679-3087-F938-5A65DE6C5CCD}"/>
              </a:ext>
            </a:extLst>
          </p:cNvPr>
          <p:cNvSpPr/>
          <p:nvPr/>
        </p:nvSpPr>
        <p:spPr>
          <a:xfrm>
            <a:off x="6246882" y="4044187"/>
            <a:ext cx="1104596" cy="27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6E27A2-C223-0191-5305-91C81418834F}"/>
              </a:ext>
            </a:extLst>
          </p:cNvPr>
          <p:cNvSpPr/>
          <p:nvPr/>
        </p:nvSpPr>
        <p:spPr>
          <a:xfrm>
            <a:off x="7351451" y="4043449"/>
            <a:ext cx="1239018" cy="27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0611CA-EC09-0765-DABD-7EA5FF7CB799}"/>
              </a:ext>
            </a:extLst>
          </p:cNvPr>
          <p:cNvSpPr/>
          <p:nvPr/>
        </p:nvSpPr>
        <p:spPr>
          <a:xfrm>
            <a:off x="6246881" y="4904863"/>
            <a:ext cx="1059304" cy="27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D4EE9D-61BA-9C33-789B-0E8C58B1F1EF}"/>
              </a:ext>
            </a:extLst>
          </p:cNvPr>
          <p:cNvSpPr/>
          <p:nvPr/>
        </p:nvSpPr>
        <p:spPr>
          <a:xfrm>
            <a:off x="7306185" y="4904125"/>
            <a:ext cx="1122596" cy="27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7" name="표 8">
            <a:extLst>
              <a:ext uri="{FF2B5EF4-FFF2-40B4-BE49-F238E27FC236}">
                <a16:creationId xmlns:a16="http://schemas.microsoft.com/office/drawing/2014/main" id="{C117B538-7B6B-2CD5-C785-BE5DECE9C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80882"/>
              </p:ext>
            </p:extLst>
          </p:nvPr>
        </p:nvGraphicFramePr>
        <p:xfrm>
          <a:off x="8926248" y="1910947"/>
          <a:ext cx="2623435" cy="3423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1147">
                  <a:extLst>
                    <a:ext uri="{9D8B030D-6E8A-4147-A177-3AD203B41FA5}">
                      <a16:colId xmlns:a16="http://schemas.microsoft.com/office/drawing/2014/main" val="858589124"/>
                    </a:ext>
                  </a:extLst>
                </a:gridCol>
                <a:gridCol w="1712288">
                  <a:extLst>
                    <a:ext uri="{9D8B030D-6E8A-4147-A177-3AD203B41FA5}">
                      <a16:colId xmlns:a16="http://schemas.microsoft.com/office/drawing/2014/main" val="3752473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날짜 형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문자 형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8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yyyy / yy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년도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자리 </a:t>
                      </a:r>
                      <a:r>
                        <a:rPr lang="en-US" altLang="ko-KR" sz="1200" dirty="0"/>
                        <a:t>/ 2</a:t>
                      </a:r>
                      <a:r>
                        <a:rPr lang="ko-KR" altLang="en-US" sz="1200" dirty="0"/>
                        <a:t>자리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 / mon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 표시 숫자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문자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58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dd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 표시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45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day / dy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상세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요약 요일 표시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54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am / pm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오후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16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hh / hh12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hh24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시간 </a:t>
                      </a:r>
                      <a:r>
                        <a:rPr lang="en-US" altLang="ko-KR" sz="1200" dirty="0"/>
                        <a:t>/ 24</a:t>
                      </a:r>
                      <a:r>
                        <a:rPr lang="ko-KR" altLang="en-US" sz="1200" dirty="0"/>
                        <a:t>시간 형식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3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 표시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9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초 표시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034441"/>
                  </a:ext>
                </a:extLst>
              </a:tr>
            </a:tbl>
          </a:graphicData>
        </a:graphic>
      </p:graphicFrame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DF9BA14-8320-558E-9D6A-E830FFBC26D6}"/>
              </a:ext>
            </a:extLst>
          </p:cNvPr>
          <p:cNvCxnSpPr>
            <a:cxnSpLocks/>
          </p:cNvCxnSpPr>
          <p:nvPr/>
        </p:nvCxnSpPr>
        <p:spPr>
          <a:xfrm>
            <a:off x="5558828" y="3184185"/>
            <a:ext cx="4082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D711DA-6764-5CF5-1DE2-DE50895975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31257" y="2332074"/>
            <a:ext cx="3357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588B540-8EEC-0769-D0B8-09A83A515D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77758" y="4894352"/>
            <a:ext cx="5892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66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34829"/>
            <a:ext cx="7007634" cy="457503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형을 문자 형으로 변환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to_char(1000, '00000’)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to_char(1000, '99999’)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to_char(1000, 'L00000’)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to_char(1000, '00000.00’)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to_char(1000, '99,999’)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B9FCEE-3FE5-FE93-34A5-8BE32D15E3F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001632" y="3463545"/>
            <a:ext cx="954593" cy="5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5DEB3FD2-323E-D655-A9B3-01609F01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25" y="1346519"/>
            <a:ext cx="1718174" cy="80239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9DB6DB1-5E94-638C-8E6B-0D61CE60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25" y="2209200"/>
            <a:ext cx="1718174" cy="80239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82EF43B-D1EE-961E-053E-B4B5F87F7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225" y="3062347"/>
            <a:ext cx="1831555" cy="80239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6C68A93-4467-3483-F204-549BB48D2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226" y="3930427"/>
            <a:ext cx="1831555" cy="80239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9B165E1-3256-4824-3552-7A6F91F67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226" y="4780744"/>
            <a:ext cx="1831555" cy="802396"/>
          </a:xfrm>
          <a:prstGeom prst="rect">
            <a:avLst/>
          </a:prstGeom>
        </p:spPr>
      </p:pic>
      <p:graphicFrame>
        <p:nvGraphicFramePr>
          <p:cNvPr id="106" name="표 8">
            <a:extLst>
              <a:ext uri="{FF2B5EF4-FFF2-40B4-BE49-F238E27FC236}">
                <a16:creationId xmlns:a16="http://schemas.microsoft.com/office/drawing/2014/main" id="{EC1531E6-D97B-F29F-4E6C-EDD1F1C23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14293"/>
              </p:ext>
            </p:extLst>
          </p:nvPr>
        </p:nvGraphicFramePr>
        <p:xfrm>
          <a:off x="7340140" y="2591220"/>
          <a:ext cx="3911894" cy="17446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858589124"/>
                    </a:ext>
                  </a:extLst>
                </a:gridCol>
                <a:gridCol w="3384351">
                  <a:extLst>
                    <a:ext uri="{9D8B030D-6E8A-4147-A177-3AD203B41FA5}">
                      <a16:colId xmlns:a16="http://schemas.microsoft.com/office/drawing/2014/main" val="375247350"/>
                    </a:ext>
                  </a:extLst>
                </a:gridCol>
              </a:tblGrid>
              <a:tr h="290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숫자 형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문자 형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85332"/>
                  </a:ext>
                </a:extLst>
              </a:tr>
              <a:tr h="29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자리 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남는 자리를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으로 채움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21042"/>
                  </a:ext>
                </a:extLst>
              </a:tr>
              <a:tr h="29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자리 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남는 자리를 채우지 않음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587479"/>
                  </a:ext>
                </a:extLst>
              </a:tr>
              <a:tr h="29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지역별 통화 기호 표시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455380"/>
                  </a:ext>
                </a:extLst>
              </a:tr>
              <a:tr h="29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.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소수점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548389"/>
                  </a:ext>
                </a:extLst>
              </a:tr>
              <a:tr h="29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,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자리 수 구분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167820"/>
                  </a:ext>
                </a:extLst>
              </a:tr>
            </a:tbl>
          </a:graphicData>
        </a:graphic>
      </p:graphicFrame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E8CA63F-B7CE-255C-5BD4-5E9D461CEF0C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902704" y="5181942"/>
            <a:ext cx="1053522" cy="5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E24FB62-4410-BB24-514E-80D6AD6BA23E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133026" y="4331625"/>
            <a:ext cx="823200" cy="5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B6A3FE9-EEFE-F989-FC2B-2411582578A3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920416" y="2607588"/>
            <a:ext cx="1035809" cy="2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F151C5A-E738-19F3-DF15-3A66A7624AFB}"/>
              </a:ext>
            </a:extLst>
          </p:cNvPr>
          <p:cNvCxnSpPr>
            <a:cxnSpLocks/>
          </p:cNvCxnSpPr>
          <p:nvPr/>
        </p:nvCxnSpPr>
        <p:spPr>
          <a:xfrm>
            <a:off x="3902704" y="1765461"/>
            <a:ext cx="10535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40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테이블 생성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851205"/>
            <a:ext cx="4826723" cy="554453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TABLE GROUP_STAR;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TABLE SINGLE_STAR;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GROUP_STAR( NAME VARCHAR2(50));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SINGLE_STAR( NAME VARCHAR2(50));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GROUP_STAR VALUES('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GROUP_STAR VALUES('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GROUP_STAR VALUES('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SINGLE_STAR VALUES('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SINGLE_STAR VALUES('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지드래곤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SINGLE_STAR VALUES('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윤종신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BF80A-6E0A-5A57-FC8D-A83581E89F07}"/>
              </a:ext>
            </a:extLst>
          </p:cNvPr>
          <p:cNvSpPr txBox="1"/>
          <p:nvPr/>
        </p:nvSpPr>
        <p:spPr>
          <a:xfrm>
            <a:off x="5753316" y="1340964"/>
            <a:ext cx="4332279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집합 연사자를 실습하기 위해 새로운 테이블을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FAC06A-5AAB-64C2-976C-9E15E5D2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406" y="2108053"/>
            <a:ext cx="1228725" cy="1981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DD3ACE-AB09-150A-ED17-221A3149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68" y="2108053"/>
            <a:ext cx="1181100" cy="331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6E1734-1A1F-2875-8958-E33C865F8A22}"/>
              </a:ext>
            </a:extLst>
          </p:cNvPr>
          <p:cNvSpPr txBox="1"/>
          <p:nvPr/>
        </p:nvSpPr>
        <p:spPr>
          <a:xfrm>
            <a:off x="6427685" y="1725150"/>
            <a:ext cx="1294065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group_star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C807E-1193-F097-8856-223E2E3F126D}"/>
              </a:ext>
            </a:extLst>
          </p:cNvPr>
          <p:cNvSpPr txBox="1"/>
          <p:nvPr/>
        </p:nvSpPr>
        <p:spPr>
          <a:xfrm>
            <a:off x="8011735" y="1734168"/>
            <a:ext cx="1294065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single_star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99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집합 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41482"/>
            <a:ext cx="7963596" cy="457503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합집합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영역을 제외하고 하나로 합치는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교집합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intersect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공통된 부분만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결과로 추출하는 연산자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차집합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겹치는 부분을 제외한 나머지 부분만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추출하는 연산자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union all, intersect all, minus all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붙을 경우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값이 허용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[union | intersect | minus]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* from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58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집합 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81450"/>
            <a:ext cx="7963596" cy="476354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그룹 활동과 싱글 활동을 하는 가수이름을 중복하여 출력하기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group_star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union 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* from single_star;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그룹 활동과 싱글 활동을 하는 가수이름을 중복하지 않게 출력하기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group_star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* from single_star;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싱글 활동만 하는 가수이름을 출력하기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single_star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minus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* from group_star;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그룹 활동도 하고 싱글 활동도 하는 가수이름을 출력하기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group_star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intersect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* from single_star;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C843E-5FCD-9885-AEBE-22349C6D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58" y="909113"/>
            <a:ext cx="1081334" cy="2001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243696-5DBD-5646-BAEE-9A1AAA54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592" y="2158338"/>
            <a:ext cx="1081333" cy="20819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C076D6-A7CE-466C-9D8E-588C579E7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258" y="4025126"/>
            <a:ext cx="828215" cy="8829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D0665E-D6B8-2904-C30F-ED746BEC2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258" y="5223187"/>
            <a:ext cx="828216" cy="105409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9446FE-1653-7DE4-B0A8-79A0F97FCBE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553512" y="1909768"/>
            <a:ext cx="707746" cy="5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4432F2-8623-294C-869C-206CB12DE0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43787" y="3198699"/>
            <a:ext cx="2272805" cy="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1F45167-BA11-64C9-9BB6-D93B8AF15BE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343787" y="4466613"/>
            <a:ext cx="917471" cy="13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00153D0-FDE6-4C9B-05E3-306E2947B0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547546" y="5750234"/>
            <a:ext cx="713712" cy="3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0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5025880" cy="457503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이씨 성을 가진 사람을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출력하기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* from emp where ename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아무데나 들어가기만 해도 되는 이름을 조회하기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* from emp where ename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 '%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뒤에만 들어가는 이름을 출력하기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* from emp where ename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 '%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가운데만 들어가는 이름을 출력하기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* from emp where ename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 '_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_‘ 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가운데 안 들어가는 이름을 출력하기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* from emp where not ename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 '_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AC55D8-0220-A6F3-7B2A-EE749811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567" y="894017"/>
            <a:ext cx="3239169" cy="785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764CE0-EAC0-BA90-3D1C-585AE7F8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34" y="1838011"/>
            <a:ext cx="3425121" cy="7857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F0821-481C-97A9-6C79-18EDD60E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567" y="2781305"/>
            <a:ext cx="3239169" cy="6538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94720D-D745-356B-961E-01B4453BC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934" y="3592633"/>
            <a:ext cx="3425121" cy="5398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03FC893-6DF3-38F6-5320-BD35113C5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569" y="4289990"/>
            <a:ext cx="3245167" cy="196749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4059B8-D644-2089-75B1-F69D5D4A312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15967" y="1286916"/>
            <a:ext cx="1954600" cy="3992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4A81BB-D6D5-427B-2EBD-BB77DB96DC12}"/>
              </a:ext>
            </a:extLst>
          </p:cNvPr>
          <p:cNvSpPr/>
          <p:nvPr/>
        </p:nvSpPr>
        <p:spPr>
          <a:xfrm>
            <a:off x="6906667" y="1166912"/>
            <a:ext cx="390245" cy="512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CB1985-4FED-FA0A-D13A-2FB53AEBC8B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10523" y="2230910"/>
            <a:ext cx="1757411" cy="422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00489A-B35D-B19F-50EC-C0120BC0B5C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15968" y="3108221"/>
            <a:ext cx="1954599" cy="501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C77B705-81DD-997D-2F9F-A24065D53513}"/>
              </a:ext>
            </a:extLst>
          </p:cNvPr>
          <p:cNvCxnSpPr>
            <a:cxnSpLocks/>
          </p:cNvCxnSpPr>
          <p:nvPr/>
        </p:nvCxnSpPr>
        <p:spPr>
          <a:xfrm flipV="1">
            <a:off x="4315968" y="3983525"/>
            <a:ext cx="1948601" cy="578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</p:cNvCxnSpPr>
          <p:nvPr/>
        </p:nvCxnSpPr>
        <p:spPr>
          <a:xfrm>
            <a:off x="4658415" y="5533612"/>
            <a:ext cx="160615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219AABD-C58D-CFFC-A74C-A6B6F5A34E7F}"/>
              </a:ext>
            </a:extLst>
          </p:cNvPr>
          <p:cNvSpPr/>
          <p:nvPr/>
        </p:nvSpPr>
        <p:spPr>
          <a:xfrm>
            <a:off x="6906666" y="2107241"/>
            <a:ext cx="390246" cy="512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01C201-F31D-E0EB-7A81-43B605FC1BEC}"/>
              </a:ext>
            </a:extLst>
          </p:cNvPr>
          <p:cNvSpPr/>
          <p:nvPr/>
        </p:nvSpPr>
        <p:spPr>
          <a:xfrm>
            <a:off x="6906666" y="3057933"/>
            <a:ext cx="390246" cy="386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B7E45D-BC25-7E06-37CE-EF46A968DDED}"/>
              </a:ext>
            </a:extLst>
          </p:cNvPr>
          <p:cNvSpPr/>
          <p:nvPr/>
        </p:nvSpPr>
        <p:spPr>
          <a:xfrm>
            <a:off x="6906666" y="3862564"/>
            <a:ext cx="390246" cy="247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6906666" y="4563056"/>
            <a:ext cx="390246" cy="1694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 NULL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7007634" cy="111254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 NULL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값을 찾기 위한 연산자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 null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6F5E3-0B66-7DA9-D41A-62DF268338D6}"/>
              </a:ext>
            </a:extLst>
          </p:cNvPr>
          <p:cNvSpPr txBox="1"/>
          <p:nvPr/>
        </p:nvSpPr>
        <p:spPr>
          <a:xfrm>
            <a:off x="707408" y="2662562"/>
            <a:ext cx="4422377" cy="263604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커미션이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사람을 조회하기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* from emp where comm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is null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커미션이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사람을 조회하기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* from emp where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not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 null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값을 찾는 잘못된 방법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* from emp where comm=null 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5EF645-B309-243B-995E-3E1BD29E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2618"/>
            <a:ext cx="3882228" cy="18265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19DFD1-90CF-176B-A587-9F0A0122E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2041"/>
            <a:ext cx="3578929" cy="101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72E09E-820E-1D79-0800-630C1660D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00165"/>
            <a:ext cx="4367507" cy="64029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78BB75-B09A-3938-1FD3-F50D81789369}"/>
              </a:ext>
            </a:extLst>
          </p:cNvPr>
          <p:cNvCxnSpPr>
            <a:cxnSpLocks/>
          </p:cNvCxnSpPr>
          <p:nvPr/>
        </p:nvCxnSpPr>
        <p:spPr>
          <a:xfrm>
            <a:off x="4354717" y="3192451"/>
            <a:ext cx="17412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1320D6-30EB-534F-E859-4F17316FCCEE}"/>
              </a:ext>
            </a:extLst>
          </p:cNvPr>
          <p:cNvSpPr/>
          <p:nvPr/>
        </p:nvSpPr>
        <p:spPr>
          <a:xfrm>
            <a:off x="8943819" y="1995253"/>
            <a:ext cx="512437" cy="1504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47DC43-801E-C2AB-92F8-DE177DA48EC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80642" y="4160910"/>
            <a:ext cx="14153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0C4221-51D1-A1EA-91CF-A520EB2E7B93}"/>
              </a:ext>
            </a:extLst>
          </p:cNvPr>
          <p:cNvSpPr/>
          <p:nvPr/>
        </p:nvSpPr>
        <p:spPr>
          <a:xfrm>
            <a:off x="8805587" y="3963494"/>
            <a:ext cx="390246" cy="708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A0B6CD-C5D2-8833-4B53-84BA8367184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282289" y="5120314"/>
            <a:ext cx="1813711" cy="1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9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ORDER BY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342486"/>
            <a:ext cx="8656048" cy="225478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ORDER BY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집합을 오름차순 또는 내림차순으로 정렬할 때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 from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 by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정렬방식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 기준을 여러개 나열하면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앞의 기준으로 먼저 정렬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값은 뒤에 나온 기준으로 정렬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 방식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88029"/>
              </p:ext>
            </p:extLst>
          </p:nvPr>
        </p:nvGraphicFramePr>
        <p:xfrm>
          <a:off x="518159" y="3664510"/>
          <a:ext cx="566096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05">
                  <a:extLst>
                    <a:ext uri="{9D8B030D-6E8A-4147-A177-3AD203B41FA5}">
                      <a16:colId xmlns:a16="http://schemas.microsoft.com/office/drawing/2014/main" val="426089663"/>
                    </a:ext>
                  </a:extLst>
                </a:gridCol>
                <a:gridCol w="2384857">
                  <a:extLst>
                    <a:ext uri="{9D8B030D-6E8A-4147-A177-3AD203B41FA5}">
                      <a16:colId xmlns:a16="http://schemas.microsoft.com/office/drawing/2014/main" val="120977523"/>
                    </a:ext>
                  </a:extLst>
                </a:gridCol>
                <a:gridCol w="2485506">
                  <a:extLst>
                    <a:ext uri="{9D8B030D-6E8A-4147-A177-3AD203B41FA5}">
                      <a16:colId xmlns:a16="http://schemas.microsoft.com/office/drawing/2014/main" val="214251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내림차순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5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값부터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값부터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1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순서로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반대 순서로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8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빠른 날짜 순서로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늦은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순서로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2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마지막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먼저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87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32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ORDER BY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891127"/>
            <a:ext cx="5976856" cy="302845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급여를 많이 받는 순으로 출력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급여가 같으면 이름순으로 출력 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 by sal 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ename asc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 날짜가 최근 순으로 출력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날짜가 같으면 이름순으로 출력하기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 by hiredate 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ename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44298D-6BF1-9897-426A-A20592270D88}"/>
              </a:ext>
            </a:extLst>
          </p:cNvPr>
          <p:cNvCxnSpPr>
            <a:cxnSpLocks/>
          </p:cNvCxnSpPr>
          <p:nvPr/>
        </p:nvCxnSpPr>
        <p:spPr>
          <a:xfrm>
            <a:off x="4665837" y="2449469"/>
            <a:ext cx="2138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AA26C-835A-BB2E-80B6-BC104D20CACA}"/>
              </a:ext>
            </a:extLst>
          </p:cNvPr>
          <p:cNvCxnSpPr>
            <a:cxnSpLocks/>
          </p:cNvCxnSpPr>
          <p:nvPr/>
        </p:nvCxnSpPr>
        <p:spPr>
          <a:xfrm>
            <a:off x="5078994" y="4771176"/>
            <a:ext cx="17249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7FDBF987-272E-55BE-C60F-29FA4221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08" y="1044218"/>
            <a:ext cx="3907915" cy="24106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B762CF7-B633-7B77-1C99-D3ECBC21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07" y="3696406"/>
            <a:ext cx="3907915" cy="241068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4BE448-BA13-1643-5A73-FB38EE89AD12}"/>
              </a:ext>
            </a:extLst>
          </p:cNvPr>
          <p:cNvSpPr/>
          <p:nvPr/>
        </p:nvSpPr>
        <p:spPr>
          <a:xfrm>
            <a:off x="9372600" y="1365819"/>
            <a:ext cx="386918" cy="2063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FA11F8-3C79-4E2A-12E4-1EFAD14A11DC}"/>
              </a:ext>
            </a:extLst>
          </p:cNvPr>
          <p:cNvSpPr/>
          <p:nvPr/>
        </p:nvSpPr>
        <p:spPr>
          <a:xfrm>
            <a:off x="7526164" y="1365819"/>
            <a:ext cx="456547" cy="2063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DAFC30-81C5-A039-F27D-6B4B4E3FE6D3}"/>
              </a:ext>
            </a:extLst>
          </p:cNvPr>
          <p:cNvSpPr/>
          <p:nvPr/>
        </p:nvSpPr>
        <p:spPr>
          <a:xfrm>
            <a:off x="8757864" y="4025619"/>
            <a:ext cx="614736" cy="2063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124531-8304-FBA4-A692-9C8A7482E99D}"/>
              </a:ext>
            </a:extLst>
          </p:cNvPr>
          <p:cNvSpPr/>
          <p:nvPr/>
        </p:nvSpPr>
        <p:spPr>
          <a:xfrm>
            <a:off x="7544575" y="4022571"/>
            <a:ext cx="428991" cy="2063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8A0730F-D9A2-9F01-B610-682D67F41CD3}"/>
              </a:ext>
            </a:extLst>
          </p:cNvPr>
          <p:cNvSpPr/>
          <p:nvPr/>
        </p:nvSpPr>
        <p:spPr>
          <a:xfrm>
            <a:off x="9456657" y="3442318"/>
            <a:ext cx="218804" cy="2144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610DF3-C891-E5F5-7880-D0722C4CAD09}"/>
              </a:ext>
            </a:extLst>
          </p:cNvPr>
          <p:cNvSpPr/>
          <p:nvPr/>
        </p:nvSpPr>
        <p:spPr>
          <a:xfrm>
            <a:off x="7645035" y="3426091"/>
            <a:ext cx="218804" cy="2144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B7278A0-4E17-B6E2-2B17-161D41F64720}"/>
              </a:ext>
            </a:extLst>
          </p:cNvPr>
          <p:cNvSpPr/>
          <p:nvPr/>
        </p:nvSpPr>
        <p:spPr>
          <a:xfrm>
            <a:off x="8959624" y="6083653"/>
            <a:ext cx="218804" cy="2144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48788CE-52B2-0516-CCF2-B01C5D50443E}"/>
              </a:ext>
            </a:extLst>
          </p:cNvPr>
          <p:cNvSpPr/>
          <p:nvPr/>
        </p:nvSpPr>
        <p:spPr>
          <a:xfrm>
            <a:off x="7645035" y="6084249"/>
            <a:ext cx="218804" cy="2144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25BBEB-C529-98D3-2FF3-C4698D780561}"/>
              </a:ext>
            </a:extLst>
          </p:cNvPr>
          <p:cNvSpPr/>
          <p:nvPr/>
        </p:nvSpPr>
        <p:spPr>
          <a:xfrm>
            <a:off x="7538936" y="4542944"/>
            <a:ext cx="1833663" cy="5875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9EFE51-BB12-0510-6665-9490C9865D44}"/>
              </a:ext>
            </a:extLst>
          </p:cNvPr>
          <p:cNvSpPr/>
          <p:nvPr/>
        </p:nvSpPr>
        <p:spPr>
          <a:xfrm>
            <a:off x="7526164" y="2039718"/>
            <a:ext cx="2233354" cy="4097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24672C-7A77-5E15-78C5-C3A9E0113DA3}"/>
              </a:ext>
            </a:extLst>
          </p:cNvPr>
          <p:cNvSpPr/>
          <p:nvPr/>
        </p:nvSpPr>
        <p:spPr>
          <a:xfrm>
            <a:off x="7526164" y="2728928"/>
            <a:ext cx="2233354" cy="2877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DB25D3-7B36-4170-376E-CE75DBDF3E13}"/>
              </a:ext>
            </a:extLst>
          </p:cNvPr>
          <p:cNvSpPr/>
          <p:nvPr/>
        </p:nvSpPr>
        <p:spPr>
          <a:xfrm>
            <a:off x="7526164" y="3146719"/>
            <a:ext cx="2233354" cy="2877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8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7007634" cy="392870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count(*)              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조회된 전체 행 건수를 반환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행은 카운트 하지 않음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count(distinct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값의 중복을 제거하고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건수를 반환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count(*)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count(first_name)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count(distinct first_name)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칼럼의 값을 모두 합하여 합계를 계산하는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sum(salary)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ACE2A-E4B4-C955-34AF-552B795D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6" y="1787974"/>
            <a:ext cx="1285875" cy="847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2A6640-EA79-5212-82D0-FCD02984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316" y="3709403"/>
            <a:ext cx="2428875" cy="847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F56888-97D5-B0E4-9FD9-75C2CFC94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317" y="2749248"/>
            <a:ext cx="2428875" cy="847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486748-B579-B1FF-7045-C0864CDAA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316" y="4653749"/>
            <a:ext cx="1495425" cy="84772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9F1B05-4D9A-9258-940E-D79CD889855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51883" y="3171991"/>
            <a:ext cx="2278434" cy="1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357608C-5CC2-BAFC-2C69-8D5ADD307EE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14613" y="3584246"/>
            <a:ext cx="1615703" cy="549020"/>
          </a:xfrm>
          <a:prstGeom prst="bentConnector3">
            <a:avLst>
              <a:gd name="adj1" fmla="val 780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533370A-F0D3-FD47-E205-39DFC2D67DD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280095" y="2211837"/>
            <a:ext cx="3050221" cy="529047"/>
          </a:xfrm>
          <a:prstGeom prst="bentConnector3">
            <a:avLst>
              <a:gd name="adj1" fmla="val 887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8C73730-068F-E226-3824-CF24BF635C5E}"/>
              </a:ext>
            </a:extLst>
          </p:cNvPr>
          <p:cNvCxnSpPr>
            <a:cxnSpLocks/>
          </p:cNvCxnSpPr>
          <p:nvPr/>
        </p:nvCxnSpPr>
        <p:spPr>
          <a:xfrm flipV="1">
            <a:off x="3565321" y="4888776"/>
            <a:ext cx="27649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ED587636-1085-1D5D-4A23-41C7B4339BBB}"/>
              </a:ext>
            </a:extLst>
          </p:cNvPr>
          <p:cNvSpPr/>
          <p:nvPr/>
        </p:nvSpPr>
        <p:spPr>
          <a:xfrm>
            <a:off x="8759190" y="3171991"/>
            <a:ext cx="468699" cy="961273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07C45D-AFE2-78DA-C668-E7F453E66920}"/>
              </a:ext>
            </a:extLst>
          </p:cNvPr>
          <p:cNvSpPr txBox="1"/>
          <p:nvPr/>
        </p:nvSpPr>
        <p:spPr>
          <a:xfrm>
            <a:off x="9227889" y="3410030"/>
            <a:ext cx="2581524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겹치는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값이 제외됨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2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79900"/>
            <a:ext cx="7007634" cy="489820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avg(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값의 평균을 계산하여 반환하는 함수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avg(salary)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employees;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값 중 최대값을 반환하는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max(salary)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max(hire_date)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max(first_name)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값 중 최소값을 반환하는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min(salary)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min(hire_date)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min(first_name)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employees;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6D7C4-7DC8-401D-02DF-3026DA47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26" y="1426969"/>
            <a:ext cx="1628775" cy="8477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DCBC83-7C65-F429-1775-85479133221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485584" y="1850832"/>
            <a:ext cx="156284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4D86CB-F1D7-FEB3-AA0C-42D50391B6B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900881" y="3443445"/>
            <a:ext cx="1147545" cy="4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185B724E-2517-EA74-2BB6-296C4DE3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26" y="3019582"/>
            <a:ext cx="3733800" cy="8477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3478066-593D-7EC8-B85D-1470DEFF0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26" y="4942041"/>
            <a:ext cx="3733800" cy="847725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DCF395-966B-78D5-624C-A498DFF2ACB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900881" y="5362127"/>
            <a:ext cx="1147545" cy="3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A8C107-2AC8-0A12-E1F1-7663E9D92789}"/>
              </a:ext>
            </a:extLst>
          </p:cNvPr>
          <p:cNvSpPr/>
          <p:nvPr/>
        </p:nvSpPr>
        <p:spPr>
          <a:xfrm>
            <a:off x="5469090" y="3470877"/>
            <a:ext cx="990433" cy="401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5131592-A009-2653-AA04-1E9E5435A6E0}"/>
              </a:ext>
            </a:extLst>
          </p:cNvPr>
          <p:cNvSpPr/>
          <p:nvPr/>
        </p:nvSpPr>
        <p:spPr>
          <a:xfrm>
            <a:off x="6459523" y="3470877"/>
            <a:ext cx="1147545" cy="401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E5BB35-1DF2-E46F-CE2F-DA636F196782}"/>
              </a:ext>
            </a:extLst>
          </p:cNvPr>
          <p:cNvSpPr/>
          <p:nvPr/>
        </p:nvSpPr>
        <p:spPr>
          <a:xfrm>
            <a:off x="7607068" y="3472257"/>
            <a:ext cx="1175158" cy="401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DA37BB-16F1-A05E-B92F-2337C2329695}"/>
              </a:ext>
            </a:extLst>
          </p:cNvPr>
          <p:cNvSpPr/>
          <p:nvPr/>
        </p:nvSpPr>
        <p:spPr>
          <a:xfrm>
            <a:off x="5459334" y="5385133"/>
            <a:ext cx="957485" cy="401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F205E3-930A-285F-F993-328C86448278}"/>
              </a:ext>
            </a:extLst>
          </p:cNvPr>
          <p:cNvSpPr/>
          <p:nvPr/>
        </p:nvSpPr>
        <p:spPr>
          <a:xfrm>
            <a:off x="6418621" y="5386503"/>
            <a:ext cx="1096138" cy="401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6772E6C-0C12-A1CA-CF61-19935818C083}"/>
              </a:ext>
            </a:extLst>
          </p:cNvPr>
          <p:cNvSpPr/>
          <p:nvPr/>
        </p:nvSpPr>
        <p:spPr>
          <a:xfrm>
            <a:off x="7514758" y="5382682"/>
            <a:ext cx="1267467" cy="409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8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숫자형 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61337"/>
            <a:ext cx="7963596" cy="466736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dual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테이블 없이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작성할 때 사용되는 가상의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dummy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abs(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절대값을 구하는 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abs(-23)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abs(23)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trunc(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값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자리 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소수점 자리 수를 절삭 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trunc(1234.1234567, 0)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자리부터 절삭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trunc(1234.1234567, 2)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양수 첫 번째자리부터 절삭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자른 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trunc(1234.123456, -1)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21C035-61F4-2449-DD10-BEB87B17D237}"/>
              </a:ext>
            </a:extLst>
          </p:cNvPr>
          <p:cNvCxnSpPr>
            <a:cxnSpLocks/>
          </p:cNvCxnSpPr>
          <p:nvPr/>
        </p:nvCxnSpPr>
        <p:spPr>
          <a:xfrm>
            <a:off x="2768367" y="2554708"/>
            <a:ext cx="2355430" cy="68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9FFB20-69AD-2E7A-9D8E-5CF1C2712435}"/>
              </a:ext>
            </a:extLst>
          </p:cNvPr>
          <p:cNvCxnSpPr>
            <a:cxnSpLocks/>
          </p:cNvCxnSpPr>
          <p:nvPr/>
        </p:nvCxnSpPr>
        <p:spPr>
          <a:xfrm flipV="1">
            <a:off x="2768367" y="2882083"/>
            <a:ext cx="2355430" cy="1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53E530-496F-64F8-2BEC-9068B001488F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963063" y="4794077"/>
            <a:ext cx="1160735" cy="5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67F24D55-CB79-9459-D22B-6159CEFB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99" y="3358357"/>
            <a:ext cx="2028825" cy="8477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D35D883-EDB8-C326-D424-0B8C61E7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98" y="4370214"/>
            <a:ext cx="2028825" cy="8477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9D58E6E-9AEC-6760-3E79-D4248306D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797" y="5372520"/>
            <a:ext cx="2028825" cy="8477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E476F1D-894A-8C24-40D5-E88CB77F2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797" y="2324140"/>
            <a:ext cx="1762125" cy="847725"/>
          </a:xfrm>
          <a:prstGeom prst="rect">
            <a:avLst/>
          </a:prstGeom>
        </p:spPr>
      </p:pic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FF6E08A-0400-9C27-C659-1CAFA3F5BE2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963063" y="3782220"/>
            <a:ext cx="1160736" cy="37863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6A6A1B0-AC2D-24D5-D88D-D18801FD20A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963063" y="5433258"/>
            <a:ext cx="1160734" cy="3631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5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12774</TotalTime>
  <Words>2567</Words>
  <Application>Microsoft Office PowerPoint</Application>
  <PresentationFormat>와이드스크린</PresentationFormat>
  <Paragraphs>367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555</cp:revision>
  <dcterms:created xsi:type="dcterms:W3CDTF">2019-12-23T00:32:35Z</dcterms:created>
  <dcterms:modified xsi:type="dcterms:W3CDTF">2022-09-04T03:08:02Z</dcterms:modified>
</cp:coreProperties>
</file>