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92" r:id="rId2"/>
    <p:sldId id="478" r:id="rId3"/>
    <p:sldId id="491" r:id="rId4"/>
    <p:sldId id="506" r:id="rId5"/>
    <p:sldId id="507" r:id="rId6"/>
    <p:sldId id="502" r:id="rId7"/>
    <p:sldId id="508" r:id="rId8"/>
    <p:sldId id="503" r:id="rId9"/>
    <p:sldId id="509" r:id="rId10"/>
    <p:sldId id="511" r:id="rId11"/>
    <p:sldId id="515" r:id="rId12"/>
    <p:sldId id="510" r:id="rId13"/>
    <p:sldId id="516" r:id="rId14"/>
    <p:sldId id="514" r:id="rId15"/>
    <p:sldId id="513" r:id="rId16"/>
    <p:sldId id="517" r:id="rId17"/>
    <p:sldId id="256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-guro" initials="h" lastIdx="1" clrIdx="0">
    <p:extLst>
      <p:ext uri="{19B8F6BF-5375-455C-9EA6-DF929625EA0E}">
        <p15:presenceInfo xmlns:p15="http://schemas.microsoft.com/office/powerpoint/2012/main" userId="hi-gu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82B0"/>
    <a:srgbClr val="E7E6E6"/>
    <a:srgbClr val="A7C6E5"/>
    <a:srgbClr val="FFFFFF"/>
    <a:srgbClr val="FFCCCC"/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400" autoAdjust="0"/>
  </p:normalViewPr>
  <p:slideViewPr>
    <p:cSldViewPr snapToGrid="0" showGuides="1">
      <p:cViewPr varScale="1">
        <p:scale>
          <a:sx n="110" d="100"/>
          <a:sy n="110" d="100"/>
        </p:scale>
        <p:origin x="576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F605E-4EE3-44BB-B612-5F80701AE4C5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71211-A1FF-4825-87AD-47D41544B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801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4447957" y="2490281"/>
            <a:ext cx="3296095" cy="1969770"/>
            <a:chOff x="4447957" y="1767838"/>
            <a:chExt cx="3296095" cy="196977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4447957" y="1767838"/>
              <a:ext cx="32960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221021_</a:t>
              </a:r>
              <a:r>
                <a:rPr lang="ko-KR" altLang="en-US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박준현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5208597" y="2537279"/>
              <a:ext cx="177484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CSS</a:t>
              </a:r>
              <a:endParaRPr lang="ko-KR" altLang="en-US" sz="7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49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3"/>
    </mc:Choice>
    <mc:Fallback xmlns="">
      <p:transition spd="slow" advTm="72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폰트 속성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5" y="1008605"/>
            <a:ext cx="8745618" cy="4957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font-size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텍스트의 크기를 설정하는 속성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크기의 단위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px   :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고정된 크기</a:t>
            </a:r>
            <a:endParaRPr lang="en-US" altLang="ko-KR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em  :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부모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부모가 없으면 조상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요소를 기준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rem :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최상위 요소를 기준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vw  </a:t>
            </a: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페이지의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너비에 따라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크기가 변함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1vw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너비의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1%</a:t>
            </a:r>
          </a:p>
          <a:p>
            <a:pPr>
              <a:lnSpc>
                <a:spcPct val="200000"/>
              </a:lnSpc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font-family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텍스트의 글꼴 집합을 설정하는 속성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하나의 글꼴만 설정할 수도 있고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여러 개의 글꼴을 설정할 수 있음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앞의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글꼴들이 적용 안될 때를 대비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serif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혹은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sans-serif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마지막에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넣어주는 것이 좋음</a:t>
            </a:r>
            <a:endParaRPr lang="en-US" altLang="ko-KR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구글 폰트의 글꼴을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link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혹은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import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연결하여 사용할 수도 있음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6E281A-36E4-D373-BDF9-CFC6B634AA01}"/>
              </a:ext>
            </a:extLst>
          </p:cNvPr>
          <p:cNvSpPr/>
          <p:nvPr/>
        </p:nvSpPr>
        <p:spPr>
          <a:xfrm>
            <a:off x="5338750" y="2342097"/>
            <a:ext cx="382250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em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 시 주의 사항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부모 요소가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em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이면 단위가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px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조상 까지 찾아 감</a:t>
            </a:r>
            <a:endParaRPr lang="en-US" altLang="ko-KR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원치 않은 배율로 폰트 크기가 설정될 수 있음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AD4791C-5933-C69C-3794-5C403C432072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467497" y="2785905"/>
            <a:ext cx="87125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041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폰트 속성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5" y="1008605"/>
            <a:ext cx="8745618" cy="4024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font-weight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텍스트의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두께를 설정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하는 속성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font-style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텍스트를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이탤릭 체로 설정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때 사용하는 속성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font-variant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텍스트의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영문자를 대문자 혹은 작은 대문자로 설정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하는 속성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font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여러 줄의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font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속성을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줄로 축약하여 설정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하는 속성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font-size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와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font-family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필수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있어야 함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b="1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ex) font: italic small-caps bold 12px/30px Georgia, serif;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4066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 속성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CFFCC2-73E8-9C73-BBD5-F924E53ADADD}"/>
              </a:ext>
            </a:extLst>
          </p:cNvPr>
          <p:cNvSpPr/>
          <p:nvPr/>
        </p:nvSpPr>
        <p:spPr>
          <a:xfrm>
            <a:off x="415635" y="1008605"/>
            <a:ext cx="8745618" cy="4350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text-transform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텍스트의 영문자를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대소문자로 설정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하는 속성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uppercase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대문자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lowercase 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소문자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capitalize  </a:t>
            </a:r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단어의 첫 글자만 대문자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text-align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텍스트의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수평 방향 정렬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설정하는 속성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left    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왼쪽 정렬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right 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오른쪽 정렬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center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가운데 정렬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justify </a:t>
            </a:r>
            <a:r>
              <a:rPr lang="en-US" altLang="ko-KR" sz="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양쪽 끝에 맞춰 늘림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text-decoration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텍스트에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줄 효과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설정하거나 제거하는데 사용하는 속성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2F0000C-2DC1-A4E0-0952-2D8F9E749367}"/>
              </a:ext>
            </a:extLst>
          </p:cNvPr>
          <p:cNvSpPr/>
          <p:nvPr/>
        </p:nvSpPr>
        <p:spPr>
          <a:xfrm>
            <a:off x="5840549" y="4579111"/>
            <a:ext cx="4516516" cy="1164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underline     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 밑에 줄 긋기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overline	      </a:t>
            </a:r>
            <a:r>
              <a:rPr lang="en-US" altLang="ko-KR" sz="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 위에 줄 긋기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line-through 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 중간에 줄 긋기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none           </a:t>
            </a:r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텍스트에 있는 줄 삭제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a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태그에서 사용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756A6B9-E7C2-8A89-9E1D-3A73ACF2E02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835830" y="5161418"/>
            <a:ext cx="100471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702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 속성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CFFCC2-73E8-9C73-BBD5-F924E53ADADD}"/>
              </a:ext>
            </a:extLst>
          </p:cNvPr>
          <p:cNvSpPr/>
          <p:nvPr/>
        </p:nvSpPr>
        <p:spPr>
          <a:xfrm>
            <a:off x="415635" y="1008605"/>
            <a:ext cx="8745618" cy="4996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text-indent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들여 쓰기 혹은 내어 쓰기를 설정하는 속성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px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값이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양수면 들여쓰기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음수면 내어 쓰기</a:t>
            </a:r>
            <a:endParaRPr lang="en-US" altLang="ko-KR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letter-spacing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글자 사이의 간격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자간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설정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하는 속성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word-spacing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단어 사이의 간격을 설정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하는 속성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white-space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자동 줄 바꿈을 설정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하는 속성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line-height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텍스트의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라인 높이를 설정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하는 속성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줄 간격을 조정하는 용도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많이 사용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EAD2E92-A89C-2C87-C73D-F632EC39E954}"/>
              </a:ext>
            </a:extLst>
          </p:cNvPr>
          <p:cNvSpPr/>
          <p:nvPr/>
        </p:nvSpPr>
        <p:spPr>
          <a:xfrm>
            <a:off x="3930799" y="3806638"/>
            <a:ext cx="4516516" cy="1164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nowrap	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자동 줄 바꿈 해제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pre	: pre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태그처럼 입력된 대로 표현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pre-wrap	: pre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태그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자동 줄 바꿈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pre-line	: pre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자동 줄 바꿈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왼쪽 공백 제거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6B63A21-DC3F-0393-D6BE-6BC7FD559816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926080" y="4388945"/>
            <a:ext cx="100471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594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리스트 속성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DE40B620-EECB-4092-0376-502BC618AED6}"/>
              </a:ext>
            </a:extLst>
          </p:cNvPr>
          <p:cNvSpPr/>
          <p:nvPr/>
        </p:nvSpPr>
        <p:spPr>
          <a:xfrm>
            <a:off x="415635" y="1008605"/>
            <a:ext cx="8745618" cy="4627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list-style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리스트에 있는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마커를 제거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(none)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하기 위한 속성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list-style-position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리스트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요소의 위치를 설정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하는 속성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inside, outside(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list-style-type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리스트의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마커를 다양하게 설정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하기 위한 속성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disc		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속이 찬 원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●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circle 		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속이 빈 원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square 		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속이 찬 네모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■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decimal		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숫자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(1, 2, 3, ...)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lower-alpha 	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소문자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(a, b, c, ...)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hangul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: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한글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...)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hangul-consonant	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한글 자음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ㄷ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...)</a:t>
            </a:r>
          </a:p>
        </p:txBody>
      </p:sp>
    </p:spTree>
    <p:extLst>
      <p:ext uri="{BB962C8B-B14F-4D97-AF65-F5344CB8AC3E}">
        <p14:creationId xmlns:p14="http://schemas.microsoft.com/office/powerpoint/2010/main" val="3898415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테두리 속성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974B9F-B3B9-C999-68EB-661A9E22EF4D}"/>
              </a:ext>
            </a:extLst>
          </p:cNvPr>
          <p:cNvSpPr/>
          <p:nvPr/>
        </p:nvSpPr>
        <p:spPr>
          <a:xfrm>
            <a:off x="415635" y="1008605"/>
            <a:ext cx="8745618" cy="4719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border-style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테두리를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다양한 모양으로 설정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하는 속성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solid	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실선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dashed	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약간 긴 점선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dotted	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점선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double	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이중 실선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border-width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테두리의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두께를 설정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하는 속성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border-color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테두리의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색상을 설정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하는 속성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border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테두리 속성들을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축약하여 한 줄로 설정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하는 속성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  border: 5px solid #ff0000</a:t>
            </a:r>
          </a:p>
        </p:txBody>
      </p:sp>
    </p:spTree>
    <p:extLst>
      <p:ext uri="{BB962C8B-B14F-4D97-AF65-F5344CB8AC3E}">
        <p14:creationId xmlns:p14="http://schemas.microsoft.com/office/powerpoint/2010/main" val="2358477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테두리 속성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974B9F-B3B9-C999-68EB-661A9E22EF4D}"/>
              </a:ext>
            </a:extLst>
          </p:cNvPr>
          <p:cNvSpPr/>
          <p:nvPr/>
        </p:nvSpPr>
        <p:spPr>
          <a:xfrm>
            <a:off x="415635" y="1008605"/>
            <a:ext cx="8745618" cy="4165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테두리의 개별 설정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테두리의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위쪽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오른쪽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아래쪽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왼쪽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부분에 대하여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개별적으로 스타일을 적용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있음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속성 값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가질 경우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top, right, bottom, left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순으로 설정됨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속성 값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가질 경우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top, right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left, bottom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순으로 설정됨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속성 값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가질 경우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top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bottom, right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left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순으로 설정됨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속성 값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가질 경우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모든 테두리가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동일하게 설정됨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8250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71AAD3-B8B2-4F4F-8FAB-44D5AA404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4417090" y="3013501"/>
            <a:ext cx="3424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오늘 배운 내용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18406" y="875239"/>
            <a:ext cx="5392190" cy="53759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가상 클래스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가상 엘리먼트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선택자 우선순위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색 속성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폰트 속성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텍스트 속성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 속성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테두리 속성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9773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가상 클래스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5" y="1008606"/>
            <a:ext cx="5340732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가상 클래스 혹은 의사 클래스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(pseudo class)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가상 클래스는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요소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특별한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명시할 때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뒤에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세미콜론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(:)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붙인 후 가상 클래스 명을 작성    선택자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가상 클래스 명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속성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가상 클래스를 사용할 때는 순서가 중요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 sz="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대표적인 가상 클래스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동적 의사 클래스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(dynamic pseudo-classes)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상태 의사 클래스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(UI element states pseudo-classes)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구조 의사 클래스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(structural pseudo-classes)</a:t>
            </a:r>
            <a:b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872808" y="3092851"/>
            <a:ext cx="23718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:link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:visited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:hover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:active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:focus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872810" y="4207232"/>
            <a:ext cx="23718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:checked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:enabled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:disabled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872809" y="5127239"/>
            <a:ext cx="23718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:first-child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:nth-child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:first-of-type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:nth-of-type</a:t>
            </a:r>
          </a:p>
        </p:txBody>
      </p:sp>
      <p:cxnSp>
        <p:nvCxnSpPr>
          <p:cNvPr id="40" name="꺾인 연결선 64">
            <a:extLst>
              <a:ext uri="{FF2B5EF4-FFF2-40B4-BE49-F238E27FC236}">
                <a16:creationId xmlns:a16="http://schemas.microsoft.com/office/drawing/2014/main" id="{A8A30740-069B-A1B4-5989-65240D2EC463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4330367" y="3600683"/>
            <a:ext cx="1542441" cy="51976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64">
            <a:extLst>
              <a:ext uri="{FF2B5EF4-FFF2-40B4-BE49-F238E27FC236}">
                <a16:creationId xmlns:a16="http://schemas.microsoft.com/office/drawing/2014/main" id="{A8A30740-069B-A1B4-5989-65240D2EC46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397789" y="4974569"/>
            <a:ext cx="1475020" cy="568169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endCxn id="4" idx="1"/>
          </p:cNvCxnSpPr>
          <p:nvPr/>
        </p:nvCxnSpPr>
        <p:spPr>
          <a:xfrm>
            <a:off x="5072016" y="4530398"/>
            <a:ext cx="80079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936523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동적 의사 클래스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15635" y="836644"/>
            <a:ext cx="5237020" cy="54784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~~</a:t>
            </a:r>
          </a:p>
          <a:p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</a:t>
            </a:r>
            <a:r>
              <a:rPr lang="en-US" altLang="ko-KR" sz="1000" dirty="0">
                <a:solidFill>
                  <a:srgbClr val="FF33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ko-KR" altLang="en-US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</a:t>
            </a:r>
            <a:r>
              <a:rPr lang="en-US" altLang="ko-KR" sz="1000" dirty="0">
                <a:solidFill>
                  <a:srgbClr val="FF33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000" dirty="0">
                <a:solidFill>
                  <a:srgbClr val="47FF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:link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000" dirty="0">
                <a:solidFill>
                  <a:srgbClr val="61CA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000" dirty="0">
                <a:solidFill>
                  <a:srgbClr val="FFAB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#0f0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000" dirty="0">
                <a:solidFill>
                  <a:srgbClr val="61CA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text-decoration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000" dirty="0">
                <a:solidFill>
                  <a:srgbClr val="FFAB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none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}</a:t>
            </a:r>
          </a:p>
          <a:p>
            <a:r>
              <a:rPr lang="ko-KR" altLang="en-US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</a:t>
            </a:r>
            <a:r>
              <a:rPr lang="en-US" altLang="ko-KR" sz="1000" dirty="0">
                <a:solidFill>
                  <a:srgbClr val="FF33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000" dirty="0">
                <a:solidFill>
                  <a:srgbClr val="47FF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:visited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000" dirty="0">
                <a:solidFill>
                  <a:srgbClr val="61CA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000" dirty="0">
                <a:solidFill>
                  <a:srgbClr val="FFAB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en-US" altLang="ko-KR" sz="1000" dirty="0" err="1">
                <a:solidFill>
                  <a:srgbClr val="FFAB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ddd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}</a:t>
            </a:r>
            <a:b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</a:t>
            </a:r>
            <a:r>
              <a:rPr lang="en-US" altLang="ko-KR" sz="1000" dirty="0">
                <a:solidFill>
                  <a:srgbClr val="FF33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000" dirty="0">
                <a:solidFill>
                  <a:srgbClr val="47FF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:hover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000" dirty="0">
                <a:solidFill>
                  <a:srgbClr val="61CA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000" dirty="0">
                <a:solidFill>
                  <a:srgbClr val="FFAB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#f00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}</a:t>
            </a:r>
            <a:b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</a:t>
            </a:r>
            <a:r>
              <a:rPr lang="en-US" altLang="ko-KR" sz="1000" dirty="0">
                <a:solidFill>
                  <a:srgbClr val="FF33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000" dirty="0">
                <a:solidFill>
                  <a:srgbClr val="47FF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:active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000" dirty="0">
                <a:solidFill>
                  <a:srgbClr val="61CA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000" dirty="0">
                <a:solidFill>
                  <a:srgbClr val="FFAB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#00f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}</a:t>
            </a:r>
            <a:b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</a:t>
            </a:r>
            <a:r>
              <a:rPr lang="en-US" altLang="ko-KR" sz="1000" dirty="0">
                <a:solidFill>
                  <a:srgbClr val="FF33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000" dirty="0">
                <a:solidFill>
                  <a:srgbClr val="47FF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:focus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000" dirty="0">
                <a:solidFill>
                  <a:srgbClr val="61CA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background-color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000" dirty="0">
                <a:solidFill>
                  <a:srgbClr val="FFAB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#ff0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000" dirty="0">
                <a:solidFill>
                  <a:srgbClr val="61CA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text-decoration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000" dirty="0">
                <a:solidFill>
                  <a:srgbClr val="FFAB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underline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}</a:t>
            </a:r>
          </a:p>
          <a:p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&lt;/</a:t>
            </a:r>
            <a:r>
              <a:rPr lang="en-US" altLang="ko-KR" sz="1000" dirty="0">
                <a:solidFill>
                  <a:srgbClr val="FF33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~~</a:t>
            </a:r>
            <a:b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&lt;</a:t>
            </a:r>
            <a:r>
              <a:rPr lang="en-US" altLang="ko-KR" sz="1000" dirty="0">
                <a:solidFill>
                  <a:srgbClr val="FF33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</a:t>
            </a:r>
            <a:r>
              <a:rPr lang="en-US" altLang="ko-KR" sz="1000" dirty="0">
                <a:solidFill>
                  <a:srgbClr val="FF33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&gt;pseudo-class&lt;/</a:t>
            </a:r>
            <a:r>
              <a:rPr lang="en-US" altLang="ko-KR" sz="1000" dirty="0">
                <a:solidFill>
                  <a:srgbClr val="FF33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</a:t>
            </a:r>
            <a:r>
              <a:rPr lang="en-US" altLang="ko-KR" sz="1000" dirty="0" err="1">
                <a:solidFill>
                  <a:srgbClr val="FF33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ol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&lt;</a:t>
            </a:r>
            <a:r>
              <a:rPr lang="en-US" altLang="ko-KR" sz="1000" dirty="0">
                <a:solidFill>
                  <a:srgbClr val="FF33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000" dirty="0">
                <a:solidFill>
                  <a:srgbClr val="FF33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47FF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F3FF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"https://www.naver.com"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&gt;naver&lt;/</a:t>
            </a:r>
            <a:r>
              <a:rPr lang="en-US" altLang="ko-KR" sz="1000" dirty="0">
                <a:solidFill>
                  <a:srgbClr val="FF33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000" dirty="0">
                <a:solidFill>
                  <a:srgbClr val="FF33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&lt;</a:t>
            </a:r>
            <a:r>
              <a:rPr lang="en-US" altLang="ko-KR" sz="1000" dirty="0">
                <a:solidFill>
                  <a:srgbClr val="FF33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000" dirty="0">
                <a:solidFill>
                  <a:srgbClr val="FF33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47FF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F3FF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"www.daum.net"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 err="1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daum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FF33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000" dirty="0">
                <a:solidFill>
                  <a:srgbClr val="FF33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&lt;</a:t>
            </a:r>
            <a:r>
              <a:rPr lang="en-US" altLang="ko-KR" sz="1000" dirty="0">
                <a:solidFill>
                  <a:srgbClr val="FF33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000" dirty="0">
                <a:solidFill>
                  <a:srgbClr val="FF33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47FF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F3FF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"www.atom.io"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&gt;atom&lt;/</a:t>
            </a:r>
            <a:r>
              <a:rPr lang="en-US" altLang="ko-KR" sz="1000" dirty="0">
                <a:solidFill>
                  <a:srgbClr val="FF33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000" dirty="0">
                <a:solidFill>
                  <a:srgbClr val="FF33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&lt;/</a:t>
            </a:r>
            <a:r>
              <a:rPr lang="en-US" altLang="ko-KR" sz="1000" dirty="0" err="1">
                <a:solidFill>
                  <a:srgbClr val="FF33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ol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</a:t>
            </a:r>
            <a:r>
              <a:rPr lang="en-US" altLang="ko-KR" sz="1000" dirty="0">
                <a:solidFill>
                  <a:srgbClr val="FF33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Lorem, ipsum dolor sit </a:t>
            </a:r>
            <a:r>
              <a:rPr lang="en-US" altLang="ko-KR" sz="1000" dirty="0" err="1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amet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consectetur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adipisicing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elit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en-US" altLang="ko-KR" sz="1000" dirty="0" err="1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Odit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minima</a:t>
            </a:r>
          </a:p>
          <a:p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</a:t>
            </a:r>
            <a:r>
              <a:rPr lang="en-US" altLang="ko-KR" sz="1000" dirty="0" err="1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itaque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voluptates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quibusdam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illo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perferendis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velit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 err="1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laboriosam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architecto</a:t>
            </a:r>
            <a:endParaRPr lang="en-US" altLang="ko-KR" sz="1000" dirty="0">
              <a:solidFill>
                <a:srgbClr val="F8F8F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</a:t>
            </a:r>
            <a:r>
              <a:rPr lang="en-US" altLang="ko-KR" sz="1000" dirty="0" err="1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ut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rem </a:t>
            </a:r>
            <a:r>
              <a:rPr lang="en-US" altLang="ko-KR" sz="1000" dirty="0" err="1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fugiat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ipsa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officiis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porro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sunt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iusto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nemo alias. </a:t>
            </a:r>
            <a:r>
              <a:rPr lang="en-US" altLang="ko-KR" sz="1000" dirty="0" err="1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Sed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 err="1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asperiores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</a:p>
          <a:p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&lt;/</a:t>
            </a:r>
            <a:r>
              <a:rPr lang="en-US" altLang="ko-KR" sz="1000" dirty="0">
                <a:solidFill>
                  <a:srgbClr val="FF33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&lt;/</a:t>
            </a:r>
            <a:r>
              <a:rPr lang="en-US" altLang="ko-KR" sz="1000" dirty="0">
                <a:solidFill>
                  <a:srgbClr val="FF33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~~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6096001" y="836644"/>
            <a:ext cx="487680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동적 의사 클래스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link	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아직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한번도 페이지를 방문하지 않은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상태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기본 상태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설정은 이곳에 입력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visited	: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번이라도 페이지를 방문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상태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hover	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마우스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커서가 올라가 있는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상태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active	: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클릭을 하고 있는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상태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focus	: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탭으로 이동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되거나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클릭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하고 있는 상태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input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요소에 초점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맞춰진 상태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568906"/>
            <a:ext cx="1773011" cy="108438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8993" y="3568906"/>
            <a:ext cx="1765096" cy="1084386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4071" y="3568906"/>
            <a:ext cx="1741349" cy="1084386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6096001" y="4653292"/>
            <a:ext cx="17730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link &amp; visited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8098993" y="4661643"/>
            <a:ext cx="17650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hover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10094071" y="4653292"/>
            <a:ext cx="17650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active &amp; focus</a:t>
            </a:r>
          </a:p>
        </p:txBody>
      </p:sp>
    </p:spTree>
    <p:extLst>
      <p:ext uri="{BB962C8B-B14F-4D97-AF65-F5344CB8AC3E}">
        <p14:creationId xmlns:p14="http://schemas.microsoft.com/office/powerpoint/2010/main" val="2407993469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1.2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구조 의사 클래스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5034951" y="836644"/>
            <a:ext cx="6153509" cy="207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구조 의사 클래스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first-child     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모든 자식 요소 중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 번째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위치하는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자식</a:t>
            </a:r>
            <a:endParaRPr lang="en-US" altLang="ko-KR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nth-child      </a:t>
            </a:r>
            <a:r>
              <a:rPr lang="en-US" altLang="ko-KR" sz="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모든 자식 요소 중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 번째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등장하는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특정 요소</a:t>
            </a:r>
            <a:endParaRPr lang="en-US" altLang="ko-KR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first-of-type  </a:t>
            </a:r>
            <a:r>
              <a:rPr lang="en-US" altLang="ko-KR" sz="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모든 자식 요소 중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마지막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등장하는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특정 요소</a:t>
            </a:r>
            <a:endParaRPr lang="en-US" altLang="ko-KR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nth-of-type()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모든 자식 요소 중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입력하면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번째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요소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>
              <a:lnSpc>
                <a:spcPct val="150000"/>
              </a:lnSpc>
            </a:pP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                even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혹은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2n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입력하면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짝수 번째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요소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>
              <a:lnSpc>
                <a:spcPct val="150000"/>
              </a:lnSpc>
            </a:pP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                odd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혹은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2n+1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입력하면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홀수 번째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요소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15636" y="836646"/>
            <a:ext cx="3750922" cy="54784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~</a:t>
            </a:r>
          </a:p>
          <a:p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&lt;</a:t>
            </a:r>
            <a:r>
              <a:rPr lang="en-US" altLang="ko-KR" sz="1000" dirty="0">
                <a:solidFill>
                  <a:srgbClr val="FF33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F5F37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/********* CSS2 </a:t>
            </a:r>
            <a:r>
              <a:rPr lang="ko-KR" altLang="en-US" sz="1000" dirty="0">
                <a:solidFill>
                  <a:srgbClr val="F5F37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방식 *********</a:t>
            </a:r>
            <a:r>
              <a:rPr lang="en-US" altLang="ko-KR" sz="1000" dirty="0">
                <a:solidFill>
                  <a:srgbClr val="F5F37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000" dirty="0">
              <a:solidFill>
                <a:srgbClr val="F8F8F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 err="1">
                <a:solidFill>
                  <a:srgbClr val="FF33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000" dirty="0">
                <a:solidFill>
                  <a:srgbClr val="FF33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 err="1">
                <a:solidFill>
                  <a:srgbClr val="FF33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000" dirty="0" err="1">
                <a:solidFill>
                  <a:srgbClr val="47FF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:first-child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</a:t>
            </a:r>
            <a:r>
              <a:rPr lang="en-US" altLang="ko-KR" sz="1000" dirty="0">
                <a:solidFill>
                  <a:srgbClr val="61CA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background-color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000" dirty="0">
                <a:solidFill>
                  <a:srgbClr val="FFAB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yellow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}</a:t>
            </a:r>
            <a:b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F5F37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/********* CSS3 </a:t>
            </a:r>
            <a:r>
              <a:rPr lang="ko-KR" altLang="en-US" sz="1000" dirty="0">
                <a:solidFill>
                  <a:srgbClr val="F5F37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방식 *********</a:t>
            </a:r>
            <a:r>
              <a:rPr lang="en-US" altLang="ko-KR" sz="1000" dirty="0">
                <a:solidFill>
                  <a:srgbClr val="F5F37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000" dirty="0">
              <a:solidFill>
                <a:srgbClr val="F8F8F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 err="1">
                <a:solidFill>
                  <a:srgbClr val="FF33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000" dirty="0">
                <a:solidFill>
                  <a:srgbClr val="FF33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 err="1">
                <a:solidFill>
                  <a:srgbClr val="FF33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000" dirty="0" err="1">
                <a:solidFill>
                  <a:srgbClr val="47FF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:first-of-type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</a:t>
            </a:r>
            <a:r>
              <a:rPr lang="en-US" altLang="ko-KR" sz="1000" dirty="0">
                <a:solidFill>
                  <a:srgbClr val="61CA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background-color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000" dirty="0" err="1">
                <a:solidFill>
                  <a:srgbClr val="FFAB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skyblue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}</a:t>
            </a:r>
          </a:p>
          <a:p>
            <a:r>
              <a:rPr lang="ko-KR" altLang="en-US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 err="1">
                <a:solidFill>
                  <a:srgbClr val="FF33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000" dirty="0">
                <a:solidFill>
                  <a:srgbClr val="FF33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 err="1">
                <a:solidFill>
                  <a:srgbClr val="FF33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000" dirty="0" err="1">
                <a:solidFill>
                  <a:srgbClr val="47FF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:last-of-type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</a:t>
            </a:r>
            <a:r>
              <a:rPr lang="en-US" altLang="ko-KR" sz="1000" dirty="0">
                <a:solidFill>
                  <a:srgbClr val="61CA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000" dirty="0">
                <a:solidFill>
                  <a:srgbClr val="FFAB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red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}</a:t>
            </a:r>
          </a:p>
          <a:p>
            <a:r>
              <a:rPr lang="ko-KR" altLang="en-US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 err="1">
                <a:solidFill>
                  <a:srgbClr val="FF33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000" dirty="0">
                <a:solidFill>
                  <a:srgbClr val="FF33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 err="1">
                <a:solidFill>
                  <a:srgbClr val="FF33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000" dirty="0" err="1">
                <a:solidFill>
                  <a:srgbClr val="47FF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:nth-of-type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FFA36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</a:t>
            </a:r>
            <a:r>
              <a:rPr lang="en-US" altLang="ko-KR" sz="1000" dirty="0">
                <a:solidFill>
                  <a:srgbClr val="61CA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text-decoration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000" dirty="0">
                <a:solidFill>
                  <a:srgbClr val="FFAB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line-through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}</a:t>
            </a:r>
          </a:p>
          <a:p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 err="1">
                <a:solidFill>
                  <a:srgbClr val="FF33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ol</a:t>
            </a:r>
            <a:r>
              <a:rPr lang="en-US" altLang="ko-KR" sz="1000" dirty="0">
                <a:solidFill>
                  <a:srgbClr val="FF33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 err="1">
                <a:solidFill>
                  <a:srgbClr val="FF33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000" dirty="0" err="1">
                <a:solidFill>
                  <a:srgbClr val="47FF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:nth-of-type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FFAB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even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</a:t>
            </a:r>
            <a:r>
              <a:rPr lang="en-US" altLang="ko-KR" sz="1000" dirty="0">
                <a:solidFill>
                  <a:srgbClr val="61CA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background-color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000" dirty="0" err="1">
                <a:solidFill>
                  <a:srgbClr val="FFAB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cadetblue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}</a:t>
            </a:r>
          </a:p>
          <a:p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&lt;/</a:t>
            </a:r>
            <a:r>
              <a:rPr lang="en-US" altLang="ko-KR" sz="1000" dirty="0">
                <a:solidFill>
                  <a:srgbClr val="FF33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~</a:t>
            </a:r>
            <a:b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FF33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&lt;</a:t>
            </a:r>
            <a:r>
              <a:rPr lang="en-US" altLang="ko-KR" sz="1000" dirty="0" err="1">
                <a:solidFill>
                  <a:srgbClr val="FF33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</a:t>
            </a:r>
            <a:r>
              <a:rPr lang="en-US" altLang="ko-KR" sz="1000" dirty="0" err="1">
                <a:solidFill>
                  <a:srgbClr val="FF33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ol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&lt;</a:t>
            </a:r>
            <a:r>
              <a:rPr lang="en-US" altLang="ko-KR" sz="1000" dirty="0">
                <a:solidFill>
                  <a:srgbClr val="FF33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 err="1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ko-KR" altLang="en-US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에 추가된 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li&lt;/</a:t>
            </a:r>
            <a:r>
              <a:rPr lang="en-US" altLang="ko-KR" sz="1000" dirty="0">
                <a:solidFill>
                  <a:srgbClr val="FF33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&lt;/</a:t>
            </a:r>
            <a:r>
              <a:rPr lang="en-US" altLang="ko-KR" sz="1000" dirty="0" err="1">
                <a:solidFill>
                  <a:srgbClr val="FF33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ol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</a:t>
            </a:r>
            <a:r>
              <a:rPr lang="en-US" altLang="ko-KR" sz="1000" dirty="0">
                <a:solidFill>
                  <a:srgbClr val="FF33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 err="1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ko-KR" altLang="en-US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의 첫 번째 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li&lt;/</a:t>
            </a:r>
            <a:r>
              <a:rPr lang="en-US" altLang="ko-KR" sz="1000" dirty="0">
                <a:solidFill>
                  <a:srgbClr val="FF33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</a:t>
            </a:r>
            <a:r>
              <a:rPr lang="en-US" altLang="ko-KR" sz="1000" dirty="0">
                <a:solidFill>
                  <a:srgbClr val="FF33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 err="1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ko-KR" altLang="en-US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의 두 번째 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li&lt;/</a:t>
            </a:r>
            <a:r>
              <a:rPr lang="en-US" altLang="ko-KR" sz="1000" dirty="0">
                <a:solidFill>
                  <a:srgbClr val="FF33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</a:t>
            </a:r>
            <a:r>
              <a:rPr lang="en-US" altLang="ko-KR" sz="1000" dirty="0">
                <a:solidFill>
                  <a:srgbClr val="FF33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 err="1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ko-KR" altLang="en-US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의 세 번째 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li&lt;/</a:t>
            </a:r>
            <a:r>
              <a:rPr lang="en-US" altLang="ko-KR" sz="1000" dirty="0">
                <a:solidFill>
                  <a:srgbClr val="FF33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&lt;/</a:t>
            </a:r>
            <a:r>
              <a:rPr lang="en-US" altLang="ko-KR" sz="1000" dirty="0" err="1">
                <a:solidFill>
                  <a:srgbClr val="FF33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&lt;</a:t>
            </a:r>
            <a:r>
              <a:rPr lang="en-US" altLang="ko-KR" sz="1000" dirty="0" err="1">
                <a:solidFill>
                  <a:srgbClr val="FF33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ol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</a:t>
            </a:r>
            <a:r>
              <a:rPr lang="en-US" altLang="ko-KR" sz="1000" dirty="0">
                <a:solidFill>
                  <a:srgbClr val="FF33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000" dirty="0">
                <a:solidFill>
                  <a:srgbClr val="FF33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&lt;</a:t>
            </a:r>
            <a:r>
              <a:rPr lang="en-US" altLang="ko-KR" sz="1000" dirty="0">
                <a:solidFill>
                  <a:srgbClr val="FF33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000" dirty="0">
                <a:solidFill>
                  <a:srgbClr val="FF33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&lt;</a:t>
            </a:r>
            <a:r>
              <a:rPr lang="en-US" altLang="ko-KR" sz="1000" dirty="0">
                <a:solidFill>
                  <a:srgbClr val="FF33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000" dirty="0">
                <a:solidFill>
                  <a:srgbClr val="FF33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&lt;</a:t>
            </a:r>
            <a:r>
              <a:rPr lang="en-US" altLang="ko-KR" sz="1000" dirty="0">
                <a:solidFill>
                  <a:srgbClr val="FF33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000" dirty="0">
                <a:solidFill>
                  <a:srgbClr val="FF33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&lt;</a:t>
            </a:r>
            <a:r>
              <a:rPr lang="en-US" altLang="ko-KR" sz="1000" dirty="0">
                <a:solidFill>
                  <a:srgbClr val="FF33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000" dirty="0">
                <a:solidFill>
                  <a:srgbClr val="FF33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&lt;/</a:t>
            </a:r>
            <a:r>
              <a:rPr lang="en-US" altLang="ko-KR" sz="1000" dirty="0" err="1">
                <a:solidFill>
                  <a:srgbClr val="FF33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ol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FF33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~</a:t>
            </a:r>
            <a:endParaRPr lang="en-US" altLang="ko-KR" sz="1000" b="0" dirty="0">
              <a:solidFill>
                <a:srgbClr val="F8F8F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951" y="3268398"/>
            <a:ext cx="2694317" cy="2778140"/>
          </a:xfrm>
          <a:prstGeom prst="rect">
            <a:avLst/>
          </a:prstGeom>
        </p:spPr>
      </p:pic>
      <p:cxnSp>
        <p:nvCxnSpPr>
          <p:cNvPr id="21" name="꺾인 연결선 64">
            <a:extLst>
              <a:ext uri="{FF2B5EF4-FFF2-40B4-BE49-F238E27FC236}">
                <a16:creationId xmlns:a16="http://schemas.microsoft.com/office/drawing/2014/main" id="{A8A30740-069B-A1B4-5989-65240D2EC463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>
            <a:off x="2553419" y="2170557"/>
            <a:ext cx="2688354" cy="1662928"/>
          </a:xfrm>
          <a:prstGeom prst="bentConnector3">
            <a:avLst>
              <a:gd name="adj1" fmla="val 84976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15B2A7F-8B14-310B-3909-E6527147C514}"/>
              </a:ext>
            </a:extLst>
          </p:cNvPr>
          <p:cNvSpPr/>
          <p:nvPr/>
        </p:nvSpPr>
        <p:spPr>
          <a:xfrm>
            <a:off x="721762" y="1942971"/>
            <a:ext cx="1831657" cy="4551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15B2A7F-8B14-310B-3909-E6527147C514}"/>
              </a:ext>
            </a:extLst>
          </p:cNvPr>
          <p:cNvSpPr/>
          <p:nvPr/>
        </p:nvSpPr>
        <p:spPr>
          <a:xfrm>
            <a:off x="5241773" y="3698819"/>
            <a:ext cx="2487495" cy="269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꺾인 연결선 64">
            <a:extLst>
              <a:ext uri="{FF2B5EF4-FFF2-40B4-BE49-F238E27FC236}">
                <a16:creationId xmlns:a16="http://schemas.microsoft.com/office/drawing/2014/main" id="{A8A30740-069B-A1B4-5989-65240D2EC463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2829464" y="3090641"/>
            <a:ext cx="2412308" cy="1007478"/>
          </a:xfrm>
          <a:prstGeom prst="bentConnector3">
            <a:avLst>
              <a:gd name="adj1" fmla="val 6501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15B2A7F-8B14-310B-3909-E6527147C514}"/>
              </a:ext>
            </a:extLst>
          </p:cNvPr>
          <p:cNvSpPr/>
          <p:nvPr/>
        </p:nvSpPr>
        <p:spPr>
          <a:xfrm>
            <a:off x="721762" y="2863055"/>
            <a:ext cx="2107702" cy="4551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15B2A7F-8B14-310B-3909-E6527147C514}"/>
              </a:ext>
            </a:extLst>
          </p:cNvPr>
          <p:cNvSpPr/>
          <p:nvPr/>
        </p:nvSpPr>
        <p:spPr>
          <a:xfrm>
            <a:off x="5241772" y="3963453"/>
            <a:ext cx="2487495" cy="269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꺾인 연결선 64">
            <a:extLst>
              <a:ext uri="{FF2B5EF4-FFF2-40B4-BE49-F238E27FC236}">
                <a16:creationId xmlns:a16="http://schemas.microsoft.com/office/drawing/2014/main" id="{A8A30740-069B-A1B4-5989-65240D2EC463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2087593" y="2624167"/>
            <a:ext cx="3159719" cy="1738586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15B2A7F-8B14-310B-3909-E6527147C514}"/>
              </a:ext>
            </a:extLst>
          </p:cNvPr>
          <p:cNvSpPr/>
          <p:nvPr/>
        </p:nvSpPr>
        <p:spPr>
          <a:xfrm>
            <a:off x="721763" y="2396581"/>
            <a:ext cx="1365830" cy="4551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15B2A7F-8B14-310B-3909-E6527147C514}"/>
              </a:ext>
            </a:extLst>
          </p:cNvPr>
          <p:cNvSpPr/>
          <p:nvPr/>
        </p:nvSpPr>
        <p:spPr>
          <a:xfrm>
            <a:off x="5247312" y="4228087"/>
            <a:ext cx="2481955" cy="269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꺾인 연결선 64">
            <a:extLst>
              <a:ext uri="{FF2B5EF4-FFF2-40B4-BE49-F238E27FC236}">
                <a16:creationId xmlns:a16="http://schemas.microsoft.com/office/drawing/2014/main" id="{A8A30740-069B-A1B4-5989-65240D2EC463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>
            <a:off x="2674189" y="3547227"/>
            <a:ext cx="2581749" cy="1734428"/>
          </a:xfrm>
          <a:prstGeom prst="bentConnector3">
            <a:avLst>
              <a:gd name="adj1" fmla="val 823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15B2A7F-8B14-310B-3909-E6527147C514}"/>
              </a:ext>
            </a:extLst>
          </p:cNvPr>
          <p:cNvSpPr/>
          <p:nvPr/>
        </p:nvSpPr>
        <p:spPr>
          <a:xfrm>
            <a:off x="721762" y="3319641"/>
            <a:ext cx="1952427" cy="4551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15B2A7F-8B14-310B-3909-E6527147C514}"/>
              </a:ext>
            </a:extLst>
          </p:cNvPr>
          <p:cNvSpPr/>
          <p:nvPr/>
        </p:nvSpPr>
        <p:spPr>
          <a:xfrm>
            <a:off x="5255938" y="4674526"/>
            <a:ext cx="2487495" cy="12142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845147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가상 엘리먼트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4" y="1008606"/>
            <a:ext cx="6425113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가상 엘리먼트 혹은 의사 요소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(pseudo element)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가상 클래스는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요소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특정 부분만을 선택할 때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뒤에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세미콜론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(::)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붙인 후 가상 엘리먼트 명을 작성          선택자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::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가상 엘리먼트 명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속성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대표적인 의사 요소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:: first-letter	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텍스트의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 글자만 선택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때 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:: first-line	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텍스트의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 라인만 선택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때 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::before		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특정 요소의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바로 앞에 다른 요소를 추가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때 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::after		: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특정 요소의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바로 뒤에 다른 요소를 추가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때 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::selection	: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드래그로 선택한 부분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선택할 때 사용</a:t>
            </a:r>
          </a:p>
        </p:txBody>
      </p:sp>
      <p:sp>
        <p:nvSpPr>
          <p:cNvPr id="6" name="오른쪽 중괄호 5"/>
          <p:cNvSpPr/>
          <p:nvPr/>
        </p:nvSpPr>
        <p:spPr>
          <a:xfrm>
            <a:off x="6642339" y="4718649"/>
            <a:ext cx="198408" cy="646981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918385" y="4888250"/>
            <a:ext cx="44857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before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after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float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해제할 때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주로 사용된다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5422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643" y="4250313"/>
            <a:ext cx="4981575" cy="685800"/>
          </a:xfrm>
          <a:prstGeom prst="rect">
            <a:avLst/>
          </a:prstGeom>
          <a:ln w="19050">
            <a:noFill/>
          </a:ln>
        </p:spPr>
      </p:pic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2.1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가상 엘리먼트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415635" y="836644"/>
            <a:ext cx="5286425" cy="54784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~</a:t>
            </a:r>
          </a:p>
          <a:p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</a:t>
            </a:r>
            <a:r>
              <a:rPr lang="en-US" altLang="ko-KR" sz="1000" dirty="0">
                <a:solidFill>
                  <a:srgbClr val="FF33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ko-KR" altLang="en-US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</a:t>
            </a:r>
            <a:r>
              <a:rPr lang="en-US" altLang="ko-KR" sz="1000" dirty="0">
                <a:solidFill>
                  <a:srgbClr val="FF33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000" dirty="0">
                <a:solidFill>
                  <a:srgbClr val="47FF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::before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ko-KR" altLang="en-US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000" dirty="0">
                <a:solidFill>
                  <a:srgbClr val="61CA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000" dirty="0">
                <a:solidFill>
                  <a:srgbClr val="F3FF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"Before"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000" dirty="0">
                <a:solidFill>
                  <a:srgbClr val="61CA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000" dirty="0">
                <a:solidFill>
                  <a:srgbClr val="FFAB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red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}</a:t>
            </a:r>
            <a:b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</a:t>
            </a:r>
            <a:r>
              <a:rPr lang="en-US" altLang="ko-KR" sz="1000" dirty="0">
                <a:solidFill>
                  <a:srgbClr val="FF33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000" dirty="0">
                <a:solidFill>
                  <a:srgbClr val="47FF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::after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000" dirty="0">
                <a:solidFill>
                  <a:srgbClr val="61CA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000" dirty="0">
                <a:solidFill>
                  <a:srgbClr val="F3FF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"After"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000" dirty="0">
                <a:solidFill>
                  <a:srgbClr val="61CA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000" dirty="0">
                <a:solidFill>
                  <a:srgbClr val="FFAB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}</a:t>
            </a:r>
          </a:p>
          <a:p>
            <a:r>
              <a:rPr lang="ko-KR" altLang="en-US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</a:t>
            </a:r>
            <a:r>
              <a:rPr lang="en-US" altLang="ko-KR" sz="1000" dirty="0">
                <a:solidFill>
                  <a:srgbClr val="FF33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000" dirty="0">
                <a:solidFill>
                  <a:srgbClr val="47FF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::first-line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000" dirty="0">
                <a:solidFill>
                  <a:srgbClr val="61CA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000" dirty="0">
                <a:solidFill>
                  <a:srgbClr val="FFAB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red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}</a:t>
            </a:r>
          </a:p>
          <a:p>
            <a:r>
              <a:rPr lang="ko-KR" altLang="en-US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</a:t>
            </a:r>
            <a:r>
              <a:rPr lang="en-US" altLang="ko-KR" sz="1000" dirty="0">
                <a:solidFill>
                  <a:srgbClr val="FF33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000" dirty="0">
                <a:solidFill>
                  <a:srgbClr val="47FF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::first-letter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000" dirty="0">
                <a:solidFill>
                  <a:srgbClr val="61CA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font-size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000" dirty="0">
                <a:solidFill>
                  <a:srgbClr val="FFA36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en-US" altLang="ko-KR" sz="1000" dirty="0">
                <a:solidFill>
                  <a:srgbClr val="FF33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em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000" dirty="0">
                <a:solidFill>
                  <a:srgbClr val="61CA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font-weight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000" dirty="0">
                <a:solidFill>
                  <a:srgbClr val="FFAB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bold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}</a:t>
            </a:r>
          </a:p>
          <a:p>
            <a:r>
              <a:rPr lang="ko-KR" altLang="en-US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</a:t>
            </a:r>
            <a:r>
              <a:rPr lang="en-US" altLang="ko-KR" sz="1000" dirty="0">
                <a:solidFill>
                  <a:srgbClr val="FF33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000" dirty="0">
                <a:solidFill>
                  <a:srgbClr val="47FF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::selection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000" dirty="0">
                <a:solidFill>
                  <a:srgbClr val="61CA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background-color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000" dirty="0">
                <a:solidFill>
                  <a:srgbClr val="FFAB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gray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000" dirty="0">
                <a:solidFill>
                  <a:srgbClr val="61CA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000" dirty="0">
                <a:solidFill>
                  <a:srgbClr val="FFAB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}</a:t>
            </a:r>
          </a:p>
          <a:p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&lt;/</a:t>
            </a:r>
            <a:r>
              <a:rPr lang="en-US" altLang="ko-KR" sz="1000" dirty="0">
                <a:solidFill>
                  <a:srgbClr val="FF33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&lt;/</a:t>
            </a:r>
            <a:r>
              <a:rPr lang="en-US" altLang="ko-KR" sz="1000" dirty="0">
                <a:solidFill>
                  <a:srgbClr val="FF33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b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&lt;</a:t>
            </a:r>
            <a:r>
              <a:rPr lang="en-US" altLang="ko-KR" sz="1000" dirty="0">
                <a:solidFill>
                  <a:srgbClr val="FF33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</a:t>
            </a:r>
            <a:r>
              <a:rPr lang="en-US" altLang="ko-KR" sz="1000" dirty="0">
                <a:solidFill>
                  <a:srgbClr val="FF33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가상 엘리먼트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FF33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</a:t>
            </a:r>
            <a:r>
              <a:rPr lang="en-US" altLang="ko-KR" sz="1000" dirty="0">
                <a:solidFill>
                  <a:srgbClr val="FF33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Lorem ipsum dolor sit, </a:t>
            </a:r>
            <a:r>
              <a:rPr lang="en-US" altLang="ko-KR" sz="1000" dirty="0" err="1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amet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consectetur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adipisicing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elit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 Alias </a:t>
            </a:r>
            <a:r>
              <a:rPr lang="en-US" altLang="ko-KR" sz="1000" dirty="0" err="1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enim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atque</a:t>
            </a:r>
            <a:endParaRPr lang="en-US" altLang="ko-KR" sz="1000" dirty="0">
              <a:solidFill>
                <a:srgbClr val="F8F8F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~~~      </a:t>
            </a:r>
          </a:p>
          <a:p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&lt;/</a:t>
            </a:r>
            <a:r>
              <a:rPr lang="en-US" altLang="ko-KR" sz="1000" dirty="0">
                <a:solidFill>
                  <a:srgbClr val="FF33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</a:t>
            </a:r>
            <a:r>
              <a:rPr lang="en-US" altLang="ko-KR" sz="1000" dirty="0">
                <a:solidFill>
                  <a:srgbClr val="FF33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Lorem ipsum, dolor sit </a:t>
            </a:r>
            <a:r>
              <a:rPr lang="en-US" altLang="ko-KR" sz="1000" dirty="0" err="1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amet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consectetur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adipisicing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elit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en-US" altLang="ko-KR" sz="1000" dirty="0" err="1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Quas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illum</a:t>
            </a:r>
            <a:endParaRPr lang="en-US" altLang="ko-KR" sz="1000" dirty="0">
              <a:solidFill>
                <a:srgbClr val="F8F8F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~~~</a:t>
            </a:r>
          </a:p>
          <a:p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&lt;/</a:t>
            </a:r>
            <a:r>
              <a:rPr lang="en-US" altLang="ko-KR" sz="1000" dirty="0">
                <a:solidFill>
                  <a:srgbClr val="FF33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&lt;/</a:t>
            </a:r>
            <a:r>
              <a:rPr lang="en-US" altLang="ko-KR" sz="1000" dirty="0">
                <a:solidFill>
                  <a:srgbClr val="FF33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FF33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000" dirty="0">
                <a:solidFill>
                  <a:srgbClr val="F8F8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b="0" dirty="0">
              <a:solidFill>
                <a:srgbClr val="F8F8F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643" y="1569942"/>
            <a:ext cx="5010150" cy="2447925"/>
          </a:xfrm>
          <a:prstGeom prst="rect">
            <a:avLst/>
          </a:prstGeom>
          <a:ln w="19050">
            <a:noFill/>
          </a:ln>
        </p:spPr>
      </p:pic>
      <p:cxnSp>
        <p:nvCxnSpPr>
          <p:cNvPr id="10" name="꺾인 연결선 64">
            <a:extLst>
              <a:ext uri="{FF2B5EF4-FFF2-40B4-BE49-F238E27FC236}">
                <a16:creationId xmlns:a16="http://schemas.microsoft.com/office/drawing/2014/main" id="{A8A30740-069B-A1B4-5989-65240D2EC463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2216987" y="1481583"/>
            <a:ext cx="4212236" cy="300855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5B2A7F-8B14-310B-3909-E6527147C514}"/>
              </a:ext>
            </a:extLst>
          </p:cNvPr>
          <p:cNvSpPr/>
          <p:nvPr/>
        </p:nvSpPr>
        <p:spPr>
          <a:xfrm>
            <a:off x="851156" y="1183851"/>
            <a:ext cx="1365831" cy="5954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5B2A7F-8B14-310B-3909-E6527147C514}"/>
              </a:ext>
            </a:extLst>
          </p:cNvPr>
          <p:cNvSpPr/>
          <p:nvPr/>
        </p:nvSpPr>
        <p:spPr>
          <a:xfrm>
            <a:off x="6429223" y="1639015"/>
            <a:ext cx="1015373" cy="2868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꺾인 연결선 64">
            <a:extLst>
              <a:ext uri="{FF2B5EF4-FFF2-40B4-BE49-F238E27FC236}">
                <a16:creationId xmlns:a16="http://schemas.microsoft.com/office/drawing/2014/main" id="{A8A30740-069B-A1B4-5989-65240D2EC463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 flipV="1">
            <a:off x="1891633" y="2413437"/>
            <a:ext cx="4543130" cy="211379"/>
          </a:xfrm>
          <a:prstGeom prst="bentConnector3">
            <a:avLst>
              <a:gd name="adj1" fmla="val 53038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15B2A7F-8B14-310B-3909-E6527147C514}"/>
              </a:ext>
            </a:extLst>
          </p:cNvPr>
          <p:cNvSpPr/>
          <p:nvPr/>
        </p:nvSpPr>
        <p:spPr>
          <a:xfrm>
            <a:off x="851156" y="2397230"/>
            <a:ext cx="1040477" cy="4551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꺾인 연결선 64">
            <a:extLst>
              <a:ext uri="{FF2B5EF4-FFF2-40B4-BE49-F238E27FC236}">
                <a16:creationId xmlns:a16="http://schemas.microsoft.com/office/drawing/2014/main" id="{A8A30740-069B-A1B4-5989-65240D2EC463}"/>
              </a:ext>
            </a:extLst>
          </p:cNvPr>
          <p:cNvCxnSpPr>
            <a:cxnSpLocks/>
            <a:stCxn id="17" idx="3"/>
            <a:endCxn id="34" idx="2"/>
          </p:cNvCxnSpPr>
          <p:nvPr/>
        </p:nvCxnSpPr>
        <p:spPr>
          <a:xfrm flipV="1">
            <a:off x="2216987" y="1929947"/>
            <a:ext cx="7509130" cy="158627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15B2A7F-8B14-310B-3909-E6527147C514}"/>
              </a:ext>
            </a:extLst>
          </p:cNvPr>
          <p:cNvSpPr/>
          <p:nvPr/>
        </p:nvSpPr>
        <p:spPr>
          <a:xfrm>
            <a:off x="851157" y="1775481"/>
            <a:ext cx="1365830" cy="6261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15B2A7F-8B14-310B-3909-E6527147C514}"/>
              </a:ext>
            </a:extLst>
          </p:cNvPr>
          <p:cNvSpPr/>
          <p:nvPr/>
        </p:nvSpPr>
        <p:spPr>
          <a:xfrm>
            <a:off x="6434763" y="2278771"/>
            <a:ext cx="4814082" cy="269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꺾인 연결선 64">
            <a:extLst>
              <a:ext uri="{FF2B5EF4-FFF2-40B4-BE49-F238E27FC236}">
                <a16:creationId xmlns:a16="http://schemas.microsoft.com/office/drawing/2014/main" id="{A8A30740-069B-A1B4-5989-65240D2EC463}"/>
              </a:ext>
            </a:extLst>
          </p:cNvPr>
          <p:cNvCxnSpPr>
            <a:cxnSpLocks/>
            <a:stCxn id="20" idx="3"/>
            <a:endCxn id="21" idx="2"/>
          </p:cNvCxnSpPr>
          <p:nvPr/>
        </p:nvCxnSpPr>
        <p:spPr>
          <a:xfrm flipV="1">
            <a:off x="2216987" y="2548102"/>
            <a:ext cx="4314318" cy="608506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5B2A7F-8B14-310B-3909-E6527147C514}"/>
              </a:ext>
            </a:extLst>
          </p:cNvPr>
          <p:cNvSpPr/>
          <p:nvPr/>
        </p:nvSpPr>
        <p:spPr>
          <a:xfrm>
            <a:off x="851156" y="2853823"/>
            <a:ext cx="1365831" cy="6055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15B2A7F-8B14-310B-3909-E6527147C514}"/>
              </a:ext>
            </a:extLst>
          </p:cNvPr>
          <p:cNvSpPr/>
          <p:nvPr/>
        </p:nvSpPr>
        <p:spPr>
          <a:xfrm>
            <a:off x="6437522" y="2281171"/>
            <a:ext cx="187566" cy="26693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꺾인 연결선 64">
            <a:extLst>
              <a:ext uri="{FF2B5EF4-FFF2-40B4-BE49-F238E27FC236}">
                <a16:creationId xmlns:a16="http://schemas.microsoft.com/office/drawing/2014/main" id="{A8A30740-069B-A1B4-5989-65240D2EC463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2553419" y="3758218"/>
            <a:ext cx="3861516" cy="917955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15B2A7F-8B14-310B-3909-E6527147C514}"/>
              </a:ext>
            </a:extLst>
          </p:cNvPr>
          <p:cNvSpPr/>
          <p:nvPr/>
        </p:nvSpPr>
        <p:spPr>
          <a:xfrm>
            <a:off x="851156" y="3455433"/>
            <a:ext cx="1702263" cy="6055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15B2A7F-8B14-310B-3909-E6527147C514}"/>
              </a:ext>
            </a:extLst>
          </p:cNvPr>
          <p:cNvSpPr/>
          <p:nvPr/>
        </p:nvSpPr>
        <p:spPr>
          <a:xfrm>
            <a:off x="6414935" y="4472313"/>
            <a:ext cx="4978283" cy="4077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15B2A7F-8B14-310B-3909-E6527147C514}"/>
              </a:ext>
            </a:extLst>
          </p:cNvPr>
          <p:cNvSpPr/>
          <p:nvPr/>
        </p:nvSpPr>
        <p:spPr>
          <a:xfrm>
            <a:off x="9324822" y="1643102"/>
            <a:ext cx="802589" cy="2868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6411643" y="4910235"/>
            <a:ext cx="49815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드래그한 영역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5914725" y="1028869"/>
            <a:ext cx="60039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content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글자를 삽입할 때 사용하는 속성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잘 사용하지는 않음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6851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선택자 우선순위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5" y="1008605"/>
            <a:ext cx="8745618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선택자 우선 순위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CSS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기본적으로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위에서 부터 아래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순으로 적용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중복되는 요소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스타일은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가장 아래쪽에 있는 스타일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적용됨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하지만 우선 순위가 높다면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위쪽의 스타일이 적용될 수 있음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869573" y="2935997"/>
            <a:ext cx="4533051" cy="2968571"/>
            <a:chOff x="852320" y="3020623"/>
            <a:chExt cx="4533051" cy="2968571"/>
          </a:xfrm>
        </p:grpSpPr>
        <p:sp>
          <p:nvSpPr>
            <p:cNvPr id="3" name="직사각형 2"/>
            <p:cNvSpPr/>
            <p:nvPr/>
          </p:nvSpPr>
          <p:spPr>
            <a:xfrm>
              <a:off x="1270572" y="3020623"/>
              <a:ext cx="2007079" cy="29685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element 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class 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id 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element+class+id 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inline 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!important</a:t>
              </a:r>
            </a:p>
          </p:txBody>
        </p:sp>
        <p:sp>
          <p:nvSpPr>
            <p:cNvPr id="4" name="아래쪽 화살표 3"/>
            <p:cNvSpPr/>
            <p:nvPr/>
          </p:nvSpPr>
          <p:spPr>
            <a:xfrm>
              <a:off x="852320" y="3020624"/>
              <a:ext cx="418252" cy="2968570"/>
            </a:xfrm>
            <a:prstGeom prst="downArrow">
              <a:avLst>
                <a:gd name="adj1" fmla="val 50000"/>
                <a:gd name="adj2" fmla="val 5859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우선 순위 높음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378292" y="4178903"/>
              <a:ext cx="2007079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element+class</a:t>
              </a:r>
            </a:p>
            <a:p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element+id </a:t>
              </a:r>
            </a:p>
            <a:p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element+class+id 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15B2A7F-8B14-310B-3909-E6527147C514}"/>
                </a:ext>
              </a:extLst>
            </p:cNvPr>
            <p:cNvSpPr/>
            <p:nvPr/>
          </p:nvSpPr>
          <p:spPr>
            <a:xfrm>
              <a:off x="1313703" y="4705958"/>
              <a:ext cx="1777044" cy="26933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왼쪽 중괄호 11"/>
            <p:cNvSpPr/>
            <p:nvPr/>
          </p:nvSpPr>
          <p:spPr>
            <a:xfrm>
              <a:off x="3156882" y="4185189"/>
              <a:ext cx="250164" cy="1323439"/>
            </a:xfrm>
            <a:prstGeom prst="leftBrac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8821DDD-1E06-30FB-DEE7-7EBB14409045}"/>
                </a:ext>
              </a:extLst>
            </p:cNvPr>
            <p:cNvSpPr/>
            <p:nvPr/>
          </p:nvSpPr>
          <p:spPr>
            <a:xfrm>
              <a:off x="3156882" y="3655103"/>
              <a:ext cx="1978325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조합에서의 우선순위  </a:t>
              </a:r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7735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색 속성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5" y="1008605"/>
            <a:ext cx="8745618" cy="525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색을 지정하는 방법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진수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: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00~ff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까지의 범위를 가지는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구성된 색상 값을 사용하는 방법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ex)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#ff0000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rgb	: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0~255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까지의 범위를 가지는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rgb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색상 값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사용하는 방법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ex) rgb(255, 0, 0)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rgba	: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rgb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부터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까지의 범위를 가지는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투명도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추가된 방법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ex) rgba(255, 0, 0, 0.1)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hsl	: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색조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채도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명도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사용하는 방법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색조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0~360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사이의 각도로 색상 표현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채도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백분율 값으로 색의 강도 표현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백분율 값으로 빛의 밝기 표현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ex) hsl(120, 50%, 50%)</a:t>
            </a:r>
          </a:p>
        </p:txBody>
      </p:sp>
    </p:spTree>
    <p:extLst>
      <p:ext uri="{BB962C8B-B14F-4D97-AF65-F5344CB8AC3E}">
        <p14:creationId xmlns:p14="http://schemas.microsoft.com/office/powerpoint/2010/main" val="4294035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22564</TotalTime>
  <Words>1825</Words>
  <Application>Microsoft Office PowerPoint</Application>
  <PresentationFormat>와이드스크린</PresentationFormat>
  <Paragraphs>315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d2coding</vt:lpstr>
      <vt:lpstr>나눔스퀘어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박준현</cp:lastModifiedBy>
  <cp:revision>910</cp:revision>
  <dcterms:created xsi:type="dcterms:W3CDTF">2019-12-23T00:32:35Z</dcterms:created>
  <dcterms:modified xsi:type="dcterms:W3CDTF">2022-10-21T13:28:38Z</dcterms:modified>
</cp:coreProperties>
</file>