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0" r:id="rId3"/>
    <p:sldId id="308" r:id="rId4"/>
    <p:sldId id="383" r:id="rId5"/>
    <p:sldId id="389" r:id="rId6"/>
    <p:sldId id="380" r:id="rId7"/>
    <p:sldId id="391" r:id="rId8"/>
    <p:sldId id="376" r:id="rId9"/>
    <p:sldId id="384" r:id="rId10"/>
    <p:sldId id="385" r:id="rId11"/>
    <p:sldId id="386" r:id="rId12"/>
    <p:sldId id="381" r:id="rId13"/>
    <p:sldId id="392" r:id="rId14"/>
    <p:sldId id="379" r:id="rId15"/>
    <p:sldId id="387" r:id="rId16"/>
    <p:sldId id="388" r:id="rId17"/>
    <p:sldId id="382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 autoAdjust="0"/>
    <p:restoredTop sz="96235" autoAdjust="0"/>
  </p:normalViewPr>
  <p:slideViewPr>
    <p:cSldViewPr snapToGrid="0" showGuides="1">
      <p:cViewPr varScale="1">
        <p:scale>
          <a:sx n="88" d="100"/>
          <a:sy n="88" d="100"/>
        </p:scale>
        <p:origin x="120" y="5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137508" y="2490281"/>
            <a:ext cx="5917004" cy="1969770"/>
            <a:chOff x="3137508" y="1767838"/>
            <a:chExt cx="591700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137508" y="1767838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22-07-12 ~ 22-07-15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26604" y="2537279"/>
              <a:ext cx="47387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8490BE6B-4618-85CB-A671-AB0BF78033FF}"/>
              </a:ext>
            </a:extLst>
          </p:cNvPr>
          <p:cNvSpPr/>
          <p:nvPr/>
        </p:nvSpPr>
        <p:spPr>
          <a:xfrm>
            <a:off x="332509" y="1608112"/>
            <a:ext cx="5312154" cy="397031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0B61C-83CE-D057-DC58-3839EC5F764C}"/>
              </a:ext>
            </a:extLst>
          </p:cNvPr>
          <p:cNvSpPr txBox="1"/>
          <p:nvPr/>
        </p:nvSpPr>
        <p:spPr>
          <a:xfrm>
            <a:off x="0" y="1575117"/>
            <a:ext cx="5644663" cy="3970318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&lt;td&gt;Side by Side 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&lt;td&gt;American Headway 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&lt;td&gt;Side by Side 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&lt;td&gt;American Headway 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&lt;td&gt;Side by Side 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&lt;td&gt;American Headway 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83B7DC-CB0E-F9D4-D6C3-747D2CA64692}"/>
              </a:ext>
            </a:extLst>
          </p:cNvPr>
          <p:cNvSpPr/>
          <p:nvPr/>
        </p:nvSpPr>
        <p:spPr>
          <a:xfrm>
            <a:off x="332507" y="1608111"/>
            <a:ext cx="5312153" cy="39373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698BE9-34B6-609F-226A-BBDD5E5564C6}"/>
              </a:ext>
            </a:extLst>
          </p:cNvPr>
          <p:cNvSpPr txBox="1"/>
          <p:nvPr/>
        </p:nvSpPr>
        <p:spPr>
          <a:xfrm>
            <a:off x="6096000" y="1605433"/>
            <a:ext cx="5464629" cy="152362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&lt;tr&gt;, &lt;td&gt; </a:t>
            </a:r>
            <a:r>
              <a:rPr lang="ko-KR" altLang="en-US" sz="1600" dirty="0"/>
              <a:t>태그를 이용해여 </a:t>
            </a:r>
            <a:r>
              <a:rPr lang="en-US" altLang="ko-KR" sz="1600" dirty="0"/>
              <a:t>2, 3, 4 </a:t>
            </a:r>
            <a:r>
              <a:rPr lang="ko-KR" altLang="en-US" sz="1600" dirty="0"/>
              <a:t>행을 만들었다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열은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&lt;a&gt; </a:t>
            </a:r>
            <a:r>
              <a:rPr lang="ko-KR" altLang="en-US" sz="1600" dirty="0"/>
              <a:t>태그를 이용하여 이미지에 링크를 걸어서</a:t>
            </a:r>
            <a:r>
              <a:rPr lang="en-US" altLang="ko-KR" sz="1600" dirty="0"/>
              <a:t>,</a:t>
            </a:r>
            <a:r>
              <a:rPr lang="ko-KR" altLang="en-US" sz="1600" dirty="0"/>
              <a:t> 세부내용 페이지로 이동되도록 하였다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/>
              <a:t>이동할 주소를 설정하지 않아서 실제로 동작하지는 않는다</a:t>
            </a:r>
            <a:r>
              <a:rPr lang="en-US" altLang="ko-KR" sz="1400" dirty="0"/>
              <a:t>.)</a:t>
            </a:r>
            <a:r>
              <a:rPr lang="ko-KR" altLang="en-US" sz="1400" dirty="0"/>
              <a:t>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F30011-B729-FE70-74D4-BED8194812C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644659" y="2367244"/>
            <a:ext cx="45134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67A670E-87F3-8124-5832-0F37B8F6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920260"/>
            <a:ext cx="5464630" cy="16287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1486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8931B465-03C3-0597-0E96-5F5FAC1CEFA7}"/>
              </a:ext>
            </a:extLst>
          </p:cNvPr>
          <p:cNvSpPr/>
          <p:nvPr/>
        </p:nvSpPr>
        <p:spPr>
          <a:xfrm>
            <a:off x="321836" y="2273747"/>
            <a:ext cx="5390366" cy="230830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03217-6574-436E-5DE5-6AE99EBAA83F}"/>
              </a:ext>
            </a:extLst>
          </p:cNvPr>
          <p:cNvSpPr txBox="1"/>
          <p:nvPr/>
        </p:nvSpPr>
        <p:spPr>
          <a:xfrm>
            <a:off x="1" y="2275949"/>
            <a:ext cx="5712201" cy="2308324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4&lt;/td&gt;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="2"&gt;Exploring English 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5&lt;/td&gt;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="2"&gt;Exploring English 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117B3B-ADCD-2461-FA86-8177FACFA075}"/>
              </a:ext>
            </a:extLst>
          </p:cNvPr>
          <p:cNvSpPr/>
          <p:nvPr/>
        </p:nvSpPr>
        <p:spPr>
          <a:xfrm>
            <a:off x="332508" y="2268852"/>
            <a:ext cx="5379693" cy="230610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216FB-843F-CF44-C3B5-FD246808F0A5}"/>
              </a:ext>
            </a:extLst>
          </p:cNvPr>
          <p:cNvSpPr txBox="1"/>
          <p:nvPr/>
        </p:nvSpPr>
        <p:spPr>
          <a:xfrm>
            <a:off x="6096000" y="2273747"/>
            <a:ext cx="5889171" cy="7849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&lt;tr&gt; </a:t>
            </a:r>
            <a:r>
              <a:rPr lang="ko-KR" altLang="en-US" sz="1600" dirty="0"/>
              <a:t>태그와 </a:t>
            </a:r>
            <a:r>
              <a:rPr lang="en-US" altLang="ko-KR" sz="1600" b="1" dirty="0"/>
              <a:t>&lt;td&gt; </a:t>
            </a:r>
            <a:r>
              <a:rPr lang="ko-KR" altLang="en-US" sz="1600" dirty="0"/>
              <a:t>태그를 사용해  </a:t>
            </a:r>
            <a:r>
              <a:rPr lang="en-US" altLang="ko-KR" sz="1600" dirty="0"/>
              <a:t>4, 5 </a:t>
            </a:r>
            <a:r>
              <a:rPr lang="ko-KR" altLang="en-US" sz="1600" dirty="0"/>
              <a:t>행을 만들었다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/>
              <a:t>colspan</a:t>
            </a:r>
            <a:r>
              <a:rPr lang="en-US" altLang="ko-KR" sz="1600" b="1" dirty="0"/>
              <a:t> </a:t>
            </a:r>
            <a:r>
              <a:rPr lang="ko-KR" altLang="en-US" sz="1600" dirty="0"/>
              <a:t>속성을 </a:t>
            </a:r>
            <a:r>
              <a:rPr lang="en-US" altLang="ko-KR" sz="1600" dirty="0"/>
              <a:t>2</a:t>
            </a:r>
            <a:r>
              <a:rPr lang="ko-KR" altLang="en-US" sz="1600" dirty="0"/>
              <a:t>로 설정하여 </a:t>
            </a:r>
            <a:r>
              <a:rPr lang="en-US" altLang="ko-KR" sz="1600" dirty="0"/>
              <a:t>2</a:t>
            </a:r>
            <a:r>
              <a:rPr lang="ko-KR" altLang="en-US" sz="1600" dirty="0"/>
              <a:t>열과 </a:t>
            </a:r>
            <a:r>
              <a:rPr lang="en-US" altLang="ko-KR" sz="1600" dirty="0"/>
              <a:t>3</a:t>
            </a:r>
            <a:r>
              <a:rPr lang="ko-KR" altLang="en-US" sz="1600" dirty="0"/>
              <a:t>열을 하나로 합쳤다</a:t>
            </a:r>
            <a:r>
              <a:rPr lang="en-US" altLang="ko-KR" sz="1600" dirty="0"/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3FCB53-1212-7130-8B04-1AB379AB322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712201" y="2666226"/>
            <a:ext cx="38379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0D3F9FA1-A0A7-330E-4FCD-48B459E8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57589"/>
            <a:ext cx="5889171" cy="112395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1998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2B11C01-17DF-C8DF-C126-48D9C568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82" y="983460"/>
            <a:ext cx="6264235" cy="517905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F65FF0F-7EBA-AF84-8B32-10616053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12" y="1014046"/>
            <a:ext cx="5859780" cy="509303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25E79C-4126-EC63-EAF6-15D295E66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2314808"/>
            <a:ext cx="5328063" cy="222838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75674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18">
            <a:extLst>
              <a:ext uri="{FF2B5EF4-FFF2-40B4-BE49-F238E27FC236}">
                <a16:creationId xmlns:a16="http://schemas.microsoft.com/office/drawing/2014/main" id="{DD10EE3E-2079-FEB7-375C-25A1B7C3D843}"/>
              </a:ext>
            </a:extLst>
          </p:cNvPr>
          <p:cNvSpPr/>
          <p:nvPr/>
        </p:nvSpPr>
        <p:spPr>
          <a:xfrm>
            <a:off x="6179126" y="882439"/>
            <a:ext cx="5802640" cy="541769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6256" y="882439"/>
            <a:ext cx="5802640" cy="541769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AD13AF-2688-7B68-30EA-61C228D84C0B}"/>
              </a:ext>
            </a:extLst>
          </p:cNvPr>
          <p:cNvSpPr txBox="1"/>
          <p:nvPr/>
        </p:nvSpPr>
        <p:spPr>
          <a:xfrm>
            <a:off x="332508" y="884639"/>
            <a:ext cx="11693236" cy="5447645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join_form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&lt;h3&gt;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회원 가입 양식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&lt;form&gt;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&lt;table&gt;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&lt;td&gt;&lt;input type="text" size="15" value=""&gt;&lt;/td&gt;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&lt;td&gt;&lt;input type="password" size="15" value=""&gt;&lt;/td&gt;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비밀번호 확인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&lt;td&gt;&lt;input type="password" size="15" value=""&gt;&lt;/td&gt;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&lt;td&gt;&lt;input type="text" size="15" value=""&gt;&lt;/td&gt;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성별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&lt;input type="radio" name="gender" value="female"&gt;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여성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&lt;input type="radio" name="gender" value="male"&gt;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남성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&lt;select 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value="02" selected&gt;02&lt;/option&gt;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value="070"&gt;070&lt;/option&gt;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value="031"&gt;031&lt;/option&gt;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&lt;/select&gt;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- &lt;input type="text" size="20"&gt;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- &lt;input type="text" size="20"&gt;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&lt;input type="text" size="20"&gt; @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&lt;select 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value="select" selected&gt;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선택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naver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"&gt;naver.com&lt;/option&gt;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daum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"&gt;daum.net&lt;/option&gt;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&lt;/select&gt;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자기소개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cols="50" rows="7"&gt;&lt;/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&lt;/table&gt;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&lt;/form&gt;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5868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21833" y="1257359"/>
            <a:ext cx="5195327" cy="286232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0" y="1259559"/>
            <a:ext cx="5517160" cy="2862322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&lt;h3&gt;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회원 가입 양식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&lt;form&gt;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&lt;table&gt;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&lt;td&gt;&lt;input type="text" size="15" value=""&gt;&lt;/td&gt;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&lt;td&gt;&lt;input type="password" size="15" value=""&gt;&lt;/td&gt;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비밀번호 확인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&lt;td&gt;&lt;input type="password" size="15" value=""&gt;&lt;/td&gt;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&lt;td&gt;&lt;input type="text" size="15" value=""&gt;&lt;/td&gt;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C9573BE9-32F8-E8B0-2172-62C0D37A23C4}"/>
              </a:ext>
            </a:extLst>
          </p:cNvPr>
          <p:cNvSpPr/>
          <p:nvPr/>
        </p:nvSpPr>
        <p:spPr>
          <a:xfrm>
            <a:off x="321834" y="4407687"/>
            <a:ext cx="5306080" cy="1200330"/>
          </a:xfrm>
          <a:prstGeom prst="roundRect">
            <a:avLst>
              <a:gd name="adj" fmla="val 1597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53470-E8B9-B586-772A-0B3E88CE01F7}"/>
              </a:ext>
            </a:extLst>
          </p:cNvPr>
          <p:cNvSpPr txBox="1"/>
          <p:nvPr/>
        </p:nvSpPr>
        <p:spPr>
          <a:xfrm>
            <a:off x="0" y="4409887"/>
            <a:ext cx="5956892" cy="1200329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성별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&lt;input type="radio" name="gender" value="female"&gt;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여성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&lt;input type="radio" name="gender" value="male"&gt;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남성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B9CF87-6FB7-7ABD-B9F8-49606EB2383F}"/>
              </a:ext>
            </a:extLst>
          </p:cNvPr>
          <p:cNvSpPr/>
          <p:nvPr/>
        </p:nvSpPr>
        <p:spPr>
          <a:xfrm>
            <a:off x="321832" y="1252463"/>
            <a:ext cx="5195327" cy="28623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0F657-0581-1BE1-E18E-62BD0CF1D101}"/>
              </a:ext>
            </a:extLst>
          </p:cNvPr>
          <p:cNvSpPr txBox="1"/>
          <p:nvPr/>
        </p:nvSpPr>
        <p:spPr>
          <a:xfrm>
            <a:off x="6179128" y="1259559"/>
            <a:ext cx="5385509" cy="16678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&lt;h3&gt; </a:t>
            </a:r>
            <a:r>
              <a:rPr lang="ko-KR" altLang="en-US" sz="1400" dirty="0"/>
              <a:t>태그를 이용하여 제목을 설정하였다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&lt;form&gt; </a:t>
            </a:r>
            <a:r>
              <a:rPr lang="ko-KR" altLang="en-US" sz="1400" dirty="0"/>
              <a:t>태그를 이용하여 입력되는 값을 하나로 묶었다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&lt;table&gt; </a:t>
            </a:r>
            <a:r>
              <a:rPr lang="ko-KR" altLang="en-US" sz="1400" dirty="0"/>
              <a:t>태그를 이용하여 폼 양식을 작성할 틀을 만들었다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&lt;input&gt; </a:t>
            </a:r>
            <a:r>
              <a:rPr lang="ko-KR" altLang="en-US" sz="1400" dirty="0"/>
              <a:t>태그를 이용하여 입력 가능한 텍스트 공간을 만들었다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( type</a:t>
            </a:r>
            <a:r>
              <a:rPr lang="ko-KR" altLang="en-US" sz="1400" dirty="0"/>
              <a:t>이 </a:t>
            </a:r>
            <a:r>
              <a:rPr lang="en-US" altLang="ko-KR" sz="1400" dirty="0"/>
              <a:t>text</a:t>
            </a:r>
            <a:r>
              <a:rPr lang="ko-KR" altLang="en-US" sz="1400" dirty="0"/>
              <a:t>는 문자</a:t>
            </a:r>
            <a:r>
              <a:rPr lang="en-US" altLang="ko-KR" sz="1400" dirty="0"/>
              <a:t>, password</a:t>
            </a:r>
            <a:r>
              <a:rPr lang="ko-KR" altLang="en-US" sz="1400" dirty="0"/>
              <a:t>는 </a:t>
            </a:r>
            <a:r>
              <a:rPr lang="en-US" altLang="ko-KR" sz="1400" dirty="0"/>
              <a:t>*</a:t>
            </a:r>
            <a:r>
              <a:rPr lang="ko-KR" altLang="en-US" sz="1400" dirty="0"/>
              <a:t>표시로 작성된다</a:t>
            </a:r>
            <a:r>
              <a:rPr lang="en-US" altLang="ko-KR" sz="1400" dirty="0"/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87636E-1787-16D2-6842-B2D34AAF533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517159" y="2093505"/>
            <a:ext cx="66196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5A22A3-ED4A-B07C-2948-AAB64D3B7E51}"/>
              </a:ext>
            </a:extLst>
          </p:cNvPr>
          <p:cNvSpPr/>
          <p:nvPr/>
        </p:nvSpPr>
        <p:spPr>
          <a:xfrm>
            <a:off x="332509" y="4400588"/>
            <a:ext cx="5295406" cy="12029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36A35-1DB0-1D84-38E7-F2985A5450CB}"/>
              </a:ext>
            </a:extLst>
          </p:cNvPr>
          <p:cNvSpPr txBox="1"/>
          <p:nvPr/>
        </p:nvSpPr>
        <p:spPr>
          <a:xfrm>
            <a:off x="6179126" y="4407687"/>
            <a:ext cx="5294417" cy="10215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&lt;input&gt; </a:t>
            </a:r>
            <a:r>
              <a:rPr lang="ko-KR" altLang="en-US" sz="1400" dirty="0"/>
              <a:t>태그</a:t>
            </a:r>
            <a:r>
              <a:rPr lang="en-US" altLang="ko-KR" sz="1400" dirty="0"/>
              <a:t> type</a:t>
            </a:r>
            <a:r>
              <a:rPr lang="ko-KR" altLang="en-US" sz="1400" dirty="0"/>
              <a:t>을 </a:t>
            </a:r>
            <a:r>
              <a:rPr lang="en-US" altLang="ko-KR" sz="1400" b="1" dirty="0"/>
              <a:t>radio</a:t>
            </a:r>
            <a:r>
              <a:rPr lang="ko-KR" altLang="en-US" sz="1400" dirty="0"/>
              <a:t>로 설정하여 여성 </a:t>
            </a:r>
            <a:r>
              <a:rPr lang="en-US" altLang="ko-KR" sz="1400" dirty="0"/>
              <a:t>or</a:t>
            </a:r>
            <a:r>
              <a:rPr lang="ko-KR" altLang="en-US" sz="1400" dirty="0"/>
              <a:t> 남성 중에     한 가지를 선택할 수 있는 체크박스를 만들었다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 name </a:t>
            </a:r>
            <a:r>
              <a:rPr lang="ko-KR" altLang="en-US" sz="1400" dirty="0"/>
              <a:t>값은 동일하게</a:t>
            </a:r>
            <a:r>
              <a:rPr lang="en-US" altLang="ko-KR" sz="1400" dirty="0"/>
              <a:t>, value</a:t>
            </a:r>
            <a:r>
              <a:rPr lang="ko-KR" altLang="en-US" sz="1400" dirty="0"/>
              <a:t> 값은 체크되었을 때 전송되는 값</a:t>
            </a:r>
            <a:r>
              <a:rPr lang="en-US" altLang="ko-KR" sz="1400" dirty="0"/>
              <a:t>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66D452-DA6A-49C5-9B82-A9F3CA1EE5F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638589" y="4918468"/>
            <a:ext cx="54053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03FF3BC6-4001-D7B6-11F1-1CD513B6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608" y="3127065"/>
            <a:ext cx="2411452" cy="98771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7DD73E6-C7A0-3A4D-22D8-43991DC2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608" y="5610216"/>
            <a:ext cx="2411452" cy="2952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0714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E23F6D4B-5FEE-86F4-FD5E-0096DC8F88AF}"/>
              </a:ext>
            </a:extLst>
          </p:cNvPr>
          <p:cNvSpPr/>
          <p:nvPr/>
        </p:nvSpPr>
        <p:spPr>
          <a:xfrm>
            <a:off x="321833" y="940252"/>
            <a:ext cx="5339168" cy="416410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127E4-F0F5-B7C9-61FB-7C4C14798308}"/>
              </a:ext>
            </a:extLst>
          </p:cNvPr>
          <p:cNvSpPr txBox="1"/>
          <p:nvPr/>
        </p:nvSpPr>
        <p:spPr>
          <a:xfrm>
            <a:off x="0" y="942450"/>
            <a:ext cx="5660571" cy="4339650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&lt;select&gt;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value="02" selected&gt;02&lt;/option&gt;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value="070"&gt;070&lt;/option&gt;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value="031"&gt;031&lt;/option&gt;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&lt;/select&gt;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- &lt;input type="text" size="20"&gt;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- &lt;input type="text" size="20"&gt;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이메일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&lt;input type="text" size="20"&gt; @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&lt;select&gt;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value="select" selected&gt;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선택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naver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"&gt;naver.com&lt;/option&gt;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&lt;option value="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daum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"&gt;daum.net&lt;/option&gt;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&lt;/select&gt;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D1057854-1578-DA6F-1A29-E323C81CE2AE}"/>
              </a:ext>
            </a:extLst>
          </p:cNvPr>
          <p:cNvSpPr/>
          <p:nvPr/>
        </p:nvSpPr>
        <p:spPr>
          <a:xfrm>
            <a:off x="335936" y="5386348"/>
            <a:ext cx="5328065" cy="602325"/>
          </a:xfrm>
          <a:prstGeom prst="roundRect">
            <a:avLst>
              <a:gd name="adj" fmla="val 2177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34C26-7E6B-D02A-B63B-4CC0D029D1B5}"/>
              </a:ext>
            </a:extLst>
          </p:cNvPr>
          <p:cNvSpPr txBox="1"/>
          <p:nvPr/>
        </p:nvSpPr>
        <p:spPr>
          <a:xfrm>
            <a:off x="0" y="5364346"/>
            <a:ext cx="5384723" cy="646331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&lt;tr&gt;&lt;td&gt;-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자기소개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cols="50" rows="7"&gt;&lt;/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BD9344-141E-EA2B-1CA4-3550B96EE549}"/>
              </a:ext>
            </a:extLst>
          </p:cNvPr>
          <p:cNvSpPr/>
          <p:nvPr/>
        </p:nvSpPr>
        <p:spPr>
          <a:xfrm>
            <a:off x="326324" y="942449"/>
            <a:ext cx="5334247" cy="41597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788FA5-38A0-5C5A-9F41-B516C8F4D4CA}"/>
              </a:ext>
            </a:extLst>
          </p:cNvPr>
          <p:cNvSpPr txBox="1"/>
          <p:nvPr/>
        </p:nvSpPr>
        <p:spPr>
          <a:xfrm>
            <a:off x="6259285" y="940252"/>
            <a:ext cx="4484916" cy="115429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&lt;select&gt; </a:t>
            </a:r>
            <a:r>
              <a:rPr lang="ko-KR" altLang="en-US" sz="1600" dirty="0"/>
              <a:t>태그와 </a:t>
            </a:r>
            <a:r>
              <a:rPr lang="en-US" altLang="ko-KR" sz="1600" b="1" dirty="0"/>
              <a:t>&lt;option&gt;</a:t>
            </a:r>
            <a:r>
              <a:rPr lang="ko-KR" altLang="en-US" sz="1600" b="1" dirty="0"/>
              <a:t> </a:t>
            </a:r>
            <a:r>
              <a:rPr lang="ko-KR" altLang="en-US" sz="1600" dirty="0"/>
              <a:t>태그를 이용하여 지역 번호와 메일 주소의 여러가지 옵션 중 한 가지를 선택하는 콤보 박스를 만들었다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808D619-CC85-0B64-CF99-576EA657151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60571" y="1517397"/>
            <a:ext cx="59871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212F49-A7CB-D321-2526-2614CC56B00E}"/>
              </a:ext>
            </a:extLst>
          </p:cNvPr>
          <p:cNvSpPr/>
          <p:nvPr/>
        </p:nvSpPr>
        <p:spPr>
          <a:xfrm>
            <a:off x="332506" y="5376473"/>
            <a:ext cx="5328065" cy="5936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72CBAD-5D49-D789-7E75-AB163BEA4335}"/>
              </a:ext>
            </a:extLst>
          </p:cNvPr>
          <p:cNvSpPr txBox="1"/>
          <p:nvPr/>
        </p:nvSpPr>
        <p:spPr>
          <a:xfrm>
            <a:off x="6259285" y="5379262"/>
            <a:ext cx="4800601" cy="7849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&gt; </a:t>
            </a:r>
            <a:r>
              <a:rPr lang="ko-KR" altLang="en-US" sz="1600" dirty="0"/>
              <a:t>태그와 </a:t>
            </a:r>
            <a:r>
              <a:rPr lang="en-US" altLang="ko-KR" sz="1600" b="1" dirty="0"/>
              <a:t>cols, rows</a:t>
            </a:r>
            <a:r>
              <a:rPr lang="en-US" altLang="ko-KR" sz="1600" dirty="0"/>
              <a:t> </a:t>
            </a:r>
            <a:r>
              <a:rPr lang="ko-KR" altLang="en-US" sz="1600" dirty="0"/>
              <a:t>속성을 이용하여 </a:t>
            </a:r>
            <a:r>
              <a:rPr lang="en-US" altLang="ko-KR" sz="1600" dirty="0"/>
              <a:t>50 x 7</a:t>
            </a:r>
            <a:r>
              <a:rPr lang="ko-KR" altLang="en-US" sz="1600" dirty="0"/>
              <a:t> 크기의 텍스트 공간을 만들었다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0E3A6C-6E2B-C96B-90D5-B61F603090F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660571" y="5673312"/>
            <a:ext cx="598714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50F9E515-305E-74EB-7969-EB7F101E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42" y="2281107"/>
            <a:ext cx="828675" cy="124731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0BEA6EE8-F9C1-C997-E717-826C5658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109" y="2281108"/>
            <a:ext cx="1260664" cy="124731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A40137E5-FF4A-720C-0944-535DF1AE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834" y="4259957"/>
            <a:ext cx="3662196" cy="92996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8280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E15BC0C-D335-AE20-8C16-3E28842B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39" y="948766"/>
            <a:ext cx="5894121" cy="524844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602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4265C13-C017-6288-36A2-A7BB80AD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4" y="1056460"/>
            <a:ext cx="6028708" cy="474147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7B7981D-4710-6CB5-4B7E-BB2BCE16C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2429100"/>
            <a:ext cx="5240978" cy="199618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129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FA671962-D565-7085-370B-9773345E1E5C}"/>
              </a:ext>
            </a:extLst>
          </p:cNvPr>
          <p:cNvSpPr/>
          <p:nvPr/>
        </p:nvSpPr>
        <p:spPr>
          <a:xfrm>
            <a:off x="6015920" y="882439"/>
            <a:ext cx="5683412" cy="452845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166256" y="882439"/>
            <a:ext cx="5683412" cy="452845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884640"/>
            <a:ext cx="11366824" cy="464370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&lt;!DOCTYPE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html&gt;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&lt;html&gt;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&lt;head&gt;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식물원 관람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&lt;/title&gt;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&lt;/head&gt;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&lt;body&gt;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&lt;h2&gt;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관람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&lt;/h2&gt;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&lt;h4&gt;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○ 입장 및 관람 시간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&lt;/h4&gt;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개장 시간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관람 시간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09:00 ~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일몰 시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매표 시간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오전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9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시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~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오후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시 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동절기 오후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시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40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            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계절에 따라 변동 가능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휴원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연중 무휴                   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관람 소요 시간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평균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시간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effectLst/>
                <a:latin typeface="Consolas" panose="020B0609020204030204" pitchFamily="49" charset="0"/>
              </a:rPr>
            </a:br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&lt;h4&gt;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○ 반입 금지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&lt;/h4&gt;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식물원의 전 지역은 금연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금주입니다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식물원에서는 취사 행위를 할 수 없습니다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effectLst/>
                <a:latin typeface="Consolas" panose="020B0609020204030204" pitchFamily="49" charset="0"/>
              </a:rPr>
            </a:br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&lt;h4&gt;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○ 규제 사항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&lt;/h4&gt;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&lt;p&gt;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식물 채취 도구와 카메라 삼각대는 불허합니다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&lt;b&gt;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음식 및 과일은 개인용으로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소포장된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것만 허용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하며 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돗자리는 유치원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어린이집 단체에 한해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일인용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돗자리를 허용합니다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&lt;b&gt;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인화성 물질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애완동물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놀이 및 운동기구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음향기구 및 악기의 사용을 금합니다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.&lt;/b&gt;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&lt;/p&gt;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※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식물 보호를 위해 음식물은 국물이 없는 도시락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껍질을 깐 과일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음료수만 허용합니다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&lt;/body&gt;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&lt;/html&gt;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21833" y="983425"/>
            <a:ext cx="5080677" cy="230827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0" y="985626"/>
            <a:ext cx="5517160" cy="2308324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&lt;h2&gt;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관람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&lt;/h2&gt;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&lt;h4&gt;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○ 입장 및 관람 시간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&lt;/h4&gt;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개장 시간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관람 시간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09:00 ~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일몰 시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매표 시간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오전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9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시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~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오후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시 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동절기 오후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시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40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                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계절에 따라 변동 가능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휴원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연중 무휴                   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관람 소요 시간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평균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시간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C9573BE9-32F8-E8B0-2172-62C0D37A23C4}"/>
              </a:ext>
            </a:extLst>
          </p:cNvPr>
          <p:cNvSpPr/>
          <p:nvPr/>
        </p:nvSpPr>
        <p:spPr>
          <a:xfrm>
            <a:off x="321833" y="4392713"/>
            <a:ext cx="5080677" cy="101566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53470-E8B9-B586-772A-0B3E88CE01F7}"/>
              </a:ext>
            </a:extLst>
          </p:cNvPr>
          <p:cNvSpPr txBox="1"/>
          <p:nvPr/>
        </p:nvSpPr>
        <p:spPr>
          <a:xfrm>
            <a:off x="0" y="4394914"/>
            <a:ext cx="5517160" cy="101566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&lt;h4&gt;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○ 반입 금지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&lt;/h4&gt;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식물원의 전 지역은 금연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금주입니다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식물원에서는 취사 행위를 할 수 없습니다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.&lt;/li&gt;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ol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CC2DA4-49CD-0317-1260-840F9E4E30C7}"/>
              </a:ext>
            </a:extLst>
          </p:cNvPr>
          <p:cNvSpPr/>
          <p:nvPr/>
        </p:nvSpPr>
        <p:spPr>
          <a:xfrm>
            <a:off x="332508" y="994644"/>
            <a:ext cx="5070001" cy="22970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BFCB8-AAF3-475F-F390-D83D330A1CB3}"/>
              </a:ext>
            </a:extLst>
          </p:cNvPr>
          <p:cNvSpPr txBox="1"/>
          <p:nvPr/>
        </p:nvSpPr>
        <p:spPr>
          <a:xfrm>
            <a:off x="5724343" y="1006420"/>
            <a:ext cx="6063896" cy="18063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&lt;h2&gt; </a:t>
            </a:r>
            <a:r>
              <a:rPr lang="ko-KR" altLang="en-US" sz="1600" dirty="0"/>
              <a:t>태그를 이용하여 큰 제목을 만들었다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&lt;h4&gt; </a:t>
            </a:r>
            <a:r>
              <a:rPr lang="ko-KR" altLang="en-US" sz="1600" dirty="0"/>
              <a:t>태그를 이용하여 글씨 크기가 다르게 만들었다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</a:t>
            </a:r>
            <a:r>
              <a:rPr lang="en-US" altLang="ko-KR" sz="1600" b="1" dirty="0" err="1"/>
              <a:t>ul</a:t>
            </a:r>
            <a:r>
              <a:rPr lang="en-US" altLang="ko-KR" sz="1600" b="1" dirty="0"/>
              <a:t>&gt;, &lt;li&gt;</a:t>
            </a:r>
            <a:r>
              <a:rPr lang="ko-KR" altLang="en-US" sz="1600" dirty="0"/>
              <a:t>태그를 이용하여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가지의 소항목을 정렬하였다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(“</a:t>
            </a:r>
            <a:r>
              <a:rPr lang="ko-KR" altLang="en-US" sz="1400" dirty="0"/>
              <a:t>개장 시간 안내</a:t>
            </a:r>
            <a:r>
              <a:rPr lang="en-US" altLang="ko-KR" sz="1400" dirty="0"/>
              <a:t>” </a:t>
            </a:r>
            <a:r>
              <a:rPr lang="ko-KR" altLang="en-US" sz="1400" dirty="0"/>
              <a:t>아래의 항목도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  <a:r>
              <a:rPr lang="ko-KR" altLang="en-US" sz="1400" dirty="0"/>
              <a:t>태그를 이용하여 정렬할 수 있지만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  비슷하게 표현하기 위해 사용하지 않았다</a:t>
            </a:r>
            <a:r>
              <a:rPr lang="en-US" altLang="ko-KR" sz="1400" dirty="0"/>
              <a:t>.)   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B0C614-4BC1-6894-ECFE-AFE00E376E9B}"/>
              </a:ext>
            </a:extLst>
          </p:cNvPr>
          <p:cNvCxnSpPr>
            <a:cxnSpLocks/>
          </p:cNvCxnSpPr>
          <p:nvPr/>
        </p:nvCxnSpPr>
        <p:spPr>
          <a:xfrm>
            <a:off x="5402508" y="1824608"/>
            <a:ext cx="32183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2A0B12-F1B3-6B77-7761-130E1E694AC9}"/>
              </a:ext>
            </a:extLst>
          </p:cNvPr>
          <p:cNvSpPr/>
          <p:nvPr/>
        </p:nvSpPr>
        <p:spPr>
          <a:xfrm>
            <a:off x="321832" y="4392713"/>
            <a:ext cx="5080677" cy="10271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3B5DE8-FA6A-6E0A-8547-E598C9A044AA}"/>
              </a:ext>
            </a:extLst>
          </p:cNvPr>
          <p:cNvSpPr txBox="1"/>
          <p:nvPr/>
        </p:nvSpPr>
        <p:spPr>
          <a:xfrm>
            <a:off x="5724341" y="4392713"/>
            <a:ext cx="5949247" cy="7849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&lt;h4&gt; </a:t>
            </a:r>
            <a:r>
              <a:rPr lang="ko-KR" altLang="en-US" sz="1600" dirty="0"/>
              <a:t>태그를 이용하여 소항목처럼 만들었다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</a:t>
            </a:r>
            <a:r>
              <a:rPr lang="en-US" altLang="ko-KR" sz="1600" b="1" dirty="0" err="1"/>
              <a:t>ol</a:t>
            </a:r>
            <a:r>
              <a:rPr lang="en-US" altLang="ko-KR" sz="1600" b="1" dirty="0"/>
              <a:t>&gt;, &lt;li&gt; </a:t>
            </a:r>
            <a:r>
              <a:rPr lang="ko-KR" altLang="en-US" sz="1600" dirty="0"/>
              <a:t>태그를 이용하여 기본타입</a:t>
            </a:r>
            <a:r>
              <a:rPr lang="en-US" altLang="ko-KR" sz="1600" dirty="0"/>
              <a:t>(1, 2,...)</a:t>
            </a:r>
            <a:r>
              <a:rPr lang="ko-KR" altLang="en-US" sz="1600" dirty="0"/>
              <a:t>으로 정렬하였다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38FC7C1-DBC9-F6C0-71AA-FC774E858DA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02508" y="4785192"/>
            <a:ext cx="32183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9B0B7648-F1D3-4B28-36A0-3E1F8343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14" y="5364055"/>
            <a:ext cx="3467100" cy="75459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7DED6B8B-34D6-46E7-E0B0-CE2FCB08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14" y="2961633"/>
            <a:ext cx="3467100" cy="11600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911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8490BE6B-4618-85CB-A671-AB0BF78033FF}"/>
              </a:ext>
            </a:extLst>
          </p:cNvPr>
          <p:cNvSpPr/>
          <p:nvPr/>
        </p:nvSpPr>
        <p:spPr>
          <a:xfrm>
            <a:off x="321832" y="2004914"/>
            <a:ext cx="7739987" cy="156965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0B61C-83CE-D057-DC58-3839EC5F764C}"/>
              </a:ext>
            </a:extLst>
          </p:cNvPr>
          <p:cNvSpPr txBox="1"/>
          <p:nvPr/>
        </p:nvSpPr>
        <p:spPr>
          <a:xfrm>
            <a:off x="-10676" y="1994027"/>
            <a:ext cx="8212823" cy="1569660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&lt;h4&gt;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○ 규제 사항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&lt;/h4&gt;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&lt;p&gt;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식물 채취 도구와 카메라 삼각대는 불허합니다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&lt;b&gt;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음식 및 과일은 개인용으로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소포장된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것만 허용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하며 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    돗자리는 유치원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어린이집 단체에 한해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일인용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돗자리를 허용합니다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&lt;b&gt;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인화성 물질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애완동물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놀이 및 운동기구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음향기구 및 악기의 사용을 금합니다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.&lt;/b&gt;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&lt;/p&gt;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※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식물 보호를 위해 음식물은 국물이 없는 도시락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껍질을 깐 과일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음료수만 허용합니다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CC2DA4-49CD-0317-1260-840F9E4E30C7}"/>
              </a:ext>
            </a:extLst>
          </p:cNvPr>
          <p:cNvSpPr/>
          <p:nvPr/>
        </p:nvSpPr>
        <p:spPr>
          <a:xfrm>
            <a:off x="332508" y="1979971"/>
            <a:ext cx="7739987" cy="15696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BFCB8-AAF3-475F-F390-D83D330A1CB3}"/>
              </a:ext>
            </a:extLst>
          </p:cNvPr>
          <p:cNvSpPr txBox="1"/>
          <p:nvPr/>
        </p:nvSpPr>
        <p:spPr>
          <a:xfrm>
            <a:off x="8383651" y="1638814"/>
            <a:ext cx="3475841" cy="22622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&lt;h4&gt; </a:t>
            </a:r>
            <a:r>
              <a:rPr lang="ko-KR" altLang="en-US" sz="1600" dirty="0"/>
              <a:t>태그를 이용하여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</a:t>
            </a:r>
            <a:r>
              <a:rPr lang="ko-KR" altLang="en-US" sz="1600" dirty="0"/>
              <a:t>소항목처럼 만들었다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&lt;p&gt; </a:t>
            </a:r>
            <a:r>
              <a:rPr lang="ko-KR" altLang="en-US" sz="1600" dirty="0"/>
              <a:t>태그를 이용하여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</a:t>
            </a:r>
            <a:r>
              <a:rPr lang="ko-KR" altLang="en-US" sz="1600" dirty="0"/>
              <a:t>내용을 단락으로 구분하였다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&lt;b&gt; </a:t>
            </a:r>
            <a:r>
              <a:rPr lang="ko-KR" altLang="en-US" sz="1600" dirty="0"/>
              <a:t>태그를 이용하여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</a:t>
            </a:r>
            <a:r>
              <a:rPr lang="ko-KR" altLang="en-US" sz="1600" dirty="0"/>
              <a:t>글씨를 진하게 해서 강조하였다</a:t>
            </a:r>
            <a:r>
              <a:rPr lang="en-US" altLang="ko-KR" sz="16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B0C614-4BC1-6894-ECFE-AFE00E376E9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072495" y="2764800"/>
            <a:ext cx="311156" cy="515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ABE6770E-3D63-8B42-DB70-867A96D9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4320402"/>
            <a:ext cx="6219825" cy="156966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8200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39240B4-4B0C-D371-811E-8CF0D6D7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37" y="981835"/>
            <a:ext cx="6837726" cy="516879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376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1854674-0ADA-5BE2-2D0B-B627D6D1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2460173"/>
            <a:ext cx="5317178" cy="192676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E01BC5B5-4D3D-D49B-DCFD-1DAD50EED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72" y="1066800"/>
            <a:ext cx="5836920" cy="471351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09B1393A-E893-7C4B-3DE6-6579D8907C46}"/>
              </a:ext>
            </a:extLst>
          </p:cNvPr>
          <p:cNvSpPr/>
          <p:nvPr/>
        </p:nvSpPr>
        <p:spPr>
          <a:xfrm>
            <a:off x="6130827" y="859126"/>
            <a:ext cx="5802640" cy="541769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6" y="882439"/>
            <a:ext cx="5802640" cy="541769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7" y="884640"/>
            <a:ext cx="11462413" cy="5415482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english_class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&lt;style&gt;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table{border-collapse: collapse;}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td{padding: 10px;}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&lt;/style&gt;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&lt;h3&gt;★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영어회화 수강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&lt;table border="1"&gt;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수강 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코스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A&lt;/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코스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B&lt;/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수강기간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세부내용보기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&lt;td&gt;Side by Side 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&lt;td&gt;American Headway 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&lt;td&gt;Side by Side 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&lt;td&gt;American Headway 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&lt;/td&gt;&lt;td&gt;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&lt;td&gt;Side by Side 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&lt;td&gt;American Headway 3&lt;/td&gt;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4&lt;/td&gt;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="2"&gt;Exploring English 1&lt;/td&gt;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5&lt;/td&gt;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="2"&gt;Exploring English 2&lt;/td&gt;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&lt;td&gt;2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개월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&lt;td&gt;&lt;a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=""&gt;&lt;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="media/detail2.PNG"&lt;/a&gt;&lt;/td&gt;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&lt;/table&gt;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21832" y="1265837"/>
            <a:ext cx="3352545" cy="83099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-1" y="1268037"/>
            <a:ext cx="3674378" cy="830997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&lt;style&gt;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table{border-collapse: collapse;}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td{padding: 10px;}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&lt;/style&gt;</a:t>
            </a: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C9573BE9-32F8-E8B0-2172-62C0D37A23C4}"/>
              </a:ext>
            </a:extLst>
          </p:cNvPr>
          <p:cNvSpPr/>
          <p:nvPr/>
        </p:nvSpPr>
        <p:spPr>
          <a:xfrm>
            <a:off x="321833" y="2982115"/>
            <a:ext cx="2698204" cy="175432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53470-E8B9-B586-772A-0B3E88CE01F7}"/>
              </a:ext>
            </a:extLst>
          </p:cNvPr>
          <p:cNvSpPr txBox="1"/>
          <p:nvPr/>
        </p:nvSpPr>
        <p:spPr>
          <a:xfrm>
            <a:off x="-1" y="2984316"/>
            <a:ext cx="3020038" cy="175432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&lt;h3&gt;★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영어회화 수강 안내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&lt;table border="1"&gt;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&lt;tr&gt;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수강 레벨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코스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A&lt;/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코스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B&lt;/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수강기간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세부내용보기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&lt;/tr&gt;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06887" y="1268037"/>
            <a:ext cx="3352546" cy="8287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4628152" y="1265837"/>
            <a:ext cx="7236125" cy="115429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&lt;style&gt; </a:t>
            </a:r>
            <a:r>
              <a:rPr lang="ko-KR" altLang="en-US" sz="1600" dirty="0"/>
              <a:t>태그를 이용하여 </a:t>
            </a:r>
            <a:r>
              <a:rPr lang="en-US" altLang="ko-KR" sz="1600" dirty="0"/>
              <a:t>&lt;table&gt;</a:t>
            </a:r>
            <a:r>
              <a:rPr lang="ko-KR" altLang="en-US" sz="1600" dirty="0"/>
              <a:t>의 모양을 설정한다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border-collapse </a:t>
            </a:r>
            <a:r>
              <a:rPr lang="ko-KR" altLang="en-US" sz="1600" dirty="0"/>
              <a:t>속성을 </a:t>
            </a:r>
            <a:r>
              <a:rPr lang="en-US" altLang="ko-KR" sz="1600" dirty="0"/>
              <a:t>collapse</a:t>
            </a:r>
            <a:r>
              <a:rPr lang="ko-KR" altLang="en-US" sz="1600" dirty="0"/>
              <a:t>로 설정하여</a:t>
            </a:r>
            <a:r>
              <a:rPr lang="en-US" altLang="ko-KR" sz="1600" dirty="0"/>
              <a:t>, </a:t>
            </a:r>
            <a:r>
              <a:rPr lang="ko-KR" altLang="en-US" sz="1600" dirty="0"/>
              <a:t>테두리를 </a:t>
            </a:r>
            <a:r>
              <a:rPr lang="ko-KR" altLang="en-US" sz="1600" dirty="0">
                <a:solidFill>
                  <a:srgbClr val="FF0000"/>
                </a:solidFill>
              </a:rPr>
              <a:t>한 줄로 설정</a:t>
            </a:r>
            <a:r>
              <a:rPr lang="ko-KR" altLang="en-US" sz="1600" dirty="0"/>
              <a:t>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padding </a:t>
            </a:r>
            <a:r>
              <a:rPr lang="ko-KR" altLang="en-US" sz="1600" dirty="0"/>
              <a:t>속성을 </a:t>
            </a:r>
            <a:r>
              <a:rPr lang="en-US" altLang="ko-KR" sz="1600" dirty="0"/>
              <a:t>10px</a:t>
            </a:r>
            <a:r>
              <a:rPr lang="ko-KR" altLang="en-US" sz="1600" dirty="0"/>
              <a:t>로 설정하여 표와 문자사이에 </a:t>
            </a:r>
            <a:r>
              <a:rPr lang="ko-KR" altLang="en-US" sz="1600" dirty="0">
                <a:solidFill>
                  <a:srgbClr val="C00000"/>
                </a:solidFill>
              </a:rPr>
              <a:t>여백</a:t>
            </a:r>
            <a:r>
              <a:rPr lang="ko-KR" altLang="en-US" sz="1600" dirty="0"/>
              <a:t>을 주었다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659433" y="1681335"/>
            <a:ext cx="968719" cy="11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BAA5BF-62FF-3F4B-DD88-D7C46C12D846}"/>
              </a:ext>
            </a:extLst>
          </p:cNvPr>
          <p:cNvSpPr/>
          <p:nvPr/>
        </p:nvSpPr>
        <p:spPr>
          <a:xfrm>
            <a:off x="306888" y="2978402"/>
            <a:ext cx="2698204" cy="17310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A115A-8370-0F59-BDF3-A047215D9A71}"/>
              </a:ext>
            </a:extLst>
          </p:cNvPr>
          <p:cNvSpPr txBox="1"/>
          <p:nvPr/>
        </p:nvSpPr>
        <p:spPr>
          <a:xfrm>
            <a:off x="4628152" y="2978402"/>
            <a:ext cx="6212867" cy="152362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&lt;h3&gt; </a:t>
            </a:r>
            <a:r>
              <a:rPr lang="ko-KR" altLang="en-US" sz="1600" dirty="0"/>
              <a:t>태그를 이용하여 제목을 설정하였다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&lt;table&gt; 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border=“1”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설정하여 테두리를 생성한다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&lt;tr&gt; </a:t>
            </a:r>
            <a:r>
              <a:rPr lang="ko-KR" altLang="en-US" sz="1600" dirty="0"/>
              <a:t>태그와 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th</a:t>
            </a:r>
            <a:r>
              <a:rPr lang="en-US" altLang="ko-KR" sz="1600" b="1" dirty="0"/>
              <a:t>&gt; </a:t>
            </a:r>
            <a:r>
              <a:rPr lang="ko-KR" altLang="en-US" sz="1600" dirty="0"/>
              <a:t>태그를 이용하여 첫 번째열을 만들었다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( 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 </a:t>
            </a:r>
            <a:r>
              <a:rPr lang="ko-KR" altLang="en-US" sz="1600" dirty="0"/>
              <a:t>태그는 </a:t>
            </a:r>
            <a:r>
              <a:rPr lang="en-US" altLang="ko-KR" sz="1600" dirty="0"/>
              <a:t>&lt;td&gt; </a:t>
            </a:r>
            <a:r>
              <a:rPr lang="ko-KR" altLang="en-US" sz="1600" dirty="0"/>
              <a:t>태그와 달리 값을 </a:t>
            </a:r>
            <a:r>
              <a:rPr lang="ko-KR" altLang="en-US" sz="1600" dirty="0">
                <a:solidFill>
                  <a:srgbClr val="FF0000"/>
                </a:solidFill>
              </a:rPr>
              <a:t>중앙으로 정렬</a:t>
            </a:r>
            <a:r>
              <a:rPr lang="ko-KR" altLang="en-US" sz="1600" dirty="0"/>
              <a:t>해준다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ABFA33-F5CE-7683-EC64-B13DE107E5D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005092" y="3740213"/>
            <a:ext cx="162306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89D77762-D648-B813-13B1-575EDD44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46" y="4738642"/>
            <a:ext cx="5789477" cy="909091"/>
          </a:xfrm>
          <a:prstGeom prst="rect">
            <a:avLst/>
          </a:prstGeom>
          <a:ln w="28575">
            <a:solidFill>
              <a:srgbClr val="00206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2683</Words>
  <Application>Microsoft Office PowerPoint</Application>
  <PresentationFormat>와이드스크린</PresentationFormat>
  <Paragraphs>317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117</cp:revision>
  <dcterms:created xsi:type="dcterms:W3CDTF">2019-12-23T00:32:35Z</dcterms:created>
  <dcterms:modified xsi:type="dcterms:W3CDTF">2022-07-16T12:32:10Z</dcterms:modified>
</cp:coreProperties>
</file>