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4" r:id="rId3"/>
    <p:sldId id="361" r:id="rId4"/>
    <p:sldId id="369" r:id="rId5"/>
    <p:sldId id="370" r:id="rId6"/>
    <p:sldId id="371" r:id="rId7"/>
    <p:sldId id="372" r:id="rId8"/>
    <p:sldId id="378" r:id="rId9"/>
    <p:sldId id="373" r:id="rId10"/>
    <p:sldId id="375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584739" y="2490281"/>
            <a:ext cx="5022530" cy="1969770"/>
            <a:chOff x="3584739" y="1767838"/>
            <a:chExt cx="5022530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2022-07-18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584739" y="2537279"/>
              <a:ext cx="50225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 - CSS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2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둥근 모서리 테두리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320879" cy="529114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6154626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"&gt;</a:t>
            </a:r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둥근 모서리 테두리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&lt;style&gt;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p {background: #90D000; width: 300px; padding: 20px;}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#round1 {border-radius: 50px;}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#round2 {border-radius: 0px 20px 40px 60px;}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#round3 {border-radius: 0px 20px 40px;}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#round4 {border-radius: 0px 20px;}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#round5 {border-radius: 50px; border-style: dotted;}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&lt;/style&gt;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둥근 모서리 테두리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 id="round1"&gt;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반지름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50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픽셀의 둥근 모서리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 id="round2"&gt;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반지름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0, 20, 40, 60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픽셀의 둥근 모서리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 id="round3"&gt;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반지름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0, 20, 40, 20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픽셀의 둥근 모서리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 id="round4"&gt;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반지름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0, 20, 0, 20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픽셀의 둥근 모서리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&lt;p id="round5"&gt;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반지름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50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픽셀의 둥근 점선 모서리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53387" y="3649813"/>
            <a:ext cx="5265164" cy="22626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effectLst/>
                <a:latin typeface="Consolas" panose="020B0609020204030204" pitchFamily="49" charset="0"/>
              </a:rPr>
              <a:t>border-radius :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모서리에 라운드 부여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개 지정 </a:t>
            </a:r>
            <a:r>
              <a:rPr lang="en-US" altLang="ko-KR" sz="1400" dirty="0"/>
              <a:t>: </a:t>
            </a:r>
            <a:r>
              <a:rPr lang="ko-KR" altLang="en-US" sz="1400" dirty="0"/>
              <a:t>모서리 전체에 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개 지정 </a:t>
            </a:r>
            <a:r>
              <a:rPr lang="en-US" altLang="ko-KR" sz="1400" dirty="0"/>
              <a:t>: </a:t>
            </a:r>
            <a:r>
              <a:rPr lang="ko-KR" altLang="en-US" sz="1400" dirty="0"/>
              <a:t>좌 상단</a:t>
            </a:r>
            <a:r>
              <a:rPr lang="en-US" altLang="ko-KR" sz="1400" dirty="0"/>
              <a:t>+</a:t>
            </a:r>
            <a:r>
              <a:rPr lang="ko-KR" altLang="en-US" sz="1400" dirty="0"/>
              <a:t>우 하단 </a:t>
            </a:r>
            <a:r>
              <a:rPr lang="en-US" altLang="ko-KR" sz="1400" dirty="0"/>
              <a:t>, </a:t>
            </a:r>
            <a:r>
              <a:rPr lang="ko-KR" altLang="en-US" sz="1400" dirty="0"/>
              <a:t>우 상단</a:t>
            </a:r>
            <a:r>
              <a:rPr lang="en-US" altLang="ko-KR" sz="1400" dirty="0"/>
              <a:t>+</a:t>
            </a:r>
            <a:r>
              <a:rPr lang="ko-KR" altLang="en-US" sz="1400" dirty="0"/>
              <a:t>좌 하단 순으로 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개 지정 </a:t>
            </a:r>
            <a:r>
              <a:rPr lang="en-US" altLang="ko-KR" sz="1400" dirty="0"/>
              <a:t>: </a:t>
            </a:r>
            <a:r>
              <a:rPr lang="ko-KR" altLang="en-US" sz="1400" dirty="0"/>
              <a:t>좌 상단부터 시계방향으로 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4</a:t>
            </a:r>
            <a:r>
              <a:rPr lang="ko-KR" altLang="en-US" sz="1600" b="1" dirty="0"/>
              <a:t>개 지정 </a:t>
            </a:r>
            <a:r>
              <a:rPr lang="en-US" altLang="ko-KR" sz="1400" dirty="0"/>
              <a:t>: </a:t>
            </a:r>
            <a:r>
              <a:rPr lang="ko-KR" altLang="en-US" sz="1400" dirty="0"/>
              <a:t>각 모서리를 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border-style </a:t>
            </a:r>
            <a:r>
              <a:rPr lang="en-US" altLang="ko-KR" sz="1400" dirty="0"/>
              <a:t>: </a:t>
            </a:r>
            <a:r>
              <a:rPr lang="ko-KR" altLang="en-US" sz="1400" dirty="0"/>
              <a:t>테두리의 모양을 정함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05430" y="1978963"/>
            <a:ext cx="5612787" cy="16960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AAE91-1CF6-B4D4-F4D3-791E6BA0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59" y="921991"/>
            <a:ext cx="4337020" cy="246451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F561433-2526-5505-ADC6-AED5B9B2835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941173" y="4068934"/>
            <a:ext cx="1106133" cy="318296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CSS3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규칙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746018"/>
            <a:ext cx="9797045" cy="44533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i="0" dirty="0">
                <a:effectLst/>
                <a:latin typeface="notokr"/>
              </a:rPr>
              <a:t>태그에 적용 가능한 스타일</a:t>
            </a:r>
            <a:endParaRPr lang="en-US" altLang="ko-KR" sz="2400" b="1" i="0" dirty="0">
              <a:effectLst/>
              <a:latin typeface="notokr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notokr"/>
              </a:rPr>
              <a:t>브라우저의 디폴트 스타일</a:t>
            </a:r>
            <a:endParaRPr lang="en-US" altLang="ko-KR" sz="1600" dirty="0">
              <a:latin typeface="notokr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i="0" dirty="0">
                <a:effectLst/>
                <a:latin typeface="notokr"/>
              </a:rPr>
              <a:t>스타일 시트 파일에 선언된 스타일</a:t>
            </a:r>
            <a:endParaRPr lang="en-US" altLang="ko-KR" sz="1600" i="0" dirty="0">
              <a:effectLst/>
              <a:latin typeface="notokr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notokr"/>
              </a:rPr>
              <a:t>&lt;style&gt; </a:t>
            </a:r>
            <a:r>
              <a:rPr lang="ko-KR" altLang="en-US" sz="1600" dirty="0">
                <a:latin typeface="notokr"/>
              </a:rPr>
              <a:t>태그에 선언된 스타일</a:t>
            </a:r>
            <a:endParaRPr lang="en-US" altLang="ko-KR" sz="1600" dirty="0">
              <a:latin typeface="notokr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notokr"/>
              </a:rPr>
              <a:t>Style </a:t>
            </a:r>
            <a:r>
              <a:rPr lang="ko-KR" altLang="en-US" sz="1600" dirty="0">
                <a:latin typeface="notokr"/>
              </a:rPr>
              <a:t>속성에 선언된 스타일</a:t>
            </a:r>
            <a:endParaRPr lang="en-US" altLang="ko-KR" sz="1600" dirty="0">
              <a:latin typeface="notokr"/>
            </a:endParaRPr>
          </a:p>
          <a:p>
            <a:pPr algn="l">
              <a:lnSpc>
                <a:spcPct val="200000"/>
              </a:lnSpc>
            </a:pPr>
            <a:endParaRPr lang="en-US" altLang="ko-KR" sz="1600" b="1" i="0" dirty="0">
              <a:effectLst/>
              <a:latin typeface="notokr"/>
            </a:endParaRPr>
          </a:p>
          <a:p>
            <a:pPr algn="l">
              <a:lnSpc>
                <a:spcPct val="200000"/>
              </a:lnSpc>
            </a:pPr>
            <a:r>
              <a:rPr lang="ko-KR" altLang="en-US" sz="2400" b="1" dirty="0">
                <a:latin typeface="notokr"/>
              </a:rPr>
              <a:t>스타일 합치기</a:t>
            </a:r>
            <a:r>
              <a:rPr lang="en-US" altLang="ko-KR" sz="2400" b="1" dirty="0">
                <a:latin typeface="notokr"/>
              </a:rPr>
              <a:t>(cascading)</a:t>
            </a:r>
            <a:r>
              <a:rPr lang="ko-KR" altLang="en-US" sz="2400" b="1" dirty="0">
                <a:latin typeface="notokr"/>
              </a:rPr>
              <a:t>와 </a:t>
            </a:r>
            <a:r>
              <a:rPr lang="ko-KR" altLang="en-US" sz="2400" b="1" dirty="0" err="1">
                <a:latin typeface="notokr"/>
              </a:rPr>
              <a:t>오버라이딩</a:t>
            </a:r>
            <a:r>
              <a:rPr lang="en-US" altLang="ko-KR" sz="2400" b="1" dirty="0">
                <a:latin typeface="notokr"/>
              </a:rPr>
              <a:t>(overriding) </a:t>
            </a:r>
            <a:r>
              <a:rPr lang="ko-KR" altLang="en-US" sz="2400" b="1" dirty="0">
                <a:latin typeface="notokr"/>
              </a:rPr>
              <a:t>이란</a:t>
            </a:r>
            <a:r>
              <a:rPr lang="en-US" altLang="ko-KR" sz="2400" b="1" dirty="0">
                <a:latin typeface="notokr"/>
              </a:rPr>
              <a:t>?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i="0" dirty="0">
                <a:effectLst/>
                <a:latin typeface="notokr"/>
              </a:rPr>
              <a:t>태그에 적용되는 모든 스타일이 합쳐지고</a:t>
            </a:r>
            <a:r>
              <a:rPr lang="en-US" altLang="ko-KR" sz="1600" i="0" dirty="0">
                <a:effectLst/>
                <a:latin typeface="notokr"/>
              </a:rPr>
              <a:t>, </a:t>
            </a:r>
            <a:r>
              <a:rPr lang="ko-KR" altLang="en-US" sz="1600" i="0" dirty="0">
                <a:effectLst/>
                <a:latin typeface="notokr"/>
              </a:rPr>
              <a:t>동일한 스타일은 </a:t>
            </a:r>
            <a:r>
              <a:rPr lang="ko-KR" altLang="en-US" sz="1600" i="0" dirty="0">
                <a:solidFill>
                  <a:srgbClr val="FF0000"/>
                </a:solidFill>
                <a:effectLst/>
                <a:latin typeface="notokr"/>
              </a:rPr>
              <a:t>순위가 높은 스타일이 우선 적용</a:t>
            </a:r>
            <a:r>
              <a:rPr lang="ko-KR" altLang="en-US" sz="1600" i="0" dirty="0">
                <a:effectLst/>
                <a:latin typeface="notokr"/>
              </a:rPr>
              <a:t>되는 규칙</a:t>
            </a:r>
            <a:endParaRPr lang="en-US" altLang="ko-KR" sz="1600" i="0" dirty="0">
              <a:effectLst/>
              <a:latin typeface="notokr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297680" y="1620981"/>
            <a:ext cx="482138" cy="1816976"/>
          </a:xfrm>
          <a:prstGeom prst="downArrow">
            <a:avLst>
              <a:gd name="adj1" fmla="val 56897"/>
              <a:gd name="adj2" fmla="val 666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/>
              <a:t>우선순위 높음</a:t>
            </a:r>
          </a:p>
        </p:txBody>
      </p:sp>
    </p:spTree>
    <p:extLst>
      <p:ext uri="{BB962C8B-B14F-4D97-AF65-F5344CB8AC3E}">
        <p14:creationId xmlns:p14="http://schemas.microsoft.com/office/powerpoint/2010/main" val="3198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93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사용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32508" y="1454659"/>
            <a:ext cx="5153890" cy="375707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8760" y="1459554"/>
            <a:ext cx="4987638" cy="37548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합치기및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&lt;link type="text/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="external.css"&gt;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p{color: magenta; font-size: 12px;}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&lt;h3&gt;p </a:t>
            </a:r>
            <a:r>
              <a:rPr lang="ko-KR" altLang="en-US" sz="1400" dirty="0"/>
              <a:t>태그에 스타일 중첩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&lt;p&gt;Hello, students!&lt;/p&gt;</a:t>
            </a:r>
          </a:p>
          <a:p>
            <a:r>
              <a:rPr lang="en-US" altLang="ko-KR" sz="1400" dirty="0"/>
              <a:t>    &lt;p style="font-size: 25px;"&gt;</a:t>
            </a:r>
            <a:r>
              <a:rPr lang="ko-KR" altLang="en-US" sz="1400" dirty="0"/>
              <a:t>안녕하세요 교수님</a:t>
            </a:r>
            <a:r>
              <a:rPr lang="en-US" altLang="ko-KR" sz="1400" dirty="0"/>
              <a:t>!&lt;/p&gt;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659036" y="2348600"/>
            <a:ext cx="1636171" cy="2462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89868" y="1622418"/>
            <a:ext cx="2856806" cy="309973"/>
          </a:xfrm>
          <a:prstGeom prst="roundRect">
            <a:avLst>
              <a:gd name="adj" fmla="val 379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72994" y="1624614"/>
            <a:ext cx="2690554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p{background-color: </a:t>
            </a:r>
            <a:r>
              <a:rPr lang="en-US" altLang="ko-KR" sz="1400" dirty="0" err="1"/>
              <a:t>mistyrose</a:t>
            </a:r>
            <a:r>
              <a:rPr lang="en-US" altLang="ko-KR" sz="1400" dirty="0"/>
              <a:t>;}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68" y="2668039"/>
            <a:ext cx="3171825" cy="2390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771964" y="1624613"/>
            <a:ext cx="287471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1964" y="1985733"/>
            <a:ext cx="4976196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외부의 </a:t>
            </a:r>
            <a:r>
              <a:rPr lang="en-US" altLang="ko-KR" sz="1400" dirty="0"/>
              <a:t>CSS</a:t>
            </a:r>
            <a:r>
              <a:rPr lang="ko-KR" altLang="en-US" sz="1400" dirty="0"/>
              <a:t>파일로 인하여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-US" altLang="ko-KR" sz="1400" dirty="0"/>
              <a:t>p</a:t>
            </a:r>
            <a:r>
              <a:rPr lang="ko-KR" altLang="en-US" sz="1400" dirty="0"/>
              <a:t>태그의 배경색이 설정된다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025231" y="4481751"/>
            <a:ext cx="1826032" cy="2462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2" idx="2"/>
          </p:cNvCxnSpPr>
          <p:nvPr/>
        </p:nvCxnSpPr>
        <p:spPr>
          <a:xfrm rot="16200000" flipH="1">
            <a:off x="1568754" y="5097454"/>
            <a:ext cx="738989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6" idx="0"/>
            <a:endCxn id="19" idx="1"/>
          </p:cNvCxnSpPr>
          <p:nvPr/>
        </p:nvCxnSpPr>
        <p:spPr>
          <a:xfrm rot="5400000" flipH="1" flipV="1">
            <a:off x="4839494" y="1416130"/>
            <a:ext cx="570098" cy="129484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8760" y="5477257"/>
            <a:ext cx="4510684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&lt;style&gt; </a:t>
            </a:r>
            <a:r>
              <a:rPr lang="ko-KR" altLang="en-US" sz="1400" dirty="0">
                <a:solidFill>
                  <a:srgbClr val="FF0000"/>
                </a:solidFill>
              </a:rPr>
              <a:t>태그의 </a:t>
            </a:r>
            <a:r>
              <a:rPr lang="en-US" altLang="ko-KR" sz="1400" dirty="0">
                <a:solidFill>
                  <a:srgbClr val="FF0000"/>
                </a:solidFill>
              </a:rPr>
              <a:t>font-size 12px </a:t>
            </a:r>
            <a:r>
              <a:rPr lang="ko-KR" altLang="en-US" sz="1400" dirty="0">
                <a:solidFill>
                  <a:srgbClr val="FF0000"/>
                </a:solidFill>
              </a:rPr>
              <a:t>보다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p </a:t>
            </a:r>
            <a:r>
              <a:rPr lang="ko-KR" altLang="en-US" sz="1400" dirty="0">
                <a:solidFill>
                  <a:srgbClr val="FF0000"/>
                </a:solidFill>
              </a:rPr>
              <a:t>태그 내의 속성인 </a:t>
            </a:r>
            <a:r>
              <a:rPr lang="en-US" altLang="ko-KR" sz="1400" dirty="0">
                <a:solidFill>
                  <a:srgbClr val="FF0000"/>
                </a:solidFill>
              </a:rPr>
              <a:t>font-size 25px</a:t>
            </a:r>
            <a:r>
              <a:rPr lang="ko-KR" altLang="en-US" sz="1400" dirty="0">
                <a:solidFill>
                  <a:srgbClr val="FF0000"/>
                </a:solidFill>
              </a:rPr>
              <a:t>이 우선순위가 높다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5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태그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 태그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32508" y="1250483"/>
            <a:ext cx="5402157" cy="289529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8760" y="1252679"/>
            <a:ext cx="5170517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부모 스타일 상속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부모 스타일 상속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&lt;p style="color: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;"&gt;</a:t>
            </a:r>
            <a:r>
              <a:rPr lang="ko-KR" altLang="en-US" sz="1400" dirty="0"/>
              <a:t>자식 태그는 부모의 스타일을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 style="font-size: 25px;"&gt;</a:t>
            </a:r>
            <a:r>
              <a:rPr lang="ko-KR" altLang="en-US" sz="1400" dirty="0"/>
              <a:t>상속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r>
              <a:rPr lang="ko-KR" altLang="en-US" sz="1400" dirty="0"/>
              <a:t>받는다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25599" y="1250483"/>
            <a:ext cx="4622518" cy="13162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&lt;p&gt; </a:t>
            </a:r>
            <a:r>
              <a:rPr lang="ko-KR" altLang="en-US" sz="1400" dirty="0"/>
              <a:t>태그는 부모 태그</a:t>
            </a:r>
            <a:r>
              <a:rPr lang="en-US" altLang="ko-KR" sz="1400" dirty="0"/>
              <a:t>, 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태그는 자식 태그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자식 태그는 부모 태그의 스타일도 적용 받지만</a:t>
            </a:r>
            <a:r>
              <a:rPr lang="en-US" altLang="ko-KR" sz="1400" dirty="0"/>
              <a:t>,      </a:t>
            </a:r>
            <a:r>
              <a:rPr lang="ko-KR" altLang="en-US" sz="1400" dirty="0"/>
              <a:t>부모 태그는 자식 태그의 스타일을 적용 받을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961" y="2752493"/>
            <a:ext cx="3276600" cy="18573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66602" y="4786484"/>
            <a:ext cx="4531317" cy="11541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em</a:t>
            </a:r>
            <a:r>
              <a:rPr lang="en-US" altLang="ko-KR" b="1" dirty="0"/>
              <a:t>&gt; </a:t>
            </a:r>
            <a:r>
              <a:rPr lang="ko-KR" altLang="en-US" b="1" dirty="0"/>
              <a:t>태그의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태그의 글자 크기는 </a:t>
            </a:r>
            <a:r>
              <a:rPr lang="en-US" altLang="ko-KR" sz="1400" dirty="0"/>
              <a:t>25px</a:t>
            </a:r>
            <a:r>
              <a:rPr lang="ko-KR" altLang="en-US" sz="1400" dirty="0"/>
              <a:t>이 되고</a:t>
            </a:r>
            <a:r>
              <a:rPr lang="en-US" altLang="ko-KR" sz="1400" dirty="0"/>
              <a:t>,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&lt;p&gt; </a:t>
            </a:r>
            <a:r>
              <a:rPr lang="ko-KR" altLang="en-US" sz="1400" dirty="0"/>
              <a:t>태그의 상속을 받아 글자 색은 </a:t>
            </a:r>
            <a:r>
              <a:rPr lang="en-US" altLang="ko-KR" sz="1400" dirty="0" err="1"/>
              <a:t>greenyellow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964276" y="3424844"/>
            <a:ext cx="31837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(selector)1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480560" cy="46188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314308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 err="1"/>
              <a:t>셀렉터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h3,li{</a:t>
            </a:r>
            <a:r>
              <a:rPr lang="en-US" altLang="ko-KR" sz="1400" dirty="0" err="1"/>
              <a:t>color:brown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&lt;h3&gt;Web Programming&lt;/h3&gt;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&lt;div&gt;2</a:t>
            </a:r>
            <a:r>
              <a:rPr lang="ko-KR" altLang="en-US" sz="1400" dirty="0"/>
              <a:t>학기</a:t>
            </a:r>
            <a:r>
              <a:rPr lang="en-US" altLang="ko-KR" sz="1400" dirty="0"/>
              <a:t>&lt;strong&gt;</a:t>
            </a:r>
            <a:r>
              <a:rPr lang="ko-KR" altLang="en-US" sz="1400" dirty="0"/>
              <a:t>학습 내용</a:t>
            </a:r>
            <a:r>
              <a:rPr lang="en-US" altLang="ko-KR" sz="1400" dirty="0"/>
              <a:t>&lt;/strong&gt;&lt;/div&gt;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&lt;li&gt;HTML5&lt;/li&gt;</a:t>
            </a:r>
          </a:p>
          <a:p>
            <a:r>
              <a:rPr lang="en-US" altLang="ko-KR" sz="1400" dirty="0"/>
              <a:t>            &lt;li&gt;&lt;strong&gt;CSS&lt;/strong&gt;&lt;/li&gt;</a:t>
            </a:r>
          </a:p>
          <a:p>
            <a:r>
              <a:rPr lang="en-US" altLang="ko-KR" sz="1400" dirty="0"/>
              <a:t>            &lt;li&gt;JAVASCRIPT&lt;/li&gt;</a:t>
            </a:r>
          </a:p>
          <a:p>
            <a:r>
              <a:rPr lang="en-US" altLang="ko-KR" sz="1400" dirty="0"/>
              <a:t>    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&lt;div&gt;60</a:t>
            </a:r>
            <a:r>
              <a:rPr lang="ko-KR" altLang="en-US" sz="1400" dirty="0"/>
              <a:t>점 이하는 </a:t>
            </a:r>
            <a:r>
              <a:rPr lang="en-US" altLang="ko-KR" sz="1400" dirty="0"/>
              <a:t>F!&lt;/div&gt;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36770" y="882440"/>
            <a:ext cx="4562475" cy="48698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 </a:t>
            </a:r>
            <a:r>
              <a:rPr lang="ko-KR" altLang="en-US" dirty="0"/>
              <a:t>   </a:t>
            </a:r>
            <a:r>
              <a:rPr lang="ko-KR" altLang="en-US" sz="2400" b="1" dirty="0" err="1"/>
              <a:t>셀렉터의</a:t>
            </a:r>
            <a:r>
              <a:rPr lang="ko-KR" altLang="en-US" sz="2400" b="1" dirty="0"/>
              <a:t> 종류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/>
              <a:t>태그이름</a:t>
            </a:r>
            <a:r>
              <a:rPr lang="ko-KR" altLang="en-US" b="1" dirty="0"/>
              <a:t> </a:t>
            </a:r>
            <a:r>
              <a:rPr lang="ko-KR" altLang="en-US" b="1" dirty="0" err="1"/>
              <a:t>셀렉터</a:t>
            </a:r>
            <a:endParaRPr lang="ko-KR" altLang="en-US" b="1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태그 이름이 </a:t>
            </a:r>
            <a:r>
              <a:rPr lang="ko-KR" altLang="en-US" sz="1400" dirty="0" err="1"/>
              <a:t>셀렉터로</a:t>
            </a:r>
            <a:r>
              <a:rPr lang="ko-KR" altLang="en-US" sz="1400" dirty="0"/>
              <a:t> 사용되는 유형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</a:t>
            </a:r>
            <a:r>
              <a:rPr lang="ko-KR" altLang="en-US" sz="1400" dirty="0" err="1"/>
              <a:t>셀렉터와</a:t>
            </a:r>
            <a:r>
              <a:rPr lang="ko-KR" altLang="en-US" sz="1400" dirty="0"/>
              <a:t> 같은 이름의 모든 태그에 적용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  </a:t>
            </a:r>
            <a:r>
              <a:rPr lang="en-US" altLang="ko-KR" sz="1400" dirty="0"/>
              <a:t>ex) h3,li {</a:t>
            </a:r>
            <a:r>
              <a:rPr lang="en-US" altLang="ko-KR" sz="1400" dirty="0" err="1"/>
              <a:t>color:brown</a:t>
            </a:r>
            <a:r>
              <a:rPr lang="en-US" altLang="ko-KR" sz="1400" dirty="0"/>
              <a:t>} </a:t>
            </a:r>
          </a:p>
          <a:p>
            <a:pPr>
              <a:lnSpc>
                <a:spcPct val="120000"/>
              </a:lnSpc>
            </a:pPr>
            <a:endParaRPr lang="ko-KR" altLang="en-US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class </a:t>
            </a:r>
            <a:r>
              <a:rPr lang="ko-KR" altLang="en-US" b="1" dirty="0" err="1"/>
              <a:t>셀렉터</a:t>
            </a:r>
            <a:endParaRPr lang="ko-KR" altLang="en-US" b="1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점</a:t>
            </a:r>
            <a:r>
              <a:rPr lang="en-US" altLang="ko-KR" sz="1400" dirty="0"/>
              <a:t>(.)</a:t>
            </a:r>
            <a:r>
              <a:rPr lang="ko-KR" altLang="en-US" sz="1400" dirty="0"/>
              <a:t>으로 시작하는 이름의 </a:t>
            </a:r>
            <a:r>
              <a:rPr lang="ko-KR" altLang="en-US" sz="1400" dirty="0" err="1"/>
              <a:t>셀렉터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CLASS</a:t>
            </a:r>
            <a:r>
              <a:rPr lang="ko-KR" altLang="en-US" sz="1400" dirty="0"/>
              <a:t>속성으로만 지정 가능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</a:t>
            </a:r>
            <a:r>
              <a:rPr lang="en-US" altLang="ko-KR" sz="1400" dirty="0"/>
              <a:t>  ex) </a:t>
            </a:r>
            <a:r>
              <a:rPr lang="en-US" altLang="ko-KR" sz="1400" dirty="0" err="1"/>
              <a:t>body.main</a:t>
            </a:r>
            <a:r>
              <a:rPr lang="en-US" altLang="ko-KR" sz="1400" dirty="0"/>
              <a:t>{ background : </a:t>
            </a:r>
            <a:r>
              <a:rPr lang="en-US" altLang="ko-KR" sz="1400" dirty="0" err="1"/>
              <a:t>aliceblue</a:t>
            </a:r>
            <a:r>
              <a:rPr lang="en-US" altLang="ko-KR" sz="1400" dirty="0"/>
              <a:t>; }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       </a:t>
            </a:r>
            <a:r>
              <a:rPr lang="en-US" altLang="ko-KR" sz="1400" dirty="0"/>
              <a:t>&lt;body class="main"&gt; </a:t>
            </a:r>
            <a:r>
              <a:rPr lang="ko-KR" altLang="en-US" sz="1400" dirty="0"/>
              <a:t>태그에만 적용가능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endParaRPr lang="ko-KR" altLang="en-US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id </a:t>
            </a:r>
            <a:r>
              <a:rPr lang="ko-KR" altLang="en-US" b="1" dirty="0" err="1"/>
              <a:t>셀렉터</a:t>
            </a:r>
            <a:endParaRPr lang="ko-KR" altLang="en-US" b="1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</a:t>
            </a:r>
            <a:r>
              <a:rPr lang="en-US" altLang="ko-KR" sz="1400" dirty="0"/>
              <a:t>#</a:t>
            </a:r>
            <a:r>
              <a:rPr lang="ko-KR" altLang="en-US" sz="1400" dirty="0"/>
              <a:t>으로 시작하는 이름의 </a:t>
            </a:r>
            <a:r>
              <a:rPr lang="ko-KR" altLang="en-US" sz="1400" dirty="0" err="1"/>
              <a:t>셀렉터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</a:t>
            </a:r>
            <a:r>
              <a:rPr lang="en-US" altLang="ko-KR" sz="1400" dirty="0"/>
              <a:t>html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id </a:t>
            </a:r>
            <a:r>
              <a:rPr lang="ko-KR" altLang="en-US" sz="1400" dirty="0"/>
              <a:t>속성으로만 </a:t>
            </a:r>
            <a:r>
              <a:rPr lang="ko-KR" altLang="en-US" sz="1400" dirty="0" err="1"/>
              <a:t>지정가능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  </a:t>
            </a:r>
            <a:r>
              <a:rPr lang="en-US" altLang="ko-KR" sz="1400" dirty="0"/>
              <a:t>ex) #list{background : </a:t>
            </a:r>
            <a:r>
              <a:rPr lang="en-US" altLang="ko-KR" sz="1400" dirty="0" err="1"/>
              <a:t>mistrose</a:t>
            </a:r>
            <a:r>
              <a:rPr lang="en-US" altLang="ko-KR" sz="1400" dirty="0"/>
              <a:t>;}</a:t>
            </a: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          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ilst</a:t>
            </a:r>
            <a:r>
              <a:rPr lang="en-US" altLang="ko-KR" sz="1400" dirty="0"/>
              <a:t>"&gt;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44437" y="2105856"/>
            <a:ext cx="25686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4111" y="1983901"/>
            <a:ext cx="1460326" cy="2439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68" y="894834"/>
            <a:ext cx="2457450" cy="28289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2489662" y="2182121"/>
            <a:ext cx="2078186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h3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</a:rPr>
              <a:t>li </a:t>
            </a:r>
            <a:r>
              <a:rPr lang="ko-KR" altLang="en-US" sz="1400" dirty="0">
                <a:solidFill>
                  <a:srgbClr val="FF0000"/>
                </a:solidFill>
              </a:rPr>
              <a:t>태그의 내용만 </a:t>
            </a:r>
            <a:r>
              <a:rPr lang="en-US" altLang="ko-KR" sz="1400" dirty="0">
                <a:solidFill>
                  <a:srgbClr val="FF0000"/>
                </a:solidFill>
              </a:rPr>
              <a:t>brown</a:t>
            </a:r>
            <a:r>
              <a:rPr lang="ko-KR" altLang="en-US" sz="1400" dirty="0">
                <a:solidFill>
                  <a:srgbClr val="FF0000"/>
                </a:solidFill>
              </a:rPr>
              <a:t>색으로 바뀜</a:t>
            </a:r>
          </a:p>
        </p:txBody>
      </p:sp>
    </p:spTree>
    <p:extLst>
      <p:ext uri="{BB962C8B-B14F-4D97-AF65-F5344CB8AC3E}">
        <p14:creationId xmlns:p14="http://schemas.microsoft.com/office/powerpoint/2010/main" val="287739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64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스타일의 가상 클래스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052" y="754983"/>
            <a:ext cx="11781905" cy="55962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마우스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hover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마우스가 요소 위에 올라갈 때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active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마우스로 요소를 누르고 있는 상황에서 스타일 적용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/>
                <a:latin typeface="Consolas" panose="020B0609020204030204" pitchFamily="49" charset="0"/>
              </a:rPr>
              <a:t>폼요소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키보드나 마우스 클릭으로 포커스를 받을 때 스타일 적용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링크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link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방문하지 않은 링크에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visited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방문한 링크에 스타일 적용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블록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first-letter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블록형 태그의 첫 글자에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:first-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ltter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와 동일하며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인라인 태그에는 적용되지 않음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first-line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블록형 태그의 첫 라인에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:first-line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과 동일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구조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nth-child(even)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짝수 번째 모든 자식 태그에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nth-child(1)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첫 번째 자식 태그에 스타일 적용</a:t>
            </a: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ko-KR" altLang="en-US" b="1" dirty="0">
                <a:effectLst/>
                <a:latin typeface="Consolas" panose="020B0609020204030204" pitchFamily="49" charset="0"/>
              </a:rPr>
              <a:t>속성 </a:t>
            </a:r>
            <a:r>
              <a:rPr lang="ko-KR" altLang="en-US" b="1" dirty="0" err="1">
                <a:effectLst/>
                <a:latin typeface="Consolas" panose="020B0609020204030204" pitchFamily="49" charset="0"/>
              </a:rPr>
              <a:t>셀렉터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특정 속성에 대해 값이 일치하는 태그에만 스타일을 적용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ex)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input[type=text]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color:red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;}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&lt;input type="text"&gt;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         (type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"text"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인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&lt;input&gt;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태그에 적용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ko-KR" altLang="en-US" b="1" dirty="0">
                <a:effectLst/>
                <a:latin typeface="Consolas" panose="020B0609020204030204" pitchFamily="49" charset="0"/>
              </a:rPr>
              <a:t>전체 </a:t>
            </a:r>
            <a:r>
              <a:rPr lang="ko-KR" altLang="en-US" b="1" dirty="0" err="1">
                <a:effectLst/>
                <a:latin typeface="Consolas" panose="020B0609020204030204" pitchFamily="49" charset="0"/>
              </a:rPr>
              <a:t>셀렉터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(universal selector)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와일드 문자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(*)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사용하여 모든 태그에 적용시키는 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셀렉터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*{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color:green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;}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웹페이지의 모든 태그에 적용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텍스트 색을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green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으로 설정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9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(selector)2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385996" cy="544762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219744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 err="1"/>
              <a:t>셀렉터</a:t>
            </a:r>
            <a:r>
              <a:rPr lang="ko-KR" altLang="en-US" sz="1200" dirty="0"/>
              <a:t>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h3, li {color: brown;}</a:t>
            </a:r>
          </a:p>
          <a:p>
            <a:r>
              <a:rPr lang="en-US" altLang="ko-KR" sz="1200" dirty="0"/>
              <a:t>        div &gt; div &gt; strong {background-color: yellow;}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strong {color: </a:t>
            </a:r>
            <a:r>
              <a:rPr lang="en-US" altLang="ko-KR" sz="1200" dirty="0" err="1"/>
              <a:t>dodgerblue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.warning {color: red;}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body.main</a:t>
            </a:r>
            <a:r>
              <a:rPr lang="en-US" altLang="ko-KR" sz="1200" dirty="0"/>
              <a:t> {background-color: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#list { background-color: </a:t>
            </a:r>
            <a:r>
              <a:rPr lang="en-US" altLang="ko-KR" sz="1200" dirty="0" err="1"/>
              <a:t>mistyrose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#list span {color: </a:t>
            </a:r>
            <a:r>
              <a:rPr lang="en-US" altLang="ko-KR" sz="1200" dirty="0" err="1"/>
              <a:t>forestgreen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    h3:first-letter {color: red;}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li:hover</a:t>
            </a:r>
            <a:r>
              <a:rPr lang="en-US" altLang="ko-KR" sz="1200" dirty="0"/>
              <a:t> {background-color: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class="main"&gt;</a:t>
            </a:r>
          </a:p>
          <a:p>
            <a:r>
              <a:rPr lang="en-US" altLang="ko-KR" sz="1200" dirty="0"/>
              <a:t>    &lt;h3&gt;Web Programming&lt;/h3&gt;&lt;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&lt;div&gt;</a:t>
            </a:r>
          </a:p>
          <a:p>
            <a:r>
              <a:rPr lang="en-US" altLang="ko-KR" sz="1200" dirty="0"/>
              <a:t>        &lt;div&gt;2</a:t>
            </a:r>
            <a:r>
              <a:rPr lang="ko-KR" altLang="en-US" sz="1200" dirty="0"/>
              <a:t>학기 </a:t>
            </a:r>
            <a:r>
              <a:rPr lang="en-US" altLang="ko-KR" sz="1200" dirty="0"/>
              <a:t>&lt;strong&gt;</a:t>
            </a:r>
            <a:r>
              <a:rPr lang="ko-KR" altLang="en-US" sz="1200" dirty="0"/>
              <a:t>학습 내용</a:t>
            </a:r>
            <a:r>
              <a:rPr lang="en-US" altLang="ko-KR" sz="1200" dirty="0"/>
              <a:t>&lt;/strong&gt;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.&lt;/div&gt;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id="list"&gt;</a:t>
            </a:r>
          </a:p>
          <a:p>
            <a:r>
              <a:rPr lang="en-US" altLang="ko-KR" sz="1200" dirty="0"/>
              <a:t>            &lt;li&gt;&lt;span&gt;HTML5&lt;/span&gt;&lt;/li&gt;</a:t>
            </a:r>
          </a:p>
          <a:p>
            <a:r>
              <a:rPr lang="en-US" altLang="ko-KR" sz="1200" dirty="0"/>
              <a:t>            &lt;li&gt;&lt;strong&gt;CSS&lt;/strong&gt;&lt;/li&gt;</a:t>
            </a:r>
          </a:p>
          <a:p>
            <a:r>
              <a:rPr lang="en-US" altLang="ko-KR" sz="1200" dirty="0"/>
              <a:t>            &lt;li&gt;JAVASCRIPT&lt;/li&gt;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&lt;div class="warning"&gt;60</a:t>
            </a:r>
            <a:r>
              <a:rPr lang="ko-KR" altLang="en-US" sz="1200" dirty="0"/>
              <a:t>점 이하는 </a:t>
            </a:r>
            <a:r>
              <a:rPr lang="en-US" altLang="ko-KR" sz="1200" dirty="0"/>
              <a:t>F!&lt;/div&gt;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796936" y="2390790"/>
            <a:ext cx="1473570" cy="2888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86959" y="1676738"/>
            <a:ext cx="3209977" cy="20057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95" y="4215748"/>
            <a:ext cx="2541494" cy="186076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278" y="4215748"/>
            <a:ext cx="2541494" cy="186076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0463E-55F2-4EB6-FF16-992732EFEFE9}"/>
              </a:ext>
            </a:extLst>
          </p:cNvPr>
          <p:cNvSpPr txBox="1"/>
          <p:nvPr/>
        </p:nvSpPr>
        <p:spPr>
          <a:xfrm>
            <a:off x="5270506" y="890123"/>
            <a:ext cx="6137721" cy="30013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h3,li{} </a:t>
            </a:r>
            <a:r>
              <a:rPr lang="en-US" altLang="ko-KR" sz="1400" dirty="0"/>
              <a:t>: h3</a:t>
            </a:r>
            <a:r>
              <a:rPr lang="ko-KR" altLang="en-US" sz="1400" dirty="0"/>
              <a:t>와 </a:t>
            </a:r>
            <a:r>
              <a:rPr lang="en-US" altLang="ko-KR" sz="1400" dirty="0"/>
              <a:t>li </a:t>
            </a:r>
            <a:r>
              <a:rPr lang="ko-KR" altLang="en-US" sz="1400" dirty="0"/>
              <a:t>태그 전체에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div &gt; div &gt; strong{} </a:t>
            </a:r>
            <a:r>
              <a:rPr lang="en-US" altLang="ko-KR" sz="1400" dirty="0"/>
              <a:t>: div</a:t>
            </a:r>
            <a:r>
              <a:rPr lang="ko-KR" altLang="en-US" sz="1400" dirty="0"/>
              <a:t>태그 내의 </a:t>
            </a:r>
            <a:r>
              <a:rPr lang="en-US" altLang="ko-KR" sz="1400" dirty="0"/>
              <a:t>div</a:t>
            </a:r>
            <a:r>
              <a:rPr lang="ko-KR" altLang="en-US" sz="1400" dirty="0"/>
              <a:t>태그 내의 </a:t>
            </a:r>
            <a:r>
              <a:rPr lang="en-US" altLang="ko-KR" sz="1400" dirty="0"/>
              <a:t>strong</a:t>
            </a:r>
            <a:r>
              <a:rPr lang="ko-KR" altLang="en-US" sz="1400" dirty="0"/>
              <a:t>태그에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ul</a:t>
            </a:r>
            <a:r>
              <a:rPr lang="en-US" altLang="ko-KR" sz="1600" b="1" dirty="0"/>
              <a:t> strong{}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태그 내의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stron</a:t>
            </a:r>
            <a:r>
              <a:rPr lang="ko-KR" altLang="en-US" sz="1400" dirty="0"/>
              <a:t>태그에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.</a:t>
            </a:r>
            <a:r>
              <a:rPr lang="en-US" altLang="ko-KR" sz="1600" b="1" dirty="0"/>
              <a:t>warning{}</a:t>
            </a:r>
            <a:r>
              <a:rPr lang="en-US" altLang="ko-KR" sz="1400" b="1" dirty="0"/>
              <a:t> </a:t>
            </a:r>
            <a:r>
              <a:rPr lang="en-US" altLang="ko-KR" sz="1400" dirty="0"/>
              <a:t>: class = “warning” </a:t>
            </a:r>
            <a:r>
              <a:rPr lang="ko-KR" altLang="en-US" sz="1400" dirty="0"/>
              <a:t>으로 지정된 태그에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#list{} </a:t>
            </a:r>
            <a:r>
              <a:rPr lang="en-US" altLang="ko-KR" sz="1400" dirty="0"/>
              <a:t>: id=“list”</a:t>
            </a:r>
            <a:r>
              <a:rPr lang="ko-KR" altLang="en-US" sz="1400" dirty="0"/>
              <a:t>로 지정된 태그에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#list span{} </a:t>
            </a:r>
            <a:r>
              <a:rPr lang="en-US" altLang="ko-KR" sz="1400" dirty="0"/>
              <a:t>: id=“list”</a:t>
            </a:r>
            <a:r>
              <a:rPr lang="ko-KR" altLang="en-US" sz="1400" dirty="0"/>
              <a:t>로 지정된 태그내의 </a:t>
            </a:r>
            <a:r>
              <a:rPr lang="en-US" altLang="ko-KR" sz="1400" dirty="0"/>
              <a:t>strong</a:t>
            </a:r>
            <a:r>
              <a:rPr lang="ko-KR" altLang="en-US" sz="1400" dirty="0"/>
              <a:t>태그에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h3:first-letter{} </a:t>
            </a:r>
            <a:r>
              <a:rPr lang="en-US" altLang="ko-KR" sz="1400" dirty="0"/>
              <a:t>: h3</a:t>
            </a:r>
            <a:r>
              <a:rPr lang="ko-KR" altLang="en-US" sz="1400" dirty="0"/>
              <a:t>태그의 첫 번째 글자에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li:hover</a:t>
            </a:r>
            <a:r>
              <a:rPr lang="en-US" altLang="ko-KR" sz="1600" b="1" dirty="0"/>
              <a:t>{} </a:t>
            </a:r>
            <a:r>
              <a:rPr lang="en-US" altLang="ko-KR" sz="1400" dirty="0"/>
              <a:t>: li</a:t>
            </a:r>
            <a:r>
              <a:rPr lang="ko-KR" altLang="en-US" sz="1400" dirty="0"/>
              <a:t>태그에서 마우스 커서가 올라갔을 때 적용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9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6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셀렉터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(selector)3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103916" cy="544762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937663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텍스트 꾸미기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span {text-decoration: line-through;}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strong {text-decoration: overline;}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.p1 {text-indent: 3em; text-align: justify;}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.p2 {text-indent: 1em; text-align: center;}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&lt;h1&gt;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텍스트 꾸미기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&lt;p class="p1"&gt;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HTML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의 태그만으로 기존의 워드 프로세서와 같이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들여쓰기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정렬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공백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간격 등과 세밀한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&lt;span&gt;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텍스트 제어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를 할 수 없다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&lt;p class="p2"&gt;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그러나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&lt;strong&gt;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스타일 시트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&lt;/strong&gt;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는 이를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가능하게 한다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들여쓰기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정렬에 대해서 알아본다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&lt;p&gt;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="http:www.naver.com" style="text-decoration: none;"&gt;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밑줄이 없는 네이버 링크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462366" y="3488135"/>
            <a:ext cx="5397126" cy="23084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span{} </a:t>
            </a:r>
            <a:r>
              <a:rPr lang="en-US" altLang="ko-KR" sz="1200" dirty="0"/>
              <a:t>: span</a:t>
            </a:r>
            <a:r>
              <a:rPr lang="ko-KR" altLang="en-US" sz="1200" dirty="0"/>
              <a:t>태그에 가운데 줄 긋기</a:t>
            </a:r>
            <a:r>
              <a:rPr lang="en-US" altLang="ko-KR" sz="1200" dirty="0"/>
              <a:t> 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text-decoration: line-through)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strong{} </a:t>
            </a:r>
            <a:r>
              <a:rPr lang="en-US" altLang="ko-KR" sz="1200" dirty="0"/>
              <a:t>: strong</a:t>
            </a:r>
            <a:r>
              <a:rPr lang="ko-KR" altLang="en-US" sz="1200" dirty="0"/>
              <a:t>태그에 위에 줄 긋기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text-decoration: overline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.p1 </a:t>
            </a:r>
            <a:r>
              <a:rPr lang="en-US" altLang="ko-KR" sz="1200" dirty="0"/>
              <a:t>: class=“p1”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글자 들여쓰기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text-indent: 3em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                                    양쪽 정렬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text-align: justify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.p2 </a:t>
            </a:r>
            <a:r>
              <a:rPr lang="en-US" altLang="ko-KR" sz="1200" dirty="0"/>
              <a:t>: class=“p2”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글자 들여쓰기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text-indent: 1em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                          </a:t>
            </a:r>
            <a:r>
              <a:rPr lang="ko-KR" altLang="en-US" sz="1200" dirty="0"/>
              <a:t>가운데 정렬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text-align: center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&lt;a&gt;</a:t>
            </a:r>
            <a:r>
              <a:rPr lang="ko-KR" altLang="en-US" sz="1400" b="1" dirty="0"/>
              <a:t>태그 </a:t>
            </a:r>
            <a:r>
              <a:rPr lang="en-US" altLang="ko-KR" sz="1200" dirty="0"/>
              <a:t>: </a:t>
            </a:r>
            <a:r>
              <a:rPr lang="ko-KR" altLang="en-US" sz="1200" dirty="0"/>
              <a:t>밑줄이 없는 링크 </a:t>
            </a:r>
            <a:r>
              <a:rPr lang="en-US" altLang="ko-KR" sz="1200" dirty="0"/>
              <a:t>(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text-decoration: none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44320" y="1661220"/>
            <a:ext cx="4106354" cy="10819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A9458-A4F3-2C6C-97BF-02C97CC5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66" y="1143097"/>
            <a:ext cx="4673857" cy="194306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791966D-4D36-518B-FED8-DF8C4C780FF9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4850674" y="2202210"/>
            <a:ext cx="1611692" cy="244015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6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content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929745" cy="504753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5810595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&lt;title&gt;Document&lt;/title&gt;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&lt;style&gt;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body {background: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ghostwhite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span {background: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deepskyblue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div.box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{background: yellow; border-style: solid;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border-color: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peru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 margin: 40px;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border-width: 30px; padding: 20px;}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&lt;/style&gt;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&lt;div class="box"&gt;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&lt;span&gt;DIVDIVDIV&lt;/span&gt;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739338" y="3031142"/>
            <a:ext cx="3905809" cy="16636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벽면과의 간격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border-width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: border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의 두께</a:t>
            </a:r>
            <a:r>
              <a:rPr lang="en-US" altLang="ko-KR" sz="1600" dirty="0">
                <a:latin typeface="Consolas" panose="020B0609020204030204" pitchFamily="49" charset="0"/>
              </a:rPr>
              <a:t>,        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padding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사이 공간   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padding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콘텐츠를 둘러싼 여백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033246" y="3371265"/>
            <a:ext cx="70609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119281" y="3031142"/>
            <a:ext cx="4913965" cy="6802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9599E3-5FFF-CF66-DA12-104724EE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38" y="1052769"/>
            <a:ext cx="4628945" cy="171951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125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1790</Words>
  <Application>Microsoft Office PowerPoint</Application>
  <PresentationFormat>와이드스크린</PresentationFormat>
  <Paragraphs>243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준현 박</cp:lastModifiedBy>
  <cp:revision>129</cp:revision>
  <dcterms:created xsi:type="dcterms:W3CDTF">2019-12-23T00:32:35Z</dcterms:created>
  <dcterms:modified xsi:type="dcterms:W3CDTF">2022-07-18T14:14:35Z</dcterms:modified>
</cp:coreProperties>
</file>